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73" r:id="rId12"/>
    <p:sldId id="274" r:id="rId13"/>
    <p:sldId id="275" r:id="rId14"/>
    <p:sldId id="276" r:id="rId15"/>
    <p:sldId id="277" r:id="rId16"/>
    <p:sldId id="268" r:id="rId17"/>
    <p:sldId id="269" r:id="rId18"/>
    <p:sldId id="270" r:id="rId19"/>
    <p:sldId id="271" r:id="rId20"/>
    <p:sldId id="272" r:id="rId21"/>
    <p:sldId id="280" r:id="rId22"/>
    <p:sldId id="279" r:id="rId23"/>
    <p:sldId id="283" r:id="rId24"/>
    <p:sldId id="284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418-8B44-4390-B940-174E1C0157D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95B6-5101-4842-8EF4-D889DF4E3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418-8B44-4390-B940-174E1C0157D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95B6-5101-4842-8EF4-D889DF4E3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8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418-8B44-4390-B940-174E1C0157D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95B6-5101-4842-8EF4-D889DF4E3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418-8B44-4390-B940-174E1C0157D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95B6-5101-4842-8EF4-D889DF4E3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2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418-8B44-4390-B940-174E1C0157D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95B6-5101-4842-8EF4-D889DF4E3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3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418-8B44-4390-B940-174E1C0157D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95B6-5101-4842-8EF4-D889DF4E3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418-8B44-4390-B940-174E1C0157D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95B6-5101-4842-8EF4-D889DF4E3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418-8B44-4390-B940-174E1C0157D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95B6-5101-4842-8EF4-D889DF4E3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418-8B44-4390-B940-174E1C0157D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95B6-5101-4842-8EF4-D889DF4E3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3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418-8B44-4390-B940-174E1C0157D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95B6-5101-4842-8EF4-D889DF4E3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3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2418-8B44-4390-B940-174E1C0157D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95B6-5101-4842-8EF4-D889DF4E3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9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2418-8B44-4390-B940-174E1C0157D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95B6-5101-4842-8EF4-D889DF4E3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ubble_s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Quicks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3761"/>
          </a:xfrm>
        </p:spPr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Jonathan Phillips</a:t>
            </a:r>
          </a:p>
          <a:p>
            <a:r>
              <a:rPr lang="en-US" dirty="0" smtClean="0"/>
              <a:t>Utah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There are n elements in the list</a:t>
            </a:r>
          </a:p>
          <a:p>
            <a:pPr lvl="1"/>
            <a:r>
              <a:rPr lang="en-US" dirty="0" smtClean="0"/>
              <a:t>We traverse the list at worst (n-1) times to get everything sorted</a:t>
            </a:r>
          </a:p>
          <a:p>
            <a:pPr lvl="1"/>
            <a:r>
              <a:rPr lang="en-US" dirty="0" smtClean="0"/>
              <a:t>n * (n-1) ≈ n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Bubble sort is an O(n</a:t>
            </a:r>
            <a:r>
              <a:rPr lang="en-US" baseline="30000" dirty="0" smtClean="0"/>
              <a:t>2</a:t>
            </a:r>
            <a:r>
              <a:rPr lang="en-US" dirty="0" smtClean="0"/>
              <a:t>) algorithm</a:t>
            </a:r>
          </a:p>
          <a:p>
            <a:pPr lvl="1"/>
            <a:r>
              <a:rPr lang="en-US" dirty="0" smtClean="0"/>
              <a:t>Does it have any advantages?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en.wikipedia.org/wiki/Bubble_sort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Builds the sorted list (in place) one item at a time by identifying the smallest remaining unsorted item and swapping it with the first unsorted item</a:t>
            </a:r>
          </a:p>
          <a:p>
            <a:r>
              <a:rPr lang="en-US" dirty="0" smtClean="0"/>
              <a:t>Algorithm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 = 0; j &lt; n-1;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j+1;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j)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swap(a[j],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23436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662112"/>
            <a:ext cx="952500" cy="3533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8841" y="6152067"/>
            <a:ext cx="99743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Joestape89 at the English language Wikipedia [GFDL (http://www.gnu.org/copyleft/fdl.html) or CC-BY-SA-3.0 (http://creativecommons.org/licenses/by-sa/3.0/)],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2618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There are n elements in the list</a:t>
            </a:r>
          </a:p>
        </p:txBody>
      </p:sp>
    </p:spTree>
    <p:extLst>
      <p:ext uri="{BB962C8B-B14F-4D97-AF65-F5344CB8AC3E}">
        <p14:creationId xmlns:p14="http://schemas.microsoft.com/office/powerpoint/2010/main" val="1366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There are n elements in the list</a:t>
            </a:r>
          </a:p>
          <a:p>
            <a:pPr lvl="1"/>
            <a:r>
              <a:rPr lang="en-US" dirty="0" smtClean="0"/>
              <a:t>We traverse the list at worst n-1 times to get everything sorted</a:t>
            </a:r>
          </a:p>
        </p:txBody>
      </p:sp>
    </p:spTree>
    <p:extLst>
      <p:ext uri="{BB962C8B-B14F-4D97-AF65-F5344CB8AC3E}">
        <p14:creationId xmlns:p14="http://schemas.microsoft.com/office/powerpoint/2010/main" val="2347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There are n elements in the list</a:t>
            </a:r>
          </a:p>
          <a:p>
            <a:pPr lvl="1"/>
            <a:r>
              <a:rPr lang="en-US" dirty="0" smtClean="0"/>
              <a:t>We traverse the list at worst (n-1) times to get everything sorted</a:t>
            </a:r>
          </a:p>
          <a:p>
            <a:pPr lvl="1"/>
            <a:r>
              <a:rPr lang="en-US" dirty="0" smtClean="0"/>
              <a:t>n * (n-1) ≈ n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Selection sort is an O(n</a:t>
            </a:r>
            <a:r>
              <a:rPr lang="en-US" baseline="30000" dirty="0" smtClean="0"/>
              <a:t>2</a:t>
            </a:r>
            <a:r>
              <a:rPr lang="en-US" dirty="0" smtClean="0"/>
              <a:t>) algorithm</a:t>
            </a:r>
          </a:p>
          <a:p>
            <a:pPr lvl="1"/>
            <a:r>
              <a:rPr lang="en-US" dirty="0" smtClean="0"/>
              <a:t>Does it have any advantages?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en.wikipedia.org/wiki/Selection_sort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6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Builds the sorted list (in place) one item at a time</a:t>
            </a:r>
          </a:p>
          <a:p>
            <a:r>
              <a:rPr lang="en-US" dirty="0" smtClean="0"/>
              <a:t>Algorithm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length(A)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j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j &gt; 0 and A[j-1] &gt; A[j]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swap A[j] and A[j-1]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- 1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 while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31" y="3162956"/>
            <a:ext cx="3926928" cy="23561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7475" y="5654051"/>
            <a:ext cx="81770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By Swfung8 [CC BY-SA 3.0 (https://creativecommons.org/licenses/by-sa/3.0) or GFDL (http://www.gnu.org/copyleft/fdl.html)], from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26505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There are n elements in the list</a:t>
            </a:r>
          </a:p>
        </p:txBody>
      </p:sp>
    </p:spTree>
    <p:extLst>
      <p:ext uri="{BB962C8B-B14F-4D97-AF65-F5344CB8AC3E}">
        <p14:creationId xmlns:p14="http://schemas.microsoft.com/office/powerpoint/2010/main" val="17223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There are n elements in the list</a:t>
            </a:r>
          </a:p>
          <a:p>
            <a:pPr lvl="1"/>
            <a:r>
              <a:rPr lang="en-US" dirty="0" smtClean="0"/>
              <a:t>We traverse the list at worst n-1 times to get everything sorted</a:t>
            </a:r>
          </a:p>
        </p:txBody>
      </p:sp>
    </p:spTree>
    <p:extLst>
      <p:ext uri="{BB962C8B-B14F-4D97-AF65-F5344CB8AC3E}">
        <p14:creationId xmlns:p14="http://schemas.microsoft.com/office/powerpoint/2010/main" val="26751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–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49342"/>
          </a:xfrm>
        </p:spPr>
        <p:txBody>
          <a:bodyPr>
            <a:normAutofit/>
          </a:bodyPr>
          <a:lstStyle/>
          <a:p>
            <a:r>
              <a:rPr lang="en-US" dirty="0" smtClean="0"/>
              <a:t>Given a random sequence of data items (generally stored in an array or list style container), we want to reorder the items in increasing (or decreasing) order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85249"/>
              </p:ext>
            </p:extLst>
          </p:nvPr>
        </p:nvGraphicFramePr>
        <p:xfrm>
          <a:off x="3944606" y="3374968"/>
          <a:ext cx="496766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6766">
                  <a:extLst>
                    <a:ext uri="{9D8B030D-6E8A-4147-A177-3AD203B41FA5}">
                      <a16:colId xmlns:a16="http://schemas.microsoft.com/office/drawing/2014/main" val="3414209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47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88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08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8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1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9151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21662"/>
              </p:ext>
            </p:extLst>
          </p:nvPr>
        </p:nvGraphicFramePr>
        <p:xfrm>
          <a:off x="6058678" y="3374968"/>
          <a:ext cx="496766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6766">
                  <a:extLst>
                    <a:ext uri="{9D8B030D-6E8A-4147-A177-3AD203B41FA5}">
                      <a16:colId xmlns:a16="http://schemas.microsoft.com/office/drawing/2014/main" val="3414209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47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88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08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8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1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91513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4760821" y="45160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There are n elements in the list</a:t>
            </a:r>
          </a:p>
          <a:p>
            <a:pPr lvl="1"/>
            <a:r>
              <a:rPr lang="en-US" dirty="0" smtClean="0"/>
              <a:t>We traverse the list at worst (n-1) times to get everything sorted</a:t>
            </a:r>
          </a:p>
          <a:p>
            <a:pPr lvl="1"/>
            <a:r>
              <a:rPr lang="en-US" dirty="0" smtClean="0"/>
              <a:t>n * (n-1) ≈ n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Insertion sort is an O(n</a:t>
            </a:r>
            <a:r>
              <a:rPr lang="en-US" baseline="30000" dirty="0" smtClean="0"/>
              <a:t>2</a:t>
            </a:r>
            <a:r>
              <a:rPr lang="en-US" dirty="0" smtClean="0"/>
              <a:t>) algorithm</a:t>
            </a:r>
          </a:p>
          <a:p>
            <a:pPr lvl="1"/>
            <a:r>
              <a:rPr lang="en-US" dirty="0" smtClean="0"/>
              <a:t>Does it have any advantages?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en.wikipedia.org/wiki/Insertion_sort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Pick a pivot element from the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Partition the array such that everything less than the pivot is before it; everything greater than the pivot is after; the pivot element is in its final 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Recursively apply the same algorithm to each sub-array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0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109"/>
          </a:xfrm>
        </p:spPr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234"/>
            <a:ext cx="10515600" cy="5525813"/>
          </a:xfrm>
        </p:spPr>
        <p:txBody>
          <a:bodyPr>
            <a:noAutofit/>
          </a:bodyPr>
          <a:lstStyle/>
          <a:p>
            <a:r>
              <a:rPr lang="en-US" sz="1800" dirty="0" smtClean="0"/>
              <a:t>Algorithm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algorithm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quicksort(A, lo, hi) 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 &lt; hi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partition(A, lo, hi)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quicksort(A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lo, p - 1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quicksort(A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p + 1, hi)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algorithm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partition(A, lo, hi) 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pivot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A[hi]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 - 1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 to hi - 1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A[j] &lt; pivot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swap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with A[j]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swap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+ 1] with A[hi]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Quicksort Algorithm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064500" cy="4800600"/>
          </a:xfrm>
        </p:spPr>
        <p:txBody>
          <a:bodyPr>
            <a:normAutofit lnSpcReduction="10000"/>
          </a:bodyPr>
          <a:lstStyle/>
          <a:p>
            <a:r>
              <a:rPr lang="en-US" altLang="en-US" sz="2300"/>
              <a:t>Initially, </a:t>
            </a:r>
            <a:r>
              <a:rPr lang="en-US" altLang="en-US" sz="2300" i="1"/>
              <a:t>low</a:t>
            </a:r>
            <a:r>
              <a:rPr lang="en-US" altLang="en-US" sz="2300"/>
              <a:t> points to the first element; </a:t>
            </a:r>
            <a:r>
              <a:rPr lang="en-US" altLang="en-US" sz="2300" i="1"/>
              <a:t>high</a:t>
            </a:r>
            <a:r>
              <a:rPr lang="en-US" altLang="en-US" sz="2300"/>
              <a:t> points to the last.</a:t>
            </a:r>
          </a:p>
          <a:p>
            <a:r>
              <a:rPr lang="en-US" altLang="en-US" sz="2300"/>
              <a:t>We copy the first element (the partitioning element) into a temporary location, leaving a “hole” in the array.</a:t>
            </a:r>
          </a:p>
          <a:p>
            <a:r>
              <a:rPr lang="en-US" altLang="en-US" sz="2300"/>
              <a:t>Next, we move </a:t>
            </a:r>
            <a:r>
              <a:rPr lang="en-US" altLang="en-US" sz="2300" i="1"/>
              <a:t>high</a:t>
            </a:r>
            <a:r>
              <a:rPr lang="en-US" altLang="en-US" sz="2300"/>
              <a:t> across the array from right to left until it points to an element that’s smaller than the partitioning element.</a:t>
            </a:r>
          </a:p>
          <a:p>
            <a:r>
              <a:rPr lang="en-US" altLang="en-US" sz="2300"/>
              <a:t>We then copy the element into the hole that </a:t>
            </a:r>
            <a:r>
              <a:rPr lang="en-US" altLang="en-US" sz="2300" i="1"/>
              <a:t>low</a:t>
            </a:r>
            <a:r>
              <a:rPr lang="en-US" altLang="en-US" sz="2300"/>
              <a:t> points to, which creates a new hole (pointed to by </a:t>
            </a:r>
            <a:r>
              <a:rPr lang="en-US" altLang="en-US" sz="2300" i="1"/>
              <a:t>high</a:t>
            </a:r>
            <a:r>
              <a:rPr lang="en-US" altLang="en-US" sz="2300"/>
              <a:t>).</a:t>
            </a:r>
          </a:p>
          <a:p>
            <a:r>
              <a:rPr lang="en-US" altLang="en-US" sz="2300"/>
              <a:t>We now move </a:t>
            </a:r>
            <a:r>
              <a:rPr lang="en-US" altLang="en-US" sz="2300" i="1"/>
              <a:t>low</a:t>
            </a:r>
            <a:r>
              <a:rPr lang="en-US" altLang="en-US" sz="2300"/>
              <a:t> from left to right, looking for an element that’s larger than the partitioning element. When we find one, we copy it into the hole that </a:t>
            </a:r>
            <a:r>
              <a:rPr lang="en-US" altLang="en-US" sz="2300" i="1"/>
              <a:t>high</a:t>
            </a:r>
            <a:r>
              <a:rPr lang="en-US" altLang="en-US" sz="2300"/>
              <a:t> points to.</a:t>
            </a:r>
          </a:p>
          <a:p>
            <a:r>
              <a:rPr lang="en-US" altLang="en-US" sz="2300"/>
              <a:t>The process repeats until </a:t>
            </a:r>
            <a:r>
              <a:rPr lang="en-US" altLang="en-US" sz="2300" i="1"/>
              <a:t>low</a:t>
            </a:r>
            <a:r>
              <a:rPr lang="en-US" altLang="en-US" sz="2300"/>
              <a:t> and </a:t>
            </a:r>
            <a:r>
              <a:rPr lang="en-US" altLang="en-US" sz="2300" i="1"/>
              <a:t>high </a:t>
            </a:r>
            <a:r>
              <a:rPr lang="en-US" altLang="en-US" sz="2300"/>
              <a:t>meet at a hole.</a:t>
            </a:r>
          </a:p>
          <a:p>
            <a:r>
              <a:rPr lang="en-US" altLang="en-US" sz="2300"/>
              <a:t>Finally, we copy the partitioning element into the hole.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2008 W. W. Norton &amp; Company.</a:t>
            </a:r>
          </a:p>
          <a:p>
            <a:pPr>
              <a:defRPr/>
            </a:pPr>
            <a:r>
              <a:rPr lang="en-US" smtClean="0"/>
              <a:t>All rights reserved.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CC5301-8FAB-43E6-AE12-556C119ABC95}" type="slidenum">
              <a:rPr lang="en-US" altLang="en-US" sz="1200">
                <a:latin typeface="Arial" panose="020B0604020202020204" pitchFamily="34" charset="0"/>
              </a:rPr>
              <a:pPr/>
              <a:t>23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46156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Quicksort Algorithm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 of partitioning an array: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2008 W. W. Norton &amp; Company.</a:t>
            </a:r>
          </a:p>
          <a:p>
            <a:pPr>
              <a:defRPr/>
            </a:pPr>
            <a:r>
              <a:rPr lang="en-US" dirty="0" smtClean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D9750C-9D2B-43C6-9257-FA63B276AC8D}" type="slidenum">
              <a:rPr lang="en-US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800"/>
          </a:p>
        </p:txBody>
      </p:sp>
      <p:pic>
        <p:nvPicPr>
          <p:cNvPr id="1065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4" y="2239964"/>
            <a:ext cx="2655887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65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2266950"/>
            <a:ext cx="26860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650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39963"/>
            <a:ext cx="2813050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06505" name="Straight Arrow Connector 9"/>
          <p:cNvCxnSpPr>
            <a:cxnSpLocks noChangeShapeType="1"/>
          </p:cNvCxnSpPr>
          <p:nvPr/>
        </p:nvCxnSpPr>
        <p:spPr bwMode="auto">
          <a:xfrm rot="5400000">
            <a:off x="2591594" y="4025106"/>
            <a:ext cx="457200" cy="1588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06" name="Straight Arrow Connector 10"/>
          <p:cNvCxnSpPr>
            <a:cxnSpLocks noChangeShapeType="1"/>
          </p:cNvCxnSpPr>
          <p:nvPr/>
        </p:nvCxnSpPr>
        <p:spPr bwMode="auto">
          <a:xfrm rot="5400000">
            <a:off x="2591594" y="2971006"/>
            <a:ext cx="457200" cy="1588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07" name="Straight Arrow Connector 11"/>
          <p:cNvCxnSpPr>
            <a:cxnSpLocks noChangeShapeType="1"/>
          </p:cNvCxnSpPr>
          <p:nvPr/>
        </p:nvCxnSpPr>
        <p:spPr bwMode="auto">
          <a:xfrm rot="5400000">
            <a:off x="6020594" y="3009106"/>
            <a:ext cx="457200" cy="1588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08" name="Straight Arrow Connector 12"/>
          <p:cNvCxnSpPr>
            <a:cxnSpLocks noChangeShapeType="1"/>
          </p:cNvCxnSpPr>
          <p:nvPr/>
        </p:nvCxnSpPr>
        <p:spPr bwMode="auto">
          <a:xfrm rot="5400000">
            <a:off x="6020594" y="4012406"/>
            <a:ext cx="457200" cy="1588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09" name="Straight Arrow Connector 13"/>
          <p:cNvCxnSpPr>
            <a:cxnSpLocks noChangeShapeType="1"/>
          </p:cNvCxnSpPr>
          <p:nvPr/>
        </p:nvCxnSpPr>
        <p:spPr bwMode="auto">
          <a:xfrm rot="5400000">
            <a:off x="8458994" y="3009106"/>
            <a:ext cx="457200" cy="1588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10" name="Straight Arrow Connector 14"/>
          <p:cNvCxnSpPr>
            <a:cxnSpLocks noChangeShapeType="1"/>
          </p:cNvCxnSpPr>
          <p:nvPr/>
        </p:nvCxnSpPr>
        <p:spPr bwMode="auto">
          <a:xfrm rot="5400000">
            <a:off x="8458994" y="4037806"/>
            <a:ext cx="457200" cy="1588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11" name="Straight Arrow Connector 16"/>
          <p:cNvCxnSpPr>
            <a:cxnSpLocks noChangeShapeType="1"/>
          </p:cNvCxnSpPr>
          <p:nvPr/>
        </p:nvCxnSpPr>
        <p:spPr bwMode="auto">
          <a:xfrm rot="5400000" flipH="1" flipV="1">
            <a:off x="3670300" y="3238500"/>
            <a:ext cx="1447800" cy="609600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12" name="Straight Arrow Connector 19"/>
          <p:cNvCxnSpPr>
            <a:cxnSpLocks noChangeShapeType="1"/>
          </p:cNvCxnSpPr>
          <p:nvPr/>
        </p:nvCxnSpPr>
        <p:spPr bwMode="auto">
          <a:xfrm rot="5400000" flipH="1" flipV="1">
            <a:off x="6769100" y="3200400"/>
            <a:ext cx="1447800" cy="609600"/>
          </a:xfrm>
          <a:prstGeom prst="straightConnector1">
            <a:avLst/>
          </a:prstGeom>
          <a:noFill/>
          <a:ln w="12700" algn="ctr">
            <a:solidFill>
              <a:srgbClr val="B82F25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041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109"/>
          </a:xfrm>
        </p:spPr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235"/>
            <a:ext cx="10515600" cy="614856"/>
          </a:xfrm>
        </p:spPr>
        <p:txBody>
          <a:bodyPr>
            <a:noAutofit/>
          </a:bodyPr>
          <a:lstStyle/>
          <a:p>
            <a:r>
              <a:rPr lang="en-US" sz="1800" dirty="0" smtClean="0"/>
              <a:t>Example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92" y="1668846"/>
            <a:ext cx="4634939" cy="354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5441" y="6072040"/>
            <a:ext cx="112874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en:User:RolandH</a:t>
            </a:r>
            <a:r>
              <a:rPr lang="en-US" sz="900" dirty="0"/>
              <a:t> [GFDL (http://www.gnu.org/copyleft/fdl.html), CC-BY-SA-3.0 (http://creativecommons.org/licenses/by-sa/3.0/) or CC BY-SA 2.5-2.0-1.0 (https://creativecommons.org/licenses/by-sa/2.5-2.0-1.0)],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23061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/>
              <a:t>There are n elements in the list</a:t>
            </a:r>
          </a:p>
          <a:p>
            <a:pPr lvl="1"/>
            <a:r>
              <a:rPr lang="en-US" dirty="0"/>
              <a:t>We traverse the list at worst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n </a:t>
            </a:r>
            <a:r>
              <a:rPr lang="en-US" dirty="0"/>
              <a:t>times to get everything </a:t>
            </a:r>
            <a:r>
              <a:rPr lang="en-US" dirty="0" smtClean="0"/>
              <a:t>sorted</a:t>
            </a:r>
          </a:p>
          <a:p>
            <a:pPr lvl="1"/>
            <a:r>
              <a:rPr lang="en-US" dirty="0" smtClean="0"/>
              <a:t>Quicksort is an O(n*</a:t>
            </a:r>
            <a:r>
              <a:rPr lang="en-US" dirty="0" err="1" smtClean="0"/>
              <a:t>logn</a:t>
            </a:r>
            <a:r>
              <a:rPr lang="en-US" dirty="0" smtClean="0"/>
              <a:t>) algorithm</a:t>
            </a:r>
          </a:p>
          <a:p>
            <a:r>
              <a:rPr lang="en-US" dirty="0" smtClean="0"/>
              <a:t>Preferred sort for many applications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en.wikipedia.org/wiki/Quicksort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6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–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49342"/>
          </a:xfrm>
        </p:spPr>
        <p:txBody>
          <a:bodyPr>
            <a:normAutofit/>
          </a:bodyPr>
          <a:lstStyle/>
          <a:p>
            <a:r>
              <a:rPr lang="en-US" dirty="0" smtClean="0"/>
              <a:t>Ordered data is critical for maintaining databases and other list-type sequences where we want to efficiently search for items</a:t>
            </a:r>
          </a:p>
          <a:p>
            <a:r>
              <a:rPr lang="en-US" dirty="0" smtClean="0"/>
              <a:t>Example:  Is there a 5 in the data below?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44606" y="3374968"/>
          <a:ext cx="496766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6766">
                  <a:extLst>
                    <a:ext uri="{9D8B030D-6E8A-4147-A177-3AD203B41FA5}">
                      <a16:colId xmlns:a16="http://schemas.microsoft.com/office/drawing/2014/main" val="3414209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47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88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08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8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1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9151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058678" y="3374968"/>
          <a:ext cx="496766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6766">
                  <a:extLst>
                    <a:ext uri="{9D8B030D-6E8A-4147-A177-3AD203B41FA5}">
                      <a16:colId xmlns:a16="http://schemas.microsoft.com/office/drawing/2014/main" val="3414209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47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88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08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8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1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91513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4760821" y="45160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–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Critical field in Computer Science</a:t>
            </a:r>
          </a:p>
          <a:p>
            <a:r>
              <a:rPr lang="en-US" dirty="0" smtClean="0"/>
              <a:t>Hundreds of sorting algorithms exist, with various efficiencies in both time and space</a:t>
            </a:r>
          </a:p>
          <a:p>
            <a:r>
              <a:rPr lang="en-US" dirty="0" smtClean="0"/>
              <a:t>We will explore some of the most common, including</a:t>
            </a:r>
          </a:p>
          <a:p>
            <a:pPr lvl="1"/>
            <a:r>
              <a:rPr lang="en-US" dirty="0" smtClean="0"/>
              <a:t>Bubble Sort</a:t>
            </a:r>
          </a:p>
          <a:p>
            <a:pPr lvl="1"/>
            <a:r>
              <a:rPr lang="en-US" dirty="0" smtClean="0"/>
              <a:t>Selection Sort</a:t>
            </a:r>
          </a:p>
          <a:p>
            <a:pPr lvl="1"/>
            <a:r>
              <a:rPr lang="en-US" dirty="0" smtClean="0"/>
              <a:t>Insertion Sort</a:t>
            </a:r>
          </a:p>
          <a:p>
            <a:pPr lvl="1"/>
            <a:r>
              <a:rPr lang="en-US" dirty="0" smtClean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0904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Complexity – “Big O notation”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6118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to represent rough orders of complexity (or estimate of number of computations) for different algorithms</a:t>
            </a:r>
          </a:p>
          <a:p>
            <a:r>
              <a:rPr lang="en-US" dirty="0" smtClean="0"/>
              <a:t>Typically written </a:t>
            </a:r>
            <a:r>
              <a:rPr lang="en-US" dirty="0"/>
              <a:t>as O(log2n</a:t>
            </a:r>
            <a:r>
              <a:rPr lang="en-US" dirty="0" smtClean="0"/>
              <a:t>), O(n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dirty="0"/>
              <a:t>O(n * log</a:t>
            </a:r>
            <a:r>
              <a:rPr lang="en-US" baseline="-25000" dirty="0"/>
              <a:t>2</a:t>
            </a:r>
            <a:r>
              <a:rPr lang="en-US" dirty="0"/>
              <a:t>n), O(n</a:t>
            </a:r>
            <a:r>
              <a:rPr lang="en-US" baseline="30000" dirty="0" smtClean="0"/>
              <a:t>2</a:t>
            </a:r>
            <a:r>
              <a:rPr lang="en-US" dirty="0" smtClean="0"/>
              <a:t>), etc.</a:t>
            </a:r>
          </a:p>
          <a:p>
            <a:pPr lvl="1"/>
            <a:r>
              <a:rPr lang="en-US" dirty="0" smtClean="0"/>
              <a:t>n represents the number of items in our container</a:t>
            </a:r>
          </a:p>
          <a:p>
            <a:pPr lvl="1"/>
            <a:r>
              <a:rPr lang="en-US" dirty="0" smtClean="0"/>
              <a:t>Algorithm complexity does not matter much for small n</a:t>
            </a:r>
          </a:p>
          <a:p>
            <a:pPr lvl="1"/>
            <a:r>
              <a:rPr lang="en-US" dirty="0" smtClean="0"/>
              <a:t>However, for large n, complexity becomes very important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16550"/>
              </p:ext>
            </p:extLst>
          </p:nvPr>
        </p:nvGraphicFramePr>
        <p:xfrm>
          <a:off x="1948544" y="4203085"/>
          <a:ext cx="8294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382">
                  <a:extLst>
                    <a:ext uri="{9D8B030D-6E8A-4147-A177-3AD203B41FA5}">
                      <a16:colId xmlns:a16="http://schemas.microsoft.com/office/drawing/2014/main" val="1975125306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20043657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670127821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255065121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996635744"/>
                    </a:ext>
                  </a:extLst>
                </a:gridCol>
                <a:gridCol w="2369975">
                  <a:extLst>
                    <a:ext uri="{9D8B030D-6E8A-4147-A177-3AD203B41FA5}">
                      <a16:colId xmlns:a16="http://schemas.microsoft.com/office/drawing/2014/main" val="58478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0" dirty="0" smtClean="0"/>
                        <a:t> *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7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664.34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2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9965.8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0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132,877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1,000,000,000,000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4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1,660,964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1,000,000,000,000,000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6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Step through the list, compare adjacent elements, swap if needed</a:t>
            </a:r>
          </a:p>
          <a:p>
            <a:pPr lvl="1"/>
            <a:r>
              <a:rPr lang="en-US" dirty="0" smtClean="0"/>
              <a:t>Repeat until an entire pass through the list results in zero swaps</a:t>
            </a:r>
          </a:p>
          <a:p>
            <a:r>
              <a:rPr lang="en-US" dirty="0" smtClean="0"/>
              <a:t>Algorithm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A : list of sortable items 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length(A)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swapped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to n-1 inclusive do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A[i-1] &gt;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then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swap( A[i-1],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swapped = true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until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swapped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procedure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23436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76" y="2889030"/>
            <a:ext cx="4223847" cy="253430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301766" y="6179009"/>
            <a:ext cx="83241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By Swfung8 [CC BY-SA 3.0 (https://creativecommons.org/licenses/by-sa/3.0) or GFDL (http://www.gnu.org/copyleft/fdl.html)], from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6156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There are n elements in the list</a:t>
            </a:r>
          </a:p>
        </p:txBody>
      </p:sp>
    </p:spTree>
    <p:extLst>
      <p:ext uri="{BB962C8B-B14F-4D97-AF65-F5344CB8AC3E}">
        <p14:creationId xmlns:p14="http://schemas.microsoft.com/office/powerpoint/2010/main" val="36462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25884"/>
          </a:xfrm>
        </p:spPr>
        <p:txBody>
          <a:bodyPr>
            <a:normAutofit/>
          </a:bodyPr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There are n elements in the list</a:t>
            </a:r>
          </a:p>
          <a:p>
            <a:pPr lvl="1"/>
            <a:r>
              <a:rPr lang="en-US" dirty="0" smtClean="0"/>
              <a:t>We traverse the list at worst n-1 times to get everything sorted</a:t>
            </a:r>
          </a:p>
        </p:txBody>
      </p:sp>
    </p:spTree>
    <p:extLst>
      <p:ext uri="{BB962C8B-B14F-4D97-AF65-F5344CB8AC3E}">
        <p14:creationId xmlns:p14="http://schemas.microsoft.com/office/powerpoint/2010/main" val="10874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20422</TotalTime>
  <Words>1128</Words>
  <Application>Microsoft Office PowerPoint</Application>
  <PresentationFormat>Widescreen</PresentationFormat>
  <Paragraphs>240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Office Theme</vt:lpstr>
      <vt:lpstr>Sorting</vt:lpstr>
      <vt:lpstr>Sorting – Definition</vt:lpstr>
      <vt:lpstr>Sorting – Useful?</vt:lpstr>
      <vt:lpstr>Sorting – Strategies</vt:lpstr>
      <vt:lpstr>Algorithm Complexity – “Big O notation”</vt:lpstr>
      <vt:lpstr>Bubble Sort</vt:lpstr>
      <vt:lpstr>Bubble Sort</vt:lpstr>
      <vt:lpstr>Bubble Sort</vt:lpstr>
      <vt:lpstr>Bubble Sort</vt:lpstr>
      <vt:lpstr>Bubble Sort</vt:lpstr>
      <vt:lpstr>Selection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Quicksort</vt:lpstr>
      <vt:lpstr>Quicksort</vt:lpstr>
      <vt:lpstr>The Quicksort Algorithm</vt:lpstr>
      <vt:lpstr>The Quicksort Algorithm</vt:lpstr>
      <vt:lpstr>Quicksort</vt:lpstr>
      <vt:lpstr>Quicksort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Sucess</dc:title>
  <dc:creator>John Phillips</dc:creator>
  <cp:lastModifiedBy>Jonathan Phillips</cp:lastModifiedBy>
  <cp:revision>218</cp:revision>
  <dcterms:created xsi:type="dcterms:W3CDTF">2017-08-15T20:14:13Z</dcterms:created>
  <dcterms:modified xsi:type="dcterms:W3CDTF">2018-04-16T20:26:00Z</dcterms:modified>
</cp:coreProperties>
</file>