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87" r:id="rId3"/>
    <p:sldId id="288" r:id="rId4"/>
    <p:sldId id="285" r:id="rId5"/>
    <p:sldId id="289" r:id="rId6"/>
    <p:sldId id="290" r:id="rId7"/>
    <p:sldId id="259" r:id="rId8"/>
    <p:sldId id="276" r:id="rId9"/>
    <p:sldId id="277" r:id="rId10"/>
    <p:sldId id="291" r:id="rId11"/>
    <p:sldId id="278" r:id="rId12"/>
    <p:sldId id="292" r:id="rId13"/>
    <p:sldId id="293" r:id="rId14"/>
    <p:sldId id="29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E0E3E4-64DF-422A-AC30-2334147A6AAE}">
          <p14:sldIdLst>
            <p14:sldId id="286"/>
            <p14:sldId id="287"/>
            <p14:sldId id="288"/>
            <p14:sldId id="285"/>
            <p14:sldId id="289"/>
            <p14:sldId id="290"/>
            <p14:sldId id="259"/>
            <p14:sldId id="276"/>
            <p14:sldId id="277"/>
            <p14:sldId id="291"/>
            <p14:sldId id="278"/>
            <p14:sldId id="292"/>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EVALUATIONS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v>FSRCNN PReLU</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Sheet1!$A$2:$A$4</c:f>
              <c:strCache>
                <c:ptCount val="3"/>
                <c:pt idx="0">
                  <c:v>PSNR</c:v>
                </c:pt>
                <c:pt idx="1">
                  <c:v>SSIM</c:v>
                </c:pt>
                <c:pt idx="2">
                  <c:v>MSE</c:v>
                </c:pt>
              </c:strCache>
            </c:strRef>
          </c:cat>
          <c:val>
            <c:numRef>
              <c:f>Sheet1!$B$2:$B$4</c:f>
              <c:numCache>
                <c:formatCode>General</c:formatCode>
                <c:ptCount val="3"/>
                <c:pt idx="0">
                  <c:v>28.56</c:v>
                </c:pt>
                <c:pt idx="1">
                  <c:v>81</c:v>
                </c:pt>
                <c:pt idx="2">
                  <c:v>90.66</c:v>
                </c:pt>
              </c:numCache>
            </c:numRef>
          </c:val>
          <c:extLst>
            <c:ext xmlns:c16="http://schemas.microsoft.com/office/drawing/2014/chart" uri="{C3380CC4-5D6E-409C-BE32-E72D297353CC}">
              <c16:uniqueId val="{00000000-2FAB-4FE9-A73D-80B091B91EE9}"/>
            </c:ext>
          </c:extLst>
        </c:ser>
        <c:ser>
          <c:idx val="1"/>
          <c:order val="1"/>
          <c:tx>
            <c:v>FSRCNN ReLU</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Sheet1!$A$2:$A$4</c:f>
              <c:strCache>
                <c:ptCount val="3"/>
                <c:pt idx="0">
                  <c:v>PSNR</c:v>
                </c:pt>
                <c:pt idx="1">
                  <c:v>SSIM</c:v>
                </c:pt>
                <c:pt idx="2">
                  <c:v>MSE</c:v>
                </c:pt>
              </c:strCache>
            </c:strRef>
          </c:cat>
          <c:val>
            <c:numRef>
              <c:f>Sheet1!$C$2:$C$4</c:f>
              <c:numCache>
                <c:formatCode>General</c:formatCode>
                <c:ptCount val="3"/>
                <c:pt idx="0">
                  <c:v>28.08</c:v>
                </c:pt>
                <c:pt idx="1">
                  <c:v>80</c:v>
                </c:pt>
                <c:pt idx="2">
                  <c:v>101.2</c:v>
                </c:pt>
              </c:numCache>
            </c:numRef>
          </c:val>
          <c:extLst>
            <c:ext xmlns:c16="http://schemas.microsoft.com/office/drawing/2014/chart" uri="{C3380CC4-5D6E-409C-BE32-E72D297353CC}">
              <c16:uniqueId val="{00000001-2FAB-4FE9-A73D-80B091B91EE9}"/>
            </c:ext>
          </c:extLst>
        </c:ser>
        <c:ser>
          <c:idx val="2"/>
          <c:order val="2"/>
          <c:tx>
            <c:v>FSRCNN With PReLU and ReLU</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Sheet1!$A$2:$A$4</c:f>
              <c:strCache>
                <c:ptCount val="3"/>
                <c:pt idx="0">
                  <c:v>PSNR</c:v>
                </c:pt>
                <c:pt idx="1">
                  <c:v>SSIM</c:v>
                </c:pt>
                <c:pt idx="2">
                  <c:v>MSE</c:v>
                </c:pt>
              </c:strCache>
            </c:strRef>
          </c:cat>
          <c:val>
            <c:numRef>
              <c:f>Sheet1!$D$2:$D$4</c:f>
              <c:numCache>
                <c:formatCode>General</c:formatCode>
                <c:ptCount val="3"/>
                <c:pt idx="0">
                  <c:v>28.55</c:v>
                </c:pt>
                <c:pt idx="1">
                  <c:v>82</c:v>
                </c:pt>
                <c:pt idx="2">
                  <c:v>90.665000000000006</c:v>
                </c:pt>
              </c:numCache>
            </c:numRef>
          </c:val>
          <c:extLst>
            <c:ext xmlns:c16="http://schemas.microsoft.com/office/drawing/2014/chart" uri="{C3380CC4-5D6E-409C-BE32-E72D297353CC}">
              <c16:uniqueId val="{00000002-2FAB-4FE9-A73D-80B091B91EE9}"/>
            </c:ext>
          </c:extLst>
        </c:ser>
        <c:dLbls>
          <c:dLblPos val="outEnd"/>
          <c:showLegendKey val="0"/>
          <c:showVal val="1"/>
          <c:showCatName val="0"/>
          <c:showSerName val="0"/>
          <c:showPercent val="0"/>
          <c:showBubbleSize val="0"/>
        </c:dLbls>
        <c:gapWidth val="100"/>
        <c:overlap val="-24"/>
        <c:axId val="1716041071"/>
        <c:axId val="1721865023"/>
      </c:barChart>
      <c:catAx>
        <c:axId val="17160410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21865023"/>
        <c:crosses val="autoZero"/>
        <c:auto val="1"/>
        <c:lblAlgn val="ctr"/>
        <c:lblOffset val="100"/>
        <c:noMultiLvlLbl val="0"/>
      </c:catAx>
      <c:valAx>
        <c:axId val="1721865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160410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F355F7-297D-4F4B-AF18-4E657042AFDB}" type="doc">
      <dgm:prSet loTypeId="urn:microsoft.com/office/officeart/2005/8/layout/chevron1" loCatId="process" qsTypeId="urn:microsoft.com/office/officeart/2005/8/quickstyle/simple1" qsCatId="simple" csTypeId="urn:microsoft.com/office/officeart/2005/8/colors/accent1_1" csCatId="accent1" phldr="1"/>
      <dgm:spPr/>
    </dgm:pt>
    <dgm:pt modelId="{0829483C-8647-4AD7-B4E7-7FA1D0F9A870}">
      <dgm:prSet phldrT="[Text]"/>
      <dgm:spPr/>
      <dgm:t>
        <a:bodyPr/>
        <a:lstStyle/>
        <a:p>
          <a:pPr algn="ctr"/>
          <a:r>
            <a:rPr lang="en-IN" b="1" dirty="0"/>
            <a:t>Data collection</a:t>
          </a:r>
        </a:p>
      </dgm:t>
    </dgm:pt>
    <dgm:pt modelId="{F5AB16AF-0EB3-4D25-9819-2141EB8AF8A7}" type="parTrans" cxnId="{192550DC-0AA5-428A-B033-69457638F7F3}">
      <dgm:prSet/>
      <dgm:spPr/>
      <dgm:t>
        <a:bodyPr/>
        <a:lstStyle/>
        <a:p>
          <a:pPr algn="ctr"/>
          <a:endParaRPr lang="en-IN"/>
        </a:p>
      </dgm:t>
    </dgm:pt>
    <dgm:pt modelId="{AC5D563C-E804-4BD8-B8E3-900F5ECCD48F}" type="sibTrans" cxnId="{192550DC-0AA5-428A-B033-69457638F7F3}">
      <dgm:prSet/>
      <dgm:spPr/>
      <dgm:t>
        <a:bodyPr/>
        <a:lstStyle/>
        <a:p>
          <a:pPr algn="ctr"/>
          <a:endParaRPr lang="en-IN"/>
        </a:p>
      </dgm:t>
    </dgm:pt>
    <dgm:pt modelId="{DD5E79EF-98D6-4F3E-AFEC-40C0BE468DCA}">
      <dgm:prSet phldrT="[Text]"/>
      <dgm:spPr/>
      <dgm:t>
        <a:bodyPr/>
        <a:lstStyle/>
        <a:p>
          <a:pPr algn="ctr"/>
          <a:r>
            <a:rPr lang="en-IN" b="1" dirty="0"/>
            <a:t>Model training</a:t>
          </a:r>
        </a:p>
      </dgm:t>
    </dgm:pt>
    <dgm:pt modelId="{A08C71B5-D4CD-48D1-BE1A-4D7BE15C6EF0}" type="parTrans" cxnId="{1FA34D6C-0523-4CF8-90C3-3D98A00AF2F4}">
      <dgm:prSet/>
      <dgm:spPr/>
      <dgm:t>
        <a:bodyPr/>
        <a:lstStyle/>
        <a:p>
          <a:pPr algn="ctr"/>
          <a:endParaRPr lang="en-IN"/>
        </a:p>
      </dgm:t>
    </dgm:pt>
    <dgm:pt modelId="{F7BBC973-95A1-47F6-B8BC-E263827E9B3B}" type="sibTrans" cxnId="{1FA34D6C-0523-4CF8-90C3-3D98A00AF2F4}">
      <dgm:prSet/>
      <dgm:spPr/>
      <dgm:t>
        <a:bodyPr/>
        <a:lstStyle/>
        <a:p>
          <a:pPr algn="ctr"/>
          <a:endParaRPr lang="en-IN"/>
        </a:p>
      </dgm:t>
    </dgm:pt>
    <dgm:pt modelId="{B751CFDE-6FC9-4B39-AD05-29FF33CC215C}">
      <dgm:prSet phldrT="[Text]"/>
      <dgm:spPr/>
      <dgm:t>
        <a:bodyPr/>
        <a:lstStyle/>
        <a:p>
          <a:pPr algn="ctr"/>
          <a:r>
            <a:rPr lang="en-IN" b="1" dirty="0"/>
            <a:t>Data Transformations</a:t>
          </a:r>
        </a:p>
      </dgm:t>
    </dgm:pt>
    <dgm:pt modelId="{C9DA489E-4C9A-4EBE-91DE-57F03F5CF78F}" type="parTrans" cxnId="{4885596E-EF70-4B00-8BFE-76E8F1914480}">
      <dgm:prSet/>
      <dgm:spPr/>
      <dgm:t>
        <a:bodyPr/>
        <a:lstStyle/>
        <a:p>
          <a:pPr algn="ctr"/>
          <a:endParaRPr lang="en-IN"/>
        </a:p>
      </dgm:t>
    </dgm:pt>
    <dgm:pt modelId="{C11EC5EF-CA28-4996-933A-B11B9121F770}" type="sibTrans" cxnId="{4885596E-EF70-4B00-8BFE-76E8F1914480}">
      <dgm:prSet/>
      <dgm:spPr/>
      <dgm:t>
        <a:bodyPr/>
        <a:lstStyle/>
        <a:p>
          <a:pPr algn="ctr"/>
          <a:endParaRPr lang="en-IN"/>
        </a:p>
      </dgm:t>
    </dgm:pt>
    <dgm:pt modelId="{F9E52512-7499-4D7D-999F-33709A48A9E7}">
      <dgm:prSet phldrT="[Text]"/>
      <dgm:spPr/>
      <dgm:t>
        <a:bodyPr/>
        <a:lstStyle/>
        <a:p>
          <a:pPr algn="ctr"/>
          <a:r>
            <a:rPr lang="en-IN" b="1" dirty="0"/>
            <a:t>Evaluation </a:t>
          </a:r>
        </a:p>
      </dgm:t>
    </dgm:pt>
    <dgm:pt modelId="{6F130D87-560B-43B6-9042-88E38C0463A2}" type="parTrans" cxnId="{9B5D8B53-A46B-422C-92CA-B7F0EDAE6121}">
      <dgm:prSet/>
      <dgm:spPr/>
      <dgm:t>
        <a:bodyPr/>
        <a:lstStyle/>
        <a:p>
          <a:pPr algn="ctr"/>
          <a:endParaRPr lang="en-IN"/>
        </a:p>
      </dgm:t>
    </dgm:pt>
    <dgm:pt modelId="{6A7067F6-5019-40A6-88DA-B4F2BC5A09FA}" type="sibTrans" cxnId="{9B5D8B53-A46B-422C-92CA-B7F0EDAE6121}">
      <dgm:prSet/>
      <dgm:spPr/>
      <dgm:t>
        <a:bodyPr/>
        <a:lstStyle/>
        <a:p>
          <a:pPr algn="ctr"/>
          <a:endParaRPr lang="en-IN"/>
        </a:p>
      </dgm:t>
    </dgm:pt>
    <dgm:pt modelId="{7329175B-6AF0-4470-A82B-3DDD48BD6D2A}">
      <dgm:prSet phldrT="[Text]"/>
      <dgm:spPr/>
      <dgm:t>
        <a:bodyPr/>
        <a:lstStyle/>
        <a:p>
          <a:pPr algn="ctr"/>
          <a:r>
            <a:rPr lang="en-IN" b="1" dirty="0"/>
            <a:t>Data Preprocessing</a:t>
          </a:r>
        </a:p>
      </dgm:t>
    </dgm:pt>
    <dgm:pt modelId="{CB9CD666-34D2-45CB-917C-30289DCF81CC}" type="parTrans" cxnId="{D866FA74-D51B-4A71-96EB-B985EED5407D}">
      <dgm:prSet/>
      <dgm:spPr/>
      <dgm:t>
        <a:bodyPr/>
        <a:lstStyle/>
        <a:p>
          <a:pPr algn="ctr"/>
          <a:endParaRPr lang="en-IN"/>
        </a:p>
      </dgm:t>
    </dgm:pt>
    <dgm:pt modelId="{618B12AF-485A-44DF-8C7B-E125A79C6943}" type="sibTrans" cxnId="{D866FA74-D51B-4A71-96EB-B985EED5407D}">
      <dgm:prSet/>
      <dgm:spPr/>
      <dgm:t>
        <a:bodyPr/>
        <a:lstStyle/>
        <a:p>
          <a:pPr algn="ctr"/>
          <a:endParaRPr lang="en-IN"/>
        </a:p>
      </dgm:t>
    </dgm:pt>
    <dgm:pt modelId="{40AD9D11-9D15-4A75-9F33-B63427B93C5A}" type="pres">
      <dgm:prSet presAssocID="{24F355F7-297D-4F4B-AF18-4E657042AFDB}" presName="Name0" presStyleCnt="0">
        <dgm:presLayoutVars>
          <dgm:dir/>
          <dgm:animLvl val="lvl"/>
          <dgm:resizeHandles val="exact"/>
        </dgm:presLayoutVars>
      </dgm:prSet>
      <dgm:spPr/>
    </dgm:pt>
    <dgm:pt modelId="{69FB5A6D-D5AB-4F21-86EF-33E3FB671460}" type="pres">
      <dgm:prSet presAssocID="{0829483C-8647-4AD7-B4E7-7FA1D0F9A870}" presName="parTxOnly" presStyleLbl="node1" presStyleIdx="0" presStyleCnt="5">
        <dgm:presLayoutVars>
          <dgm:chMax val="0"/>
          <dgm:chPref val="0"/>
          <dgm:bulletEnabled val="1"/>
        </dgm:presLayoutVars>
      </dgm:prSet>
      <dgm:spPr/>
    </dgm:pt>
    <dgm:pt modelId="{D60DFFD3-7381-429D-ADAC-9E5C818ADCDD}" type="pres">
      <dgm:prSet presAssocID="{AC5D563C-E804-4BD8-B8E3-900F5ECCD48F}" presName="parTxOnlySpace" presStyleCnt="0"/>
      <dgm:spPr/>
    </dgm:pt>
    <dgm:pt modelId="{786C53F4-B122-46F6-A444-97F7EFA48C28}" type="pres">
      <dgm:prSet presAssocID="{7329175B-6AF0-4470-A82B-3DDD48BD6D2A}" presName="parTxOnly" presStyleLbl="node1" presStyleIdx="1" presStyleCnt="5">
        <dgm:presLayoutVars>
          <dgm:chMax val="0"/>
          <dgm:chPref val="0"/>
          <dgm:bulletEnabled val="1"/>
        </dgm:presLayoutVars>
      </dgm:prSet>
      <dgm:spPr/>
    </dgm:pt>
    <dgm:pt modelId="{6DF4D49A-947E-4AB7-857F-7E783444D40B}" type="pres">
      <dgm:prSet presAssocID="{618B12AF-485A-44DF-8C7B-E125A79C6943}" presName="parTxOnlySpace" presStyleCnt="0"/>
      <dgm:spPr/>
    </dgm:pt>
    <dgm:pt modelId="{D05F5ACB-EA83-4A9A-8D3C-7DF6896BFE99}" type="pres">
      <dgm:prSet presAssocID="{B751CFDE-6FC9-4B39-AD05-29FF33CC215C}" presName="parTxOnly" presStyleLbl="node1" presStyleIdx="2" presStyleCnt="5">
        <dgm:presLayoutVars>
          <dgm:chMax val="0"/>
          <dgm:chPref val="0"/>
          <dgm:bulletEnabled val="1"/>
        </dgm:presLayoutVars>
      </dgm:prSet>
      <dgm:spPr/>
    </dgm:pt>
    <dgm:pt modelId="{B291BCDE-E889-41C4-9584-7FBE53206CBE}" type="pres">
      <dgm:prSet presAssocID="{C11EC5EF-CA28-4996-933A-B11B9121F770}" presName="parTxOnlySpace" presStyleCnt="0"/>
      <dgm:spPr/>
    </dgm:pt>
    <dgm:pt modelId="{8ABA0476-0598-4BAD-93A9-2F52C1DF0C6A}" type="pres">
      <dgm:prSet presAssocID="{DD5E79EF-98D6-4F3E-AFEC-40C0BE468DCA}" presName="parTxOnly" presStyleLbl="node1" presStyleIdx="3" presStyleCnt="5">
        <dgm:presLayoutVars>
          <dgm:chMax val="0"/>
          <dgm:chPref val="0"/>
          <dgm:bulletEnabled val="1"/>
        </dgm:presLayoutVars>
      </dgm:prSet>
      <dgm:spPr/>
    </dgm:pt>
    <dgm:pt modelId="{6153C66B-3298-4526-8791-384333FB248A}" type="pres">
      <dgm:prSet presAssocID="{F7BBC973-95A1-47F6-B8BC-E263827E9B3B}" presName="parTxOnlySpace" presStyleCnt="0"/>
      <dgm:spPr/>
    </dgm:pt>
    <dgm:pt modelId="{5D4D4597-07EB-4AAF-ADD6-B369C16BF3AA}" type="pres">
      <dgm:prSet presAssocID="{F9E52512-7499-4D7D-999F-33709A48A9E7}" presName="parTxOnly" presStyleLbl="node1" presStyleIdx="4" presStyleCnt="5">
        <dgm:presLayoutVars>
          <dgm:chMax val="0"/>
          <dgm:chPref val="0"/>
          <dgm:bulletEnabled val="1"/>
        </dgm:presLayoutVars>
      </dgm:prSet>
      <dgm:spPr/>
    </dgm:pt>
  </dgm:ptLst>
  <dgm:cxnLst>
    <dgm:cxn modelId="{622E5714-A11D-4F6F-BF62-CC8E4F43E09B}" type="presOf" srcId="{24F355F7-297D-4F4B-AF18-4E657042AFDB}" destId="{40AD9D11-9D15-4A75-9F33-B63427B93C5A}" srcOrd="0" destOrd="0" presId="urn:microsoft.com/office/officeart/2005/8/layout/chevron1"/>
    <dgm:cxn modelId="{F7D4A446-1F4B-4009-A348-9A0EBBDEB0CC}" type="presOf" srcId="{B751CFDE-6FC9-4B39-AD05-29FF33CC215C}" destId="{D05F5ACB-EA83-4A9A-8D3C-7DF6896BFE99}" srcOrd="0" destOrd="0" presId="urn:microsoft.com/office/officeart/2005/8/layout/chevron1"/>
    <dgm:cxn modelId="{1FA34D6C-0523-4CF8-90C3-3D98A00AF2F4}" srcId="{24F355F7-297D-4F4B-AF18-4E657042AFDB}" destId="{DD5E79EF-98D6-4F3E-AFEC-40C0BE468DCA}" srcOrd="3" destOrd="0" parTransId="{A08C71B5-D4CD-48D1-BE1A-4D7BE15C6EF0}" sibTransId="{F7BBC973-95A1-47F6-B8BC-E263827E9B3B}"/>
    <dgm:cxn modelId="{780A0D6E-10FF-4F8C-9247-22D69B01598F}" type="presOf" srcId="{DD5E79EF-98D6-4F3E-AFEC-40C0BE468DCA}" destId="{8ABA0476-0598-4BAD-93A9-2F52C1DF0C6A}" srcOrd="0" destOrd="0" presId="urn:microsoft.com/office/officeart/2005/8/layout/chevron1"/>
    <dgm:cxn modelId="{4885596E-EF70-4B00-8BFE-76E8F1914480}" srcId="{24F355F7-297D-4F4B-AF18-4E657042AFDB}" destId="{B751CFDE-6FC9-4B39-AD05-29FF33CC215C}" srcOrd="2" destOrd="0" parTransId="{C9DA489E-4C9A-4EBE-91DE-57F03F5CF78F}" sibTransId="{C11EC5EF-CA28-4996-933A-B11B9121F770}"/>
    <dgm:cxn modelId="{8205CF6F-0F8C-49D1-A370-63DF77D856BA}" type="presOf" srcId="{F9E52512-7499-4D7D-999F-33709A48A9E7}" destId="{5D4D4597-07EB-4AAF-ADD6-B369C16BF3AA}" srcOrd="0" destOrd="0" presId="urn:microsoft.com/office/officeart/2005/8/layout/chevron1"/>
    <dgm:cxn modelId="{9B5D8B53-A46B-422C-92CA-B7F0EDAE6121}" srcId="{24F355F7-297D-4F4B-AF18-4E657042AFDB}" destId="{F9E52512-7499-4D7D-999F-33709A48A9E7}" srcOrd="4" destOrd="0" parTransId="{6F130D87-560B-43B6-9042-88E38C0463A2}" sibTransId="{6A7067F6-5019-40A6-88DA-B4F2BC5A09FA}"/>
    <dgm:cxn modelId="{D866FA74-D51B-4A71-96EB-B985EED5407D}" srcId="{24F355F7-297D-4F4B-AF18-4E657042AFDB}" destId="{7329175B-6AF0-4470-A82B-3DDD48BD6D2A}" srcOrd="1" destOrd="0" parTransId="{CB9CD666-34D2-45CB-917C-30289DCF81CC}" sibTransId="{618B12AF-485A-44DF-8C7B-E125A79C6943}"/>
    <dgm:cxn modelId="{E5C242A3-3F7D-46DC-8382-C075A70DF0AE}" type="presOf" srcId="{7329175B-6AF0-4470-A82B-3DDD48BD6D2A}" destId="{786C53F4-B122-46F6-A444-97F7EFA48C28}" srcOrd="0" destOrd="0" presId="urn:microsoft.com/office/officeart/2005/8/layout/chevron1"/>
    <dgm:cxn modelId="{192550DC-0AA5-428A-B033-69457638F7F3}" srcId="{24F355F7-297D-4F4B-AF18-4E657042AFDB}" destId="{0829483C-8647-4AD7-B4E7-7FA1D0F9A870}" srcOrd="0" destOrd="0" parTransId="{F5AB16AF-0EB3-4D25-9819-2141EB8AF8A7}" sibTransId="{AC5D563C-E804-4BD8-B8E3-900F5ECCD48F}"/>
    <dgm:cxn modelId="{4A50EDFE-F1D7-4FCF-B29D-B8294300EA5E}" type="presOf" srcId="{0829483C-8647-4AD7-B4E7-7FA1D0F9A870}" destId="{69FB5A6D-D5AB-4F21-86EF-33E3FB671460}" srcOrd="0" destOrd="0" presId="urn:microsoft.com/office/officeart/2005/8/layout/chevron1"/>
    <dgm:cxn modelId="{D5BAC38D-561F-42DB-89C5-ADADC64216FB}" type="presParOf" srcId="{40AD9D11-9D15-4A75-9F33-B63427B93C5A}" destId="{69FB5A6D-D5AB-4F21-86EF-33E3FB671460}" srcOrd="0" destOrd="0" presId="urn:microsoft.com/office/officeart/2005/8/layout/chevron1"/>
    <dgm:cxn modelId="{784F566D-E8D7-48AA-97A6-A61374EDB42B}" type="presParOf" srcId="{40AD9D11-9D15-4A75-9F33-B63427B93C5A}" destId="{D60DFFD3-7381-429D-ADAC-9E5C818ADCDD}" srcOrd="1" destOrd="0" presId="urn:microsoft.com/office/officeart/2005/8/layout/chevron1"/>
    <dgm:cxn modelId="{4AF860BA-47D3-4D3F-BFF6-301E84032A36}" type="presParOf" srcId="{40AD9D11-9D15-4A75-9F33-B63427B93C5A}" destId="{786C53F4-B122-46F6-A444-97F7EFA48C28}" srcOrd="2" destOrd="0" presId="urn:microsoft.com/office/officeart/2005/8/layout/chevron1"/>
    <dgm:cxn modelId="{4C11B355-F8C2-45CB-9AF2-C397456AC9F0}" type="presParOf" srcId="{40AD9D11-9D15-4A75-9F33-B63427B93C5A}" destId="{6DF4D49A-947E-4AB7-857F-7E783444D40B}" srcOrd="3" destOrd="0" presId="urn:microsoft.com/office/officeart/2005/8/layout/chevron1"/>
    <dgm:cxn modelId="{FDDD53CB-8074-413A-9736-5016ED7318F4}" type="presParOf" srcId="{40AD9D11-9D15-4A75-9F33-B63427B93C5A}" destId="{D05F5ACB-EA83-4A9A-8D3C-7DF6896BFE99}" srcOrd="4" destOrd="0" presId="urn:microsoft.com/office/officeart/2005/8/layout/chevron1"/>
    <dgm:cxn modelId="{03CB0345-FF5A-48BA-A543-AEB6C25C8F26}" type="presParOf" srcId="{40AD9D11-9D15-4A75-9F33-B63427B93C5A}" destId="{B291BCDE-E889-41C4-9584-7FBE53206CBE}" srcOrd="5" destOrd="0" presId="urn:microsoft.com/office/officeart/2005/8/layout/chevron1"/>
    <dgm:cxn modelId="{4D3A840C-22B6-4F2A-9062-0270FB4D1F39}" type="presParOf" srcId="{40AD9D11-9D15-4A75-9F33-B63427B93C5A}" destId="{8ABA0476-0598-4BAD-93A9-2F52C1DF0C6A}" srcOrd="6" destOrd="0" presId="urn:microsoft.com/office/officeart/2005/8/layout/chevron1"/>
    <dgm:cxn modelId="{B7EFBDF9-096B-4DE2-B911-F6420F74A10F}" type="presParOf" srcId="{40AD9D11-9D15-4A75-9F33-B63427B93C5A}" destId="{6153C66B-3298-4526-8791-384333FB248A}" srcOrd="7" destOrd="0" presId="urn:microsoft.com/office/officeart/2005/8/layout/chevron1"/>
    <dgm:cxn modelId="{6AB6F87F-AE2B-4BFE-9AE9-7134FC5C031F}" type="presParOf" srcId="{40AD9D11-9D15-4A75-9F33-B63427B93C5A}" destId="{5D4D4597-07EB-4AAF-ADD6-B369C16BF3AA}"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B5A6D-D5AB-4F21-86EF-33E3FB671460}">
      <dsp:nvSpPr>
        <dsp:cNvPr id="0" name=""/>
        <dsp:cNvSpPr/>
      </dsp:nvSpPr>
      <dsp:spPr>
        <a:xfrm>
          <a:off x="2724" y="1739687"/>
          <a:ext cx="2425192" cy="970077"/>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b="1" kern="1200" dirty="0"/>
            <a:t>Data collection</a:t>
          </a:r>
        </a:p>
      </dsp:txBody>
      <dsp:txXfrm>
        <a:off x="487763" y="1739687"/>
        <a:ext cx="1455115" cy="970077"/>
      </dsp:txXfrm>
    </dsp:sp>
    <dsp:sp modelId="{786C53F4-B122-46F6-A444-97F7EFA48C28}">
      <dsp:nvSpPr>
        <dsp:cNvPr id="0" name=""/>
        <dsp:cNvSpPr/>
      </dsp:nvSpPr>
      <dsp:spPr>
        <a:xfrm>
          <a:off x="2185398" y="1739687"/>
          <a:ext cx="2425192" cy="970077"/>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b="1" kern="1200" dirty="0"/>
            <a:t>Data Preprocessing</a:t>
          </a:r>
        </a:p>
      </dsp:txBody>
      <dsp:txXfrm>
        <a:off x="2670437" y="1739687"/>
        <a:ext cx="1455115" cy="970077"/>
      </dsp:txXfrm>
    </dsp:sp>
    <dsp:sp modelId="{D05F5ACB-EA83-4A9A-8D3C-7DF6896BFE99}">
      <dsp:nvSpPr>
        <dsp:cNvPr id="0" name=""/>
        <dsp:cNvSpPr/>
      </dsp:nvSpPr>
      <dsp:spPr>
        <a:xfrm>
          <a:off x="4368071" y="1739687"/>
          <a:ext cx="2425192" cy="970077"/>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b="1" kern="1200" dirty="0"/>
            <a:t>Data Transformations</a:t>
          </a:r>
        </a:p>
      </dsp:txBody>
      <dsp:txXfrm>
        <a:off x="4853110" y="1739687"/>
        <a:ext cx="1455115" cy="970077"/>
      </dsp:txXfrm>
    </dsp:sp>
    <dsp:sp modelId="{8ABA0476-0598-4BAD-93A9-2F52C1DF0C6A}">
      <dsp:nvSpPr>
        <dsp:cNvPr id="0" name=""/>
        <dsp:cNvSpPr/>
      </dsp:nvSpPr>
      <dsp:spPr>
        <a:xfrm>
          <a:off x="6550745" y="1739687"/>
          <a:ext cx="2425192" cy="970077"/>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b="1" kern="1200" dirty="0"/>
            <a:t>Model training</a:t>
          </a:r>
        </a:p>
      </dsp:txBody>
      <dsp:txXfrm>
        <a:off x="7035784" y="1739687"/>
        <a:ext cx="1455115" cy="970077"/>
      </dsp:txXfrm>
    </dsp:sp>
    <dsp:sp modelId="{5D4D4597-07EB-4AAF-ADD6-B369C16BF3AA}">
      <dsp:nvSpPr>
        <dsp:cNvPr id="0" name=""/>
        <dsp:cNvSpPr/>
      </dsp:nvSpPr>
      <dsp:spPr>
        <a:xfrm>
          <a:off x="8733418" y="1739687"/>
          <a:ext cx="2425192" cy="970077"/>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b="1" kern="1200" dirty="0"/>
            <a:t>Evaluation </a:t>
          </a:r>
        </a:p>
      </dsp:txBody>
      <dsp:txXfrm>
        <a:off x="9218457" y="1739687"/>
        <a:ext cx="1455115" cy="9700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BEA6-2652-CC13-8D7C-B84B2AC4AA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AF06EF-5FF5-1CB0-3B16-021A2FA518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B47226-4E65-A981-F4C7-76204B9EE816}"/>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5" name="Footer Placeholder 4">
            <a:extLst>
              <a:ext uri="{FF2B5EF4-FFF2-40B4-BE49-F238E27FC236}">
                <a16:creationId xmlns:a16="http://schemas.microsoft.com/office/drawing/2014/main" id="{C8053271-210B-E32F-5576-9258BB181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620713-0D60-818F-5926-19A01E2D872B}"/>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154665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0EF8-41B7-528D-8509-CC79A0E174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B51255-33E4-6B49-8407-A7BF98430C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8F7261-0FF1-EF25-E251-2338F8C0E157}"/>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5" name="Footer Placeholder 4">
            <a:extLst>
              <a:ext uri="{FF2B5EF4-FFF2-40B4-BE49-F238E27FC236}">
                <a16:creationId xmlns:a16="http://schemas.microsoft.com/office/drawing/2014/main" id="{6FEA0F18-9335-F936-4A59-9B66EE769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0EEA0-4689-5A53-94B2-F0AFF98503AF}"/>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290141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ABDC0-2802-ED6F-B82F-41833C089C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C6FB4E-F8C5-E8AF-7966-8B8BC4868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A130B-90BB-6E24-A104-BDDA6BC60AA3}"/>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5" name="Footer Placeholder 4">
            <a:extLst>
              <a:ext uri="{FF2B5EF4-FFF2-40B4-BE49-F238E27FC236}">
                <a16:creationId xmlns:a16="http://schemas.microsoft.com/office/drawing/2014/main" id="{D52DA304-EA85-7E43-4DD2-1E95990C8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CB8B4-3387-8AEE-17F1-E59B6AAF9B3C}"/>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3789268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E386-F1AA-66AF-ADA8-663AB63F01F4}"/>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DC249-D8FE-BDFC-88FC-8382694A1DA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1F15E-A6C2-DA32-DFA8-1B9A92F15FD2}"/>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5" name="Footer Placeholder 4">
            <a:extLst>
              <a:ext uri="{FF2B5EF4-FFF2-40B4-BE49-F238E27FC236}">
                <a16:creationId xmlns:a16="http://schemas.microsoft.com/office/drawing/2014/main" id="{7E803252-0E78-37F6-F987-0F928DCE1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081DE-F130-D130-6500-DD58B9017C48}"/>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410590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C5FA-FA8B-4FF7-71B8-BCC460D01A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F71397-2C5F-4561-EA06-950B8D85C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6084B-31CB-0364-F94E-91F05E58BABF}"/>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5" name="Footer Placeholder 4">
            <a:extLst>
              <a:ext uri="{FF2B5EF4-FFF2-40B4-BE49-F238E27FC236}">
                <a16:creationId xmlns:a16="http://schemas.microsoft.com/office/drawing/2014/main" id="{C7FE01D0-E024-D6EA-F507-220234340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743D5-F4E2-3450-C355-86AA21ECA91E}"/>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371593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ADD6-0ACD-C97D-02F3-712D270FD0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F6712F-A3BA-CF36-87CB-92609B17A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CFF078-2BF2-4DAC-DB67-46159D9C3AE4}"/>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5" name="Footer Placeholder 4">
            <a:extLst>
              <a:ext uri="{FF2B5EF4-FFF2-40B4-BE49-F238E27FC236}">
                <a16:creationId xmlns:a16="http://schemas.microsoft.com/office/drawing/2014/main" id="{57096191-E167-0B26-5506-21ADF11B0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43012-7A83-F817-92E0-B20591A26946}"/>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62995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D73A-B46F-4A96-512B-BBA502FCA7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F36C65-AD35-8456-BDF4-17034ADE9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53AA88-79C0-E48F-19C3-AE63E589E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08C41B-8CBB-D652-B92B-064196CB99C8}"/>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6" name="Footer Placeholder 5">
            <a:extLst>
              <a:ext uri="{FF2B5EF4-FFF2-40B4-BE49-F238E27FC236}">
                <a16:creationId xmlns:a16="http://schemas.microsoft.com/office/drawing/2014/main" id="{76AE505A-C798-5877-44DE-E113B20643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C1224-3A95-D37A-346B-42368C25EDE5}"/>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401670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247A-E459-ECE1-B1A2-5449349272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2B29BF-CB6A-7928-2B27-887B7C51E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F3055-54D2-D682-815B-DD497A25CC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BA21A6-39F0-3523-7BB3-E8CD620AA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CFE211-C287-E0C5-4960-DD8BAC422F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B3D064-BA4D-45FF-8887-8FE01C6F0296}"/>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8" name="Footer Placeholder 7">
            <a:extLst>
              <a:ext uri="{FF2B5EF4-FFF2-40B4-BE49-F238E27FC236}">
                <a16:creationId xmlns:a16="http://schemas.microsoft.com/office/drawing/2014/main" id="{6E094964-B795-5EB1-38FC-BAFAD8630D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D25DAB-3C37-E022-6876-6F16587C244E}"/>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180381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3FBC-752E-AE52-7E28-9A0FF87CC9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31DB26-12E7-186B-784C-D856CADBCB9D}"/>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4" name="Footer Placeholder 3">
            <a:extLst>
              <a:ext uri="{FF2B5EF4-FFF2-40B4-BE49-F238E27FC236}">
                <a16:creationId xmlns:a16="http://schemas.microsoft.com/office/drawing/2014/main" id="{3006BA94-065B-2417-6493-2A2AFBF86C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01B956-FCB7-4874-D9E6-7D660A84C4B5}"/>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375894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9AA8A-2397-7B73-24B8-CFE468D0A58E}"/>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3" name="Footer Placeholder 2">
            <a:extLst>
              <a:ext uri="{FF2B5EF4-FFF2-40B4-BE49-F238E27FC236}">
                <a16:creationId xmlns:a16="http://schemas.microsoft.com/office/drawing/2014/main" id="{46DA54DF-1B1D-3F1A-4E7A-37A959782A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C88C48-A065-B008-B6B9-63FE5F759B71}"/>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44378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CD54-811D-764D-D497-EA02C7932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2AACDD-5F40-326A-2F05-48E74F482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5FFF8C-0DF7-C0A8-78A8-CF5B3B924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D216E-AFAF-CB58-3A6C-C15E5A21B48F}"/>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6" name="Footer Placeholder 5">
            <a:extLst>
              <a:ext uri="{FF2B5EF4-FFF2-40B4-BE49-F238E27FC236}">
                <a16:creationId xmlns:a16="http://schemas.microsoft.com/office/drawing/2014/main" id="{41866CFD-2F1A-A2C5-BFF6-31857AF2F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3CE681-C730-9609-8EE0-A54BB20745CA}"/>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413675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A6BF-A91F-BE70-7159-F282308CA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16A205-841C-9709-1DA1-5CE4247BB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534243-87BD-BA81-8F23-3C7A9D41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8C5F2-CCA7-0A4D-0940-F00807C6EED5}"/>
              </a:ext>
            </a:extLst>
          </p:cNvPr>
          <p:cNvSpPr>
            <a:spLocks noGrp="1"/>
          </p:cNvSpPr>
          <p:nvPr>
            <p:ph type="dt" sz="half" idx="10"/>
          </p:nvPr>
        </p:nvSpPr>
        <p:spPr/>
        <p:txBody>
          <a:bodyPr/>
          <a:lstStyle/>
          <a:p>
            <a:fld id="{D48CFA88-D2E9-469B-8B6F-1D6CB477708D}" type="datetimeFigureOut">
              <a:rPr lang="en-IN" smtClean="0"/>
              <a:t>06-12-2023</a:t>
            </a:fld>
            <a:endParaRPr lang="en-IN"/>
          </a:p>
        </p:txBody>
      </p:sp>
      <p:sp>
        <p:nvSpPr>
          <p:cNvPr id="6" name="Footer Placeholder 5">
            <a:extLst>
              <a:ext uri="{FF2B5EF4-FFF2-40B4-BE49-F238E27FC236}">
                <a16:creationId xmlns:a16="http://schemas.microsoft.com/office/drawing/2014/main" id="{0476EBDF-4C59-730F-7D79-FE19E4E71A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2B571F-4A70-74D2-2DD8-FA002919FC24}"/>
              </a:ext>
            </a:extLst>
          </p:cNvPr>
          <p:cNvSpPr>
            <a:spLocks noGrp="1"/>
          </p:cNvSpPr>
          <p:nvPr>
            <p:ph type="sldNum" sz="quarter" idx="12"/>
          </p:nvPr>
        </p:nvSpPr>
        <p:spPr/>
        <p:txBody>
          <a:bodyPr/>
          <a:lstStyle/>
          <a:p>
            <a:fld id="{65D31442-D266-4123-8806-019AC0347826}" type="slidenum">
              <a:rPr lang="en-IN" smtClean="0"/>
              <a:t>‹#›</a:t>
            </a:fld>
            <a:endParaRPr lang="en-IN"/>
          </a:p>
        </p:txBody>
      </p:sp>
    </p:spTree>
    <p:extLst>
      <p:ext uri="{BB962C8B-B14F-4D97-AF65-F5344CB8AC3E}">
        <p14:creationId xmlns:p14="http://schemas.microsoft.com/office/powerpoint/2010/main" val="387088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D77A5-F249-CA3C-A113-3B191CAE9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757EB4-53B0-4C68-771B-786BFC132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C82F43-BEA3-F0CC-8DAD-598DCD733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CFA88-D2E9-469B-8B6F-1D6CB477708D}" type="datetimeFigureOut">
              <a:rPr lang="en-IN" smtClean="0"/>
              <a:t>06-12-2023</a:t>
            </a:fld>
            <a:endParaRPr lang="en-IN"/>
          </a:p>
        </p:txBody>
      </p:sp>
      <p:sp>
        <p:nvSpPr>
          <p:cNvPr id="5" name="Footer Placeholder 4">
            <a:extLst>
              <a:ext uri="{FF2B5EF4-FFF2-40B4-BE49-F238E27FC236}">
                <a16:creationId xmlns:a16="http://schemas.microsoft.com/office/drawing/2014/main" id="{32DEC97E-C84F-21D3-FA75-861804FF1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661C54-0789-B353-8F85-83E300324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31442-D266-4123-8806-019AC0347826}" type="slidenum">
              <a:rPr lang="en-IN" smtClean="0"/>
              <a:t>‹#›</a:t>
            </a:fld>
            <a:endParaRPr lang="en-IN"/>
          </a:p>
        </p:txBody>
      </p:sp>
    </p:spTree>
    <p:extLst>
      <p:ext uri="{BB962C8B-B14F-4D97-AF65-F5344CB8AC3E}">
        <p14:creationId xmlns:p14="http://schemas.microsoft.com/office/powerpoint/2010/main" val="120393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2AC805-A49F-BFB5-6E15-F8B919387B21}"/>
              </a:ext>
            </a:extLst>
          </p:cNvPr>
          <p:cNvSpPr>
            <a:spLocks noGrp="1"/>
          </p:cNvSpPr>
          <p:nvPr/>
        </p:nvSpPr>
        <p:spPr>
          <a:xfrm>
            <a:off x="1524000" y="512064"/>
            <a:ext cx="9144000" cy="55947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ENHANCING MRI IMAGES USING FAST RESOLUTION CONVOLUTIONAL NEURAL NETWORK</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Presented by </a:t>
            </a:r>
            <a:br>
              <a:rPr lang="en-US" sz="18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KARTHIKEYAN K (22CSEG15)</a:t>
            </a:r>
            <a:br>
              <a:rPr lang="en-US"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Under the Guidance of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Dr .J. SATHEESH KUMAR, M.C.A., Ph.D., </a:t>
            </a:r>
            <a:br>
              <a:rPr lang="en-IN" sz="20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Professor</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DEPARTMENT OF COMPUTER APPLICATION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BHARATHIAR UNIVERSITY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COIMBATORE </a:t>
            </a:r>
            <a:endParaRPr lang="en-IN" sz="1800" dirty="0">
              <a:latin typeface="Times New Roman" panose="02020603050405020304" pitchFamily="18" charset="0"/>
              <a:cs typeface="Times New Roman" panose="02020603050405020304" pitchFamily="18" charset="0"/>
            </a:endParaRPr>
          </a:p>
        </p:txBody>
      </p:sp>
      <p:pic>
        <p:nvPicPr>
          <p:cNvPr id="5" name="image1.jpeg">
            <a:extLst>
              <a:ext uri="{FF2B5EF4-FFF2-40B4-BE49-F238E27FC236}">
                <a16:creationId xmlns:a16="http://schemas.microsoft.com/office/drawing/2014/main" id="{AC87B87E-B62D-DFDD-9041-2286546608C0}"/>
              </a:ext>
              <a:ext uri="{C183D7F6-B498-43B3-948B-1728B52AA6E4}">
                <adec:decorative xmlns:adec="http://schemas.microsoft.com/office/drawing/2017/decorative" val="1"/>
              </a:ext>
            </a:extLst>
          </p:cNvPr>
          <p:cNvPicPr>
            <a:picLocks noChangeAspect="1"/>
          </p:cNvPicPr>
          <p:nvPr/>
        </p:nvPicPr>
        <p:blipFill>
          <a:blip r:embed="rId2" cstate="print"/>
          <a:stretch>
            <a:fillRect/>
          </a:stretch>
        </p:blipFill>
        <p:spPr>
          <a:xfrm>
            <a:off x="5248302" y="3456432"/>
            <a:ext cx="1695396" cy="1481328"/>
          </a:xfrm>
          <a:prstGeom prst="rect">
            <a:avLst/>
          </a:prstGeom>
        </p:spPr>
      </p:pic>
    </p:spTree>
    <p:extLst>
      <p:ext uri="{BB962C8B-B14F-4D97-AF65-F5344CB8AC3E}">
        <p14:creationId xmlns:p14="http://schemas.microsoft.com/office/powerpoint/2010/main" val="3274719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E4BA7A0-AD8B-4E9F-33FE-8BBC3B893EF1}"/>
              </a:ext>
            </a:extLst>
          </p:cNvPr>
          <p:cNvSpPr>
            <a:spLocks noGrp="1"/>
          </p:cNvSpPr>
          <p:nvPr>
            <p:ph type="body" idx="1"/>
          </p:nvPr>
        </p:nvSpPr>
        <p:spPr>
          <a:xfrm>
            <a:off x="675247" y="1820386"/>
            <a:ext cx="11136539" cy="4634226"/>
          </a:xfrm>
        </p:spPr>
        <p:txBody>
          <a:bodyPr vert="horz" lIns="91440" tIns="45720" rIns="91440" bIns="45720" rtlCol="0" anchor="ctr">
            <a:normAutofit/>
          </a:bodyPr>
          <a:lstStyle/>
          <a:p>
            <a:pPr marL="0" indent="0" algn="just">
              <a:lnSpc>
                <a:spcPct val="150000"/>
              </a:lnSpc>
              <a:buNone/>
            </a:pPr>
            <a:endParaRPr lang="en-US" sz="1600" b="0" i="0" dirty="0">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600" b="0" i="0" dirty="0">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C17056A-2A88-F3B0-9E05-B5ADCB46E94B}"/>
              </a:ext>
            </a:extLst>
          </p:cNvPr>
          <p:cNvSpPr>
            <a:spLocks noGrp="1"/>
          </p:cNvSpPr>
          <p:nvPr>
            <p:ph type="title"/>
          </p:nvPr>
        </p:nvSpPr>
        <p:spPr>
          <a:xfrm>
            <a:off x="459346" y="947833"/>
            <a:ext cx="9994980" cy="642908"/>
          </a:xfrm>
        </p:spPr>
        <p:txBody>
          <a:bodyPr vert="horz" lIns="91440" tIns="45720" rIns="91440" bIns="45720" rtlCol="0" anchor="t">
            <a:normAutofit fontScale="90000"/>
          </a:bodyPr>
          <a:lstStyle/>
          <a:p>
            <a:r>
              <a:rPr lang="en-US" sz="4000" b="1" dirty="0">
                <a:solidFill>
                  <a:schemeClr val="bg1"/>
                </a:solidFill>
              </a:rPr>
              <a:t>ENHANCING IMAGES WITH VARIOUS ACTIVATIONS</a:t>
            </a:r>
          </a:p>
        </p:txBody>
      </p:sp>
      <p:pic>
        <p:nvPicPr>
          <p:cNvPr id="5" name="Picture 4">
            <a:extLst>
              <a:ext uri="{FF2B5EF4-FFF2-40B4-BE49-F238E27FC236}">
                <a16:creationId xmlns:a16="http://schemas.microsoft.com/office/drawing/2014/main" id="{8C55E098-55BC-1B7E-11D0-3A9F3E1FE3FE}"/>
              </a:ext>
            </a:extLst>
          </p:cNvPr>
          <p:cNvPicPr>
            <a:picLocks noChangeAspect="1"/>
          </p:cNvPicPr>
          <p:nvPr/>
        </p:nvPicPr>
        <p:blipFill rotWithShape="1">
          <a:blip r:embed="rId2"/>
          <a:srcRect l="3590" t="4665" r="4689" b="255"/>
          <a:stretch/>
        </p:blipFill>
        <p:spPr>
          <a:xfrm>
            <a:off x="380214" y="2509364"/>
            <a:ext cx="5771452" cy="3171864"/>
          </a:xfrm>
          <a:prstGeom prst="rect">
            <a:avLst/>
          </a:prstGeom>
        </p:spPr>
      </p:pic>
      <p:pic>
        <p:nvPicPr>
          <p:cNvPr id="7" name="Picture 6">
            <a:extLst>
              <a:ext uri="{FF2B5EF4-FFF2-40B4-BE49-F238E27FC236}">
                <a16:creationId xmlns:a16="http://schemas.microsoft.com/office/drawing/2014/main" id="{EEF262CE-5446-0547-4872-2D7CFAF59284}"/>
              </a:ext>
            </a:extLst>
          </p:cNvPr>
          <p:cNvPicPr>
            <a:picLocks noChangeAspect="1"/>
          </p:cNvPicPr>
          <p:nvPr/>
        </p:nvPicPr>
        <p:blipFill>
          <a:blip r:embed="rId3"/>
          <a:stretch>
            <a:fillRect/>
          </a:stretch>
        </p:blipFill>
        <p:spPr>
          <a:xfrm>
            <a:off x="6224661" y="2509364"/>
            <a:ext cx="5796257" cy="3171865"/>
          </a:xfrm>
          <a:prstGeom prst="rect">
            <a:avLst/>
          </a:prstGeom>
        </p:spPr>
      </p:pic>
    </p:spTree>
    <p:extLst>
      <p:ext uri="{BB962C8B-B14F-4D97-AF65-F5344CB8AC3E}">
        <p14:creationId xmlns:p14="http://schemas.microsoft.com/office/powerpoint/2010/main" val="1972663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EA5A7-F8DA-B7D5-3350-2191A40424D2}"/>
              </a:ext>
            </a:extLst>
          </p:cNvPr>
          <p:cNvSpPr>
            <a:spLocks noGrp="1"/>
          </p:cNvSpPr>
          <p:nvPr>
            <p:ph type="title"/>
          </p:nvPr>
        </p:nvSpPr>
        <p:spPr>
          <a:xfrm>
            <a:off x="772285" y="307636"/>
            <a:ext cx="5323715" cy="785309"/>
          </a:xfrm>
        </p:spPr>
        <p:txBody>
          <a:bodyPr vert="horz" lIns="91440" tIns="45720" rIns="91440" bIns="45720" rtlCol="0" anchor="b">
            <a:noAutofit/>
          </a:bodyPr>
          <a:lstStyle/>
          <a:p>
            <a:r>
              <a:rPr lang="en-US" sz="2800" kern="1200" dirty="0">
                <a:latin typeface="Söhne"/>
                <a:ea typeface="+mj-ea"/>
                <a:cs typeface="+mj-cs"/>
              </a:rPr>
              <a:t>EVALUATIONS</a:t>
            </a:r>
            <a:endParaRPr lang="en-US" sz="2800" kern="1200" dirty="0">
              <a:latin typeface="+mj-lt"/>
              <a:ea typeface="+mj-ea"/>
              <a:cs typeface="+mj-cs"/>
            </a:endParaRPr>
          </a:p>
        </p:txBody>
      </p:sp>
      <p:sp>
        <p:nvSpPr>
          <p:cNvPr id="42" name="Rectangle 4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EE15E3B-85B5-53A9-68CB-2E91C71F8354}"/>
              </a:ext>
            </a:extLst>
          </p:cNvPr>
          <p:cNvPicPr>
            <a:picLocks noChangeAspect="1"/>
          </p:cNvPicPr>
          <p:nvPr/>
        </p:nvPicPr>
        <p:blipFill>
          <a:blip r:embed="rId2"/>
          <a:stretch>
            <a:fillRect/>
          </a:stretch>
        </p:blipFill>
        <p:spPr>
          <a:xfrm>
            <a:off x="7371421" y="1970568"/>
            <a:ext cx="2801495" cy="2953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5364B460-FBD8-50D9-3C15-9E6883850258}"/>
              </a:ext>
            </a:extLst>
          </p:cNvPr>
          <p:cNvSpPr txBox="1"/>
          <p:nvPr/>
        </p:nvSpPr>
        <p:spPr>
          <a:xfrm>
            <a:off x="840128" y="1001237"/>
            <a:ext cx="6314815" cy="526297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PSNR (Peak Signal-to-Noise Ratio), SSIM (Structural Similarity Index), and MSE (Mean Squared Error) are metrics commonly used in image processing to assess the quality of images or the performance of image processing algorithms.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Peak Signal-to-Noise Ratio (PSNR): </a:t>
            </a:r>
            <a:r>
              <a:rPr lang="en-US" sz="1600" dirty="0">
                <a:latin typeface="Times New Roman" panose="02020603050405020304" pitchFamily="18" charset="0"/>
                <a:cs typeface="Times New Roman" panose="02020603050405020304" pitchFamily="18" charset="0"/>
              </a:rPr>
              <a:t>PSNR is like a quality check for images. It tells us how much an image has changed compared to the original, focusing on things like blurriness or added "noise." When PSNR values are higher, it means the image looks more like the original.</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Structural Similarity Index (SSIM): </a:t>
            </a:r>
            <a:r>
              <a:rPr lang="en-US" sz="1600" dirty="0">
                <a:latin typeface="Times New Roman" panose="02020603050405020304" pitchFamily="18" charset="0"/>
                <a:cs typeface="Times New Roman" panose="02020603050405020304" pitchFamily="18" charset="0"/>
              </a:rPr>
              <a:t>SSIM helps us see how similar two images are in terms of their overall look. It considers factors like brightness and contrast. If SSIM values are closer to 1, it means the images are very similar. It's like a buddy system for images, checking if they still look alike.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Mean Squared Error (MSE): </a:t>
            </a:r>
            <a:r>
              <a:rPr lang="en-US" sz="1600" dirty="0">
                <a:latin typeface="Times New Roman" panose="02020603050405020304" pitchFamily="18" charset="0"/>
                <a:cs typeface="Times New Roman" panose="02020603050405020304" pitchFamily="18" charset="0"/>
              </a:rPr>
              <a:t>MSE measures the average difference between the pixels of two images. Lower MSE values mean the images are more alike. It's like checking how much each pixel has changed on average. So, when MSE is low, it's a sign that the images are pretty close to each other.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163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EA5A7-F8DA-B7D5-3350-2191A40424D2}"/>
              </a:ext>
            </a:extLst>
          </p:cNvPr>
          <p:cNvSpPr>
            <a:spLocks noGrp="1"/>
          </p:cNvSpPr>
          <p:nvPr>
            <p:ph type="title"/>
          </p:nvPr>
        </p:nvSpPr>
        <p:spPr>
          <a:xfrm>
            <a:off x="772285" y="307636"/>
            <a:ext cx="5323715" cy="785309"/>
          </a:xfrm>
        </p:spPr>
        <p:txBody>
          <a:bodyPr vert="horz" lIns="91440" tIns="45720" rIns="91440" bIns="45720" rtlCol="0" anchor="b">
            <a:noAutofit/>
          </a:bodyPr>
          <a:lstStyle/>
          <a:p>
            <a:r>
              <a:rPr lang="en-US" sz="2800" kern="1200" dirty="0">
                <a:latin typeface="Söhne"/>
                <a:ea typeface="+mj-ea"/>
                <a:cs typeface="+mj-cs"/>
              </a:rPr>
              <a:t>EVALUATIONS</a:t>
            </a:r>
            <a:endParaRPr lang="en-US" sz="2800" kern="1200" dirty="0">
              <a:latin typeface="+mj-lt"/>
              <a:ea typeface="+mj-ea"/>
              <a:cs typeface="+mj-cs"/>
            </a:endParaRPr>
          </a:p>
        </p:txBody>
      </p:sp>
      <p:sp>
        <p:nvSpPr>
          <p:cNvPr id="42" name="Rectangle 4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EE15E3B-85B5-53A9-68CB-2E91C71F8354}"/>
              </a:ext>
            </a:extLst>
          </p:cNvPr>
          <p:cNvPicPr>
            <a:picLocks noChangeAspect="1"/>
          </p:cNvPicPr>
          <p:nvPr/>
        </p:nvPicPr>
        <p:blipFill>
          <a:blip r:embed="rId2"/>
          <a:stretch>
            <a:fillRect/>
          </a:stretch>
        </p:blipFill>
        <p:spPr>
          <a:xfrm>
            <a:off x="7868014" y="1725471"/>
            <a:ext cx="2801495" cy="2953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7" name="Chart 6">
            <a:extLst>
              <a:ext uri="{FF2B5EF4-FFF2-40B4-BE49-F238E27FC236}">
                <a16:creationId xmlns:a16="http://schemas.microsoft.com/office/drawing/2014/main" id="{FBBBACC1-E19B-362E-337E-8C023A014D11}"/>
              </a:ext>
            </a:extLst>
          </p:cNvPr>
          <p:cNvGraphicFramePr/>
          <p:nvPr>
            <p:extLst>
              <p:ext uri="{D42A27DB-BD31-4B8C-83A1-F6EECF244321}">
                <p14:modId xmlns:p14="http://schemas.microsoft.com/office/powerpoint/2010/main" val="4292522489"/>
              </p:ext>
            </p:extLst>
          </p:nvPr>
        </p:nvGraphicFramePr>
        <p:xfrm>
          <a:off x="953792" y="1221700"/>
          <a:ext cx="6457021" cy="44438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1486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E4BA7A0-AD8B-4E9F-33FE-8BBC3B893EF1}"/>
              </a:ext>
            </a:extLst>
          </p:cNvPr>
          <p:cNvSpPr>
            <a:spLocks noGrp="1"/>
          </p:cNvSpPr>
          <p:nvPr>
            <p:ph type="body" idx="1"/>
          </p:nvPr>
        </p:nvSpPr>
        <p:spPr>
          <a:xfrm>
            <a:off x="675247" y="1820386"/>
            <a:ext cx="11136539" cy="4634226"/>
          </a:xfrm>
        </p:spPr>
        <p:txBody>
          <a:bodyPr vert="horz" lIns="91440" tIns="45720" rIns="91440" bIns="45720" rtlCol="0" anchor="ctr">
            <a:normAutofit/>
          </a:bodyPr>
          <a:lstStyle/>
          <a:p>
            <a:pPr marL="0" indent="0" algn="just">
              <a:lnSpc>
                <a:spcPct val="150000"/>
              </a:lnSpc>
              <a:buNone/>
            </a:pPr>
            <a:r>
              <a:rPr lang="en-US" sz="1600" b="0"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The evaluations of different FSRCNN configurations consistently show relatively high Mean Squared Error (MSE) values, indicating notable average discrepancies. However, the Peak Signal-to-Noise Ratio (PSNR) values consistently suggest decent to good image quality across the models. Notably, the Structural Similarity Index (SSIM) values are relatively high, indicating well-preserved structural information in the reconstructed images across the different configurations</a:t>
            </a:r>
          </a:p>
          <a:p>
            <a:pPr marL="0" indent="0" algn="just">
              <a:lnSpc>
                <a:spcPct val="150000"/>
              </a:lnSpc>
              <a:buNone/>
            </a:pPr>
            <a:endParaRPr lang="en-US" sz="1600" b="0" i="0" dirty="0">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C17056A-2A88-F3B0-9E05-B5ADCB46E94B}"/>
              </a:ext>
            </a:extLst>
          </p:cNvPr>
          <p:cNvSpPr>
            <a:spLocks noGrp="1"/>
          </p:cNvSpPr>
          <p:nvPr>
            <p:ph type="title"/>
          </p:nvPr>
        </p:nvSpPr>
        <p:spPr>
          <a:xfrm>
            <a:off x="459346" y="947833"/>
            <a:ext cx="9994980" cy="642908"/>
          </a:xfrm>
        </p:spPr>
        <p:txBody>
          <a:bodyPr vert="horz" lIns="91440" tIns="45720" rIns="91440" bIns="45720" rtlCol="0" anchor="t">
            <a:normAutofit/>
          </a:bodyPr>
          <a:lstStyle/>
          <a:p>
            <a:r>
              <a:rPr lang="en-US" sz="4000" b="1" dirty="0">
                <a:solidFill>
                  <a:schemeClr val="bg1"/>
                </a:solidFill>
              </a:rPr>
              <a:t>CONCLUSION</a:t>
            </a:r>
          </a:p>
        </p:txBody>
      </p:sp>
    </p:spTree>
    <p:extLst>
      <p:ext uri="{BB962C8B-B14F-4D97-AF65-F5344CB8AC3E}">
        <p14:creationId xmlns:p14="http://schemas.microsoft.com/office/powerpoint/2010/main" val="3380703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E4BA7A0-AD8B-4E9F-33FE-8BBC3B893EF1}"/>
              </a:ext>
            </a:extLst>
          </p:cNvPr>
          <p:cNvSpPr>
            <a:spLocks noGrp="1"/>
          </p:cNvSpPr>
          <p:nvPr>
            <p:ph type="body" idx="1"/>
          </p:nvPr>
        </p:nvSpPr>
        <p:spPr>
          <a:xfrm>
            <a:off x="675247" y="1719470"/>
            <a:ext cx="10983353" cy="4959626"/>
          </a:xfrm>
        </p:spPr>
        <p:txBody>
          <a:bodyPr vert="horz" lIns="91440" tIns="45720" rIns="91440" bIns="45720" rtlCol="0" anchor="ctr">
            <a:normAutofit fontScale="92500" lnSpcReduction="20000"/>
          </a:bodyPr>
          <a:lstStyle/>
          <a:p>
            <a:pPr algn="just">
              <a:lnSpc>
                <a:spcPct val="15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Objective:</a:t>
            </a:r>
            <a:r>
              <a:rPr lang="en-US" sz="1800" b="0" i="0" dirty="0">
                <a:effectLst/>
                <a:latin typeface="Times New Roman" panose="02020603050405020304" pitchFamily="18" charset="0"/>
                <a:cs typeface="Times New Roman" panose="02020603050405020304" pitchFamily="18" charset="0"/>
              </a:rPr>
              <a:t> The FSRCNN project aimed to enhance MRI image resolution using a convolutional neural network (CNN) trained on 500 augmented images.</a:t>
            </a:r>
          </a:p>
          <a:p>
            <a:pPr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Variants:</a:t>
            </a:r>
            <a:r>
              <a:rPr lang="en-US" sz="1800" b="0" i="0" dirty="0">
                <a:effectLst/>
                <a:latin typeface="Times New Roman" panose="02020603050405020304" pitchFamily="18" charset="0"/>
                <a:cs typeface="Times New Roman" panose="02020603050405020304" pitchFamily="18" charset="0"/>
              </a:rPr>
              <a:t> The FSRCNN with </a:t>
            </a:r>
            <a:r>
              <a:rPr lang="en-US" sz="1800" b="0" i="0" dirty="0" err="1">
                <a:effectLst/>
                <a:latin typeface="Times New Roman" panose="02020603050405020304" pitchFamily="18" charset="0"/>
                <a:cs typeface="Times New Roman" panose="02020603050405020304" pitchFamily="18" charset="0"/>
              </a:rPr>
              <a:t>ReLU</a:t>
            </a:r>
            <a:r>
              <a:rPr lang="en-US" sz="1800" b="0" i="0" dirty="0">
                <a:effectLst/>
                <a:latin typeface="Times New Roman" panose="02020603050405020304" pitchFamily="18" charset="0"/>
                <a:cs typeface="Times New Roman" panose="02020603050405020304" pitchFamily="18" charset="0"/>
              </a:rPr>
              <a:t> and </a:t>
            </a:r>
            <a:r>
              <a:rPr lang="en-US" sz="1800" b="0" i="0" dirty="0" err="1">
                <a:effectLst/>
                <a:latin typeface="Times New Roman" panose="02020603050405020304" pitchFamily="18" charset="0"/>
                <a:cs typeface="Times New Roman" panose="02020603050405020304" pitchFamily="18" charset="0"/>
              </a:rPr>
              <a:t>PReLU</a:t>
            </a:r>
            <a:r>
              <a:rPr lang="en-US" sz="1800" b="0" i="0" dirty="0">
                <a:effectLst/>
                <a:latin typeface="Times New Roman" panose="02020603050405020304" pitchFamily="18" charset="0"/>
                <a:cs typeface="Times New Roman" panose="02020603050405020304" pitchFamily="18" charset="0"/>
              </a:rPr>
              <a:t> variants were implemented, with the latter demonstrating slightly better performance in terms of PSNR and SSIM, as well as better image quality and preservation of structural information according to viewer perspectives.</a:t>
            </a:r>
          </a:p>
          <a:p>
            <a:pPr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Performance:</a:t>
            </a:r>
            <a:r>
              <a:rPr lang="en-US" sz="1800" b="0" i="0" dirty="0">
                <a:effectLst/>
                <a:latin typeface="Times New Roman" panose="02020603050405020304" pitchFamily="18" charset="0"/>
                <a:cs typeface="Times New Roman" panose="02020603050405020304" pitchFamily="18" charset="0"/>
              </a:rPr>
              <a:t> While the project showed promise, limitations were observed due to the relatively small size of the training dataset (500 images) and challenges posed by low pixel size in input images (64x64x1) compared to higher resolution target images (256x256x1).</a:t>
            </a:r>
          </a:p>
          <a:p>
            <a:pPr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Constraints:</a:t>
            </a:r>
            <a:r>
              <a:rPr lang="en-US" sz="1800" b="0" i="0" dirty="0">
                <a:effectLst/>
                <a:latin typeface="Times New Roman" panose="02020603050405020304" pitchFamily="18" charset="0"/>
                <a:cs typeface="Times New Roman" panose="02020603050405020304" pitchFamily="18" charset="0"/>
              </a:rPr>
              <a:t> The small dataset and low-resolution input images limited feature extraction and subsequent image reconstruction, impacting overall model performance.</a:t>
            </a:r>
          </a:p>
          <a:p>
            <a:pPr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Recommendations for Improvement:</a:t>
            </a:r>
            <a:r>
              <a:rPr lang="en-US" sz="1800" b="0" i="0" dirty="0">
                <a:effectLst/>
                <a:latin typeface="Times New Roman" panose="02020603050405020304" pitchFamily="18" charset="0"/>
                <a:cs typeface="Times New Roman" panose="02020603050405020304" pitchFamily="18" charset="0"/>
              </a:rPr>
              <a:t> To address limitations, future efforts should focus on expanding the training dataset and considering larger input image sizes to capture more intricate features and nuances. Optimizing hyperparameters, such as learning rates, is also suggested to contribute to enhanced performance.</a:t>
            </a:r>
          </a:p>
        </p:txBody>
      </p:sp>
      <p:sp>
        <p:nvSpPr>
          <p:cNvPr id="4" name="Title 1">
            <a:extLst>
              <a:ext uri="{FF2B5EF4-FFF2-40B4-BE49-F238E27FC236}">
                <a16:creationId xmlns:a16="http://schemas.microsoft.com/office/drawing/2014/main" id="{CC17056A-2A88-F3B0-9E05-B5ADCB46E94B}"/>
              </a:ext>
            </a:extLst>
          </p:cNvPr>
          <p:cNvSpPr>
            <a:spLocks noGrp="1"/>
          </p:cNvSpPr>
          <p:nvPr>
            <p:ph type="title"/>
          </p:nvPr>
        </p:nvSpPr>
        <p:spPr>
          <a:xfrm>
            <a:off x="538859" y="687398"/>
            <a:ext cx="9994980" cy="642908"/>
          </a:xfrm>
        </p:spPr>
        <p:txBody>
          <a:bodyPr vert="horz" lIns="91440" tIns="45720" rIns="91440" bIns="45720" rtlCol="0" anchor="t">
            <a:normAutofit/>
          </a:bodyPr>
          <a:lstStyle/>
          <a:p>
            <a:r>
              <a:rPr lang="en-US" sz="4000" b="1" dirty="0">
                <a:solidFill>
                  <a:schemeClr val="bg1"/>
                </a:solidFill>
              </a:rPr>
              <a:t>CONCLUSION</a:t>
            </a:r>
          </a:p>
        </p:txBody>
      </p:sp>
    </p:spTree>
    <p:extLst>
      <p:ext uri="{BB962C8B-B14F-4D97-AF65-F5344CB8AC3E}">
        <p14:creationId xmlns:p14="http://schemas.microsoft.com/office/powerpoint/2010/main" val="4738864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Images – Browse 259,697 Stock Photos, Vectors, and Video | Adobe  Stock">
            <a:extLst>
              <a:ext uri="{FF2B5EF4-FFF2-40B4-BE49-F238E27FC236}">
                <a16:creationId xmlns:a16="http://schemas.microsoft.com/office/drawing/2014/main" id="{BF6F3976-B275-E901-BC9B-FDF0BDE48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534" y="1814425"/>
            <a:ext cx="7608405" cy="322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484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E4BA7A0-AD8B-4E9F-33FE-8BBC3B893EF1}"/>
              </a:ext>
            </a:extLst>
          </p:cNvPr>
          <p:cNvSpPr>
            <a:spLocks noGrp="1"/>
          </p:cNvSpPr>
          <p:nvPr>
            <p:ph type="body" idx="1"/>
          </p:nvPr>
        </p:nvSpPr>
        <p:spPr>
          <a:xfrm>
            <a:off x="611239" y="2103849"/>
            <a:ext cx="10342707" cy="4362939"/>
          </a:xfrm>
        </p:spPr>
        <p:txBody>
          <a:bodyPr vert="horz" lIns="91440" tIns="45720" rIns="91440" bIns="45720" rtlCol="0" anchor="ctr">
            <a:normAutofit/>
          </a:bodyPr>
          <a:lstStyle/>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OBJECTIVE</a:t>
            </a:r>
          </a:p>
          <a:p>
            <a:pPr>
              <a:lnSpc>
                <a:spcPct val="150000"/>
              </a:lnSpc>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FSRCNN</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WORKFLOW</a:t>
            </a:r>
          </a:p>
          <a:p>
            <a:pPr>
              <a:lnSpc>
                <a:spcPct val="150000"/>
              </a:lnSpc>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PREPROCESSING</a:t>
            </a:r>
            <a:r>
              <a:rPr lang="en-US" sz="1800" dirty="0">
                <a:latin typeface="Times New Roman" panose="02020603050405020304" pitchFamily="18" charset="0"/>
                <a:cs typeface="Times New Roman" panose="02020603050405020304" pitchFamily="18" charset="0"/>
              </a:rPr>
              <a:t> AND GENERATING PAIRS</a:t>
            </a:r>
          </a:p>
          <a:p>
            <a:pPr>
              <a:lnSpc>
                <a:spcPct val="150000"/>
              </a:lnSpc>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TRAINING</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ENHANCING IMAGES WITH VARIOUS ACTIVATIONS</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EVALUATIONS</a:t>
            </a:r>
          </a:p>
          <a:p>
            <a:pPr>
              <a:lnSpc>
                <a:spcPct val="150000"/>
              </a:lnSpc>
              <a:buFont typeface="Wingdings" panose="05000000000000000000" pitchFamily="2" charset="2"/>
              <a:buChar char="v"/>
            </a:pPr>
            <a:r>
              <a:rPr lang="en-US" sz="1800" b="0" i="0" dirty="0">
                <a:effectLst/>
                <a:latin typeface="Times New Roman" panose="02020603050405020304" pitchFamily="18" charset="0"/>
                <a:cs typeface="Times New Roman" panose="02020603050405020304" pitchFamily="18" charset="0"/>
              </a:rPr>
              <a:t>CONCLUSION</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C17056A-2A88-F3B0-9E05-B5ADCB46E94B}"/>
              </a:ext>
            </a:extLst>
          </p:cNvPr>
          <p:cNvSpPr>
            <a:spLocks noGrp="1"/>
          </p:cNvSpPr>
          <p:nvPr>
            <p:ph type="title"/>
          </p:nvPr>
        </p:nvSpPr>
        <p:spPr>
          <a:xfrm>
            <a:off x="459346" y="813816"/>
            <a:ext cx="9013838" cy="649224"/>
          </a:xfrm>
        </p:spPr>
        <p:txBody>
          <a:bodyPr vert="horz" lIns="91440" tIns="45720" rIns="91440" bIns="45720" rtlCol="0" anchor="t">
            <a:normAutofit/>
          </a:bodyPr>
          <a:lstStyle/>
          <a:p>
            <a:r>
              <a:rPr lang="en-US" sz="4000" b="1" kern="1200" dirty="0">
                <a:solidFill>
                  <a:schemeClr val="bg1"/>
                </a:solidFill>
                <a:latin typeface="+mj-lt"/>
                <a:ea typeface="+mj-ea"/>
                <a:cs typeface="+mj-cs"/>
              </a:rPr>
              <a:t>AGENDA</a:t>
            </a:r>
          </a:p>
        </p:txBody>
      </p:sp>
    </p:spTree>
    <p:extLst>
      <p:ext uri="{BB962C8B-B14F-4D97-AF65-F5344CB8AC3E}">
        <p14:creationId xmlns:p14="http://schemas.microsoft.com/office/powerpoint/2010/main" val="287113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E4BA7A0-AD8B-4E9F-33FE-8BBC3B893EF1}"/>
              </a:ext>
            </a:extLst>
          </p:cNvPr>
          <p:cNvSpPr>
            <a:spLocks noGrp="1"/>
          </p:cNvSpPr>
          <p:nvPr>
            <p:ph type="body" idx="1"/>
          </p:nvPr>
        </p:nvSpPr>
        <p:spPr>
          <a:xfrm>
            <a:off x="611239" y="2103849"/>
            <a:ext cx="11209973" cy="4428925"/>
          </a:xfrm>
        </p:spPr>
        <p:txBody>
          <a:bodyPr vert="horz" lIns="91440" tIns="45720" rIns="91440" bIns="45720" rtlCol="0" anchor="ctr">
            <a:norm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	To enhancing the quality of MRI (Magnetic Resonance Imaging) images is to improve the clarity, resolution, and diagnostic value of the images. MRI is a powerful medical imaging technique that uses strong magnetic fields and radio waves to generate detailed images of the internal structures of the body. However, the raw images obtained from MRI scanners may sometimes suffer from various artifacts and imperfections that can reduce their overall quality.</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Enhancing the quality of MRI images serves several important purposes:</a:t>
            </a:r>
          </a:p>
          <a:p>
            <a:pPr marL="1074738" indent="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Improved Diagnosis</a:t>
            </a:r>
          </a:p>
          <a:p>
            <a:pPr marL="1074738" indent="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Increased Sensitivity</a:t>
            </a:r>
          </a:p>
          <a:p>
            <a:pPr marL="1074738" indent="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Better Visualization</a:t>
            </a:r>
          </a:p>
        </p:txBody>
      </p:sp>
      <p:sp>
        <p:nvSpPr>
          <p:cNvPr id="4" name="Title 1">
            <a:extLst>
              <a:ext uri="{FF2B5EF4-FFF2-40B4-BE49-F238E27FC236}">
                <a16:creationId xmlns:a16="http://schemas.microsoft.com/office/drawing/2014/main" id="{CC17056A-2A88-F3B0-9E05-B5ADCB46E94B}"/>
              </a:ext>
            </a:extLst>
          </p:cNvPr>
          <p:cNvSpPr>
            <a:spLocks noGrp="1"/>
          </p:cNvSpPr>
          <p:nvPr>
            <p:ph type="title"/>
          </p:nvPr>
        </p:nvSpPr>
        <p:spPr>
          <a:xfrm>
            <a:off x="459346" y="813816"/>
            <a:ext cx="9013838" cy="649224"/>
          </a:xfrm>
        </p:spPr>
        <p:txBody>
          <a:bodyPr vert="horz" lIns="91440" tIns="45720" rIns="91440" bIns="45720" rtlCol="0" anchor="t">
            <a:normAutofit/>
          </a:bodyPr>
          <a:lstStyle/>
          <a:p>
            <a:r>
              <a:rPr lang="en-US" sz="4000" b="1" kern="1200" dirty="0">
                <a:solidFill>
                  <a:schemeClr val="bg1"/>
                </a:solidFill>
                <a:latin typeface="+mj-lt"/>
                <a:ea typeface="+mj-ea"/>
                <a:cs typeface="+mj-cs"/>
              </a:rPr>
              <a:t>OBJECTIVE</a:t>
            </a:r>
          </a:p>
        </p:txBody>
      </p:sp>
    </p:spTree>
    <p:extLst>
      <p:ext uri="{BB962C8B-B14F-4D97-AF65-F5344CB8AC3E}">
        <p14:creationId xmlns:p14="http://schemas.microsoft.com/office/powerpoint/2010/main" val="2579982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E4BA7A0-AD8B-4E9F-33FE-8BBC3B893EF1}"/>
              </a:ext>
            </a:extLst>
          </p:cNvPr>
          <p:cNvSpPr>
            <a:spLocks noGrp="1"/>
          </p:cNvSpPr>
          <p:nvPr>
            <p:ph type="body" idx="1"/>
          </p:nvPr>
        </p:nvSpPr>
        <p:spPr>
          <a:xfrm>
            <a:off x="675247" y="1820386"/>
            <a:ext cx="11136539" cy="4634226"/>
          </a:xfrm>
        </p:spPr>
        <p:txBody>
          <a:bodyPr vert="horz" lIns="91440" tIns="45720" rIns="91440" bIns="45720" rtlCol="0" anchor="ctr">
            <a:normAutofit/>
          </a:bodyPr>
          <a:lstStyle/>
          <a:p>
            <a:pPr algn="just">
              <a:lnSpc>
                <a:spcPct val="150000"/>
              </a:lnSpc>
              <a:buFont typeface="Wingdings" panose="05000000000000000000" pitchFamily="2" charset="2"/>
              <a:buChar char="v"/>
            </a:pPr>
            <a:r>
              <a:rPr lang="en-US" sz="1600" b="0" i="0" dirty="0">
                <a:effectLst/>
                <a:latin typeface="Times New Roman" panose="02020603050405020304" pitchFamily="18" charset="0"/>
                <a:cs typeface="Times New Roman" panose="02020603050405020304" pitchFamily="18" charset="0"/>
              </a:rPr>
              <a:t>	FSRCNN, which stands for Fast Super-Resolution Convolutional Neural Network, is a deep learning model designed for image super-resolution. Image super-resolution is the process of enhancing the resolution of an image, making it appear sharper and more detailed. This can be particularly useful in applications where higher resolution images are required, such as in medical imaging, satellite imagery, or improving the quality of low-resolution Images.</a:t>
            </a:r>
          </a:p>
          <a:p>
            <a:pPr algn="just">
              <a:lnSpc>
                <a:spcPct val="150000"/>
              </a:lnSpc>
              <a:buFont typeface="Wingdings" panose="05000000000000000000" pitchFamily="2" charset="2"/>
              <a:buChar char="v"/>
            </a:pPr>
            <a:r>
              <a:rPr lang="en-US" sz="1600" b="0" i="0" dirty="0">
                <a:effectLst/>
                <a:latin typeface="Times New Roman" panose="02020603050405020304" pitchFamily="18" charset="0"/>
                <a:cs typeface="Times New Roman" panose="02020603050405020304" pitchFamily="18" charset="0"/>
              </a:rPr>
              <a:t>	While FSRCNN is not specifically designed for MRI image enhancement, it can be adapted for such purposes by training the model on a dataset of MRI images.	</a:t>
            </a:r>
          </a:p>
          <a:p>
            <a:pPr marL="0" indent="0" algn="just">
              <a:lnSpc>
                <a:spcPct val="150000"/>
              </a:lnSpc>
              <a:buNone/>
            </a:pPr>
            <a:endParaRPr lang="en-US" sz="1600" b="0" i="0" dirty="0">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600" b="0" i="0" dirty="0">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C17056A-2A88-F3B0-9E05-B5ADCB46E94B}"/>
              </a:ext>
            </a:extLst>
          </p:cNvPr>
          <p:cNvSpPr>
            <a:spLocks noGrp="1"/>
          </p:cNvSpPr>
          <p:nvPr>
            <p:ph type="title"/>
          </p:nvPr>
        </p:nvSpPr>
        <p:spPr>
          <a:xfrm>
            <a:off x="459346" y="403388"/>
            <a:ext cx="11656454" cy="1013610"/>
          </a:xfrm>
        </p:spPr>
        <p:txBody>
          <a:bodyPr vert="horz" lIns="91440" tIns="45720" rIns="91440" bIns="45720" rtlCol="0" anchor="t">
            <a:noAutofit/>
          </a:bodyPr>
          <a:lstStyle/>
          <a:p>
            <a:r>
              <a:rPr lang="en-US" sz="3600" b="1" dirty="0">
                <a:solidFill>
                  <a:schemeClr val="bg1"/>
                </a:solidFill>
              </a:rPr>
              <a:t>INTRODUCTION TO FAST SUPER RESOLUTION </a:t>
            </a:r>
            <a:br>
              <a:rPr lang="en-US" sz="3600" b="1" dirty="0">
                <a:solidFill>
                  <a:schemeClr val="bg1"/>
                </a:solidFill>
              </a:rPr>
            </a:br>
            <a:r>
              <a:rPr lang="en-US" sz="3600" b="1" dirty="0">
                <a:solidFill>
                  <a:schemeClr val="bg1"/>
                </a:solidFill>
              </a:rPr>
              <a:t>CONVOLUTIONAL NEURAL NETWORK</a:t>
            </a:r>
            <a:endParaRPr lang="en-US" sz="3600" b="1" kern="1200" dirty="0">
              <a:solidFill>
                <a:schemeClr val="bg1"/>
              </a:solidFill>
              <a:latin typeface="+mj-lt"/>
              <a:ea typeface="+mj-ea"/>
              <a:cs typeface="+mj-cs"/>
            </a:endParaRPr>
          </a:p>
        </p:txBody>
      </p:sp>
    </p:spTree>
    <p:extLst>
      <p:ext uri="{BB962C8B-B14F-4D97-AF65-F5344CB8AC3E}">
        <p14:creationId xmlns:p14="http://schemas.microsoft.com/office/powerpoint/2010/main" val="28723235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17056A-2A88-F3B0-9E05-B5ADCB46E94B}"/>
              </a:ext>
            </a:extLst>
          </p:cNvPr>
          <p:cNvSpPr>
            <a:spLocks noGrp="1"/>
          </p:cNvSpPr>
          <p:nvPr>
            <p:ph type="title"/>
          </p:nvPr>
        </p:nvSpPr>
        <p:spPr>
          <a:xfrm>
            <a:off x="106560" y="795370"/>
            <a:ext cx="11487490" cy="871671"/>
          </a:xfrm>
        </p:spPr>
        <p:txBody>
          <a:bodyPr vert="horz" lIns="91440" tIns="45720" rIns="91440" bIns="45720" rtlCol="0" anchor="t">
            <a:noAutofit/>
          </a:bodyPr>
          <a:lstStyle/>
          <a:p>
            <a:r>
              <a:rPr lang="en-US" sz="3200" b="1" dirty="0">
                <a:solidFill>
                  <a:schemeClr val="bg1"/>
                </a:solidFill>
              </a:rPr>
              <a:t>FAST SUPER RESOLUTION CONVOLUTIONAL NEURAL NETWORK</a:t>
            </a:r>
            <a:endParaRPr lang="en-US" sz="3200" b="1" kern="1200" dirty="0">
              <a:solidFill>
                <a:schemeClr val="bg1"/>
              </a:solidFill>
              <a:latin typeface="+mj-lt"/>
              <a:ea typeface="+mj-ea"/>
              <a:cs typeface="+mj-cs"/>
            </a:endParaRPr>
          </a:p>
        </p:txBody>
      </p:sp>
      <p:pic>
        <p:nvPicPr>
          <p:cNvPr id="1026" name="Picture 2" descr="FSRCNN network architecture. Conv(a, b, c) represents the convolutions layer with b filters of kernel size a and stride c followed by the ReLu layer.">
            <a:extLst>
              <a:ext uri="{FF2B5EF4-FFF2-40B4-BE49-F238E27FC236}">
                <a16:creationId xmlns:a16="http://schemas.microsoft.com/office/drawing/2014/main" id="{3DA6B533-310D-5489-D390-283FBAFEAC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05"/>
          <a:stretch/>
        </p:blipFill>
        <p:spPr bwMode="auto">
          <a:xfrm>
            <a:off x="1378260" y="2706486"/>
            <a:ext cx="8944090" cy="2280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745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17056A-2A88-F3B0-9E05-B5ADCB46E94B}"/>
              </a:ext>
            </a:extLst>
          </p:cNvPr>
          <p:cNvSpPr>
            <a:spLocks noGrp="1"/>
          </p:cNvSpPr>
          <p:nvPr>
            <p:ph type="title"/>
          </p:nvPr>
        </p:nvSpPr>
        <p:spPr>
          <a:xfrm>
            <a:off x="401949" y="961863"/>
            <a:ext cx="11388098" cy="810488"/>
          </a:xfrm>
        </p:spPr>
        <p:txBody>
          <a:bodyPr vert="horz" lIns="91440" tIns="45720" rIns="91440" bIns="45720" rtlCol="0" anchor="t">
            <a:noAutofit/>
          </a:bodyPr>
          <a:lstStyle/>
          <a:p>
            <a:r>
              <a:rPr lang="en-US" sz="3200" b="1" dirty="0">
                <a:solidFill>
                  <a:schemeClr val="bg1"/>
                </a:solidFill>
              </a:rPr>
              <a:t>FAST SUPER RESOLUTION CONVOLUTIONAL NEURAL NETWORK</a:t>
            </a:r>
            <a:endParaRPr lang="en-US" sz="3200" b="1" kern="1200" dirty="0">
              <a:solidFill>
                <a:schemeClr val="bg1"/>
              </a:solidFill>
              <a:latin typeface="+mj-lt"/>
              <a:ea typeface="+mj-ea"/>
              <a:cs typeface="+mj-cs"/>
            </a:endParaRPr>
          </a:p>
        </p:txBody>
      </p:sp>
      <p:sp>
        <p:nvSpPr>
          <p:cNvPr id="2" name="TextBox 1">
            <a:extLst>
              <a:ext uri="{FF2B5EF4-FFF2-40B4-BE49-F238E27FC236}">
                <a16:creationId xmlns:a16="http://schemas.microsoft.com/office/drawing/2014/main" id="{7FEBBCF4-D546-8632-6F45-67CD092E063C}"/>
              </a:ext>
            </a:extLst>
          </p:cNvPr>
          <p:cNvSpPr txBox="1"/>
          <p:nvPr/>
        </p:nvSpPr>
        <p:spPr>
          <a:xfrm>
            <a:off x="603314" y="1904214"/>
            <a:ext cx="11340447" cy="3756798"/>
          </a:xfrm>
          <a:prstGeom prst="rect">
            <a:avLst/>
          </a:prstGeom>
          <a:noFill/>
        </p:spPr>
        <p:txBody>
          <a:bodyPr wrap="square" rtlCol="0">
            <a:spAutoFit/>
          </a:bodyPr>
          <a:lstStyle/>
          <a:p>
            <a:pPr marL="179388" indent="989013" algn="just">
              <a:lnSpc>
                <a:spcPct val="150000"/>
              </a:lnSpc>
              <a:spcBef>
                <a:spcPts val="100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Feature extraction </a:t>
            </a:r>
            <a:r>
              <a:rPr lang="en-US" sz="1600" dirty="0">
                <a:latin typeface="Times New Roman" panose="02020603050405020304" pitchFamily="18" charset="0"/>
                <a:cs typeface="Times New Roman" panose="02020603050405020304" pitchFamily="18" charset="0"/>
              </a:rPr>
              <a:t>involves capturing relevant information or characteristics (features) from an image while discarding less important details. These features may include edges, textures, or patterns.</a:t>
            </a:r>
          </a:p>
          <a:p>
            <a:pPr marL="179388" indent="989013" algn="just">
              <a:lnSpc>
                <a:spcPct val="150000"/>
              </a:lnSpc>
              <a:spcBef>
                <a:spcPts val="100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Shrinking</a:t>
            </a:r>
            <a:r>
              <a:rPr lang="en-US" sz="1600" dirty="0">
                <a:latin typeface="Times New Roman" panose="02020603050405020304" pitchFamily="18" charset="0"/>
                <a:cs typeface="Times New Roman" panose="02020603050405020304" pitchFamily="18" charset="0"/>
              </a:rPr>
              <a:t> in the context of image processing, typically refers to a process where the size of the image or certain components of the image is reduced.</a:t>
            </a:r>
          </a:p>
          <a:p>
            <a:pPr marL="179388" indent="989013" algn="just">
              <a:lnSpc>
                <a:spcPct val="150000"/>
              </a:lnSpc>
              <a:spcBef>
                <a:spcPts val="1000"/>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mapping </a:t>
            </a:r>
            <a:r>
              <a:rPr lang="en-US" sz="1600" dirty="0">
                <a:latin typeface="Times New Roman" panose="02020603050405020304" pitchFamily="18" charset="0"/>
                <a:cs typeface="Times New Roman" panose="02020603050405020304" pitchFamily="18" charset="0"/>
              </a:rPr>
              <a:t>step involves learning a mapping function that transforms the low-resolution features into high-resolution features. This is the core of the super-resolution task and is usually implemented using convolutional layers in a neural network. The network learns to map the low-resolution features to corresponding high-resolution features.</a:t>
            </a:r>
          </a:p>
          <a:p>
            <a:pPr marL="179388" indent="989013" algn="just">
              <a:lnSpc>
                <a:spcPct val="150000"/>
              </a:lnSpc>
              <a:spcBef>
                <a:spcPts val="100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mapping, the high-resolution features are expanded or </a:t>
            </a:r>
            <a:r>
              <a:rPr lang="en-US" sz="1600" dirty="0" err="1">
                <a:latin typeface="Times New Roman" panose="02020603050405020304" pitchFamily="18" charset="0"/>
                <a:cs typeface="Times New Roman" panose="02020603050405020304" pitchFamily="18" charset="0"/>
              </a:rPr>
              <a:t>upsampled</a:t>
            </a:r>
            <a:r>
              <a:rPr lang="en-US" sz="1600" dirty="0">
                <a:latin typeface="Times New Roman" panose="02020603050405020304" pitchFamily="18" charset="0"/>
                <a:cs typeface="Times New Roman" panose="02020603050405020304" pitchFamily="18" charset="0"/>
              </a:rPr>
              <a:t> to match the desired output resolution.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layers, such as </a:t>
            </a:r>
            <a:r>
              <a:rPr lang="en-US" sz="1600" b="1" dirty="0">
                <a:latin typeface="Times New Roman" panose="02020603050405020304" pitchFamily="18" charset="0"/>
                <a:cs typeface="Times New Roman" panose="02020603050405020304" pitchFamily="18" charset="0"/>
              </a:rPr>
              <a:t>transposed convolutions </a:t>
            </a:r>
            <a:r>
              <a:rPr lang="en-US" sz="1600" dirty="0">
                <a:latin typeface="Times New Roman" panose="02020603050405020304" pitchFamily="18" charset="0"/>
                <a:cs typeface="Times New Roman" panose="02020603050405020304" pitchFamily="18" charset="0"/>
              </a:rPr>
              <a:t>or interpolation methods, are commonly used for this purpose.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757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17056A-2A88-F3B0-9E05-B5ADCB46E94B}"/>
              </a:ext>
            </a:extLst>
          </p:cNvPr>
          <p:cNvSpPr>
            <a:spLocks noGrp="1"/>
          </p:cNvSpPr>
          <p:nvPr>
            <p:ph type="title"/>
          </p:nvPr>
        </p:nvSpPr>
        <p:spPr>
          <a:xfrm>
            <a:off x="459346" y="694944"/>
            <a:ext cx="7962278" cy="889105"/>
          </a:xfrm>
        </p:spPr>
        <p:txBody>
          <a:bodyPr vert="horz" lIns="91440" tIns="45720" rIns="91440" bIns="45720" rtlCol="0" anchor="t">
            <a:normAutofit/>
          </a:bodyPr>
          <a:lstStyle/>
          <a:p>
            <a:r>
              <a:rPr lang="en-US" sz="4000" b="1" kern="1200" dirty="0">
                <a:solidFill>
                  <a:schemeClr val="bg1"/>
                </a:solidFill>
                <a:latin typeface="+mj-lt"/>
                <a:ea typeface="+mj-ea"/>
                <a:cs typeface="+mj-cs"/>
              </a:rPr>
              <a:t>WORKFLOW</a:t>
            </a:r>
          </a:p>
        </p:txBody>
      </p:sp>
      <p:graphicFrame>
        <p:nvGraphicFramePr>
          <p:cNvPr id="6" name="Diagram 5">
            <a:extLst>
              <a:ext uri="{FF2B5EF4-FFF2-40B4-BE49-F238E27FC236}">
                <a16:creationId xmlns:a16="http://schemas.microsoft.com/office/drawing/2014/main" id="{4145BF0E-B87B-A965-7BEE-D4A831DBC4DD}"/>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330109180"/>
              </p:ext>
            </p:extLst>
          </p:nvPr>
        </p:nvGraphicFramePr>
        <p:xfrm>
          <a:off x="744718" y="2017336"/>
          <a:ext cx="11161336" cy="4449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7DF16500-D5E3-5254-178F-C0D1550FAA87}"/>
              </a:ext>
            </a:extLst>
          </p:cNvPr>
          <p:cNvSpPr txBox="1"/>
          <p:nvPr/>
        </p:nvSpPr>
        <p:spPr>
          <a:xfrm>
            <a:off x="876691" y="2818614"/>
            <a:ext cx="1043861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workflow provides a general guideline for using FSRCNN for super-resolution tasks.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788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EA5A7-F8DA-B7D5-3350-2191A40424D2}"/>
              </a:ext>
            </a:extLst>
          </p:cNvPr>
          <p:cNvSpPr>
            <a:spLocks noGrp="1"/>
          </p:cNvSpPr>
          <p:nvPr>
            <p:ph type="title"/>
          </p:nvPr>
        </p:nvSpPr>
        <p:spPr>
          <a:xfrm>
            <a:off x="801924" y="486584"/>
            <a:ext cx="8342076" cy="701193"/>
          </a:xfrm>
        </p:spPr>
        <p:txBody>
          <a:bodyPr vert="horz" lIns="91440" tIns="45720" rIns="91440" bIns="45720" rtlCol="0" anchor="b">
            <a:no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PREPROCESSING</a:t>
            </a:r>
            <a:r>
              <a:rPr lang="en-US" sz="2400" b="1" dirty="0">
                <a:latin typeface="Times New Roman" panose="02020603050405020304" pitchFamily="18" charset="0"/>
                <a:cs typeface="Times New Roman" panose="02020603050405020304" pitchFamily="18" charset="0"/>
              </a:rPr>
              <a:t> AND GENERATING PAIRS</a:t>
            </a:r>
          </a:p>
        </p:txBody>
      </p:sp>
      <p:sp>
        <p:nvSpPr>
          <p:cNvPr id="25" name="Text Placeholder 2">
            <a:extLst>
              <a:ext uri="{FF2B5EF4-FFF2-40B4-BE49-F238E27FC236}">
                <a16:creationId xmlns:a16="http://schemas.microsoft.com/office/drawing/2014/main" id="{BD1078D6-91D7-05DF-3555-4E95C8237268}"/>
              </a:ext>
            </a:extLst>
          </p:cNvPr>
          <p:cNvSpPr>
            <a:spLocks noGrp="1"/>
          </p:cNvSpPr>
          <p:nvPr>
            <p:ph type="body" idx="1"/>
          </p:nvPr>
        </p:nvSpPr>
        <p:spPr>
          <a:xfrm>
            <a:off x="772285" y="1488870"/>
            <a:ext cx="6170687" cy="5213588"/>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preparation of data for the FSRCNN model involves transforming raw images with random shapes (x, y, 3) into a standardized size of (256, 256, 3). </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These images are then converted to grayscale, resulting in (256, 256, 1) dimensions. To facilitate training, the grayscale images are downscaled by a factor of 4 to (64, 64, 1), creating low-resolution pairs. </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final dataset comprises these low-resolution images paired with their original high-resolution counterparts, forming the basis for training the FSRCNN model. </a:t>
            </a:r>
          </a:p>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This model specializes in single-image super-resolution, learning to generate high-resolution reconstructions from the provided low-resolution inputs.</a:t>
            </a:r>
            <a:endParaRPr lang="en-US" sz="1600" b="0" i="0" dirty="0">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B268DE3-8FDC-0E98-A16B-36CD8EC8A11E}"/>
              </a:ext>
            </a:extLst>
          </p:cNvPr>
          <p:cNvPicPr>
            <a:picLocks noChangeAspect="1"/>
          </p:cNvPicPr>
          <p:nvPr/>
        </p:nvPicPr>
        <p:blipFill>
          <a:blip r:embed="rId2"/>
          <a:stretch>
            <a:fillRect/>
          </a:stretch>
        </p:blipFill>
        <p:spPr>
          <a:xfrm>
            <a:off x="7180995" y="1535254"/>
            <a:ext cx="3734124" cy="3787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84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EA5A7-F8DA-B7D5-3350-2191A40424D2}"/>
              </a:ext>
            </a:extLst>
          </p:cNvPr>
          <p:cNvSpPr>
            <a:spLocks noGrp="1"/>
          </p:cNvSpPr>
          <p:nvPr>
            <p:ph type="title"/>
          </p:nvPr>
        </p:nvSpPr>
        <p:spPr>
          <a:xfrm>
            <a:off x="772284" y="383050"/>
            <a:ext cx="5323715" cy="785309"/>
          </a:xfrm>
        </p:spPr>
        <p:txBody>
          <a:bodyPr vert="horz" lIns="91440" tIns="45720" rIns="91440" bIns="45720" rtlCol="0" anchor="b">
            <a:normAutofit/>
          </a:bodyPr>
          <a:lstStyle/>
          <a:p>
            <a:r>
              <a:rPr lang="en-US" sz="4000" b="1" kern="1200" dirty="0">
                <a:solidFill>
                  <a:schemeClr val="tx1"/>
                </a:solidFill>
                <a:latin typeface="+mj-lt"/>
                <a:ea typeface="+mj-ea"/>
                <a:cs typeface="+mj-cs"/>
              </a:rPr>
              <a:t>TRAINING</a:t>
            </a:r>
          </a:p>
        </p:txBody>
      </p:sp>
      <p:sp>
        <p:nvSpPr>
          <p:cNvPr id="25" name="Text Placeholder 2">
            <a:extLst>
              <a:ext uri="{FF2B5EF4-FFF2-40B4-BE49-F238E27FC236}">
                <a16:creationId xmlns:a16="http://schemas.microsoft.com/office/drawing/2014/main" id="{BD1078D6-91D7-05DF-3555-4E95C8237268}"/>
              </a:ext>
            </a:extLst>
          </p:cNvPr>
          <p:cNvSpPr>
            <a:spLocks noGrp="1"/>
          </p:cNvSpPr>
          <p:nvPr>
            <p:ph type="body" idx="1"/>
          </p:nvPr>
        </p:nvSpPr>
        <p:spPr>
          <a:xfrm>
            <a:off x="772284" y="1243635"/>
            <a:ext cx="6684318" cy="5156731"/>
          </a:xfrm>
        </p:spPr>
        <p:txBody>
          <a:bodyPr vert="horz" lIns="91440" tIns="45720" rIns="91440" bIns="45720" rtlCol="0" anchor="t">
            <a:normAutofit fontScale="92500" lnSpcReduction="20000"/>
          </a:bodyPr>
          <a:lstStyle/>
          <a:p>
            <a:pPr marR="427990" algn="just">
              <a:lnSpc>
                <a:spcPct val="170000"/>
              </a:lnSpc>
              <a:spcAft>
                <a:spcPts val="5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FSRCNN model enhances image resolution through a Convolutional Neural Network. Key elements like Conv2D layers, activation functions (e.g.,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PReLU</a:t>
            </a:r>
            <a:r>
              <a:rPr lang="en-US" sz="1600" dirty="0">
                <a:latin typeface="Times New Roman" panose="02020603050405020304" pitchFamily="18" charset="0"/>
                <a:cs typeface="Times New Roman" panose="02020603050405020304" pitchFamily="18" charset="0"/>
              </a:rPr>
              <a:t>), and padding are used. Training involves optimizing with Adam, using a batch size and epochs, and employing data augmentation for better generalization.</a:t>
            </a:r>
          </a:p>
          <a:p>
            <a:pPr marR="427990" algn="just">
              <a:lnSpc>
                <a:spcPct val="170000"/>
              </a:lnSpc>
              <a:spcAft>
                <a:spcPts val="5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model is compiled with mean squared error as the loss function, suitable for regression tasks. Data augmentation, which artificially expands the training dataset, is implemented for improved model performance.</a:t>
            </a:r>
          </a:p>
          <a:p>
            <a:pPr marR="427990" algn="just">
              <a:lnSpc>
                <a:spcPct val="170000"/>
              </a:lnSpc>
              <a:spcAft>
                <a:spcPts val="5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During training, two callbacks are utilized: </a:t>
            </a:r>
            <a:r>
              <a:rPr lang="en-US" sz="1600" dirty="0" err="1">
                <a:latin typeface="Times New Roman" panose="02020603050405020304" pitchFamily="18" charset="0"/>
                <a:cs typeface="Times New Roman" panose="02020603050405020304" pitchFamily="18" charset="0"/>
              </a:rPr>
              <a:t>ReduceLROnPlateau</a:t>
            </a:r>
            <a:r>
              <a:rPr lang="en-US" sz="1600" dirty="0">
                <a:latin typeface="Times New Roman" panose="02020603050405020304" pitchFamily="18" charset="0"/>
                <a:cs typeface="Times New Roman" panose="02020603050405020304" pitchFamily="18" charset="0"/>
              </a:rPr>
              <a:t> adjusts learning rates based on loss, and </a:t>
            </a:r>
            <a:r>
              <a:rPr lang="en-US" sz="1600" dirty="0" err="1">
                <a:latin typeface="Times New Roman" panose="02020603050405020304" pitchFamily="18" charset="0"/>
                <a:cs typeface="Times New Roman" panose="02020603050405020304" pitchFamily="18" charset="0"/>
              </a:rPr>
              <a:t>ModelCheckpoint</a:t>
            </a:r>
            <a:r>
              <a:rPr lang="en-US" sz="1600" dirty="0">
                <a:latin typeface="Times New Roman" panose="02020603050405020304" pitchFamily="18" charset="0"/>
                <a:cs typeface="Times New Roman" panose="02020603050405020304" pitchFamily="18" charset="0"/>
              </a:rPr>
              <a:t> saves the best model weights. The process ensures efficient learning and prevents overfitting.</a:t>
            </a:r>
          </a:p>
          <a:p>
            <a:pPr marR="427990" algn="just">
              <a:lnSpc>
                <a:spcPct val="170000"/>
              </a:lnSpc>
              <a:spcAft>
                <a:spcPts val="5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summary, FSRCNN employs a straightforward architecture with practical training strategies to enhance image resolution effectively.</a:t>
            </a:r>
          </a:p>
        </p:txBody>
      </p:sp>
      <p:sp>
        <p:nvSpPr>
          <p:cNvPr id="42" name="Rectangle 4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C2473E42-EC38-67C1-2CDD-81067BAE3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305" y="1096216"/>
            <a:ext cx="4530100" cy="45181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58983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1220</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Söhne</vt:lpstr>
      <vt:lpstr>Times New Roman</vt:lpstr>
      <vt:lpstr>Wingdings</vt:lpstr>
      <vt:lpstr>Office Theme</vt:lpstr>
      <vt:lpstr>PowerPoint Presentation</vt:lpstr>
      <vt:lpstr>AGENDA</vt:lpstr>
      <vt:lpstr>OBJECTIVE</vt:lpstr>
      <vt:lpstr>INTRODUCTION TO FAST SUPER RESOLUTION  CONVOLUTIONAL NEURAL NETWORK</vt:lpstr>
      <vt:lpstr>FAST SUPER RESOLUTION CONVOLUTIONAL NEURAL NETWORK</vt:lpstr>
      <vt:lpstr>FAST SUPER RESOLUTION CONVOLUTIONAL NEURAL NETWORK</vt:lpstr>
      <vt:lpstr>WORKFLOW</vt:lpstr>
      <vt:lpstr>PREPROCESSING AND GENERATING PAIRS</vt:lpstr>
      <vt:lpstr>TRAINING</vt:lpstr>
      <vt:lpstr>ENHANCING IMAGES WITH VARIOUS ACTIVATIONS</vt:lpstr>
      <vt:lpstr>EVALUATIONS</vt:lpstr>
      <vt:lpstr>EVALUATIONS</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dc:title>
  <dc:creator>Ajith Bala</dc:creator>
  <cp:lastModifiedBy>karthick k</cp:lastModifiedBy>
  <cp:revision>6</cp:revision>
  <dcterms:created xsi:type="dcterms:W3CDTF">2023-12-05T05:38:48Z</dcterms:created>
  <dcterms:modified xsi:type="dcterms:W3CDTF">2023-12-06T19:23:51Z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2023-12-05T09:14:37Z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2d5d0c60-d31e-40be-8ac1-d434ec33aae9</vt:lpwstr>
  </property>
  <property fmtid="{D5CDD505-2E9C-101B-9397-08002B2CF9AE}" pid="7" name="MSIP_Label_defa4170-0d19-0005-0004-bc88714345d2_ActionId">
    <vt:lpwstr>7d0d8c8a-8220-4e70-ae76-c1e5139a1445</vt:lpwstr>
  </property>
  <property fmtid="{D5CDD505-2E9C-101B-9397-08002B2CF9AE}" pid="8" name="MSIP_Label_defa4170-0d19-0005-0004-bc88714345d2_ContentBits">
    <vt:lpwstr>0</vt:lpwstr>
  </property>
</Properties>
</file>