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64" autoAdjust="0"/>
    <p:restoredTop sz="77366" autoAdjust="0"/>
  </p:normalViewPr>
  <p:slideViewPr>
    <p:cSldViewPr snapToGrid="0" snapToObjects="1">
      <p:cViewPr varScale="1">
        <p:scale>
          <a:sx n="57" d="100"/>
          <a:sy n="57" d="100"/>
        </p:scale>
        <p:origin x="2064" y="58"/>
      </p:cViewPr>
      <p:guideLst>
        <p:guide orient="horz" pos="2160"/>
        <p:guide pos="3840"/>
      </p:guideLst>
    </p:cSldViewPr>
  </p:slideViewPr>
  <p:notesTextViewPr>
    <p:cViewPr>
      <p:scale>
        <a:sx n="100" d="100"/>
        <a:sy n="100" d="100"/>
      </p:scale>
      <p:origin x="0" y="0"/>
    </p:cViewPr>
  </p:notesTextViewPr>
  <p:notesViewPr>
    <p:cSldViewPr snapToGrid="0" snapToObjects="1" showGuides="1">
      <p:cViewPr varScale="1">
        <p:scale>
          <a:sx n="57" d="100"/>
          <a:sy n="57" d="100"/>
        </p:scale>
        <p:origin x="325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C17F3-9810-4648-BD02-64A036FD1A6E}" type="doc">
      <dgm:prSet loTypeId="urn:microsoft.com/office/officeart/2005/8/layout/hProcess9" loCatId="process" qsTypeId="urn:microsoft.com/office/officeart/2005/8/quickstyle/simple1" qsCatId="simple" csTypeId="urn:microsoft.com/office/officeart/2005/8/colors/accent1_2" csCatId="accent1" phldr="1"/>
      <dgm:spPr/>
    </dgm:pt>
    <dgm:pt modelId="{040986D5-4A02-424D-BBA8-B86ECD080391}">
      <dgm:prSet phldrT="[Text]" custT="1"/>
      <dgm:spPr/>
      <dgm:t>
        <a:bodyPr/>
        <a:lstStyle/>
        <a:p>
          <a:r>
            <a:rPr lang="en-US" sz="1400" b="1" dirty="0"/>
            <a:t>1999: Carly Fiorina appointed CEO</a:t>
          </a:r>
        </a:p>
      </dgm:t>
    </dgm:pt>
    <dgm:pt modelId="{27914E48-456A-402A-9444-D714121F2C3B}" type="parTrans" cxnId="{1CECFA49-B0F0-46DC-A031-455EACCE9A86}">
      <dgm:prSet/>
      <dgm:spPr/>
      <dgm:t>
        <a:bodyPr/>
        <a:lstStyle/>
        <a:p>
          <a:endParaRPr lang="en-US"/>
        </a:p>
      </dgm:t>
    </dgm:pt>
    <dgm:pt modelId="{1F505235-BB3C-4CF1-BCAD-A3522D6D53B9}" type="sibTrans" cxnId="{1CECFA49-B0F0-46DC-A031-455EACCE9A86}">
      <dgm:prSet/>
      <dgm:spPr/>
      <dgm:t>
        <a:bodyPr/>
        <a:lstStyle/>
        <a:p>
          <a:endParaRPr lang="en-US"/>
        </a:p>
      </dgm:t>
    </dgm:pt>
    <dgm:pt modelId="{B63C8496-5268-4D15-BAB2-5A257C3A325E}">
      <dgm:prSet phldrT="[Text]" custT="1"/>
      <dgm:spPr/>
      <dgm:t>
        <a:bodyPr/>
        <a:lstStyle/>
        <a:p>
          <a:r>
            <a:rPr lang="en-US" sz="1200" b="1" dirty="0"/>
            <a:t>2004: HP misses profit projections; Fiorina fires top executives; Tom Perkins retires</a:t>
          </a:r>
        </a:p>
      </dgm:t>
    </dgm:pt>
    <dgm:pt modelId="{00BFA0F8-78F4-45FE-A1CE-029F25C9244F}" type="parTrans" cxnId="{3B5642B1-C2AC-49CF-88F1-351D1CE5847D}">
      <dgm:prSet/>
      <dgm:spPr/>
      <dgm:t>
        <a:bodyPr/>
        <a:lstStyle/>
        <a:p>
          <a:endParaRPr lang="en-US"/>
        </a:p>
      </dgm:t>
    </dgm:pt>
    <dgm:pt modelId="{D1AB71AE-BCA9-45B6-B304-3B5AA575FF8F}" type="sibTrans" cxnId="{3B5642B1-C2AC-49CF-88F1-351D1CE5847D}">
      <dgm:prSet/>
      <dgm:spPr/>
      <dgm:t>
        <a:bodyPr/>
        <a:lstStyle/>
        <a:p>
          <a:endParaRPr lang="en-US"/>
        </a:p>
      </dgm:t>
    </dgm:pt>
    <dgm:pt modelId="{25304CBC-0ADB-4CB6-BE3D-10D93F5C6515}">
      <dgm:prSet phldrT="[Text]" custT="1"/>
      <dgm:spPr/>
      <dgm:t>
        <a:bodyPr/>
        <a:lstStyle/>
        <a:p>
          <a:r>
            <a:rPr lang="en-US" sz="1400" b="1" dirty="0"/>
            <a:t>2005: Fiorina ousted; Mark Hurd appointed CEO</a:t>
          </a:r>
        </a:p>
      </dgm:t>
    </dgm:pt>
    <dgm:pt modelId="{4EBEDE60-2F97-4391-98ED-B604B2FCB9E1}" type="parTrans" cxnId="{117AAB27-FD5B-4CEC-A72C-09547F318C97}">
      <dgm:prSet/>
      <dgm:spPr/>
      <dgm:t>
        <a:bodyPr/>
        <a:lstStyle/>
        <a:p>
          <a:endParaRPr lang="en-US"/>
        </a:p>
      </dgm:t>
    </dgm:pt>
    <dgm:pt modelId="{92899530-947B-45DD-BBF9-4D178025B84E}" type="sibTrans" cxnId="{117AAB27-FD5B-4CEC-A72C-09547F318C97}">
      <dgm:prSet/>
      <dgm:spPr/>
      <dgm:t>
        <a:bodyPr/>
        <a:lstStyle/>
        <a:p>
          <a:endParaRPr lang="en-US"/>
        </a:p>
      </dgm:t>
    </dgm:pt>
    <dgm:pt modelId="{757AB6D6-BDD0-429B-822F-95481DA922E7}">
      <dgm:prSet phldrT="[Text]" custT="1"/>
      <dgm:spPr/>
      <dgm:t>
        <a:bodyPr/>
        <a:lstStyle/>
        <a:p>
          <a:r>
            <a:rPr lang="en-US" sz="1400" b="1" dirty="0"/>
            <a:t>2003: Dell enters printer market; leads PC shipments</a:t>
          </a:r>
        </a:p>
      </dgm:t>
    </dgm:pt>
    <dgm:pt modelId="{53C68254-D469-4DF4-84DA-7FD204EED7D8}" type="parTrans" cxnId="{DBD837DD-CB32-48D7-8C11-C01E23D27CD5}">
      <dgm:prSet/>
      <dgm:spPr/>
      <dgm:t>
        <a:bodyPr/>
        <a:lstStyle/>
        <a:p>
          <a:endParaRPr lang="en-US"/>
        </a:p>
      </dgm:t>
    </dgm:pt>
    <dgm:pt modelId="{DFDDCEA1-BAB6-47DB-9FF3-0441588689BB}" type="sibTrans" cxnId="{DBD837DD-CB32-48D7-8C11-C01E23D27CD5}">
      <dgm:prSet/>
      <dgm:spPr/>
      <dgm:t>
        <a:bodyPr/>
        <a:lstStyle/>
        <a:p>
          <a:endParaRPr lang="en-US"/>
        </a:p>
      </dgm:t>
    </dgm:pt>
    <dgm:pt modelId="{B62DCC79-840D-4144-B1EC-31BDA0A884E4}">
      <dgm:prSet phldrT="[Text]" custT="1"/>
      <dgm:spPr/>
      <dgm:t>
        <a:bodyPr/>
        <a:lstStyle/>
        <a:p>
          <a:r>
            <a:rPr lang="en-US" sz="1400" b="1" dirty="0"/>
            <a:t>2000: Fiorina named chairwoman, PWC consulting deal failed</a:t>
          </a:r>
        </a:p>
      </dgm:t>
    </dgm:pt>
    <dgm:pt modelId="{19617D6B-BDEC-45DB-B1FE-8D4328845606}" type="parTrans" cxnId="{00CA4343-5EB3-48E3-8944-00652B621D08}">
      <dgm:prSet/>
      <dgm:spPr/>
      <dgm:t>
        <a:bodyPr/>
        <a:lstStyle/>
        <a:p>
          <a:endParaRPr lang="en-US"/>
        </a:p>
      </dgm:t>
    </dgm:pt>
    <dgm:pt modelId="{B5295767-0BEF-4BEF-AA68-4BF7537DA20A}" type="sibTrans" cxnId="{00CA4343-5EB3-48E3-8944-00652B621D08}">
      <dgm:prSet/>
      <dgm:spPr/>
      <dgm:t>
        <a:bodyPr/>
        <a:lstStyle/>
        <a:p>
          <a:endParaRPr lang="en-US"/>
        </a:p>
      </dgm:t>
    </dgm:pt>
    <dgm:pt modelId="{746F3608-1F3D-4854-B2A2-157D063007F5}">
      <dgm:prSet phldrT="[Text]" custT="1"/>
      <dgm:spPr/>
      <dgm:t>
        <a:bodyPr/>
        <a:lstStyle/>
        <a:p>
          <a:r>
            <a:rPr lang="en-US" sz="1200" b="1" dirty="0"/>
            <a:t>2001: HP-Compaq merger announced; Walter Hewlett opposed the merger</a:t>
          </a:r>
        </a:p>
      </dgm:t>
    </dgm:pt>
    <dgm:pt modelId="{03D768E8-EB37-409C-A7C7-B89D57B60AE9}" type="parTrans" cxnId="{D0962B67-A33B-4FFA-A1AA-78F852F932FB}">
      <dgm:prSet/>
      <dgm:spPr/>
      <dgm:t>
        <a:bodyPr/>
        <a:lstStyle/>
        <a:p>
          <a:endParaRPr lang="en-US"/>
        </a:p>
      </dgm:t>
    </dgm:pt>
    <dgm:pt modelId="{1A0D9DF4-B1F6-4AFE-9B02-819916E98D45}" type="sibTrans" cxnId="{D0962B67-A33B-4FFA-A1AA-78F852F932FB}">
      <dgm:prSet/>
      <dgm:spPr/>
      <dgm:t>
        <a:bodyPr/>
        <a:lstStyle/>
        <a:p>
          <a:endParaRPr lang="en-US"/>
        </a:p>
      </dgm:t>
    </dgm:pt>
    <dgm:pt modelId="{DF2B14F8-41F3-4D98-9C17-8A4DED4D6B09}">
      <dgm:prSet phldrT="[Text]" custT="1"/>
      <dgm:spPr/>
      <dgm:t>
        <a:bodyPr/>
        <a:lstStyle/>
        <a:p>
          <a:r>
            <a:rPr lang="en-US" sz="1200" b="1" dirty="0"/>
            <a:t>2002: HP-Compaq merger completed; President resigned</a:t>
          </a:r>
        </a:p>
      </dgm:t>
    </dgm:pt>
    <dgm:pt modelId="{B4A048FB-F8B7-4F65-A0C9-F4A640E485FC}" type="parTrans" cxnId="{019EE2D7-3203-4F6A-BC06-D0E06DD0171E}">
      <dgm:prSet/>
      <dgm:spPr/>
      <dgm:t>
        <a:bodyPr/>
        <a:lstStyle/>
        <a:p>
          <a:endParaRPr lang="en-US"/>
        </a:p>
      </dgm:t>
    </dgm:pt>
    <dgm:pt modelId="{1725D2F3-A9BD-4587-91FB-2EB46B77B97F}" type="sibTrans" cxnId="{019EE2D7-3203-4F6A-BC06-D0E06DD0171E}">
      <dgm:prSet/>
      <dgm:spPr/>
      <dgm:t>
        <a:bodyPr/>
        <a:lstStyle/>
        <a:p>
          <a:endParaRPr lang="en-US"/>
        </a:p>
      </dgm:t>
    </dgm:pt>
    <dgm:pt modelId="{5873B403-341F-4D8D-AAFE-BF604528EA6B}" type="pres">
      <dgm:prSet presAssocID="{8C6C17F3-9810-4648-BD02-64A036FD1A6E}" presName="CompostProcess" presStyleCnt="0">
        <dgm:presLayoutVars>
          <dgm:dir/>
          <dgm:resizeHandles val="exact"/>
        </dgm:presLayoutVars>
      </dgm:prSet>
      <dgm:spPr/>
    </dgm:pt>
    <dgm:pt modelId="{C803C400-914F-4DB8-A2F4-62B32A527457}" type="pres">
      <dgm:prSet presAssocID="{8C6C17F3-9810-4648-BD02-64A036FD1A6E}" presName="arrow" presStyleLbl="bgShp" presStyleIdx="0" presStyleCnt="1" custScaleX="117647" custScaleY="74711" custLinFactNeighborX="0" custLinFactNeighborY="16111"/>
      <dgm:spPr/>
    </dgm:pt>
    <dgm:pt modelId="{49D63AFA-4752-4A33-901D-97882EEEFB38}" type="pres">
      <dgm:prSet presAssocID="{8C6C17F3-9810-4648-BD02-64A036FD1A6E}" presName="linearProcess" presStyleCnt="0"/>
      <dgm:spPr/>
    </dgm:pt>
    <dgm:pt modelId="{E9E1AC18-0A6E-40B1-A8A4-7874A6149427}" type="pres">
      <dgm:prSet presAssocID="{040986D5-4A02-424D-BBA8-B86ECD080391}" presName="textNode" presStyleLbl="node1" presStyleIdx="0" presStyleCnt="7">
        <dgm:presLayoutVars>
          <dgm:bulletEnabled val="1"/>
        </dgm:presLayoutVars>
      </dgm:prSet>
      <dgm:spPr/>
    </dgm:pt>
    <dgm:pt modelId="{3AF1EF66-9FCF-4CEC-9C9D-D31D308B5C14}" type="pres">
      <dgm:prSet presAssocID="{1F505235-BB3C-4CF1-BCAD-A3522D6D53B9}" presName="sibTrans" presStyleCnt="0"/>
      <dgm:spPr/>
    </dgm:pt>
    <dgm:pt modelId="{CC6F27EB-D262-45BF-8400-ACDA77D5E546}" type="pres">
      <dgm:prSet presAssocID="{B62DCC79-840D-4144-B1EC-31BDA0A884E4}" presName="textNode" presStyleLbl="node1" presStyleIdx="1" presStyleCnt="7">
        <dgm:presLayoutVars>
          <dgm:bulletEnabled val="1"/>
        </dgm:presLayoutVars>
      </dgm:prSet>
      <dgm:spPr/>
    </dgm:pt>
    <dgm:pt modelId="{2046921C-4C0E-4D0A-8DFB-AFBCA61CFDCB}" type="pres">
      <dgm:prSet presAssocID="{B5295767-0BEF-4BEF-AA68-4BF7537DA20A}" presName="sibTrans" presStyleCnt="0"/>
      <dgm:spPr/>
    </dgm:pt>
    <dgm:pt modelId="{BE5025E6-A4ED-4EE9-A506-B5097A4AD925}" type="pres">
      <dgm:prSet presAssocID="{746F3608-1F3D-4854-B2A2-157D063007F5}" presName="textNode" presStyleLbl="node1" presStyleIdx="2" presStyleCnt="7">
        <dgm:presLayoutVars>
          <dgm:bulletEnabled val="1"/>
        </dgm:presLayoutVars>
      </dgm:prSet>
      <dgm:spPr/>
    </dgm:pt>
    <dgm:pt modelId="{976EE70B-D5EF-453B-9CBE-3F1357564E73}" type="pres">
      <dgm:prSet presAssocID="{1A0D9DF4-B1F6-4AFE-9B02-819916E98D45}" presName="sibTrans" presStyleCnt="0"/>
      <dgm:spPr/>
    </dgm:pt>
    <dgm:pt modelId="{D2836A2C-9497-4A2B-BF19-A1DC3B34D665}" type="pres">
      <dgm:prSet presAssocID="{DF2B14F8-41F3-4D98-9C17-8A4DED4D6B09}" presName="textNode" presStyleLbl="node1" presStyleIdx="3" presStyleCnt="7">
        <dgm:presLayoutVars>
          <dgm:bulletEnabled val="1"/>
        </dgm:presLayoutVars>
      </dgm:prSet>
      <dgm:spPr/>
    </dgm:pt>
    <dgm:pt modelId="{BE2C4804-5E04-4D21-A6D8-BCBF77013F7D}" type="pres">
      <dgm:prSet presAssocID="{1725D2F3-A9BD-4587-91FB-2EB46B77B97F}" presName="sibTrans" presStyleCnt="0"/>
      <dgm:spPr/>
    </dgm:pt>
    <dgm:pt modelId="{C2A667C1-0325-43CA-B34B-4ACD9CFFDC5B}" type="pres">
      <dgm:prSet presAssocID="{757AB6D6-BDD0-429B-822F-95481DA922E7}" presName="textNode" presStyleLbl="node1" presStyleIdx="4" presStyleCnt="7">
        <dgm:presLayoutVars>
          <dgm:bulletEnabled val="1"/>
        </dgm:presLayoutVars>
      </dgm:prSet>
      <dgm:spPr/>
    </dgm:pt>
    <dgm:pt modelId="{390FAE95-75C9-43B1-89DF-7117A5078285}" type="pres">
      <dgm:prSet presAssocID="{DFDDCEA1-BAB6-47DB-9FF3-0441588689BB}" presName="sibTrans" presStyleCnt="0"/>
      <dgm:spPr/>
    </dgm:pt>
    <dgm:pt modelId="{5F371B0E-F385-434F-A957-93BF23DC8114}" type="pres">
      <dgm:prSet presAssocID="{B63C8496-5268-4D15-BAB2-5A257C3A325E}" presName="textNode" presStyleLbl="node1" presStyleIdx="5" presStyleCnt="7">
        <dgm:presLayoutVars>
          <dgm:bulletEnabled val="1"/>
        </dgm:presLayoutVars>
      </dgm:prSet>
      <dgm:spPr/>
    </dgm:pt>
    <dgm:pt modelId="{29224BD0-21E9-4114-B1D3-D3878C34385E}" type="pres">
      <dgm:prSet presAssocID="{D1AB71AE-BCA9-45B6-B304-3B5AA575FF8F}" presName="sibTrans" presStyleCnt="0"/>
      <dgm:spPr/>
    </dgm:pt>
    <dgm:pt modelId="{342E5217-663D-4216-A289-4E0A1679C1B1}" type="pres">
      <dgm:prSet presAssocID="{25304CBC-0ADB-4CB6-BE3D-10D93F5C6515}" presName="textNode" presStyleLbl="node1" presStyleIdx="6" presStyleCnt="7">
        <dgm:presLayoutVars>
          <dgm:bulletEnabled val="1"/>
        </dgm:presLayoutVars>
      </dgm:prSet>
      <dgm:spPr/>
    </dgm:pt>
  </dgm:ptLst>
  <dgm:cxnLst>
    <dgm:cxn modelId="{117AAB27-FD5B-4CEC-A72C-09547F318C97}" srcId="{8C6C17F3-9810-4648-BD02-64A036FD1A6E}" destId="{25304CBC-0ADB-4CB6-BE3D-10D93F5C6515}" srcOrd="6" destOrd="0" parTransId="{4EBEDE60-2F97-4391-98ED-B604B2FCB9E1}" sibTransId="{92899530-947B-45DD-BBF9-4D178025B84E}"/>
    <dgm:cxn modelId="{9E0B423E-3648-456A-9805-DB631BDF2D75}" type="presOf" srcId="{B62DCC79-840D-4144-B1EC-31BDA0A884E4}" destId="{CC6F27EB-D262-45BF-8400-ACDA77D5E546}" srcOrd="0" destOrd="0" presId="urn:microsoft.com/office/officeart/2005/8/layout/hProcess9"/>
    <dgm:cxn modelId="{00CA4343-5EB3-48E3-8944-00652B621D08}" srcId="{8C6C17F3-9810-4648-BD02-64A036FD1A6E}" destId="{B62DCC79-840D-4144-B1EC-31BDA0A884E4}" srcOrd="1" destOrd="0" parTransId="{19617D6B-BDEC-45DB-B1FE-8D4328845606}" sibTransId="{B5295767-0BEF-4BEF-AA68-4BF7537DA20A}"/>
    <dgm:cxn modelId="{D0962B67-A33B-4FFA-A1AA-78F852F932FB}" srcId="{8C6C17F3-9810-4648-BD02-64A036FD1A6E}" destId="{746F3608-1F3D-4854-B2A2-157D063007F5}" srcOrd="2" destOrd="0" parTransId="{03D768E8-EB37-409C-A7C7-B89D57B60AE9}" sibTransId="{1A0D9DF4-B1F6-4AFE-9B02-819916E98D45}"/>
    <dgm:cxn modelId="{7A79F868-AC1B-4501-AA8A-D8EB90501C64}" type="presOf" srcId="{040986D5-4A02-424D-BBA8-B86ECD080391}" destId="{E9E1AC18-0A6E-40B1-A8A4-7874A6149427}" srcOrd="0" destOrd="0" presId="urn:microsoft.com/office/officeart/2005/8/layout/hProcess9"/>
    <dgm:cxn modelId="{1CECFA49-B0F0-46DC-A031-455EACCE9A86}" srcId="{8C6C17F3-9810-4648-BD02-64A036FD1A6E}" destId="{040986D5-4A02-424D-BBA8-B86ECD080391}" srcOrd="0" destOrd="0" parTransId="{27914E48-456A-402A-9444-D714121F2C3B}" sibTransId="{1F505235-BB3C-4CF1-BCAD-A3522D6D53B9}"/>
    <dgm:cxn modelId="{B6AF1F89-2E72-4187-A0B5-41953ECBE635}" type="presOf" srcId="{DF2B14F8-41F3-4D98-9C17-8A4DED4D6B09}" destId="{D2836A2C-9497-4A2B-BF19-A1DC3B34D665}" srcOrd="0" destOrd="0" presId="urn:microsoft.com/office/officeart/2005/8/layout/hProcess9"/>
    <dgm:cxn modelId="{B49349A5-7150-4A0D-BADE-FE6308F286D1}" type="presOf" srcId="{8C6C17F3-9810-4648-BD02-64A036FD1A6E}" destId="{5873B403-341F-4D8D-AAFE-BF604528EA6B}" srcOrd="0" destOrd="0" presId="urn:microsoft.com/office/officeart/2005/8/layout/hProcess9"/>
    <dgm:cxn modelId="{3B5642B1-C2AC-49CF-88F1-351D1CE5847D}" srcId="{8C6C17F3-9810-4648-BD02-64A036FD1A6E}" destId="{B63C8496-5268-4D15-BAB2-5A257C3A325E}" srcOrd="5" destOrd="0" parTransId="{00BFA0F8-78F4-45FE-A1CE-029F25C9244F}" sibTransId="{D1AB71AE-BCA9-45B6-B304-3B5AA575FF8F}"/>
    <dgm:cxn modelId="{A440CDBF-5B85-4E5B-B739-2983FB46D1A4}" type="presOf" srcId="{746F3608-1F3D-4854-B2A2-157D063007F5}" destId="{BE5025E6-A4ED-4EE9-A506-B5097A4AD925}" srcOrd="0" destOrd="0" presId="urn:microsoft.com/office/officeart/2005/8/layout/hProcess9"/>
    <dgm:cxn modelId="{CC8CA6D7-5AA4-4BC6-B490-21006A97D336}" type="presOf" srcId="{25304CBC-0ADB-4CB6-BE3D-10D93F5C6515}" destId="{342E5217-663D-4216-A289-4E0A1679C1B1}" srcOrd="0" destOrd="0" presId="urn:microsoft.com/office/officeart/2005/8/layout/hProcess9"/>
    <dgm:cxn modelId="{019EE2D7-3203-4F6A-BC06-D0E06DD0171E}" srcId="{8C6C17F3-9810-4648-BD02-64A036FD1A6E}" destId="{DF2B14F8-41F3-4D98-9C17-8A4DED4D6B09}" srcOrd="3" destOrd="0" parTransId="{B4A048FB-F8B7-4F65-A0C9-F4A640E485FC}" sibTransId="{1725D2F3-A9BD-4587-91FB-2EB46B77B97F}"/>
    <dgm:cxn modelId="{DBD837DD-CB32-48D7-8C11-C01E23D27CD5}" srcId="{8C6C17F3-9810-4648-BD02-64A036FD1A6E}" destId="{757AB6D6-BDD0-429B-822F-95481DA922E7}" srcOrd="4" destOrd="0" parTransId="{53C68254-D469-4DF4-84DA-7FD204EED7D8}" sibTransId="{DFDDCEA1-BAB6-47DB-9FF3-0441588689BB}"/>
    <dgm:cxn modelId="{304940EF-B090-4AF4-B6BE-DD8B4D1F2C31}" type="presOf" srcId="{B63C8496-5268-4D15-BAB2-5A257C3A325E}" destId="{5F371B0E-F385-434F-A957-93BF23DC8114}" srcOrd="0" destOrd="0" presId="urn:microsoft.com/office/officeart/2005/8/layout/hProcess9"/>
    <dgm:cxn modelId="{1FA579FD-E040-463C-B004-C189EF381C2C}" type="presOf" srcId="{757AB6D6-BDD0-429B-822F-95481DA922E7}" destId="{C2A667C1-0325-43CA-B34B-4ACD9CFFDC5B}" srcOrd="0" destOrd="0" presId="urn:microsoft.com/office/officeart/2005/8/layout/hProcess9"/>
    <dgm:cxn modelId="{E800DD2F-3F6D-4F78-8370-F1B2EA7BBF77}" type="presParOf" srcId="{5873B403-341F-4D8D-AAFE-BF604528EA6B}" destId="{C803C400-914F-4DB8-A2F4-62B32A527457}" srcOrd="0" destOrd="0" presId="urn:microsoft.com/office/officeart/2005/8/layout/hProcess9"/>
    <dgm:cxn modelId="{69CFEB69-CD19-4BC3-B8C0-E075FEF52ED8}" type="presParOf" srcId="{5873B403-341F-4D8D-AAFE-BF604528EA6B}" destId="{49D63AFA-4752-4A33-901D-97882EEEFB38}" srcOrd="1" destOrd="0" presId="urn:microsoft.com/office/officeart/2005/8/layout/hProcess9"/>
    <dgm:cxn modelId="{17A4D412-9D11-46CB-B49C-434D05114D3D}" type="presParOf" srcId="{49D63AFA-4752-4A33-901D-97882EEEFB38}" destId="{E9E1AC18-0A6E-40B1-A8A4-7874A6149427}" srcOrd="0" destOrd="0" presId="urn:microsoft.com/office/officeart/2005/8/layout/hProcess9"/>
    <dgm:cxn modelId="{59AF193A-22DF-4930-B98E-CDBC8B57D321}" type="presParOf" srcId="{49D63AFA-4752-4A33-901D-97882EEEFB38}" destId="{3AF1EF66-9FCF-4CEC-9C9D-D31D308B5C14}" srcOrd="1" destOrd="0" presId="urn:microsoft.com/office/officeart/2005/8/layout/hProcess9"/>
    <dgm:cxn modelId="{CDAD6D6C-44F8-4229-9A3C-CBFC3CA65C96}" type="presParOf" srcId="{49D63AFA-4752-4A33-901D-97882EEEFB38}" destId="{CC6F27EB-D262-45BF-8400-ACDA77D5E546}" srcOrd="2" destOrd="0" presId="urn:microsoft.com/office/officeart/2005/8/layout/hProcess9"/>
    <dgm:cxn modelId="{14224FBA-71C2-4B54-B758-C420398849BF}" type="presParOf" srcId="{49D63AFA-4752-4A33-901D-97882EEEFB38}" destId="{2046921C-4C0E-4D0A-8DFB-AFBCA61CFDCB}" srcOrd="3" destOrd="0" presId="urn:microsoft.com/office/officeart/2005/8/layout/hProcess9"/>
    <dgm:cxn modelId="{89A4FD55-7730-4DB0-B72A-6CF8DCEFDA76}" type="presParOf" srcId="{49D63AFA-4752-4A33-901D-97882EEEFB38}" destId="{BE5025E6-A4ED-4EE9-A506-B5097A4AD925}" srcOrd="4" destOrd="0" presId="urn:microsoft.com/office/officeart/2005/8/layout/hProcess9"/>
    <dgm:cxn modelId="{6E1ED12D-CE80-4A30-A04A-8D95AC84ABCE}" type="presParOf" srcId="{49D63AFA-4752-4A33-901D-97882EEEFB38}" destId="{976EE70B-D5EF-453B-9CBE-3F1357564E73}" srcOrd="5" destOrd="0" presId="urn:microsoft.com/office/officeart/2005/8/layout/hProcess9"/>
    <dgm:cxn modelId="{983479A3-D3EF-4ED9-AEC9-4594910FE930}" type="presParOf" srcId="{49D63AFA-4752-4A33-901D-97882EEEFB38}" destId="{D2836A2C-9497-4A2B-BF19-A1DC3B34D665}" srcOrd="6" destOrd="0" presId="urn:microsoft.com/office/officeart/2005/8/layout/hProcess9"/>
    <dgm:cxn modelId="{492A264B-965B-4306-9857-CF051FC1BC2E}" type="presParOf" srcId="{49D63AFA-4752-4A33-901D-97882EEEFB38}" destId="{BE2C4804-5E04-4D21-A6D8-BCBF77013F7D}" srcOrd="7" destOrd="0" presId="urn:microsoft.com/office/officeart/2005/8/layout/hProcess9"/>
    <dgm:cxn modelId="{C1D404A0-2E49-48C1-86A6-5F3952F44808}" type="presParOf" srcId="{49D63AFA-4752-4A33-901D-97882EEEFB38}" destId="{C2A667C1-0325-43CA-B34B-4ACD9CFFDC5B}" srcOrd="8" destOrd="0" presId="urn:microsoft.com/office/officeart/2005/8/layout/hProcess9"/>
    <dgm:cxn modelId="{7567DBFA-0AEE-4F3B-9645-AA75D3C123BB}" type="presParOf" srcId="{49D63AFA-4752-4A33-901D-97882EEEFB38}" destId="{390FAE95-75C9-43B1-89DF-7117A5078285}" srcOrd="9" destOrd="0" presId="urn:microsoft.com/office/officeart/2005/8/layout/hProcess9"/>
    <dgm:cxn modelId="{65DDDB67-FB60-4368-8D7F-FDA4FF0AD5EC}" type="presParOf" srcId="{49D63AFA-4752-4A33-901D-97882EEEFB38}" destId="{5F371B0E-F385-434F-A957-93BF23DC8114}" srcOrd="10" destOrd="0" presId="urn:microsoft.com/office/officeart/2005/8/layout/hProcess9"/>
    <dgm:cxn modelId="{DDBD2E8B-A919-4D47-B44E-61182096D09B}" type="presParOf" srcId="{49D63AFA-4752-4A33-901D-97882EEEFB38}" destId="{29224BD0-21E9-4114-B1D3-D3878C34385E}" srcOrd="11" destOrd="0" presId="urn:microsoft.com/office/officeart/2005/8/layout/hProcess9"/>
    <dgm:cxn modelId="{6589079A-A8B5-4C42-B142-4CDDBC973F62}" type="presParOf" srcId="{49D63AFA-4752-4A33-901D-97882EEEFB38}" destId="{342E5217-663D-4216-A289-4E0A1679C1B1}"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03C400-914F-4DB8-A2F4-62B32A527457}">
      <dsp:nvSpPr>
        <dsp:cNvPr id="0" name=""/>
        <dsp:cNvSpPr/>
      </dsp:nvSpPr>
      <dsp:spPr>
        <a:xfrm>
          <a:off x="2" y="884688"/>
          <a:ext cx="10972794" cy="155481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1AC18-0A6E-40B1-A8A4-7874A6149427}">
      <dsp:nvSpPr>
        <dsp:cNvPr id="0" name=""/>
        <dsp:cNvSpPr/>
      </dsp:nvSpPr>
      <dsp:spPr>
        <a:xfrm>
          <a:off x="2143" y="1121917"/>
          <a:ext cx="1371064" cy="1114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1999: Carly Fiorina appointed CEO</a:t>
          </a:r>
        </a:p>
      </dsp:txBody>
      <dsp:txXfrm>
        <a:off x="56534" y="1176308"/>
        <a:ext cx="1262282" cy="1005431"/>
      </dsp:txXfrm>
    </dsp:sp>
    <dsp:sp modelId="{CC6F27EB-D262-45BF-8400-ACDA77D5E546}">
      <dsp:nvSpPr>
        <dsp:cNvPr id="0" name=""/>
        <dsp:cNvSpPr/>
      </dsp:nvSpPr>
      <dsp:spPr>
        <a:xfrm>
          <a:off x="1601718" y="1121917"/>
          <a:ext cx="1371064" cy="1114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2000: Fiorina named chairwoman, PWC consulting deal failed</a:t>
          </a:r>
        </a:p>
      </dsp:txBody>
      <dsp:txXfrm>
        <a:off x="1656109" y="1176308"/>
        <a:ext cx="1262282" cy="1005431"/>
      </dsp:txXfrm>
    </dsp:sp>
    <dsp:sp modelId="{BE5025E6-A4ED-4EE9-A506-B5097A4AD925}">
      <dsp:nvSpPr>
        <dsp:cNvPr id="0" name=""/>
        <dsp:cNvSpPr/>
      </dsp:nvSpPr>
      <dsp:spPr>
        <a:xfrm>
          <a:off x="3201292" y="1121917"/>
          <a:ext cx="1371064" cy="1114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2001: HP-Compaq merger announced; Walter Hewlett opposed the merger</a:t>
          </a:r>
        </a:p>
      </dsp:txBody>
      <dsp:txXfrm>
        <a:off x="3255683" y="1176308"/>
        <a:ext cx="1262282" cy="1005431"/>
      </dsp:txXfrm>
    </dsp:sp>
    <dsp:sp modelId="{D2836A2C-9497-4A2B-BF19-A1DC3B34D665}">
      <dsp:nvSpPr>
        <dsp:cNvPr id="0" name=""/>
        <dsp:cNvSpPr/>
      </dsp:nvSpPr>
      <dsp:spPr>
        <a:xfrm>
          <a:off x="4800867" y="1121917"/>
          <a:ext cx="1371064" cy="1114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2002: HP-Compaq merger completed; President resigned</a:t>
          </a:r>
        </a:p>
      </dsp:txBody>
      <dsp:txXfrm>
        <a:off x="4855258" y="1176308"/>
        <a:ext cx="1262282" cy="1005431"/>
      </dsp:txXfrm>
    </dsp:sp>
    <dsp:sp modelId="{C2A667C1-0325-43CA-B34B-4ACD9CFFDC5B}">
      <dsp:nvSpPr>
        <dsp:cNvPr id="0" name=""/>
        <dsp:cNvSpPr/>
      </dsp:nvSpPr>
      <dsp:spPr>
        <a:xfrm>
          <a:off x="6400442" y="1121917"/>
          <a:ext cx="1371064" cy="1114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2003: Dell enters printer market; leads PC shipments</a:t>
          </a:r>
        </a:p>
      </dsp:txBody>
      <dsp:txXfrm>
        <a:off x="6454833" y="1176308"/>
        <a:ext cx="1262282" cy="1005431"/>
      </dsp:txXfrm>
    </dsp:sp>
    <dsp:sp modelId="{5F371B0E-F385-434F-A957-93BF23DC8114}">
      <dsp:nvSpPr>
        <dsp:cNvPr id="0" name=""/>
        <dsp:cNvSpPr/>
      </dsp:nvSpPr>
      <dsp:spPr>
        <a:xfrm>
          <a:off x="8000017" y="1121917"/>
          <a:ext cx="1371064" cy="1114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2004: HP misses profit projections; Fiorina fires top executives; Tom Perkins retires</a:t>
          </a:r>
        </a:p>
      </dsp:txBody>
      <dsp:txXfrm>
        <a:off x="8054408" y="1176308"/>
        <a:ext cx="1262282" cy="1005431"/>
      </dsp:txXfrm>
    </dsp:sp>
    <dsp:sp modelId="{342E5217-663D-4216-A289-4E0A1679C1B1}">
      <dsp:nvSpPr>
        <dsp:cNvPr id="0" name=""/>
        <dsp:cNvSpPr/>
      </dsp:nvSpPr>
      <dsp:spPr>
        <a:xfrm>
          <a:off x="9599592" y="1121917"/>
          <a:ext cx="1371064" cy="11142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2005: Fiorina ousted; Mark Hurd appointed CEO</a:t>
          </a:r>
        </a:p>
      </dsp:txBody>
      <dsp:txXfrm>
        <a:off x="9653983" y="1176308"/>
        <a:ext cx="1262282" cy="100543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7753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Welcome everyone. Today, we will discuss the leadership lessons from Carly Fiorina’s tenure at HP, focusing on the strategic crossroads the company faced in 2005.</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In conclusion, Fiorina’s tenure at HP highlights the clash between visionary leadership and entrenched culture. It underscores the importance of strategic alignment, execution capability, and adaptive leadership in corporate transformation.</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Thank you for your attention. Let's open the floor for any questions or discussions.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HP, founded in 1939, was a pioneer in computing and printing. By the late 1990s, it faced challenges such as missed internet opportunities, losing market share, and bureaucratic inefficiencies.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In 1999, Carly Fiorina was appointed as the first outsider and woman CEO of a Fortune 100 company. She had a stellar rise at AT&amp;T and Lucent Technologies and was tasked with revitalizing HP.</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Fiorina reorganized HP from 83 units to a streamlined front-end/back-end model, introduced a performance-based culture, and revamped the brand from “Hewlett-Packard” to “HP”.</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In 2002, Fiorina spearheaded the $19B acquisition of Compaq to create a full-spectrum tech giant. Despite fierce resistance, the merger aimed for short-term cost savings and long-term value.</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Fiorina was charismatic and visionary but also autocratic and centralized in decision-making. Her leadership style alienated HP’s traditional workforce and led to execution gaps.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Despite revenue growth post-merger, margins remained thin. The PC division underperformed, and the printer division subsidized losses. Fiorina was ousted in 2005 with a $21M severance.</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Key leadership lessons from Fiorina’s tenure include the importance of cultural alignment, execution, stakeholder management, and balancing charisma with humility.</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Mark Hurd was appointed as CEO in April 2005. He focused on operational discipline and retained Fiorina’s strategy but aimed for better execution. The strategic question remained whether the same strategy could succeed under different leadership.</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pic>
        <p:nvPicPr>
          <p:cNvPr id="3076" name="Picture 4" descr="Download Hewlett-Packard (HP) Logo in SVG Vector or PNG File Format - Logo .wine">
            <a:extLst>
              <a:ext uri="{FF2B5EF4-FFF2-40B4-BE49-F238E27FC236}">
                <a16:creationId xmlns:a16="http://schemas.microsoft.com/office/drawing/2014/main" id="{7AB7737D-31F2-88C4-2A80-D167FB46E6A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546374" y="12957"/>
            <a:ext cx="1629926" cy="108661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0722254-0B63-C40C-AD9B-EFBCE04C5E9D}"/>
              </a:ext>
            </a:extLst>
          </p:cNvPr>
          <p:cNvPicPr>
            <a:picLocks noChangeAspect="1"/>
          </p:cNvPicPr>
          <p:nvPr userDrawn="1"/>
        </p:nvPicPr>
        <p:blipFill>
          <a:blip r:embed="rId14">
            <a:alphaModFix amt="35000"/>
          </a:blip>
          <a:stretch>
            <a:fillRect/>
          </a:stretch>
        </p:blipFill>
        <p:spPr>
          <a:xfrm>
            <a:off x="9576079" y="4517801"/>
            <a:ext cx="2600221" cy="2340200"/>
          </a:xfrm>
          <a:prstGeom prst="rect">
            <a:avLst/>
          </a:prstGeom>
        </p:spPr>
      </p:pic>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HP at a Strategic Crossroad: Leadership Lessons from Carly Fiorina’s Tenure</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Discussion Points</a:t>
            </a:r>
          </a:p>
        </p:txBody>
      </p:sp>
      <p:sp>
        <p:nvSpPr>
          <p:cNvPr id="3" name="Content Placeholder 2"/>
          <p:cNvSpPr>
            <a:spLocks noGrp="1"/>
          </p:cNvSpPr>
          <p:nvPr>
            <p:ph idx="1"/>
          </p:nvPr>
        </p:nvSpPr>
        <p:spPr/>
        <p:txBody>
          <a:bodyPr/>
          <a:lstStyle/>
          <a:p>
            <a:r>
              <a:rPr dirty="0"/>
              <a:t>Was Fiorina the right leader for HP at the time?</a:t>
            </a:r>
          </a:p>
          <a:p>
            <a:r>
              <a:rPr dirty="0"/>
              <a:t>Could a more culturally sensitive approach have yielded better results?</a:t>
            </a:r>
          </a:p>
          <a:p>
            <a:r>
              <a:rPr dirty="0"/>
              <a:t>What leadership traits are essential during transformational change?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4C1E-4923-0DA1-CA03-7AEC36DF14C2}"/>
              </a:ext>
            </a:extLst>
          </p:cNvPr>
          <p:cNvSpPr>
            <a:spLocks noGrp="1"/>
          </p:cNvSpPr>
          <p:nvPr>
            <p:ph type="title"/>
          </p:nvPr>
        </p:nvSpPr>
        <p:spPr/>
        <p:txBody>
          <a:bodyPr vert="horz" lIns="91440" tIns="45720" rIns="91440" bIns="45720" rtlCol="0" anchor="ctr">
            <a:normAutofit/>
          </a:bodyPr>
          <a:lstStyle/>
          <a:p>
            <a:r>
              <a:rPr lang="en-US" dirty="0"/>
              <a:t>Schein’s Organizational Culture Model</a:t>
            </a:r>
          </a:p>
        </p:txBody>
      </p:sp>
      <p:sp>
        <p:nvSpPr>
          <p:cNvPr id="3" name="Content Placeholder 2">
            <a:extLst>
              <a:ext uri="{FF2B5EF4-FFF2-40B4-BE49-F238E27FC236}">
                <a16:creationId xmlns:a16="http://schemas.microsoft.com/office/drawing/2014/main" id="{1B83B89B-F035-8916-1BC4-1945EE2B3FEC}"/>
              </a:ext>
            </a:extLst>
          </p:cNvPr>
          <p:cNvSpPr>
            <a:spLocks noGrp="1"/>
          </p:cNvSpPr>
          <p:nvPr>
            <p:ph idx="1"/>
          </p:nvPr>
        </p:nvSpPr>
        <p:spPr/>
        <p:txBody>
          <a:bodyPr>
            <a:normAutofit/>
          </a:bodyPr>
          <a:lstStyle/>
          <a:p>
            <a:pPr>
              <a:spcAft>
                <a:spcPts val="300"/>
              </a:spcAft>
            </a:pPr>
            <a:r>
              <a:rPr lang="en-US" sz="2400" b="1" dirty="0"/>
              <a:t>Theory:</a:t>
            </a:r>
            <a:r>
              <a:rPr lang="en-US" sz="2400" dirty="0"/>
              <a:t> Edgar Schein identifies three levels of culture</a:t>
            </a:r>
          </a:p>
          <a:p>
            <a:pPr lvl="1">
              <a:spcAft>
                <a:spcPts val="300"/>
              </a:spcAft>
            </a:pPr>
            <a:r>
              <a:rPr lang="en-US" sz="2400" dirty="0"/>
              <a:t>Artifacts</a:t>
            </a:r>
          </a:p>
          <a:p>
            <a:pPr lvl="1">
              <a:spcAft>
                <a:spcPts val="300"/>
              </a:spcAft>
            </a:pPr>
            <a:r>
              <a:rPr lang="en-US" sz="2400" dirty="0"/>
              <a:t>Espoused Values</a:t>
            </a:r>
          </a:p>
          <a:p>
            <a:pPr lvl="1">
              <a:spcAft>
                <a:spcPts val="300"/>
              </a:spcAft>
            </a:pPr>
            <a:r>
              <a:rPr lang="en-US" sz="2400" dirty="0"/>
              <a:t>Basic Assumptions.</a:t>
            </a:r>
          </a:p>
          <a:p>
            <a:pPr>
              <a:spcAft>
                <a:spcPts val="300"/>
              </a:spcAft>
            </a:pPr>
            <a:r>
              <a:rPr lang="en-US" sz="2400" b="1" dirty="0"/>
              <a:t>Relevance: </a:t>
            </a:r>
            <a:r>
              <a:rPr lang="en-US" sz="2400" dirty="0"/>
              <a:t>Leaders who challenge deep-seated assumptions (e.g., HP’s “HP Way”) without aligning with core values may be perceived as outsiders or threats.</a:t>
            </a:r>
          </a:p>
          <a:p>
            <a:pPr>
              <a:spcAft>
                <a:spcPts val="300"/>
              </a:spcAft>
            </a:pPr>
            <a:r>
              <a:rPr lang="en-US" sz="2400" b="1" dirty="0"/>
              <a:t>Insight:</a:t>
            </a:r>
            <a:r>
              <a:rPr lang="en-US" sz="2400" dirty="0"/>
              <a:t> Cultural change must address all three levels, especially the invisible assumptions that </a:t>
            </a:r>
            <a:r>
              <a:rPr lang="en-US" sz="2400" b="0" i="0" dirty="0">
                <a:solidFill>
                  <a:srgbClr val="424242"/>
                </a:solidFill>
                <a:effectLst/>
                <a:latin typeface="Segoe Sans"/>
              </a:rPr>
              <a:t>drive behavior.</a:t>
            </a:r>
          </a:p>
          <a:p>
            <a:endParaRPr lang="en-US" sz="2400" dirty="0"/>
          </a:p>
        </p:txBody>
      </p:sp>
    </p:spTree>
    <p:extLst>
      <p:ext uri="{BB962C8B-B14F-4D97-AF65-F5344CB8AC3E}">
        <p14:creationId xmlns:p14="http://schemas.microsoft.com/office/powerpoint/2010/main" val="35057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073CC-4F03-974B-E94B-03E3F6A61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F1EFF-E5AF-A75A-048C-D88B71C8466C}"/>
              </a:ext>
            </a:extLst>
          </p:cNvPr>
          <p:cNvSpPr>
            <a:spLocks noGrp="1"/>
          </p:cNvSpPr>
          <p:nvPr>
            <p:ph type="title"/>
          </p:nvPr>
        </p:nvSpPr>
        <p:spPr/>
        <p:txBody>
          <a:bodyPr vert="horz" lIns="91440" tIns="45720" rIns="91440" bIns="45720" rtlCol="0" anchor="ctr">
            <a:normAutofit/>
          </a:bodyPr>
          <a:lstStyle/>
          <a:p>
            <a:r>
              <a:rPr lang="en-US" dirty="0"/>
              <a:t>Lewin’s Change Management Model</a:t>
            </a:r>
          </a:p>
        </p:txBody>
      </p:sp>
      <p:sp>
        <p:nvSpPr>
          <p:cNvPr id="3" name="Content Placeholder 2">
            <a:extLst>
              <a:ext uri="{FF2B5EF4-FFF2-40B4-BE49-F238E27FC236}">
                <a16:creationId xmlns:a16="http://schemas.microsoft.com/office/drawing/2014/main" id="{BFEC379C-0DEE-A3C4-5538-176F644B987E}"/>
              </a:ext>
            </a:extLst>
          </p:cNvPr>
          <p:cNvSpPr>
            <a:spLocks noGrp="1"/>
          </p:cNvSpPr>
          <p:nvPr>
            <p:ph idx="1"/>
          </p:nvPr>
        </p:nvSpPr>
        <p:spPr/>
        <p:txBody>
          <a:bodyPr>
            <a:normAutofit/>
          </a:bodyPr>
          <a:lstStyle/>
          <a:p>
            <a:pPr>
              <a:spcAft>
                <a:spcPts val="300"/>
              </a:spcAft>
            </a:pPr>
            <a:r>
              <a:rPr lang="en-US" sz="2400" b="1" dirty="0"/>
              <a:t>Theory:</a:t>
            </a:r>
            <a:r>
              <a:rPr lang="en-US" sz="2400" dirty="0"/>
              <a:t> Kurt Lewin proposed a three-stage model</a:t>
            </a:r>
          </a:p>
          <a:p>
            <a:pPr lvl="1">
              <a:spcAft>
                <a:spcPts val="300"/>
              </a:spcAft>
            </a:pPr>
            <a:r>
              <a:rPr lang="en-US" sz="2400" dirty="0"/>
              <a:t>Unfreeze </a:t>
            </a:r>
          </a:p>
          <a:p>
            <a:pPr lvl="1">
              <a:spcAft>
                <a:spcPts val="300"/>
              </a:spcAft>
            </a:pPr>
            <a:r>
              <a:rPr lang="en-US" sz="2400" dirty="0"/>
              <a:t>Change </a:t>
            </a:r>
          </a:p>
          <a:p>
            <a:pPr lvl="1">
              <a:spcAft>
                <a:spcPts val="300"/>
              </a:spcAft>
            </a:pPr>
            <a:r>
              <a:rPr lang="en-US" sz="2400" dirty="0"/>
              <a:t>Refreeze.</a:t>
            </a:r>
          </a:p>
          <a:p>
            <a:pPr>
              <a:spcAft>
                <a:spcPts val="300"/>
              </a:spcAft>
            </a:pPr>
            <a:r>
              <a:rPr lang="en-US" sz="2400" b="1" dirty="0"/>
              <a:t>Relevance:</a:t>
            </a:r>
            <a:r>
              <a:rPr lang="en-US" sz="2400" dirty="0"/>
              <a:t> Entrenched cultures resist the “unfreezing” stage. Leaders like Carly Fiorina, who attempt rapid transformation without adequately preparing the organization, often face backlash.</a:t>
            </a:r>
          </a:p>
          <a:p>
            <a:pPr>
              <a:spcAft>
                <a:spcPts val="300"/>
              </a:spcAft>
            </a:pPr>
            <a:r>
              <a:rPr lang="en-US" sz="2400" b="1" dirty="0"/>
              <a:t>Insight:</a:t>
            </a:r>
            <a:r>
              <a:rPr lang="en-US" sz="2400" dirty="0"/>
              <a:t> Successful change requires disrupting the status quo gradually and building readiness for change.</a:t>
            </a:r>
          </a:p>
        </p:txBody>
      </p:sp>
    </p:spTree>
    <p:extLst>
      <p:ext uri="{BB962C8B-B14F-4D97-AF65-F5344CB8AC3E}">
        <p14:creationId xmlns:p14="http://schemas.microsoft.com/office/powerpoint/2010/main" val="2312095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Carly Fiorina’s tenure at HP is a compelling case of visionary leadership clashing with entrenched culture.</a:t>
            </a:r>
          </a:p>
          <a:p>
            <a:r>
              <a:rPr dirty="0"/>
              <a:t>It underscores the importance of strategic alignment, execution capability, and adaptive leadership in navigating corporate transformation.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Background &amp; Context</a:t>
            </a:r>
          </a:p>
        </p:txBody>
      </p:sp>
      <p:sp>
        <p:nvSpPr>
          <p:cNvPr id="3" name="Content Placeholder 2"/>
          <p:cNvSpPr>
            <a:spLocks noGrp="1"/>
          </p:cNvSpPr>
          <p:nvPr>
            <p:ph idx="1"/>
          </p:nvPr>
        </p:nvSpPr>
        <p:spPr>
          <a:xfrm>
            <a:off x="609600" y="3429000"/>
            <a:ext cx="10972800" cy="2697164"/>
          </a:xfrm>
        </p:spPr>
        <p:txBody>
          <a:bodyPr>
            <a:normAutofit lnSpcReduction="10000"/>
          </a:bodyPr>
          <a:lstStyle/>
          <a:p>
            <a:r>
              <a:rPr sz="2400" dirty="0"/>
              <a:t>HP’s Legacy: Founded in 1939, HP was a pioneer in computing and printing, known for its innovation and the “HP Way” – a culture of decentralization, employee empowerment, and integrity.</a:t>
            </a:r>
          </a:p>
          <a:p>
            <a:r>
              <a:rPr sz="2400" dirty="0"/>
              <a:t>Challenges by Late 1990s:</a:t>
            </a:r>
          </a:p>
          <a:p>
            <a:r>
              <a:rPr sz="2400" dirty="0"/>
              <a:t>Missed internet opportunities.</a:t>
            </a:r>
          </a:p>
          <a:p>
            <a:r>
              <a:rPr sz="2400" dirty="0"/>
              <a:t>Losing market share to IBM and Dell.</a:t>
            </a:r>
          </a:p>
          <a:p>
            <a:r>
              <a:rPr sz="2400" dirty="0"/>
              <a:t>Bureaucratic inefficiencies and cultural stagnation.</a:t>
            </a:r>
          </a:p>
        </p:txBody>
      </p:sp>
      <p:graphicFrame>
        <p:nvGraphicFramePr>
          <p:cNvPr id="5" name="Diagram 4">
            <a:extLst>
              <a:ext uri="{FF2B5EF4-FFF2-40B4-BE49-F238E27FC236}">
                <a16:creationId xmlns:a16="http://schemas.microsoft.com/office/drawing/2014/main" id="{336FA4DB-6D51-F8C7-B898-566CE8980BC0}"/>
              </a:ext>
            </a:extLst>
          </p:cNvPr>
          <p:cNvGraphicFramePr/>
          <p:nvPr>
            <p:extLst>
              <p:ext uri="{D42A27DB-BD31-4B8C-83A1-F6EECF244321}">
                <p14:modId xmlns:p14="http://schemas.microsoft.com/office/powerpoint/2010/main" val="3567614692"/>
              </p:ext>
            </p:extLst>
          </p:nvPr>
        </p:nvGraphicFramePr>
        <p:xfrm>
          <a:off x="609600" y="663787"/>
          <a:ext cx="10972800" cy="27855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Leadership Shift – Enter Carly Fiorina</a:t>
            </a:r>
          </a:p>
        </p:txBody>
      </p:sp>
      <p:sp>
        <p:nvSpPr>
          <p:cNvPr id="3" name="Content Placeholder 2"/>
          <p:cNvSpPr>
            <a:spLocks noGrp="1"/>
          </p:cNvSpPr>
          <p:nvPr>
            <p:ph idx="1"/>
          </p:nvPr>
        </p:nvSpPr>
        <p:spPr>
          <a:xfrm>
            <a:off x="6697132" y="1813560"/>
            <a:ext cx="4885267" cy="4312604"/>
          </a:xfrm>
        </p:spPr>
        <p:txBody>
          <a:bodyPr>
            <a:normAutofit/>
          </a:bodyPr>
          <a:lstStyle/>
          <a:p>
            <a:r>
              <a:rPr sz="2400" dirty="0"/>
              <a:t>Appointed in 1999: First outsider and woman CEO of a Fortune 100 company.</a:t>
            </a:r>
          </a:p>
          <a:p>
            <a:r>
              <a:rPr sz="2400" dirty="0"/>
              <a:t>Background: Stellar rise at AT&amp;T and Lucent Technologies.</a:t>
            </a:r>
          </a:p>
          <a:p>
            <a:r>
              <a:rPr sz="2400" dirty="0"/>
              <a:t>Mandate: Revitalize HP, drive growth, and modernize its culture.</a:t>
            </a:r>
          </a:p>
        </p:txBody>
      </p:sp>
      <p:pic>
        <p:nvPicPr>
          <p:cNvPr id="4" name="Picture 3" descr="revenue_net_income.png"/>
          <p:cNvPicPr>
            <a:picLocks noChangeAspect="1"/>
          </p:cNvPicPr>
          <p:nvPr/>
        </p:nvPicPr>
        <p:blipFill>
          <a:blip r:embed="rId3"/>
          <a:stretch>
            <a:fillRect/>
          </a:stretch>
        </p:blipFill>
        <p:spPr>
          <a:xfrm>
            <a:off x="609600" y="1813560"/>
            <a:ext cx="6087533" cy="36525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Strategic Moves by Fiorina</a:t>
            </a:r>
          </a:p>
        </p:txBody>
      </p:sp>
      <p:sp>
        <p:nvSpPr>
          <p:cNvPr id="3" name="Content Placeholder 2"/>
          <p:cNvSpPr>
            <a:spLocks noGrp="1"/>
          </p:cNvSpPr>
          <p:nvPr>
            <p:ph idx="1"/>
          </p:nvPr>
        </p:nvSpPr>
        <p:spPr>
          <a:xfrm>
            <a:off x="6248400" y="1600201"/>
            <a:ext cx="5334000" cy="4525963"/>
          </a:xfrm>
        </p:spPr>
        <p:txBody>
          <a:bodyPr>
            <a:normAutofit/>
          </a:bodyPr>
          <a:lstStyle/>
          <a:p>
            <a:r>
              <a:rPr sz="2400" dirty="0"/>
              <a:t>Reorganization: From 83 units to a streamlined front-end/back-end model.</a:t>
            </a:r>
          </a:p>
          <a:p>
            <a:r>
              <a:rPr sz="2400" dirty="0"/>
              <a:t>Cultural Overhaul: Introduced performance-based culture, dismissed underperformers, and replaced the “HP Way” with “Rules of the Garage.”</a:t>
            </a:r>
          </a:p>
          <a:p>
            <a:r>
              <a:rPr sz="2400" dirty="0"/>
              <a:t>Brand Revamp: Shifted from “Hewlett-Packard” to “HP” with bold marketing campaigns.</a:t>
            </a:r>
          </a:p>
        </p:txBody>
      </p:sp>
      <p:pic>
        <p:nvPicPr>
          <p:cNvPr id="4" name="Picture 3" descr="org_chart.png"/>
          <p:cNvPicPr>
            <a:picLocks noChangeAspect="1"/>
          </p:cNvPicPr>
          <p:nvPr/>
        </p:nvPicPr>
        <p:blipFill>
          <a:blip r:embed="rId3"/>
          <a:stretch>
            <a:fillRect/>
          </a:stretch>
        </p:blipFill>
        <p:spPr>
          <a:xfrm>
            <a:off x="287867" y="1828800"/>
            <a:ext cx="5960533" cy="3576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Compaq Merger – A Bold Bet</a:t>
            </a:r>
          </a:p>
        </p:txBody>
      </p:sp>
      <p:sp>
        <p:nvSpPr>
          <p:cNvPr id="3" name="Content Placeholder 2"/>
          <p:cNvSpPr>
            <a:spLocks noGrp="1"/>
          </p:cNvSpPr>
          <p:nvPr>
            <p:ph idx="1"/>
          </p:nvPr>
        </p:nvSpPr>
        <p:spPr>
          <a:xfrm>
            <a:off x="6918960" y="1600201"/>
            <a:ext cx="4663440" cy="4525963"/>
          </a:xfrm>
        </p:spPr>
        <p:txBody>
          <a:bodyPr>
            <a:normAutofit/>
          </a:bodyPr>
          <a:lstStyle/>
          <a:p>
            <a:r>
              <a:rPr sz="2400" dirty="0"/>
              <a:t>$19B Acquisition in 2002: Aimed to create a full-spectrum tech giant.</a:t>
            </a:r>
          </a:p>
          <a:p>
            <a:r>
              <a:rPr sz="2400" dirty="0"/>
              <a:t>Opposition: Fierce resistance from HP family shareholders.</a:t>
            </a:r>
          </a:p>
          <a:p>
            <a:r>
              <a:rPr sz="2400" dirty="0"/>
              <a:t>Outcome:</a:t>
            </a:r>
          </a:p>
          <a:p>
            <a:r>
              <a:rPr sz="2400" dirty="0"/>
              <a:t>Short-term cost savings ($3.5B).</a:t>
            </a:r>
          </a:p>
          <a:p>
            <a:r>
              <a:rPr sz="2400" dirty="0"/>
              <a:t>Long-term value questioned.</a:t>
            </a:r>
          </a:p>
          <a:p>
            <a:r>
              <a:rPr sz="2400" dirty="0"/>
              <a:t>Cultural clash and morale issues.</a:t>
            </a:r>
          </a:p>
        </p:txBody>
      </p:sp>
      <p:pic>
        <p:nvPicPr>
          <p:cNvPr id="11" name="Picture 10" descr="A graph of different colored squares">
            <a:extLst>
              <a:ext uri="{FF2B5EF4-FFF2-40B4-BE49-F238E27FC236}">
                <a16:creationId xmlns:a16="http://schemas.microsoft.com/office/drawing/2014/main" id="{FF911706-83D1-EDB9-47F9-13C23210D62A}"/>
              </a:ext>
            </a:extLst>
          </p:cNvPr>
          <p:cNvPicPr>
            <a:picLocks noChangeAspect="1"/>
          </p:cNvPicPr>
          <p:nvPr/>
        </p:nvPicPr>
        <p:blipFill>
          <a:blip r:embed="rId3"/>
          <a:stretch>
            <a:fillRect/>
          </a:stretch>
        </p:blipFill>
        <p:spPr>
          <a:xfrm>
            <a:off x="203191" y="1757519"/>
            <a:ext cx="6638135" cy="39828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Leadership Style – Strengths &amp; Pitfalls</a:t>
            </a:r>
          </a:p>
        </p:txBody>
      </p:sp>
      <p:sp>
        <p:nvSpPr>
          <p:cNvPr id="3" name="Content Placeholder 2"/>
          <p:cNvSpPr>
            <a:spLocks noGrp="1"/>
          </p:cNvSpPr>
          <p:nvPr>
            <p:ph idx="1"/>
          </p:nvPr>
        </p:nvSpPr>
        <p:spPr/>
        <p:txBody>
          <a:bodyPr/>
          <a:lstStyle/>
          <a:p>
            <a:r>
              <a:rPr dirty="0"/>
              <a:t>Strengths:</a:t>
            </a:r>
          </a:p>
          <a:p>
            <a:pPr lvl="1"/>
            <a:r>
              <a:rPr dirty="0"/>
              <a:t>Charismatic, visionary, media-savvy.</a:t>
            </a:r>
          </a:p>
          <a:p>
            <a:pPr lvl="1"/>
            <a:r>
              <a:rPr dirty="0"/>
              <a:t>Strong strategic thinker.</a:t>
            </a:r>
          </a:p>
          <a:p>
            <a:r>
              <a:rPr dirty="0"/>
              <a:t>Pitfalls:</a:t>
            </a:r>
          </a:p>
          <a:p>
            <a:pPr lvl="1"/>
            <a:r>
              <a:rPr dirty="0"/>
              <a:t>Autocratic, centralized decision-making.</a:t>
            </a:r>
          </a:p>
          <a:p>
            <a:pPr lvl="1"/>
            <a:r>
              <a:rPr dirty="0"/>
              <a:t>Alienated HP’s traditional workforce.</a:t>
            </a:r>
          </a:p>
          <a:p>
            <a:pPr lvl="1"/>
            <a:r>
              <a:rPr dirty="0"/>
              <a:t>Execution gaps and internal resistance.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Performance &amp; Fallout</a:t>
            </a:r>
          </a:p>
        </p:txBody>
      </p:sp>
      <p:sp>
        <p:nvSpPr>
          <p:cNvPr id="3" name="Content Placeholder 2"/>
          <p:cNvSpPr>
            <a:spLocks noGrp="1"/>
          </p:cNvSpPr>
          <p:nvPr>
            <p:ph idx="1"/>
          </p:nvPr>
        </p:nvSpPr>
        <p:spPr/>
        <p:txBody>
          <a:bodyPr/>
          <a:lstStyle/>
          <a:p>
            <a:r>
              <a:rPr dirty="0"/>
              <a:t>Financials:</a:t>
            </a:r>
          </a:p>
          <a:p>
            <a:pPr lvl="1"/>
            <a:r>
              <a:rPr dirty="0"/>
              <a:t>Revenue grew post-merger, but margins remained thin.</a:t>
            </a:r>
          </a:p>
          <a:p>
            <a:pPr lvl="1"/>
            <a:r>
              <a:rPr dirty="0"/>
              <a:t>PC division underperformed; printer division subsidized losses.</a:t>
            </a:r>
          </a:p>
          <a:p>
            <a:r>
              <a:rPr dirty="0"/>
              <a:t>Boardroom Tensions:</a:t>
            </a:r>
          </a:p>
          <a:p>
            <a:pPr lvl="1"/>
            <a:r>
              <a:rPr dirty="0"/>
              <a:t>Fiorina resisted calls for a COO.</a:t>
            </a:r>
          </a:p>
          <a:p>
            <a:pPr lvl="1"/>
            <a:r>
              <a:rPr dirty="0"/>
              <a:t>Fired top executives amid poor results.</a:t>
            </a:r>
          </a:p>
          <a:p>
            <a:pPr lvl="1"/>
            <a:r>
              <a:rPr dirty="0"/>
              <a:t>Ousted in Feb 2005 with a $21M severance.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Leadership Lessons</a:t>
            </a:r>
          </a:p>
        </p:txBody>
      </p:sp>
      <p:sp>
        <p:nvSpPr>
          <p:cNvPr id="3" name="Content Placeholder 2"/>
          <p:cNvSpPr>
            <a:spLocks noGrp="1"/>
          </p:cNvSpPr>
          <p:nvPr>
            <p:ph idx="1"/>
          </p:nvPr>
        </p:nvSpPr>
        <p:spPr/>
        <p:txBody>
          <a:bodyPr/>
          <a:lstStyle/>
          <a:p>
            <a:r>
              <a:t>Cultural Alignment Matters: Strategy must resonate with organizational values.</a:t>
            </a:r>
          </a:p>
          <a:p>
            <a:r>
              <a:t>Execution is Key: Vision without operational excellence leads to failure.</a:t>
            </a:r>
          </a:p>
          <a:p>
            <a:r>
              <a:t>Stakeholder Management: Ignoring internal and external voices can be costly.</a:t>
            </a:r>
          </a:p>
          <a:p>
            <a:r>
              <a:t>Balance Charisma with Humility: Leadership is not just about visibility but trust and collaboration.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Aftermath &amp; New Leadership</a:t>
            </a:r>
          </a:p>
        </p:txBody>
      </p:sp>
      <p:sp>
        <p:nvSpPr>
          <p:cNvPr id="3" name="Content Placeholder 2"/>
          <p:cNvSpPr>
            <a:spLocks noGrp="1"/>
          </p:cNvSpPr>
          <p:nvPr>
            <p:ph idx="1"/>
          </p:nvPr>
        </p:nvSpPr>
        <p:spPr/>
        <p:txBody>
          <a:bodyPr/>
          <a:lstStyle/>
          <a:p>
            <a:r>
              <a:t>Mark Hurd Appointed (April 2005):</a:t>
            </a:r>
          </a:p>
          <a:p>
            <a:r>
              <a:t>Known for operational discipline.</a:t>
            </a:r>
          </a:p>
          <a:p>
            <a:r>
              <a:t>Board retained Fiorina’s strategy but sought better execution.</a:t>
            </a:r>
          </a:p>
          <a:p>
            <a:r>
              <a:t>Strategic Question: Can the same strategy succeed under different leadership?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1012</Words>
  <Application>Microsoft Office PowerPoint</Application>
  <PresentationFormat>Widescreen</PresentationFormat>
  <Paragraphs>98</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Segoe Sans</vt:lpstr>
      <vt:lpstr>Office Theme</vt:lpstr>
      <vt:lpstr>HP at a Strategic Crossroad: Leadership Lessons from Carly Fiorina’s Tenure</vt:lpstr>
      <vt:lpstr>Background &amp; Context</vt:lpstr>
      <vt:lpstr>Leadership Shift – Enter Carly Fiorina</vt:lpstr>
      <vt:lpstr>Strategic Moves by Fiorina</vt:lpstr>
      <vt:lpstr>The Compaq Merger – A Bold Bet</vt:lpstr>
      <vt:lpstr>Leadership Style – Strengths &amp; Pitfalls</vt:lpstr>
      <vt:lpstr>Performance &amp; Fallout</vt:lpstr>
      <vt:lpstr>Leadership Lessons</vt:lpstr>
      <vt:lpstr>Aftermath &amp; New Leadership</vt:lpstr>
      <vt:lpstr>Discussion Points</vt:lpstr>
      <vt:lpstr>Schein’s Organizational Culture Model</vt:lpstr>
      <vt:lpstr>Lewin’s Change Management Model</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Kartikeya, Kanishka</dc:creator>
  <cp:keywords/>
  <dc:description>generated using python-pptx</dc:description>
  <cp:lastModifiedBy>Kartikeya, Kanishka</cp:lastModifiedBy>
  <cp:revision>3</cp:revision>
  <dcterms:created xsi:type="dcterms:W3CDTF">2013-01-27T09:14:16Z</dcterms:created>
  <dcterms:modified xsi:type="dcterms:W3CDTF">2025-05-20T09:35:19Z</dcterms:modified>
  <cp:category/>
</cp:coreProperties>
</file>