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7" r:id="rId9"/>
    <p:sldId id="268" r:id="rId10"/>
    <p:sldId id="270" r:id="rId11"/>
    <p:sldId id="269" r:id="rId12"/>
    <p:sldId id="274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1" autoAdjust="0"/>
    <p:restoredTop sz="93878" autoAdjust="0"/>
  </p:normalViewPr>
  <p:slideViewPr>
    <p:cSldViewPr snapToGrid="0" snapToObjects="1">
      <p:cViewPr varScale="1">
        <p:scale>
          <a:sx n="120" d="100"/>
          <a:sy n="120" d="100"/>
        </p:scale>
        <p:origin x="6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651D8-D74F-B94E-B71A-AB640CFBB9F1}" type="datetimeFigureOut">
              <a:rPr lang="en-US" smtClean="0"/>
              <a:t>4/16/24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0E15D-BE88-7249-A336-51C1EE741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51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7CF8A-A424-CB4C-97F1-9CB48459530A}" type="datetimeFigureOut">
              <a:rPr lang="en-US" smtClean="0"/>
              <a:t>4/16/24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F9E6E-3B47-7443-A4C0-59370A138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>
                <a:latin typeface="Myriad Pro"/>
                <a:cs typeface="Myriad Pro"/>
              </a:rPr>
              <a:t>Headlines here in upper and lower case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>
                <a:latin typeface="Myriad Pro"/>
                <a:cs typeface="Myriad Pro"/>
              </a:rPr>
              <a:t>Subheads here in upper and lower case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2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F34D29D8-FFB6-F340-895A-2A1396DD2763}" type="datetimeFigureOut">
              <a:rPr lang="en-US" smtClean="0"/>
              <a:pPr/>
              <a:t>4/16/24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75816" y="613077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case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666754" y="1750088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4D29D8-FFB6-F340-895A-2A1396DD2763}" type="datetimeFigureOut">
              <a:rPr lang="en-US" smtClean="0"/>
              <a:pPr/>
              <a:t>4/16/24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4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885769" y="25142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IMAGE SIZE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4D29D8-FFB6-F340-895A-2A1396DD2763}" type="datetimeFigureOut">
              <a:rPr lang="en-US" smtClean="0"/>
              <a:pPr/>
              <a:t>4/16/24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4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460529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893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in lower case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89366" y="2292510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4D29D8-FFB6-F340-895A-2A1396DD2763}" type="datetimeFigureOut">
              <a:rPr lang="en-US" smtClean="0"/>
              <a:pPr/>
              <a:t>4/16/24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5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8405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558934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457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in lower case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5766" y="2292510"/>
            <a:ext cx="575263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4D29D8-FFB6-F340-895A-2A1396DD2763}" type="datetimeFigureOut">
              <a:rPr lang="en-US" smtClean="0"/>
              <a:pPr/>
              <a:t>4/16/24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9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Myriad Pro"/>
                <a:cs typeface="Myriad Pro"/>
              </a:rPr>
              <a:t>Headlines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lvl="1"/>
            <a:r>
              <a:rPr lang="en-US" dirty="0"/>
              <a:t>No more then 5 bullets on a page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F34D29D8-FFB6-F340-895A-2A1396DD2763}" type="datetimeFigureOut">
              <a:rPr lang="en-US" smtClean="0"/>
              <a:pPr/>
              <a:t>4/16/24</a:t>
            </a:fld>
            <a:endParaRPr lang="en-US" dirty="0"/>
          </a:p>
        </p:txBody>
      </p:sp>
      <p:pic>
        <p:nvPicPr>
          <p:cNvPr id="4" name="Picture 3" descr="MichiganTech_Horizontal_TwoColor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845" y="6280062"/>
            <a:ext cx="2280654" cy="46108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75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FFC000"/>
        </a:buClr>
        <a:buFont typeface="Arial" charset="0"/>
        <a:buChar char="•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877050915018141" TargetMode="External"/><Relationship Id="rId2" Type="http://schemas.openxmlformats.org/officeDocument/2006/relationships/hyperlink" Target="https://www.semanticscholar.org/paper/Human-Activity-Recognition-on-Smartphones-Using-a-Anguita-Ghio/4f605b3bb3ce574f4053f19264434baa522305b7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nk.springer.com/chapter/10.1007/978-981-15-5421-6_34" TargetMode="External"/><Relationship Id="rId4" Type="http://schemas.openxmlformats.org/officeDocument/2006/relationships/hyperlink" Target="https://www.datacamp.com/blog/curse-of-dimensionality-machine-learn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Myriad Pro"/>
                <a:cs typeface="Myriad Pro"/>
              </a:rPr>
              <a:t>Human Activity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Myriad Pro"/>
                <a:cs typeface="Myriad Pro"/>
              </a:rPr>
              <a:t>Kavya </a:t>
            </a:r>
            <a:r>
              <a:rPr lang="en-US" sz="2400" dirty="0" err="1">
                <a:latin typeface="Myriad Pro"/>
                <a:cs typeface="Myriad Pro"/>
              </a:rPr>
              <a:t>Kasala</a:t>
            </a:r>
            <a:r>
              <a:rPr lang="en-US" sz="2400" dirty="0"/>
              <a:t> | </a:t>
            </a:r>
            <a:r>
              <a:rPr lang="en-US" sz="2400" dirty="0" err="1"/>
              <a:t>Rithika</a:t>
            </a:r>
            <a:r>
              <a:rPr lang="en-US" sz="2400" dirty="0"/>
              <a:t> </a:t>
            </a:r>
            <a:r>
              <a:rPr lang="en-US" sz="2400" dirty="0" err="1"/>
              <a:t>Baroor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>
                <a:latin typeface="Myriad Pro"/>
                <a:cs typeface="Myriad Pro"/>
              </a:rPr>
              <a:t>Group 4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4/16/24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4/17/24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5814" y="499731"/>
            <a:ext cx="11269067" cy="77836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Model Training 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4294967295"/>
          </p:nvPr>
        </p:nvSpPr>
        <p:spPr>
          <a:xfrm>
            <a:off x="428065" y="1924492"/>
            <a:ext cx="4749991" cy="345558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Clr>
                <a:schemeClr val="tx1"/>
              </a:buClr>
              <a:buNone/>
            </a:pPr>
            <a:r>
              <a:rPr lang="en-US" sz="2800" dirty="0">
                <a:latin typeface="Myriad Pro"/>
                <a:cs typeface="Myriad Pro"/>
              </a:rPr>
              <a:t>SVM: 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latin typeface="Myriad Pro"/>
                <a:cs typeface="Myriad Pro"/>
              </a:rPr>
              <a:t>The kernel trick in SVM allows it to adapt seamlessly to the non-linear relationships that are typical in human activity patterns, by transforming data into a higher dimension where a hyperplane can be used to separate classes more clearly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4274353-6C5F-DB77-865D-AC7B4305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061" y="1371600"/>
            <a:ext cx="6089414" cy="42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5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4/17/24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5814" y="499731"/>
            <a:ext cx="11269067" cy="77836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Model Training 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4294967295"/>
          </p:nvPr>
        </p:nvSpPr>
        <p:spPr>
          <a:xfrm>
            <a:off x="428065" y="1924493"/>
            <a:ext cx="5587199" cy="3434316"/>
          </a:xfrm>
        </p:spPr>
        <p:txBody>
          <a:bodyPr>
            <a:normAutofit/>
          </a:bodyPr>
          <a:lstStyle/>
          <a:p>
            <a:pPr marL="0" indent="0" algn="l">
              <a:buClr>
                <a:schemeClr val="tx1"/>
              </a:buClr>
              <a:buNone/>
            </a:pPr>
            <a:r>
              <a:rPr lang="en-US" sz="2800" dirty="0" err="1">
                <a:latin typeface="Myriad Pro"/>
                <a:cs typeface="Myriad Pro"/>
              </a:rPr>
              <a:t>XGBoost</a:t>
            </a:r>
            <a:r>
              <a:rPr lang="en-US" sz="2800" dirty="0">
                <a:latin typeface="Myriad Pro"/>
                <a:cs typeface="Myriad Pro"/>
              </a:rPr>
              <a:t>: 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Its built-in regularization (L1 and L2) helps prevent overfitting, enhancing the model’s generalizability.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FE3CEAD-4C05-6BED-83FB-274E0DCD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745" y="1402759"/>
            <a:ext cx="6071190" cy="413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6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4/17/24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5814" y="499731"/>
            <a:ext cx="11269067" cy="77836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Decision Boundary</a:t>
            </a:r>
          </a:p>
        </p:txBody>
      </p:sp>
      <p:pic>
        <p:nvPicPr>
          <p:cNvPr id="3" name="Picture 2" descr="A diagram of a forest decision boundary&#10;&#10;Description automatically generated">
            <a:extLst>
              <a:ext uri="{FF2B5EF4-FFF2-40B4-BE49-F238E27FC236}">
                <a16:creationId xmlns:a16="http://schemas.microsoft.com/office/drawing/2014/main" id="{E4C17D9E-BBAE-2561-844A-A7658FDA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483981"/>
            <a:ext cx="5830186" cy="4635709"/>
          </a:xfrm>
          <a:prstGeom prst="rect">
            <a:avLst/>
          </a:prstGeom>
        </p:spPr>
      </p:pic>
      <p:pic>
        <p:nvPicPr>
          <p:cNvPr id="6" name="Picture 5" descr="A diagram of a multicolored graph&#10;&#10;Description automatically generated with medium confidence">
            <a:extLst>
              <a:ext uri="{FF2B5EF4-FFF2-40B4-BE49-F238E27FC236}">
                <a16:creationId xmlns:a16="http://schemas.microsoft.com/office/drawing/2014/main" id="{D5C137C6-D626-90B9-8840-89ACFEEED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83980"/>
            <a:ext cx="5830186" cy="46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7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4/17/24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5814" y="499731"/>
            <a:ext cx="11269067" cy="77836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Conclusion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4294967295"/>
          </p:nvPr>
        </p:nvSpPr>
        <p:spPr>
          <a:xfrm>
            <a:off x="428065" y="1924493"/>
            <a:ext cx="11469768" cy="4040372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dirty="0"/>
              <a:t>In our project, we aimed to classify physical activities from sensor data using advanced machine learning models—SVM, Random Forest, and </a:t>
            </a:r>
            <a:r>
              <a:rPr lang="en-US" dirty="0" err="1"/>
              <a:t>XGBoost</a:t>
            </a:r>
            <a:r>
              <a:rPr lang="en-US" dirty="0"/>
              <a:t>—each chosen for their unique capabilities in handling complex, high-dimensional data.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dirty="0"/>
              <a:t>Our project provides solid foundation for further research and development, like Exploration of Deep Learning Techniques, Implement more rigorous cross-validation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294650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4/17/24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5814" y="499731"/>
            <a:ext cx="11269067" cy="77836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References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4294967295"/>
          </p:nvPr>
        </p:nvSpPr>
        <p:spPr>
          <a:xfrm>
            <a:off x="428065" y="1924493"/>
            <a:ext cx="11469768" cy="388088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dirty="0">
                <a:hlinkClick r:id="rId2"/>
              </a:rPr>
              <a:t>https://www.semanticscholar.org/paper/Human-Activity-Recognition-on-Smartphones-Using-a-Anguita-Ghio/4f605b3bb3ce574f4053f19264434baa522305b7</a:t>
            </a:r>
            <a:endParaRPr lang="en-US" dirty="0"/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dirty="0">
                <a:hlinkClick r:id="rId3"/>
              </a:rPr>
              <a:t>https://www.sciencedirect.com/science/article/pii/S1877050915018141</a:t>
            </a:r>
            <a:endParaRPr lang="en-US" dirty="0"/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dirty="0">
                <a:hlinkClick r:id="rId4"/>
              </a:rPr>
              <a:t>https://www.datacamp.com/blog/curse-of-dimensionality-machine-learning</a:t>
            </a:r>
            <a:endParaRPr lang="en-US" dirty="0"/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dirty="0">
                <a:hlinkClick r:id="rId5"/>
              </a:rPr>
              <a:t>https://link.springer.com/chapter/10.1007/978-981-15-5421-6_34</a:t>
            </a:r>
            <a:endParaRPr lang="en-US" dirty="0"/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39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4/17/24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1466" y="3039817"/>
            <a:ext cx="11269067" cy="7783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yriad Pro"/>
                <a:cs typeface="Myriad Pro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694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75816" y="1807535"/>
            <a:ext cx="5220184" cy="3447370"/>
          </a:xfrm>
        </p:spPr>
        <p:txBody>
          <a:bodyPr>
            <a:normAutofit fontScale="92500"/>
          </a:bodyPr>
          <a:lstStyle/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2800">
                <a:latin typeface="Myriad Pro"/>
                <a:cs typeface="Myriad Pro"/>
              </a:rPr>
              <a:t>Motivation: Significant applications in enhancing human-technology interaction across various industries. 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2800">
                <a:latin typeface="Myriad Pro"/>
                <a:cs typeface="Myriad Pro"/>
              </a:rPr>
              <a:t>We utilized advanced machine learning techniques to classify activities accurately using sensor data from smartphones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endParaRPr lang="en-US" sz="2800">
              <a:latin typeface="Myriad Pro"/>
              <a:cs typeface="Myriad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816" y="613077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latin typeface="Myriad Pro"/>
                <a:cs typeface="Myriad Pro"/>
              </a:rPr>
              <a:t>Introduction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4/16/24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5" name="Picture 4" descr="A black and white pictogram of a person lying on a couch&#10;&#10;Description automatically generated">
            <a:extLst>
              <a:ext uri="{FF2B5EF4-FFF2-40B4-BE49-F238E27FC236}">
                <a16:creationId xmlns:a16="http://schemas.microsoft.com/office/drawing/2014/main" id="{956D496D-170D-5B2C-1D2D-B33707BD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2224"/>
            <a:ext cx="3455385" cy="2130343"/>
          </a:xfrm>
          <a:prstGeom prst="rect">
            <a:avLst/>
          </a:prstGeom>
        </p:spPr>
      </p:pic>
      <p:pic>
        <p:nvPicPr>
          <p:cNvPr id="8" name="Picture 7" descr="A black silhouette of a person with hands on their hips&#10;&#10;Description automatically generated">
            <a:extLst>
              <a:ext uri="{FF2B5EF4-FFF2-40B4-BE49-F238E27FC236}">
                <a16:creationId xmlns:a16="http://schemas.microsoft.com/office/drawing/2014/main" id="{90822D5F-E946-73BC-E738-80C978AD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828" y="691116"/>
            <a:ext cx="1464355" cy="2292034"/>
          </a:xfrm>
          <a:prstGeom prst="rect">
            <a:avLst/>
          </a:prstGeom>
        </p:spPr>
      </p:pic>
      <p:pic>
        <p:nvPicPr>
          <p:cNvPr id="10" name="Picture 9" descr="A person walking up the stairs&#10;&#10;Description automatically generated">
            <a:extLst>
              <a:ext uri="{FF2B5EF4-FFF2-40B4-BE49-F238E27FC236}">
                <a16:creationId xmlns:a16="http://schemas.microsoft.com/office/drawing/2014/main" id="{88E36EAA-851E-4483-154B-767F12DFB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049" y="3092467"/>
            <a:ext cx="2635037" cy="2627310"/>
          </a:xfrm>
          <a:prstGeom prst="rect">
            <a:avLst/>
          </a:prstGeom>
        </p:spPr>
      </p:pic>
      <p:pic>
        <p:nvPicPr>
          <p:cNvPr id="14" name="Picture 13" descr="A black and white image of people walking up stairs&#10;&#10;Description automatically generated">
            <a:extLst>
              <a:ext uri="{FF2B5EF4-FFF2-40B4-BE49-F238E27FC236}">
                <a16:creationId xmlns:a16="http://schemas.microsoft.com/office/drawing/2014/main" id="{5702DED5-16EB-1DFB-732D-C9924AC514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928" t="34346" b="8245"/>
          <a:stretch/>
        </p:blipFill>
        <p:spPr>
          <a:xfrm>
            <a:off x="9323550" y="3330413"/>
            <a:ext cx="1776571" cy="19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1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4/16/24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5814" y="499731"/>
            <a:ext cx="11269067" cy="778365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latin typeface="Myriad Pro"/>
                <a:cs typeface="Myriad Pro"/>
              </a:rPr>
              <a:t>Dataset Overview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4294967295"/>
          </p:nvPr>
        </p:nvSpPr>
        <p:spPr>
          <a:xfrm>
            <a:off x="377666" y="1558864"/>
            <a:ext cx="11435106" cy="4118922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2800">
                <a:latin typeface="Myriad Pro"/>
                <a:cs typeface="Myriad Pro"/>
              </a:rPr>
              <a:t>Data collected from 30 volunteers carrying a waist-mounted smartphone 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2800">
                <a:latin typeface="Myriad Pro"/>
                <a:cs typeface="Myriad Pro"/>
              </a:rPr>
              <a:t>Volunteers performed activities within their daily routines.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2800">
                <a:latin typeface="Myriad Pro"/>
                <a:cs typeface="Myriad Pro"/>
              </a:rPr>
              <a:t>The six monitored activities are WALKING, WALKING_UPSTAIRS, WALKING_DOWNSTAIRS, SITTING, STANDING, and LAYING.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/>
              <a:t>Each activity was recorded in sessions, and volunteers’ actions were video-monitored for accurate labeling.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/>
              <a:t>The data was preprocessed, and 561 features were extracted. </a:t>
            </a:r>
          </a:p>
        </p:txBody>
      </p:sp>
    </p:spTree>
    <p:extLst>
      <p:ext uri="{BB962C8B-B14F-4D97-AF65-F5344CB8AC3E}">
        <p14:creationId xmlns:p14="http://schemas.microsoft.com/office/powerpoint/2010/main" val="292063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4/16/24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5814" y="499731"/>
            <a:ext cx="11269067" cy="778365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latin typeface="Myriad Pro"/>
                <a:cs typeface="Myriad Pro"/>
              </a:rPr>
              <a:t>Data Preprocessing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4294967295"/>
          </p:nvPr>
        </p:nvSpPr>
        <p:spPr>
          <a:xfrm>
            <a:off x="377666" y="1558864"/>
            <a:ext cx="11435106" cy="588913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2800">
                <a:latin typeface="Myriad Pro"/>
                <a:cs typeface="Myriad Pro"/>
              </a:rPr>
              <a:t>Checked for Null Values and Duplicates. </a:t>
            </a:r>
          </a:p>
        </p:txBody>
      </p:sp>
      <p:pic>
        <p:nvPicPr>
          <p:cNvPr id="3" name="Picture 2" descr="A graph of different colored stripes&#10;&#10;Description automatically generated with medium confidence">
            <a:extLst>
              <a:ext uri="{FF2B5EF4-FFF2-40B4-BE49-F238E27FC236}">
                <a16:creationId xmlns:a16="http://schemas.microsoft.com/office/drawing/2014/main" id="{59017E86-29F1-8D77-5FAE-FF8AD110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2" y="2020186"/>
            <a:ext cx="11403419" cy="42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7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4/16/24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5814" y="499731"/>
            <a:ext cx="11269067" cy="778365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latin typeface="Myriad Pro"/>
                <a:cs typeface="Myriad Pro"/>
              </a:rPr>
              <a:t>EDA</a:t>
            </a:r>
          </a:p>
        </p:txBody>
      </p:sp>
      <p:pic>
        <p:nvPicPr>
          <p:cNvPr id="3" name="Picture 2" descr="A diagram of activity and activity&#10;&#10;Description automatically generated">
            <a:extLst>
              <a:ext uri="{FF2B5EF4-FFF2-40B4-BE49-F238E27FC236}">
                <a16:creationId xmlns:a16="http://schemas.microsoft.com/office/drawing/2014/main" id="{163CDB08-20F3-01D8-8870-B35DCE8D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8" y="1543484"/>
            <a:ext cx="11510478" cy="44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2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4/16/24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5814" y="499731"/>
            <a:ext cx="11269067" cy="778365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latin typeface="Myriad Pro"/>
                <a:cs typeface="Myriad Pro"/>
              </a:rPr>
              <a:t>EDA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959FA3B3-A7B5-D411-1446-5C72A21D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39" y="1489439"/>
            <a:ext cx="11764097" cy="4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4/16/24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5814" y="499731"/>
            <a:ext cx="11269067" cy="77836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t-SNE for Visualization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4294967295"/>
          </p:nvPr>
        </p:nvSpPr>
        <p:spPr>
          <a:xfrm>
            <a:off x="494625" y="1814045"/>
            <a:ext cx="4906715" cy="3470336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dirty="0"/>
              <a:t>To </a:t>
            </a:r>
            <a:r>
              <a:rPr lang="en-US" sz="2800" dirty="0">
                <a:latin typeface="Myriad Pro"/>
                <a:cs typeface="Myriad Pro"/>
              </a:rPr>
              <a:t>visualize high-dimensional data in two dimensions.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Each cluster represents data points close to each other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dirty="0"/>
              <a:t>Distinct clusters for each activity. </a:t>
            </a:r>
            <a:endParaRPr lang="en-US" sz="2800" dirty="0">
              <a:latin typeface="Myriad Pro"/>
              <a:cs typeface="Myriad Pro"/>
            </a:endParaRP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endParaRPr lang="en-US" sz="2800" dirty="0">
              <a:latin typeface="Myriad Pro"/>
              <a:cs typeface="Myriad Pro"/>
            </a:endParaRPr>
          </a:p>
        </p:txBody>
      </p:sp>
      <p:pic>
        <p:nvPicPr>
          <p:cNvPr id="5" name="Picture 4" descr="A colorful dots and numbers&#10;&#10;Description automatically generated with medium confidence">
            <a:extLst>
              <a:ext uri="{FF2B5EF4-FFF2-40B4-BE49-F238E27FC236}">
                <a16:creationId xmlns:a16="http://schemas.microsoft.com/office/drawing/2014/main" id="{3A98322F-C580-04EC-57B0-D9AC7293C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968" y="1411199"/>
            <a:ext cx="5893686" cy="44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2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4/16/24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5814" y="499731"/>
            <a:ext cx="11269067" cy="77836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PCA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4294967295"/>
          </p:nvPr>
        </p:nvSpPr>
        <p:spPr>
          <a:xfrm>
            <a:off x="378447" y="1814046"/>
            <a:ext cx="11435106" cy="4118922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Reduced the dataset to a principal component space that retains 99% of the variance. 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This reduced dataset can be used for faster and potentially more effective training of machine learning models.</a:t>
            </a:r>
            <a:endParaRPr lang="en-US" dirty="0"/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Original number of features 561 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Reduced number of features 155</a:t>
            </a:r>
          </a:p>
        </p:txBody>
      </p:sp>
    </p:spTree>
    <p:extLst>
      <p:ext uri="{BB962C8B-B14F-4D97-AF65-F5344CB8AC3E}">
        <p14:creationId xmlns:p14="http://schemas.microsoft.com/office/powerpoint/2010/main" val="353191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4/16/24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5814" y="499731"/>
            <a:ext cx="11269067" cy="77836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Model Training 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4294967295"/>
          </p:nvPr>
        </p:nvSpPr>
        <p:spPr>
          <a:xfrm>
            <a:off x="428065" y="1924493"/>
            <a:ext cx="5587199" cy="2596278"/>
          </a:xfrm>
        </p:spPr>
        <p:txBody>
          <a:bodyPr>
            <a:normAutofit lnSpcReduction="10000"/>
          </a:bodyPr>
          <a:lstStyle/>
          <a:p>
            <a:pPr marL="0" indent="0" algn="l">
              <a:buClr>
                <a:schemeClr val="tx1"/>
              </a:buClr>
              <a:buNone/>
            </a:pPr>
            <a:r>
              <a:rPr lang="en-US" sz="2800" dirty="0">
                <a:latin typeface="Myriad Pro"/>
                <a:cs typeface="Myriad Pro"/>
              </a:rPr>
              <a:t>Random Forest: 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endParaRPr lang="en-US" dirty="0"/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We chose the Random Forest algorithm for its exceptional ability to handle complex, high-dimensional datasets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9F6D99-6A49-249B-EE9B-F28D54108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0821"/>
            <a:ext cx="5910922" cy="422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0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6365</TotalTime>
  <Words>410</Words>
  <Application>Microsoft Macintosh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</vt:lpstr>
      <vt:lpstr>Avenir Next Regular</vt:lpstr>
      <vt:lpstr>Calibri</vt:lpstr>
      <vt:lpstr>Myriad Pro</vt:lpstr>
      <vt:lpstr>Office Theme</vt:lpstr>
      <vt:lpstr>Human Activity Recognition</vt:lpstr>
      <vt:lpstr>Introduction</vt:lpstr>
      <vt:lpstr>Dataset Overview</vt:lpstr>
      <vt:lpstr>Data Preprocessing</vt:lpstr>
      <vt:lpstr>EDA</vt:lpstr>
      <vt:lpstr>EDA</vt:lpstr>
      <vt:lpstr>t-SNE for Visualization</vt:lpstr>
      <vt:lpstr>PCA</vt:lpstr>
      <vt:lpstr>Model Training </vt:lpstr>
      <vt:lpstr>Model Training </vt:lpstr>
      <vt:lpstr>Model Training </vt:lpstr>
      <vt:lpstr>Decision Boundary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kkasala</cp:lastModifiedBy>
  <cp:revision>39</cp:revision>
  <cp:lastPrinted>2016-04-14T19:29:19Z</cp:lastPrinted>
  <dcterms:created xsi:type="dcterms:W3CDTF">2016-04-13T13:43:46Z</dcterms:created>
  <dcterms:modified xsi:type="dcterms:W3CDTF">2024-04-17T16:02:52Z</dcterms:modified>
</cp:coreProperties>
</file>