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handoutMasterIdLst>
    <p:handoutMasterId r:id="rId21"/>
  </p:handoutMasterIdLst>
  <p:sldIdLst>
    <p:sldId id="256" r:id="rId3"/>
    <p:sldId id="257" r:id="rId4"/>
    <p:sldId id="258" r:id="rId5"/>
    <p:sldId id="264" r:id="rId6"/>
    <p:sldId id="260" r:id="rId7"/>
    <p:sldId id="265" r:id="rId8"/>
    <p:sldId id="266" r:id="rId9"/>
    <p:sldId id="273" r:id="rId10"/>
    <p:sldId id="268" r:id="rId11"/>
    <p:sldId id="269" r:id="rId12"/>
    <p:sldId id="270" r:id="rId13"/>
    <p:sldId id="271" r:id="rId14"/>
    <p:sldId id="274" r:id="rId15"/>
    <p:sldId id="275" r:id="rId16"/>
    <p:sldId id="261" r:id="rId17"/>
    <p:sldId id="276"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customXml" Target="../customXml/item3.xml"/><Relationship Id="rId26" Type="http://schemas.openxmlformats.org/officeDocument/2006/relationships/customXml" Target="../customXml/item2.xml"/><Relationship Id="rId25" Type="http://schemas.openxmlformats.org/officeDocument/2006/relationships/customXml" Target="../customXml/item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903336" cy="777557"/>
          </a:xfrm>
        </p:spPr>
        <p:txBody>
          <a:bodyPr>
            <a:normAutofit fontScale="90000"/>
          </a:bodyPr>
          <a:lstStyle/>
          <a:p>
            <a:pPr algn="ctr"/>
            <a:r>
              <a:rPr lang="en-US" sz="5400" dirty="0">
                <a:latin typeface="Rockwell" panose="02060603020205020403" pitchFamily="18" charset="0"/>
              </a:rPr>
              <a:t>GROUP 16</a:t>
            </a:r>
            <a:endParaRPr lang="en-US" sz="5400" dirty="0">
              <a:latin typeface="Rockwell" panose="02060603020205020403" pitchFamily="18" charset="0"/>
            </a:endParaRPr>
          </a:p>
        </p:txBody>
      </p:sp>
      <p:sp>
        <p:nvSpPr>
          <p:cNvPr id="3" name="Subtitle 2"/>
          <p:cNvSpPr>
            <a:spLocks noGrp="1"/>
          </p:cNvSpPr>
          <p:nvPr>
            <p:ph type="subTitle" idx="1"/>
          </p:nvPr>
        </p:nvSpPr>
        <p:spPr>
          <a:xfrm>
            <a:off x="1876424" y="1971040"/>
            <a:ext cx="9431656" cy="4460240"/>
          </a:xfrm>
        </p:spPr>
        <p:txBody>
          <a:bodyPr>
            <a:normAutofit fontScale="32500" lnSpcReduction="20000"/>
          </a:bodyPr>
          <a:lstStyle/>
          <a:p>
            <a:pPr algn="ctr"/>
            <a:r>
              <a:rPr lang="en-US" sz="5500" dirty="0">
                <a:latin typeface="Arial Black" panose="020B0A04020102020204" pitchFamily="34" charset="0"/>
                <a:ea typeface="Tahoma" panose="020B0604030504040204" pitchFamily="34" charset="0"/>
                <a:cs typeface="Tahoma" panose="020B0604030504040204" pitchFamily="34" charset="0"/>
              </a:rPr>
              <a:t>MEMBERS</a:t>
            </a:r>
            <a:endParaRPr lang="en-US" sz="5500" dirty="0">
              <a:latin typeface="Arial Black" panose="020B0A04020102020204" pitchFamily="34" charset="0"/>
              <a:ea typeface="Tahoma" panose="020B0604030504040204" pitchFamily="34" charset="0"/>
              <a:cs typeface="Tahoma" panose="020B0604030504040204" pitchFamily="34" charset="0"/>
            </a:endParaRPr>
          </a:p>
          <a:p>
            <a:pPr marL="342900" indent="-342900" algn="l">
              <a:buFont typeface="Wingdings" panose="05000000000000000000" pitchFamily="2" charset="2"/>
              <a:buChar char="§"/>
            </a:pPr>
            <a:r>
              <a:rPr lang="en-US" sz="4000" dirty="0">
                <a:solidFill>
                  <a:schemeClr val="tx1"/>
                </a:solidFill>
                <a:latin typeface="Arial Black" panose="020B0A04020102020204" pitchFamily="34" charset="0"/>
              </a:rPr>
              <a:t>Asante </a:t>
            </a:r>
            <a:r>
              <a:rPr lang="en-US" sz="4000" dirty="0" err="1">
                <a:solidFill>
                  <a:schemeClr val="tx1"/>
                </a:solidFill>
                <a:latin typeface="Arial Black" panose="020B0A04020102020204" pitchFamily="34" charset="0"/>
              </a:rPr>
              <a:t>Owuraku</a:t>
            </a:r>
            <a:endParaRPr lang="en-US" sz="4000" dirty="0">
              <a:solidFill>
                <a:schemeClr val="tx1"/>
              </a:solidFill>
              <a:latin typeface="Arial Black" panose="020B0A04020102020204" pitchFamily="34" charset="0"/>
            </a:endParaRPr>
          </a:p>
          <a:p>
            <a:pPr marL="342900" indent="-342900" algn="l">
              <a:buFont typeface="Wingdings" panose="05000000000000000000" pitchFamily="2" charset="2"/>
              <a:buChar char="§"/>
            </a:pPr>
            <a:r>
              <a:rPr lang="en-US" sz="4000" dirty="0">
                <a:solidFill>
                  <a:schemeClr val="tx1"/>
                </a:solidFill>
                <a:latin typeface="Arial Black" panose="020B0A04020102020204" pitchFamily="34" charset="0"/>
              </a:rPr>
              <a:t>Asante Gyan </a:t>
            </a:r>
            <a:r>
              <a:rPr lang="en-US" sz="4000" dirty="0" err="1">
                <a:solidFill>
                  <a:schemeClr val="tx1"/>
                </a:solidFill>
                <a:latin typeface="Arial Black" panose="020B0A04020102020204" pitchFamily="34" charset="0"/>
              </a:rPr>
              <a:t>Maame</a:t>
            </a:r>
            <a:r>
              <a:rPr lang="en-US" sz="4000" dirty="0">
                <a:solidFill>
                  <a:schemeClr val="tx1"/>
                </a:solidFill>
                <a:latin typeface="Arial Black" panose="020B0A04020102020204" pitchFamily="34" charset="0"/>
              </a:rPr>
              <a:t> Konadu</a:t>
            </a:r>
            <a:endParaRPr lang="en-US" sz="4000" dirty="0">
              <a:solidFill>
                <a:schemeClr val="tx1"/>
              </a:solidFill>
              <a:latin typeface="Arial Black" panose="020B0A04020102020204" pitchFamily="34" charset="0"/>
            </a:endParaRPr>
          </a:p>
          <a:p>
            <a:pPr marL="342900" indent="-342900" algn="l">
              <a:buFont typeface="Wingdings" panose="05000000000000000000" pitchFamily="2" charset="2"/>
              <a:buChar char="§"/>
            </a:pPr>
            <a:r>
              <a:rPr lang="en-US" sz="4000" dirty="0">
                <a:solidFill>
                  <a:schemeClr val="tx1"/>
                </a:solidFill>
                <a:latin typeface="Arial Black" panose="020B0A04020102020204" pitchFamily="34" charset="0"/>
              </a:rPr>
              <a:t>Asante-</a:t>
            </a:r>
            <a:r>
              <a:rPr lang="en-US" sz="4000" dirty="0" err="1">
                <a:solidFill>
                  <a:schemeClr val="tx1"/>
                </a:solidFill>
                <a:latin typeface="Arial Black" panose="020B0A04020102020204" pitchFamily="34" charset="0"/>
              </a:rPr>
              <a:t>Duah</a:t>
            </a:r>
            <a:r>
              <a:rPr lang="en-US" sz="4000" dirty="0">
                <a:solidFill>
                  <a:schemeClr val="tx1"/>
                </a:solidFill>
                <a:latin typeface="Arial Black" panose="020B0A04020102020204" pitchFamily="34" charset="0"/>
              </a:rPr>
              <a:t> Emmanuel</a:t>
            </a:r>
            <a:endParaRPr lang="en-US" sz="4000" dirty="0">
              <a:solidFill>
                <a:schemeClr val="tx1"/>
              </a:solidFill>
              <a:latin typeface="Arial Black" panose="020B0A04020102020204" pitchFamily="34" charset="0"/>
            </a:endParaRPr>
          </a:p>
          <a:p>
            <a:pPr marL="342900" indent="-342900" algn="l">
              <a:buFont typeface="Wingdings" panose="05000000000000000000" pitchFamily="2" charset="2"/>
              <a:buChar char="§"/>
            </a:pPr>
            <a:r>
              <a:rPr lang="en-US" sz="4000" dirty="0" err="1">
                <a:solidFill>
                  <a:schemeClr val="tx1"/>
                </a:solidFill>
                <a:latin typeface="Arial Black" panose="020B0A04020102020204" pitchFamily="34" charset="0"/>
              </a:rPr>
              <a:t>Asare</a:t>
            </a:r>
            <a:r>
              <a:rPr lang="en-US" sz="4000" dirty="0">
                <a:solidFill>
                  <a:schemeClr val="tx1"/>
                </a:solidFill>
                <a:latin typeface="Arial Black" panose="020B0A04020102020204" pitchFamily="34" charset="0"/>
              </a:rPr>
              <a:t> Doris </a:t>
            </a:r>
            <a:r>
              <a:rPr lang="en-US" sz="4000" dirty="0" err="1">
                <a:solidFill>
                  <a:schemeClr val="tx1"/>
                </a:solidFill>
                <a:latin typeface="Arial Black" panose="020B0A04020102020204" pitchFamily="34" charset="0"/>
              </a:rPr>
              <a:t>Durowaa</a:t>
            </a:r>
            <a:endParaRPr lang="en-US" sz="4000" dirty="0">
              <a:solidFill>
                <a:schemeClr val="tx1"/>
              </a:solidFill>
              <a:latin typeface="Arial Black" panose="020B0A04020102020204" pitchFamily="34" charset="0"/>
            </a:endParaRPr>
          </a:p>
          <a:p>
            <a:pPr marL="342900" indent="-342900" algn="l">
              <a:buFont typeface="Wingdings" panose="05000000000000000000" pitchFamily="2" charset="2"/>
              <a:buChar char="§"/>
            </a:pPr>
            <a:r>
              <a:rPr lang="en-US" sz="4000" dirty="0" err="1">
                <a:solidFill>
                  <a:schemeClr val="tx1"/>
                </a:solidFill>
                <a:latin typeface="Arial Black" panose="020B0A04020102020204" pitchFamily="34" charset="0"/>
              </a:rPr>
              <a:t>Asenso</a:t>
            </a:r>
            <a:r>
              <a:rPr lang="en-US" sz="4000" dirty="0">
                <a:solidFill>
                  <a:schemeClr val="tx1"/>
                </a:solidFill>
                <a:latin typeface="Arial Black" panose="020B0A04020102020204" pitchFamily="34" charset="0"/>
              </a:rPr>
              <a:t> Daniel Mensah</a:t>
            </a:r>
            <a:endParaRPr lang="en-US" sz="4000" dirty="0">
              <a:solidFill>
                <a:schemeClr val="tx1"/>
              </a:solidFill>
              <a:latin typeface="Arial Black" panose="020B0A04020102020204" pitchFamily="34" charset="0"/>
            </a:endParaRPr>
          </a:p>
          <a:p>
            <a:pPr marL="342900" indent="-342900" algn="l">
              <a:buFont typeface="Wingdings" panose="05000000000000000000" pitchFamily="2" charset="2"/>
              <a:buChar char="§"/>
            </a:pPr>
            <a:r>
              <a:rPr lang="en-US" sz="4000" dirty="0" err="1">
                <a:solidFill>
                  <a:schemeClr val="tx1"/>
                </a:solidFill>
                <a:latin typeface="Arial Black" panose="020B0A04020102020204" pitchFamily="34" charset="0"/>
              </a:rPr>
              <a:t>Ashun</a:t>
            </a:r>
            <a:r>
              <a:rPr lang="en-US" sz="4000" dirty="0">
                <a:solidFill>
                  <a:schemeClr val="tx1"/>
                </a:solidFill>
                <a:latin typeface="Arial Black" panose="020B0A04020102020204" pitchFamily="34" charset="0"/>
              </a:rPr>
              <a:t> Rodney </a:t>
            </a:r>
            <a:r>
              <a:rPr lang="en-US" sz="4000" dirty="0" err="1">
                <a:solidFill>
                  <a:schemeClr val="tx1"/>
                </a:solidFill>
                <a:latin typeface="Arial Black" panose="020B0A04020102020204" pitchFamily="34" charset="0"/>
              </a:rPr>
              <a:t>Afosah</a:t>
            </a:r>
            <a:endParaRPr lang="en-US" sz="4000" dirty="0">
              <a:solidFill>
                <a:schemeClr val="tx1"/>
              </a:solidFill>
              <a:latin typeface="Arial Black" panose="020B0A04020102020204" pitchFamily="34" charset="0"/>
            </a:endParaRPr>
          </a:p>
          <a:p>
            <a:pPr marL="342900" indent="-342900" algn="l">
              <a:buFont typeface="Wingdings" panose="05000000000000000000" pitchFamily="2" charset="2"/>
              <a:buChar char="§"/>
            </a:pPr>
            <a:r>
              <a:rPr lang="en-US" sz="4000" dirty="0" err="1">
                <a:solidFill>
                  <a:schemeClr val="tx1"/>
                </a:solidFill>
                <a:latin typeface="Arial Black" panose="020B0A04020102020204" pitchFamily="34" charset="0"/>
              </a:rPr>
              <a:t>Asiama-Kumi</a:t>
            </a:r>
            <a:r>
              <a:rPr lang="en-US" sz="4000" dirty="0">
                <a:solidFill>
                  <a:schemeClr val="tx1"/>
                </a:solidFill>
                <a:latin typeface="Arial Black" panose="020B0A04020102020204" pitchFamily="34" charset="0"/>
              </a:rPr>
              <a:t> </a:t>
            </a:r>
            <a:r>
              <a:rPr lang="en-US" sz="4000" dirty="0" err="1">
                <a:solidFill>
                  <a:schemeClr val="tx1"/>
                </a:solidFill>
                <a:latin typeface="Arial Black" panose="020B0A04020102020204" pitchFamily="34" charset="0"/>
              </a:rPr>
              <a:t>Nhyira</a:t>
            </a:r>
            <a:r>
              <a:rPr lang="en-US" sz="4000" dirty="0">
                <a:solidFill>
                  <a:schemeClr val="tx1"/>
                </a:solidFill>
                <a:latin typeface="Arial Black" panose="020B0A04020102020204" pitchFamily="34" charset="0"/>
              </a:rPr>
              <a:t> </a:t>
            </a:r>
            <a:r>
              <a:rPr lang="en-US" sz="4000" dirty="0" err="1">
                <a:solidFill>
                  <a:schemeClr val="tx1"/>
                </a:solidFill>
                <a:latin typeface="Arial Black" panose="020B0A04020102020204" pitchFamily="34" charset="0"/>
              </a:rPr>
              <a:t>Damptey</a:t>
            </a:r>
            <a:endParaRPr lang="en-US" sz="4000" dirty="0">
              <a:solidFill>
                <a:schemeClr val="tx1"/>
              </a:solidFill>
              <a:latin typeface="Arial Black" panose="020B0A04020102020204" pitchFamily="34" charset="0"/>
            </a:endParaRPr>
          </a:p>
          <a:p>
            <a:pPr marL="342900" indent="-342900" algn="l">
              <a:buFont typeface="Wingdings" panose="05000000000000000000" pitchFamily="2" charset="2"/>
              <a:buChar char="§"/>
            </a:pPr>
            <a:r>
              <a:rPr lang="en-US" sz="4000" dirty="0" err="1">
                <a:solidFill>
                  <a:schemeClr val="tx1"/>
                </a:solidFill>
                <a:latin typeface="Arial Black" panose="020B0A04020102020204" pitchFamily="34" charset="0"/>
              </a:rPr>
              <a:t>Asibu</a:t>
            </a:r>
            <a:r>
              <a:rPr lang="en-US" sz="4000" dirty="0">
                <a:solidFill>
                  <a:schemeClr val="tx1"/>
                </a:solidFill>
                <a:latin typeface="Arial Black" panose="020B0A04020102020204" pitchFamily="34" charset="0"/>
              </a:rPr>
              <a:t> Frank</a:t>
            </a:r>
            <a:endParaRPr lang="en-US" sz="4000" dirty="0">
              <a:solidFill>
                <a:schemeClr val="tx1"/>
              </a:solidFill>
              <a:latin typeface="Arial Black" panose="020B0A04020102020204" pitchFamily="34" charset="0"/>
            </a:endParaRPr>
          </a:p>
          <a:p>
            <a:pPr marL="342900" indent="-342900" algn="l">
              <a:buFont typeface="Wingdings" panose="05000000000000000000" pitchFamily="2" charset="2"/>
              <a:buChar char="§"/>
            </a:pPr>
            <a:r>
              <a:rPr lang="en-US" sz="4000" dirty="0" err="1">
                <a:solidFill>
                  <a:schemeClr val="tx1"/>
                </a:solidFill>
                <a:latin typeface="Arial Black" panose="020B0A04020102020204" pitchFamily="34" charset="0"/>
              </a:rPr>
              <a:t>Asotia</a:t>
            </a:r>
            <a:r>
              <a:rPr lang="en-US" sz="4000" dirty="0">
                <a:solidFill>
                  <a:schemeClr val="tx1"/>
                </a:solidFill>
                <a:latin typeface="Arial Black" panose="020B0A04020102020204" pitchFamily="34" charset="0"/>
              </a:rPr>
              <a:t>-Boakye Kwabena Kwarteng</a:t>
            </a:r>
            <a:endParaRPr lang="en-US" sz="4000" dirty="0">
              <a:solidFill>
                <a:schemeClr val="tx1"/>
              </a:solidFill>
              <a:latin typeface="Arial Black" panose="020B0A04020102020204" pitchFamily="34" charset="0"/>
            </a:endParaRPr>
          </a:p>
          <a:p>
            <a:pPr marL="342900" indent="-342900" algn="l">
              <a:buFont typeface="Wingdings" panose="05000000000000000000" pitchFamily="2" charset="2"/>
              <a:buChar char="§"/>
            </a:pPr>
            <a:r>
              <a:rPr lang="en-US" sz="4000" dirty="0" err="1">
                <a:solidFill>
                  <a:schemeClr val="tx1"/>
                </a:solidFill>
                <a:latin typeface="Arial Black" panose="020B0A04020102020204" pitchFamily="34" charset="0"/>
              </a:rPr>
              <a:t>Assah</a:t>
            </a:r>
            <a:r>
              <a:rPr lang="en-US" sz="4000" dirty="0">
                <a:solidFill>
                  <a:schemeClr val="tx1"/>
                </a:solidFill>
                <a:latin typeface="Arial Black" panose="020B0A04020102020204" pitchFamily="34" charset="0"/>
              </a:rPr>
              <a:t> Nana Kofi Konadu</a:t>
            </a:r>
            <a:endParaRPr lang="en-US" sz="4000" dirty="0">
              <a:solidFill>
                <a:schemeClr val="tx1"/>
              </a:solidFill>
              <a:latin typeface="Arial Black" panose="020B0A04020102020204" pitchFamily="34" charset="0"/>
            </a:endParaRPr>
          </a:p>
          <a:p>
            <a:pPr marL="342900" indent="-342900" algn="l">
              <a:buFont typeface="Wingdings" panose="05000000000000000000" pitchFamily="2" charset="2"/>
              <a:buChar char="§"/>
            </a:pPr>
            <a:r>
              <a:rPr lang="en-US" sz="4000" dirty="0">
                <a:solidFill>
                  <a:schemeClr val="tx1"/>
                </a:solidFill>
                <a:latin typeface="Arial Black" panose="020B0A04020102020204" pitchFamily="34" charset="0"/>
              </a:rPr>
              <a:t>Daud </a:t>
            </a:r>
            <a:r>
              <a:rPr lang="en-US" sz="4000" dirty="0" err="1">
                <a:solidFill>
                  <a:schemeClr val="tx1"/>
                </a:solidFill>
                <a:latin typeface="Arial Black" panose="020B0A04020102020204" pitchFamily="34" charset="0"/>
              </a:rPr>
              <a:t>Nagila</a:t>
            </a:r>
            <a:r>
              <a:rPr lang="en-US" sz="4000" dirty="0">
                <a:solidFill>
                  <a:schemeClr val="tx1"/>
                </a:solidFill>
                <a:latin typeface="Arial Black" panose="020B0A04020102020204" pitchFamily="34" charset="0"/>
              </a:rPr>
              <a:t> </a:t>
            </a:r>
            <a:r>
              <a:rPr lang="en-US" sz="4000" dirty="0" err="1">
                <a:solidFill>
                  <a:schemeClr val="tx1"/>
                </a:solidFill>
                <a:latin typeface="Arial Black" panose="020B0A04020102020204" pitchFamily="34" charset="0"/>
              </a:rPr>
              <a:t>Sienu</a:t>
            </a:r>
            <a:endParaRPr lang="en-US" sz="4000" dirty="0">
              <a:solidFill>
                <a:schemeClr val="tx1"/>
              </a:solidFill>
              <a:latin typeface="Arial Black" panose="020B0A04020102020204" pitchFamily="34" charset="0"/>
            </a:endParaRPr>
          </a:p>
          <a:p>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350010" y="495300"/>
            <a:ext cx="9697085" cy="5843270"/>
          </a:xfrm>
        </p:spPr>
        <p:txBody>
          <a:bodyPr>
            <a:normAutofit lnSpcReduction="20000"/>
          </a:bodyPr>
          <a:lstStyle/>
          <a:p>
            <a:r>
              <a:rPr lang="en-US"/>
              <a:t>Now this portion is our loop code.This is where the major functions of that we need are going to be placed.</a:t>
            </a:r>
            <a:endParaRPr lang="en-US"/>
          </a:p>
          <a:p>
            <a:r>
              <a:rPr lang="en-US"/>
              <a:t>First we assign a variable to the analog input of the sensor.We then convert that number to a voltage and afterwards change it to a decibel value</a:t>
            </a:r>
            <a:endParaRPr lang="en-US"/>
          </a:p>
          <a:p>
            <a:r>
              <a:rPr lang="en-US"/>
              <a:t>We now add some extra code to display the output on the LCD.The LCD is periodically cleared to be able to display real-time data.</a:t>
            </a:r>
            <a:endParaRPr lang="en-US"/>
          </a:p>
          <a:p>
            <a:r>
              <a:rPr lang="en-US"/>
              <a:t>We then make sure to keep Blynk runnning and also stream our data to their cloud sever using a predefined virtual pin V0.</a:t>
            </a:r>
            <a:endParaRPr lang="en-US"/>
          </a:p>
          <a:p>
            <a:r>
              <a:rPr lang="en-US"/>
              <a:t>The if statement then triggers two actions at a reading greater than 40dB:</a:t>
            </a:r>
            <a:endParaRPr lang="en-US"/>
          </a:p>
          <a:p>
            <a:r>
              <a:rPr lang="en-US"/>
              <a:t>Displaying a warning message on the LCD and then sending a message to the Blynk service to notify the user</a:t>
            </a:r>
            <a:endParaRPr lang="en-US"/>
          </a:p>
          <a:p>
            <a:r>
              <a:rPr lang="en-US"/>
              <a:t>The function is then delayed for 1 second to avoid continiuos running of the void loop</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0778" y="305463"/>
            <a:ext cx="9905998" cy="1478570"/>
          </a:xfrm>
        </p:spPr>
        <p:txBody>
          <a:bodyPr/>
          <a:p>
            <a:r>
              <a:rPr lang="en-US"/>
              <a:t>SCHEMATIC DIAGRAM</a:t>
            </a:r>
            <a:endParaRPr lang="en-US"/>
          </a:p>
        </p:txBody>
      </p:sp>
      <p:pic>
        <p:nvPicPr>
          <p:cNvPr id="5" name="Content Placeholder 4" descr="schematic for esp32"/>
          <p:cNvPicPr>
            <a:picLocks noChangeAspect="1"/>
          </p:cNvPicPr>
          <p:nvPr>
            <p:ph idx="1"/>
          </p:nvPr>
        </p:nvPicPr>
        <p:blipFill>
          <a:blip r:embed="rId1"/>
          <a:stretch>
            <a:fillRect/>
          </a:stretch>
        </p:blipFill>
        <p:spPr>
          <a:xfrm>
            <a:off x="1141730" y="1784985"/>
            <a:ext cx="9904730" cy="46793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41095" y="542290"/>
            <a:ext cx="9906000" cy="5734685"/>
          </a:xfrm>
        </p:spPr>
        <p:txBody>
          <a:bodyPr>
            <a:normAutofit/>
          </a:bodyPr>
          <a:lstStyle/>
          <a:p>
            <a:r>
              <a:rPr lang="en-US" altLang="en-US"/>
              <a:t>The ESP32 is a microcontroller with built-in WiFi and Bluetooth capabilities, making it ideal for IoT applications. It features multiple ADC (Analog-to-Digital Converter) pins, allowing it to read analog sensor data . In this project, it serves as the core processing unit, handling sensor data, displaying results on an LCD, and transmitting noise level readings to the Blynk IoT platform.</a:t>
            </a:r>
            <a:endParaRPr lang="en-US" altLang="en-US"/>
          </a:p>
          <a:p>
            <a:r>
              <a:rPr lang="en-US" altLang="en-US">
                <a:sym typeface="+mn-ea"/>
              </a:rPr>
              <a:t>The I2C LCD module is a display unit used for real-time data visualization. Unlike traditional LCDs that require multiple digital pins for communication, this module uses the I2C protocol, reducing wiring complexity and making it easier to interface with the microcontroller .The LCD displays measured noise levels in decibels (dB), allowing users to view real-time readings directly from the device. The LiquidCrystal_I2C library is used to control the display, enabling smooth and efficient updates.It is connected to pins 21(SDA) and 22(SCL)</a:t>
            </a:r>
            <a:endParaRPr lang="en-US" altLang="en-US"/>
          </a:p>
          <a:p>
            <a:endParaRPr lang="en-US" altLang="en-US"/>
          </a:p>
          <a:p>
            <a:endParaRPr lang="en-US" altLang="en-US"/>
          </a:p>
          <a:p>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141095" y="500380"/>
            <a:ext cx="10219690" cy="5786120"/>
          </a:xfrm>
        </p:spPr>
        <p:txBody>
          <a:bodyPr/>
          <a:p>
            <a:r>
              <a:rPr lang="en-US" altLang="en-US"/>
              <a:t>The LDR module although traditionally used to detect light intensity was used in this project to stand in as a sound sensor.This is because the output of the LDR module is analogous to that of a sound sensor and as such provides an appropriate model of a sound sensor.</a:t>
            </a:r>
            <a:endParaRPr lang="en-US" altLang="en-US"/>
          </a:p>
          <a:p>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IOT INTEGRATION</a:t>
            </a:r>
            <a:endParaRPr lang="en-US"/>
          </a:p>
        </p:txBody>
      </p:sp>
      <p:sp>
        <p:nvSpPr>
          <p:cNvPr id="3" name="Content Placeholder 2"/>
          <p:cNvSpPr>
            <a:spLocks noGrp="1"/>
          </p:cNvSpPr>
          <p:nvPr>
            <p:ph idx="1"/>
          </p:nvPr>
        </p:nvSpPr>
        <p:spPr/>
        <p:txBody>
          <a:bodyPr/>
          <a:p>
            <a:r>
              <a:rPr lang="en-US" altLang="en-US"/>
              <a:t>Blynk IoT is a cloud-based platform that enables remote monitoring and control of IoT devices via a mobile application. It provides an interface for visualizing real-time sensor data, setting up alerts, and logging historical data. In this project, the ESP32 transmits noise level readings to the Blynk cloud, allowing users to monitor noise levels remotely from their smartphones. Additionally, Blynk was configured to send notifications if noise levels exceed a predefined threshold, making it a useful tool for real-time monitoring and alerts.</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Rockwell" panose="02060603020205020403" pitchFamily="18" charset="0"/>
              </a:rPr>
              <a:t>CHALlenges encountered</a:t>
            </a:r>
            <a:endParaRPr lang="en-US" sz="4400" dirty="0">
              <a:latin typeface="Rockwell" panose="02060603020205020403" pitchFamily="18" charset="0"/>
            </a:endParaRPr>
          </a:p>
        </p:txBody>
      </p:sp>
      <p:sp>
        <p:nvSpPr>
          <p:cNvPr id="3" name="Content Placeholder 2"/>
          <p:cNvSpPr>
            <a:spLocks noGrp="1"/>
          </p:cNvSpPr>
          <p:nvPr>
            <p:ph idx="1"/>
          </p:nvPr>
        </p:nvSpPr>
        <p:spPr/>
        <p:txBody>
          <a:bodyPr>
            <a:norm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For this project the main issues were mainly software limitations of the tools that were available.An obvious one was our inability too use an actual sound sensor but rather a substitute to model its output to enable us the test our solution.</a:t>
            </a:r>
            <a:endParaRPr lang="en-US" sz="2400" dirty="0">
              <a:latin typeface="Tahoma" panose="020B0604030504040204" pitchFamily="34" charset="0"/>
              <a:ea typeface="Tahoma" panose="020B0604030504040204" pitchFamily="34" charset="0"/>
              <a:cs typeface="Tahoma" panose="020B0604030504040204" pitchFamily="34" charset="0"/>
            </a:endParaRPr>
          </a:p>
          <a:p>
            <a:pPr lvl="1"/>
            <a:r>
              <a:rPr lang="en-US" sz="2400" dirty="0">
                <a:latin typeface="Tahoma" panose="020B0604030504040204" pitchFamily="34" charset="0"/>
                <a:ea typeface="Tahoma" panose="020B0604030504040204" pitchFamily="34" charset="0"/>
                <a:cs typeface="Tahoma" panose="020B0604030504040204" pitchFamily="34" charset="0"/>
              </a:rPr>
              <a:t>Also,during testing we encountered the fact connecting to the Blynk iot service required a good internet connection.As such poor network services could cause issues.</a:t>
            </a:r>
            <a:endParaRPr lang="en-US" sz="2400"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41095" y="423545"/>
            <a:ext cx="9906000" cy="5367655"/>
          </a:xfrm>
        </p:spPr>
        <p:txBody>
          <a:bodyPr/>
          <a:p>
            <a:r>
              <a:rPr lang="en-US"/>
              <a:t>Furthermore,the inability of the device to connect to the Blynk causes the code to loop at that point resulting in the rest of the code not being able to run.</a:t>
            </a:r>
            <a:endParaRPr lang="en-US"/>
          </a:p>
          <a:p>
            <a:r>
              <a:rPr lang="en-US"/>
              <a:t>As such limited interet connectivity hampers the functionality of the system.</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Rockwell" panose="02060603020205020403" pitchFamily="18" charset="0"/>
              </a:rPr>
              <a:t>Possible IMprovement</a:t>
            </a:r>
            <a:endParaRPr lang="en-US" sz="4400" dirty="0">
              <a:latin typeface="Rockwell" panose="02060603020205020403" pitchFamily="18" charset="0"/>
            </a:endParaRPr>
          </a:p>
        </p:txBody>
      </p:sp>
      <p:sp>
        <p:nvSpPr>
          <p:cNvPr id="3" name="Content Placeholder 2"/>
          <p:cNvSpPr>
            <a:spLocks noGrp="1"/>
          </p:cNvSpPr>
          <p:nvPr>
            <p:ph idx="1"/>
          </p:nvPr>
        </p:nvSpPr>
        <p:spPr/>
        <p:txBody>
          <a:bodyPr>
            <a:normAutofit lnSpcReduction="20000"/>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First and foremost the ability to use an actual sound sensor would be greatly beneficial to properly test the system especially if it is intended to be physically implemented.</a:t>
            </a:r>
            <a:endParaRPr lang="en-US" sz="2400" dirty="0">
              <a:latin typeface="Tahoma" panose="020B0604030504040204" pitchFamily="34" charset="0"/>
              <a:ea typeface="Tahoma" panose="020B0604030504040204" pitchFamily="34" charset="0"/>
              <a:cs typeface="Tahoma" panose="020B0604030504040204" pitchFamily="34" charset="0"/>
            </a:endParaRPr>
          </a:p>
          <a:p>
            <a:pPr lvl="1"/>
            <a:r>
              <a:rPr lang="en-US" sz="2400" dirty="0">
                <a:latin typeface="Tahoma" panose="020B0604030504040204" pitchFamily="34" charset="0"/>
                <a:ea typeface="Tahoma" panose="020B0604030504040204" pitchFamily="34" charset="0"/>
                <a:cs typeface="Tahoma" panose="020B0604030504040204" pitchFamily="34" charset="0"/>
              </a:rPr>
              <a:t>Another improvement would also be to allow the user to set their own noise limits instead of the limits being hardcoded.</a:t>
            </a:r>
            <a:endParaRPr lang="en-US" sz="2400" dirty="0">
              <a:latin typeface="Tahoma" panose="020B0604030504040204" pitchFamily="34" charset="0"/>
              <a:ea typeface="Tahoma" panose="020B0604030504040204" pitchFamily="34" charset="0"/>
              <a:cs typeface="Tahoma" panose="020B0604030504040204" pitchFamily="34" charset="0"/>
            </a:endParaRPr>
          </a:p>
          <a:p>
            <a:pPr lvl="1"/>
            <a:r>
              <a:rPr lang="en-US" sz="2400" dirty="0">
                <a:latin typeface="Tahoma" panose="020B0604030504040204" pitchFamily="34" charset="0"/>
                <a:ea typeface="Tahoma" panose="020B0604030504040204" pitchFamily="34" charset="0"/>
                <a:cs typeface="Tahoma" panose="020B0604030504040204" pitchFamily="34" charset="0"/>
              </a:rPr>
              <a:t>Finally allowing local connection to user devices,although would still be limiting since the user cannot be remotely monitoring the system,would still be good improvement since it would still provide some level of remote monitoring although within a short range</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27514"/>
            <a:ext cx="9905998" cy="1478570"/>
          </a:xfrm>
        </p:spPr>
        <p:txBody>
          <a:bodyPr>
            <a:normAutofit/>
          </a:bodyPr>
          <a:lstStyle/>
          <a:p>
            <a:r>
              <a:rPr lang="en-US" sz="3200" dirty="0">
                <a:latin typeface="Rockwell" panose="02060603020205020403" pitchFamily="18" charset="0"/>
              </a:rPr>
              <a:t>TABLE OF CONTENT</a:t>
            </a:r>
            <a:endParaRPr lang="en-US" sz="3200" dirty="0">
              <a:latin typeface="Rockwell" panose="02060603020205020403" pitchFamily="18" charset="0"/>
            </a:endParaRPr>
          </a:p>
        </p:txBody>
      </p:sp>
      <p:sp>
        <p:nvSpPr>
          <p:cNvPr id="5" name="Content Placeholder 4"/>
          <p:cNvSpPr>
            <a:spLocks noGrp="1"/>
          </p:cNvSpPr>
          <p:nvPr>
            <p:ph idx="1"/>
          </p:nvPr>
        </p:nvSpPr>
        <p:spPr/>
        <p:txBody>
          <a:bodyPr>
            <a:normAutofit/>
          </a:bodyPr>
          <a:lstStyle/>
          <a:p>
            <a:r>
              <a:rPr lang="en-US" sz="1600" dirty="0">
                <a:latin typeface="Arial Black" panose="020B0A04020102020204" pitchFamily="34" charset="0"/>
              </a:rPr>
              <a:t>PROBLEM STATEMENT</a:t>
            </a:r>
            <a:endParaRPr lang="en-US" sz="1600" dirty="0">
              <a:latin typeface="Arial Black" panose="020B0A04020102020204" pitchFamily="34" charset="0"/>
            </a:endParaRPr>
          </a:p>
          <a:p>
            <a:r>
              <a:rPr lang="en-US" sz="1600" dirty="0">
                <a:latin typeface="Arial Black" panose="020B0A04020102020204" pitchFamily="34" charset="0"/>
              </a:rPr>
              <a:t>METHODOLOGY</a:t>
            </a:r>
            <a:endParaRPr lang="en-US" sz="1600" dirty="0">
              <a:latin typeface="Arial Black" panose="020B0A04020102020204" pitchFamily="34" charset="0"/>
            </a:endParaRPr>
          </a:p>
          <a:p>
            <a:r>
              <a:rPr lang="en-US" sz="1600" dirty="0">
                <a:latin typeface="Arial Black" panose="020B0A04020102020204" pitchFamily="34" charset="0"/>
              </a:rPr>
              <a:t>CHALLENGES ENCOUNTERED</a:t>
            </a:r>
            <a:endParaRPr lang="en-US" sz="1600" dirty="0">
              <a:latin typeface="Arial Black" panose="020B0A04020102020204" pitchFamily="34" charset="0"/>
            </a:endParaRPr>
          </a:p>
          <a:p>
            <a:r>
              <a:rPr lang="en-US" sz="1600" dirty="0">
                <a:latin typeface="Arial Black" panose="020B0A04020102020204" pitchFamily="34" charset="0"/>
              </a:rPr>
              <a:t>POSSIBLE IMPPROVEMENTS</a:t>
            </a:r>
            <a:endParaRPr lang="en-US" sz="1600" dirty="0">
              <a:latin typeface="Arial Black" panose="020B0A040201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Rockwell" panose="02060603020205020403" pitchFamily="18" charset="0"/>
              </a:rPr>
              <a:t>PROBLEM STATEMENT</a:t>
            </a:r>
            <a:endParaRPr lang="en-US" sz="3200" dirty="0">
              <a:latin typeface="Rockwell" panose="02060603020205020403" pitchFamily="18" charset="0"/>
            </a:endParaRPr>
          </a:p>
        </p:txBody>
      </p:sp>
      <p:sp>
        <p:nvSpPr>
          <p:cNvPr id="3" name="Content Placeholder 2"/>
          <p:cNvSpPr>
            <a:spLocks noGrp="1"/>
          </p:cNvSpPr>
          <p:nvPr>
            <p:ph idx="1"/>
          </p:nvPr>
        </p:nvSpPr>
        <p:spPr/>
        <p:txBody>
          <a:body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Noise pollution refers to excessive or disturbing sound levels that negatively affect human health, wildlife, and the environment.</a:t>
            </a: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This project seeks to design an </a:t>
            </a:r>
            <a:r>
              <a:rPr lang="en-US" b="1" dirty="0">
                <a:latin typeface="Tahoma" panose="020B0604030504040204" pitchFamily="34" charset="0"/>
                <a:ea typeface="Tahoma" panose="020B0604030504040204" pitchFamily="34" charset="0"/>
                <a:cs typeface="Tahoma" panose="020B0604030504040204" pitchFamily="34" charset="0"/>
              </a:rPr>
              <a:t>IoT-based noise pollution monitor </a:t>
            </a:r>
            <a:r>
              <a:rPr lang="en-US" dirty="0">
                <a:latin typeface="Tahoma" panose="020B0604030504040204" pitchFamily="34" charset="0"/>
                <a:ea typeface="Tahoma" panose="020B0604030504040204" pitchFamily="34" charset="0"/>
                <a:cs typeface="Tahoma" panose="020B0604030504040204" pitchFamily="34" charset="0"/>
              </a:rPr>
              <a:t>that tracks noise levels and alerts when limits are exceeded.</a:t>
            </a: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 </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21338"/>
            <a:ext cx="9905998" cy="1478570"/>
          </a:xfrm>
        </p:spPr>
        <p:txBody>
          <a:bodyPr/>
          <a:lstStyle/>
          <a:p>
            <a:r>
              <a:rPr lang="en-US" dirty="0">
                <a:latin typeface="Rockwell" panose="02060603020205020403" pitchFamily="18" charset="0"/>
                <a:cs typeface="Rockwell" panose="02060603020205020403" pitchFamily="18" charset="0"/>
              </a:rPr>
              <a:t>METHODOLOGY</a:t>
            </a:r>
            <a:endParaRPr lang="en-US" dirty="0">
              <a:latin typeface="Rockwell" panose="02060603020205020403" pitchFamily="18" charset="0"/>
              <a:cs typeface="Rockwell" panose="02060603020205020403" pitchFamily="18" charset="0"/>
            </a:endParaRPr>
          </a:p>
        </p:txBody>
      </p:sp>
      <p:sp>
        <p:nvSpPr>
          <p:cNvPr id="3" name="Content Placeholder 2"/>
          <p:cNvSpPr>
            <a:spLocks noGrp="1"/>
          </p:cNvSpPr>
          <p:nvPr>
            <p:ph idx="1"/>
          </p:nvPr>
        </p:nvSpPr>
        <p:spPr>
          <a:xfrm>
            <a:off x="1142047" y="1408112"/>
            <a:ext cx="9905999" cy="3541714"/>
          </a:xfrm>
        </p:spPr>
        <p:txBody>
          <a:bodyPr>
            <a:noAutofit/>
          </a:bodyPr>
          <a:lstStyle/>
          <a:p>
            <a:r>
              <a:rPr lang="en-US" dirty="0"/>
              <a:t>OBJECTIVE: We developed a system to track noise levels and send alerts when limits are exceeded.</a:t>
            </a:r>
            <a:endParaRPr lang="en-US" dirty="0"/>
          </a:p>
          <a:p>
            <a:r>
              <a:rPr lang="en-US" dirty="0"/>
              <a:t>HARDWARE: ESP32 was used to achieve this goal.</a:t>
            </a:r>
            <a:endParaRPr lang="en-US" dirty="0"/>
          </a:p>
          <a:p>
            <a:r>
              <a:rPr lang="en-US" dirty="0"/>
              <a:t>SOFTWARE AND CONNECTIVITY: It was programmed in </a:t>
            </a:r>
            <a:r>
              <a:rPr lang="en-US" dirty="0" err="1"/>
              <a:t>Arduino</a:t>
            </a:r>
            <a:r>
              <a:rPr lang="en-US" dirty="0"/>
              <a:t> C, connected to an IoT platform, Blynk, with real-time data logging and mobile notifications</a:t>
            </a:r>
            <a:endParaRPr lang="en-US" dirty="0"/>
          </a:p>
          <a:p>
            <a:r>
              <a:rPr lang="en-US" dirty="0"/>
              <a:t>IMPLEMENTATION:  The sensor collects noise data, the microcontroller processes it, and alerts are sent when thresholds are exceeded. Data is visualized on dashboards in Blynk .</a:t>
            </a:r>
            <a:endParaRPr lang="en-US" dirty="0"/>
          </a:p>
          <a:p>
            <a:r>
              <a:rPr lang="en-US" dirty="0"/>
              <a:t>Solutions to noise pollution: Public awareness, noise barriers, regulatory enforcement, urban planning, and smart traffic management will help reduce noise pollution.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latin typeface="Rockwell" panose="02060603020205020403" pitchFamily="18" charset="0"/>
              </a:rPr>
              <a:t>OVERVIEW OF CODE</a:t>
            </a:r>
            <a:r>
              <a:rPr lang="en-US" sz="4400" dirty="0">
                <a:latin typeface="Rockwell" panose="02060603020205020403" pitchFamily="18" charset="0"/>
              </a:rPr>
              <a:t>:</a:t>
            </a:r>
            <a:endParaRPr lang="en-US" sz="4400" dirty="0">
              <a:latin typeface="Rockwell" panose="02060603020205020403" pitchFamily="18" charset="0"/>
            </a:endParaRPr>
          </a:p>
        </p:txBody>
      </p:sp>
      <p:pic>
        <p:nvPicPr>
          <p:cNvPr id="6" name="Content Placeholder 5"/>
          <p:cNvPicPr>
            <a:picLocks noGrp="1" noChangeAspect="1"/>
          </p:cNvPicPr>
          <p:nvPr>
            <p:ph sz="half" idx="1"/>
          </p:nvPr>
        </p:nvPicPr>
        <p:blipFill>
          <a:blip r:embed="rId1"/>
          <a:stretch>
            <a:fillRect/>
          </a:stretch>
        </p:blipFill>
        <p:spPr>
          <a:xfrm>
            <a:off x="2519838" y="1561396"/>
            <a:ext cx="7149147" cy="5182114"/>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half" idx="2"/>
          </p:nvPr>
        </p:nvSpPr>
        <p:spPr>
          <a:xfrm>
            <a:off x="1146810" y="730885"/>
            <a:ext cx="9899015" cy="5060315"/>
          </a:xfrm>
        </p:spPr>
        <p:txBody>
          <a:bodyPr/>
          <a:lstStyle/>
          <a:p>
            <a:r>
              <a:rPr lang="en-US" sz="2400" b="1" dirty="0">
                <a:latin typeface="Calibri" panose="020F0502020204030204" charset="0"/>
                <a:cs typeface="Calibri" panose="020F0502020204030204" charset="0"/>
              </a:rPr>
              <a:t>This section of the code is where libraries needed for the program to run are </a:t>
            </a:r>
            <a:endParaRPr lang="en-US" sz="2400" b="1" dirty="0">
              <a:latin typeface="Calibri" panose="020F0502020204030204" charset="0"/>
              <a:cs typeface="Calibri" panose="020F0502020204030204" charset="0"/>
            </a:endParaRPr>
          </a:p>
          <a:p>
            <a:r>
              <a:rPr lang="en-US" sz="2400" b="1" dirty="0">
                <a:latin typeface="Calibri" panose="020F0502020204030204" charset="0"/>
                <a:cs typeface="Calibri" panose="020F0502020204030204" charset="0"/>
              </a:rPr>
              <a:t>defined.</a:t>
            </a:r>
            <a:endParaRPr lang="en-US" sz="2400" b="1" dirty="0">
              <a:latin typeface="Calibri" panose="020F0502020204030204" charset="0"/>
              <a:cs typeface="Calibri" panose="020F0502020204030204" charset="0"/>
            </a:endParaRPr>
          </a:p>
          <a:p>
            <a:r>
              <a:rPr lang="en-US" sz="2400" b="1" dirty="0">
                <a:latin typeface="Calibri" panose="020F0502020204030204" charset="0"/>
                <a:cs typeface="Calibri" panose="020F0502020204030204" charset="0"/>
              </a:rPr>
              <a:t>Also parameteers neede to properly run Blynk are also stated in this section of the code</a:t>
            </a:r>
            <a:endParaRPr lang="en-US" sz="2400" b="1" dirty="0">
              <a:latin typeface="Calibri" panose="020F0502020204030204" charset="0"/>
              <a:cs typeface="Calibri" panose="020F0502020204030204" charset="0"/>
            </a:endParaRPr>
          </a:p>
          <a:p>
            <a:r>
              <a:rPr lang="en-US" sz="2400" b="1" dirty="0">
                <a:latin typeface="Calibri" panose="020F0502020204030204" charset="0"/>
                <a:cs typeface="Calibri" panose="020F0502020204030204" charset="0"/>
              </a:rPr>
              <a:t>Also we specify our network ssid and password in this section of the code</a:t>
            </a:r>
            <a:endParaRPr lang="en-US" sz="2400" b="1" dirty="0">
              <a:latin typeface="Calibri" panose="020F0502020204030204" charset="0"/>
              <a:cs typeface="Calibri" panose="020F0502020204030204" charset="0"/>
            </a:endParaRPr>
          </a:p>
          <a:p>
            <a:r>
              <a:rPr lang="en-US" sz="2400" b="1" dirty="0">
                <a:latin typeface="Calibri" panose="020F0502020204030204" charset="0"/>
                <a:cs typeface="Calibri" panose="020F0502020204030204" charset="0"/>
              </a:rPr>
              <a:t>The LCD parameters for the I2C protocol are also given here</a:t>
            </a:r>
            <a:endParaRPr lang="en-US" sz="2400" b="1" dirty="0">
              <a:latin typeface="Calibri" panose="020F0502020204030204" charset="0"/>
              <a:cs typeface="Calibri" panose="020F0502020204030204" charset="0"/>
            </a:endParaRPr>
          </a:p>
          <a:p>
            <a:r>
              <a:rPr lang="en-US" sz="2400" b="1" dirty="0">
                <a:latin typeface="Calibri" panose="020F0502020204030204" charset="0"/>
                <a:cs typeface="Calibri" panose="020F0502020204030204" charset="0"/>
              </a:rPr>
              <a:t>We also define the pin on the ESP32 that will receive analog data from the sensor.</a:t>
            </a:r>
            <a:endParaRPr lang="en-US" sz="2400" b="1" dirty="0">
              <a:latin typeface="Calibri" panose="020F0502020204030204" charset="0"/>
              <a:cs typeface="Calibri" panose="020F0502020204030204" charset="0"/>
            </a:endParaRPr>
          </a:p>
          <a:p>
            <a:endParaRPr lang="en-US" sz="2400" b="1" dirty="0">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 program&#10;&#10;AI-generated content may be incorrect."/>
          <p:cNvPicPr>
            <a:picLocks noGrp="1" noChangeAspect="1"/>
          </p:cNvPicPr>
          <p:nvPr>
            <p:ph sz="half" idx="2"/>
          </p:nvPr>
        </p:nvPicPr>
        <p:blipFill>
          <a:blip r:embed="rId1"/>
          <a:stretch>
            <a:fillRect/>
          </a:stretch>
        </p:blipFill>
        <p:spPr>
          <a:xfrm>
            <a:off x="1991360" y="822960"/>
            <a:ext cx="8503919" cy="540512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141095" y="527050"/>
            <a:ext cx="9982200" cy="5780405"/>
          </a:xfrm>
        </p:spPr>
        <p:txBody>
          <a:bodyPr/>
          <a:p>
            <a:r>
              <a:rPr lang="en-US"/>
              <a:t>This portion of the code is where we write our setup code</a:t>
            </a:r>
            <a:endParaRPr lang="en-US"/>
          </a:p>
          <a:p>
            <a:r>
              <a:rPr lang="en-US"/>
              <a:t>First we begin serial communication and set our baud rate.Then we initialize WiFi connectivity on the ESP32 with our SSID and password</a:t>
            </a:r>
            <a:endParaRPr lang="en-US"/>
          </a:p>
          <a:p>
            <a:r>
              <a:rPr lang="en-US"/>
              <a:t>The next portion is where we set up begin I2C communication with the LCD and also initialize it.The cursor position is defined and then the output on the LCD screen is also given.</a:t>
            </a:r>
            <a:endParaRPr lang="en-US"/>
          </a:p>
          <a:p>
            <a:r>
              <a:rPr lang="en-US"/>
              <a:t>Pin 34(sensor pin) is then assigned as an input</a:t>
            </a:r>
            <a:endParaRPr lang="en-US"/>
          </a:p>
          <a:p>
            <a:r>
              <a:rPr lang="en-US"/>
              <a:t>The next thing is to authenticateand establish our connection with Blynk using our assigned authorization token, ssid and network password .</a:t>
            </a: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 program&#10;&#10;AI-generated content may be incorrect."/>
          <p:cNvPicPr>
            <a:picLocks noGrp="1" noChangeAspect="1"/>
          </p:cNvPicPr>
          <p:nvPr>
            <p:ph sz="half" idx="2"/>
          </p:nvPr>
        </p:nvPicPr>
        <p:blipFill>
          <a:blip r:embed="rId1"/>
          <a:stretch>
            <a:fillRect/>
          </a:stretch>
        </p:blipFill>
        <p:spPr>
          <a:xfrm>
            <a:off x="1831975" y="601980"/>
            <a:ext cx="8576310" cy="580898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7C0B241-13E5-418D-8920-D23491E2D2C0}">
  <ds:schemaRefs/>
</ds:datastoreItem>
</file>

<file path=customXml/itemProps2.xml><?xml version="1.0" encoding="utf-8"?>
<ds:datastoreItem xmlns:ds="http://schemas.openxmlformats.org/officeDocument/2006/customXml" ds:itemID="{B579702B-25C7-40D7-9E29-7686B11A9660}">
  <ds:schemaRefs/>
</ds:datastoreItem>
</file>

<file path=customXml/itemProps3.xml><?xml version="1.0" encoding="utf-8"?>
<ds:datastoreItem xmlns:ds="http://schemas.openxmlformats.org/officeDocument/2006/customXml" ds:itemID="{E7866CFD-F94E-4AE5-ACEA-86FEC0F48A10}">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5994</Words>
  <Application>WPS Presentation</Application>
  <PresentationFormat>Widescreen</PresentationFormat>
  <Paragraphs>93</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SimSun</vt:lpstr>
      <vt:lpstr>Wingdings</vt:lpstr>
      <vt:lpstr>Trebuchet MS</vt:lpstr>
      <vt:lpstr>Rockwell</vt:lpstr>
      <vt:lpstr>Arial Black</vt:lpstr>
      <vt:lpstr>Tahoma</vt:lpstr>
      <vt:lpstr>Microsoft YaHei</vt:lpstr>
      <vt:lpstr>Arial Unicode MS</vt:lpstr>
      <vt:lpstr>Tw Cen MT</vt:lpstr>
      <vt:lpstr>Calibri</vt:lpstr>
      <vt:lpstr>Gadugi</vt:lpstr>
      <vt:lpstr>Circuit</vt:lpstr>
      <vt:lpstr>GROUP 16</vt:lpstr>
      <vt:lpstr>TABLE OF CONTENT</vt:lpstr>
      <vt:lpstr>PROBLEM STATEMENT</vt:lpstr>
      <vt:lpstr>METHODOLOGY</vt:lpstr>
      <vt:lpstr>OVERVIEW OF CODE: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Testing The Prototype</vt:lpstr>
      <vt:lpstr>PowerPoint 演示文稿</vt:lpstr>
      <vt:lpstr>Redesigning The Prototype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16</dc:title>
  <dc:creator>DORIS DUROWAA</dc:creator>
  <cp:lastModifiedBy>Kwabena Boakye</cp:lastModifiedBy>
  <cp:revision>13</cp:revision>
  <dcterms:created xsi:type="dcterms:W3CDTF">2025-03-27T01:58:00Z</dcterms:created>
  <dcterms:modified xsi:type="dcterms:W3CDTF">2025-03-28T19:08:47Z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D97BF28F43BC412AA29538F2A8BACA32_13</vt:lpwstr>
  </property>
  <property fmtid="{D5CDD505-2E9C-101B-9397-08002B2CF9AE}" pid="4" name="KSOProductBuildVer">
    <vt:lpwstr>1033-12.2.0.20326</vt:lpwstr>
  </property>
</Properties>
</file>