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9" r:id="rId4"/>
    <p:sldId id="277" r:id="rId5"/>
    <p:sldId id="261" r:id="rId6"/>
    <p:sldId id="262" r:id="rId7"/>
    <p:sldId id="263" r:id="rId8"/>
    <p:sldId id="264" r:id="rId9"/>
    <p:sldId id="272" r:id="rId10"/>
    <p:sldId id="280" r:id="rId11"/>
    <p:sldId id="265" r:id="rId12"/>
    <p:sldId id="278" r:id="rId13"/>
    <p:sldId id="270" r:id="rId14"/>
    <p:sldId id="271" r:id="rId15"/>
    <p:sldId id="281" r:id="rId16"/>
    <p:sldId id="269" r:id="rId17"/>
    <p:sldId id="282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A4799-69B5-C618-404F-75DA14B10847}" v="30" dt="2024-11-14T19:53:06.272"/>
    <p1510:client id="{38611B2E-6A49-DBBE-A5DE-FC1C0BE86D16}" v="441" dt="2024-11-15T15:10:30.098"/>
    <p1510:client id="{BC9BDDC0-267C-F68B-AD2A-5E6477D3B368}" v="1" dt="2024-11-15T11:32:02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15/11/2024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>
                <a:solidFill>
                  <a:srgbClr val="1955FF"/>
                </a:solidFill>
              </a:rPr>
            </a:br>
            <a:br>
              <a:rPr lang="en-US" sz="3600">
                <a:solidFill>
                  <a:srgbClr val="1955FF"/>
                </a:solidFill>
              </a:rPr>
            </a:br>
            <a:r>
              <a:rPr lang="en-US" altLang="zh-CN" sz="3600">
                <a:solidFill>
                  <a:srgbClr val="1955FF"/>
                </a:solidFill>
              </a:rPr>
              <a:t>Exercise 7</a:t>
            </a:r>
            <a:endParaRPr lang="en-US" sz="360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C00000"/>
                </a:solidFill>
                <a:latin typeface="+mj-lt"/>
              </a:rPr>
              <a:t>George Panagopoulos</a:t>
            </a:r>
            <a:endParaRPr lang="el-GR"/>
          </a:p>
          <a:p>
            <a:pPr algn="l"/>
            <a:r>
              <a:rPr lang="en-US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2F717B-79BC-60F7-A436-18ACB3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699"/>
          </a:xfrm>
        </p:spPr>
        <p:txBody>
          <a:bodyPr/>
          <a:lstStyle/>
          <a:p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Discrete</a:t>
            </a:r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Cascad</a:t>
            </a:r>
            <a:r>
              <a:rPr lang="el-GR" sz="2800" err="1">
                <a:solidFill>
                  <a:srgbClr val="0D55F7"/>
                </a:solidFill>
                <a:latin typeface="Calibri Light"/>
                <a:cs typeface="Calibri Light"/>
              </a:rPr>
              <a:t>e</a:t>
            </a:r>
          </a:p>
        </p:txBody>
      </p:sp>
      <p:sp>
        <p:nvSpPr>
          <p:cNvPr id="118" name="Θέση περιεχομένου 117">
            <a:extLst>
              <a:ext uri="{FF2B5EF4-FFF2-40B4-BE49-F238E27FC236}">
                <a16:creationId xmlns:a16="http://schemas.microsoft.com/office/drawing/2014/main" id="{CE9EBEFF-EB63-B6E5-F04C-21DAB742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02" y="1872662"/>
            <a:ext cx="9152469" cy="503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E:</a:t>
            </a:r>
          </a:p>
        </p:txBody>
      </p:sp>
      <p:sp>
        <p:nvSpPr>
          <p:cNvPr id="4" name="Οβάλ 3">
            <a:extLst>
              <a:ext uri="{FF2B5EF4-FFF2-40B4-BE49-F238E27FC236}">
                <a16:creationId xmlns:a16="http://schemas.microsoft.com/office/drawing/2014/main" id="{F904A9F4-4851-475F-CB2A-3CC652993E3E}"/>
              </a:ext>
            </a:extLst>
          </p:cNvPr>
          <p:cNvSpPr/>
          <p:nvPr/>
        </p:nvSpPr>
        <p:spPr>
          <a:xfrm>
            <a:off x="4188502" y="3599487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A</a:t>
            </a: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D74DFE85-43A4-AF5D-BE62-0EC451BAFC54}"/>
              </a:ext>
            </a:extLst>
          </p:cNvPr>
          <p:cNvSpPr/>
          <p:nvPr/>
        </p:nvSpPr>
        <p:spPr>
          <a:xfrm>
            <a:off x="5284711" y="4100801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C</a:t>
            </a:r>
          </a:p>
        </p:txBody>
      </p:sp>
      <p:sp>
        <p:nvSpPr>
          <p:cNvPr id="28" name="Οβάλ 27">
            <a:extLst>
              <a:ext uri="{FF2B5EF4-FFF2-40B4-BE49-F238E27FC236}">
                <a16:creationId xmlns:a16="http://schemas.microsoft.com/office/drawing/2014/main" id="{FEC94EF4-5079-DBDC-E35A-456B4A736369}"/>
              </a:ext>
            </a:extLst>
          </p:cNvPr>
          <p:cNvSpPr/>
          <p:nvPr/>
        </p:nvSpPr>
        <p:spPr>
          <a:xfrm>
            <a:off x="6253921" y="3258590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D</a:t>
            </a:r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242F268E-39E7-4F68-8740-2DA1A5F7B845}"/>
              </a:ext>
            </a:extLst>
          </p:cNvPr>
          <p:cNvSpPr/>
          <p:nvPr/>
        </p:nvSpPr>
        <p:spPr>
          <a:xfrm>
            <a:off x="6253921" y="4100800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E</a:t>
            </a:r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F7DCAC07-5A41-93A9-9F30-4D7BFF51903B}"/>
              </a:ext>
            </a:extLst>
          </p:cNvPr>
          <p:cNvSpPr/>
          <p:nvPr/>
        </p:nvSpPr>
        <p:spPr>
          <a:xfrm>
            <a:off x="7209763" y="3599484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F</a:t>
            </a:r>
          </a:p>
        </p:txBody>
      </p:sp>
      <p:cxnSp>
        <p:nvCxnSpPr>
          <p:cNvPr id="55" name="Ευθύγραμμο βέλος σύνδεσης 54">
            <a:extLst>
              <a:ext uri="{FF2B5EF4-FFF2-40B4-BE49-F238E27FC236}">
                <a16:creationId xmlns:a16="http://schemas.microsoft.com/office/drawing/2014/main" id="{AF599379-17FA-3388-AA74-8B3C8440CF84}"/>
              </a:ext>
            </a:extLst>
          </p:cNvPr>
          <p:cNvCxnSpPr/>
          <p:nvPr/>
        </p:nvCxnSpPr>
        <p:spPr>
          <a:xfrm>
            <a:off x="4546777" y="3830761"/>
            <a:ext cx="760663" cy="3863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Ευθύγραμμο βέλος σύνδεσης 58">
            <a:extLst>
              <a:ext uri="{FF2B5EF4-FFF2-40B4-BE49-F238E27FC236}">
                <a16:creationId xmlns:a16="http://schemas.microsoft.com/office/drawing/2014/main" id="{1FF8B719-081E-3616-875F-911C7CF76AFD}"/>
              </a:ext>
            </a:extLst>
          </p:cNvPr>
          <p:cNvCxnSpPr/>
          <p:nvPr/>
        </p:nvCxnSpPr>
        <p:spPr>
          <a:xfrm flipV="1">
            <a:off x="4575568" y="3496360"/>
            <a:ext cx="738912" cy="27006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Ευθύγραμμο βέλος σύνδεσης 62">
            <a:extLst>
              <a:ext uri="{FF2B5EF4-FFF2-40B4-BE49-F238E27FC236}">
                <a16:creationId xmlns:a16="http://schemas.microsoft.com/office/drawing/2014/main" id="{D60C5D18-F53C-09F3-93D1-5A30D689737E}"/>
              </a:ext>
            </a:extLst>
          </p:cNvPr>
          <p:cNvCxnSpPr>
            <a:cxnSpLocks/>
          </p:cNvCxnSpPr>
          <p:nvPr/>
        </p:nvCxnSpPr>
        <p:spPr>
          <a:xfrm flipH="1">
            <a:off x="5467861" y="3576761"/>
            <a:ext cx="28073" cy="5467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66">
            <a:extLst>
              <a:ext uri="{FF2B5EF4-FFF2-40B4-BE49-F238E27FC236}">
                <a16:creationId xmlns:a16="http://schemas.microsoft.com/office/drawing/2014/main" id="{5CAD3919-1867-6000-9184-B14D9B58CDA8}"/>
              </a:ext>
            </a:extLst>
          </p:cNvPr>
          <p:cNvCxnSpPr>
            <a:cxnSpLocks/>
          </p:cNvCxnSpPr>
          <p:nvPr/>
        </p:nvCxnSpPr>
        <p:spPr>
          <a:xfrm flipH="1">
            <a:off x="5554756" y="3463130"/>
            <a:ext cx="830177" cy="74061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Ευθύγραμμο βέλος σύνδεσης 70">
            <a:extLst>
              <a:ext uri="{FF2B5EF4-FFF2-40B4-BE49-F238E27FC236}">
                <a16:creationId xmlns:a16="http://schemas.microsoft.com/office/drawing/2014/main" id="{E3501F65-B9C2-72F6-A965-8B2F1BB37C61}"/>
              </a:ext>
            </a:extLst>
          </p:cNvPr>
          <p:cNvCxnSpPr>
            <a:cxnSpLocks/>
          </p:cNvCxnSpPr>
          <p:nvPr/>
        </p:nvCxnSpPr>
        <p:spPr>
          <a:xfrm flipH="1">
            <a:off x="5594861" y="3429709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Ευθύγραμμο βέλος σύνδεσης 74">
            <a:extLst>
              <a:ext uri="{FF2B5EF4-FFF2-40B4-BE49-F238E27FC236}">
                <a16:creationId xmlns:a16="http://schemas.microsoft.com/office/drawing/2014/main" id="{5348623D-7A0E-BF2F-1305-ACF1330899BF}"/>
              </a:ext>
            </a:extLst>
          </p:cNvPr>
          <p:cNvCxnSpPr>
            <a:cxnSpLocks/>
          </p:cNvCxnSpPr>
          <p:nvPr/>
        </p:nvCxnSpPr>
        <p:spPr>
          <a:xfrm flipH="1">
            <a:off x="5608229" y="4257213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Ευθύγραμμο βέλος σύνδεσης 78">
            <a:extLst>
              <a:ext uri="{FF2B5EF4-FFF2-40B4-BE49-F238E27FC236}">
                <a16:creationId xmlns:a16="http://schemas.microsoft.com/office/drawing/2014/main" id="{752871F0-6F74-0E90-968E-C4A1796C70C0}"/>
              </a:ext>
            </a:extLst>
          </p:cNvPr>
          <p:cNvCxnSpPr>
            <a:cxnSpLocks/>
          </p:cNvCxnSpPr>
          <p:nvPr/>
        </p:nvCxnSpPr>
        <p:spPr>
          <a:xfrm flipH="1">
            <a:off x="6630913" y="3824078"/>
            <a:ext cx="729917" cy="393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Ευθύγραμμο βέλος σύνδεσης 82">
            <a:extLst>
              <a:ext uri="{FF2B5EF4-FFF2-40B4-BE49-F238E27FC236}">
                <a16:creationId xmlns:a16="http://schemas.microsoft.com/office/drawing/2014/main" id="{229AF21E-47CA-517B-8F26-E043A80CD012}"/>
              </a:ext>
            </a:extLst>
          </p:cNvPr>
          <p:cNvCxnSpPr>
            <a:cxnSpLocks/>
          </p:cNvCxnSpPr>
          <p:nvPr/>
        </p:nvCxnSpPr>
        <p:spPr>
          <a:xfrm flipH="1" flipV="1">
            <a:off x="6597492" y="3500558"/>
            <a:ext cx="669757" cy="1884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Οβάλ 88">
            <a:extLst>
              <a:ext uri="{FF2B5EF4-FFF2-40B4-BE49-F238E27FC236}">
                <a16:creationId xmlns:a16="http://schemas.microsoft.com/office/drawing/2014/main" id="{D5BF9735-3633-0B25-1B19-5EA69D287ECB}"/>
              </a:ext>
            </a:extLst>
          </p:cNvPr>
          <p:cNvSpPr/>
          <p:nvPr/>
        </p:nvSpPr>
        <p:spPr>
          <a:xfrm>
            <a:off x="7208715" y="3598276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F</a:t>
            </a:r>
          </a:p>
        </p:txBody>
      </p:sp>
      <p:sp>
        <p:nvSpPr>
          <p:cNvPr id="91" name="Οβάλ 90">
            <a:extLst>
              <a:ext uri="{FF2B5EF4-FFF2-40B4-BE49-F238E27FC236}">
                <a16:creationId xmlns:a16="http://schemas.microsoft.com/office/drawing/2014/main" id="{92767BC3-2BC5-8AFB-BF5A-EB2B2419C3CC}"/>
              </a:ext>
            </a:extLst>
          </p:cNvPr>
          <p:cNvSpPr/>
          <p:nvPr/>
        </p:nvSpPr>
        <p:spPr>
          <a:xfrm>
            <a:off x="6253920" y="4100799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E</a:t>
            </a:r>
          </a:p>
        </p:txBody>
      </p:sp>
      <p:sp>
        <p:nvSpPr>
          <p:cNvPr id="3" name="Οβάλ 2">
            <a:extLst>
              <a:ext uri="{FF2B5EF4-FFF2-40B4-BE49-F238E27FC236}">
                <a16:creationId xmlns:a16="http://schemas.microsoft.com/office/drawing/2014/main" id="{DC869CF9-409A-8637-2CE9-B81E3733A49F}"/>
              </a:ext>
            </a:extLst>
          </p:cNvPr>
          <p:cNvSpPr/>
          <p:nvPr/>
        </p:nvSpPr>
        <p:spPr>
          <a:xfrm>
            <a:off x="5335848" y="3295312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958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B41645-E7E3-1363-8AC0-AE6C5A4F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3533" cy="757292"/>
          </a:xfrm>
        </p:spPr>
        <p:txBody>
          <a:bodyPr/>
          <a:lstStyle/>
          <a:p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Game</a:t>
            </a:r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Theoretic</a:t>
            </a:r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</a:t>
            </a:r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of </a:t>
            </a:r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Cascades</a:t>
            </a:r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[</a:t>
            </a:r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Morris</a:t>
            </a:r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, 2000]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AE8130-FF33-E3BA-B945-A3EE9B7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6733" cy="24233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l-GR"/>
          </a:p>
          <a:p>
            <a:pPr marL="0" indent="0">
              <a:buNone/>
            </a:pPr>
            <a:br>
              <a:rPr lang="en-US" dirty="0"/>
            </a:br>
            <a:endParaRPr lang="en-US"/>
          </a:p>
          <a:p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Q2b.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If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q &gt; 0.5,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what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minimum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size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set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need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infect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whole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graph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? (10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min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)</a:t>
            </a:r>
          </a:p>
          <a:p>
            <a:pPr marL="0" indent="0">
              <a:buNone/>
            </a:pPr>
            <a:r>
              <a:rPr lang="el-GR" sz="1900" dirty="0" err="1">
                <a:solidFill>
                  <a:srgbClr val="000000"/>
                </a:solidFill>
                <a:latin typeface="Aptos" panose="020B0004020202020204"/>
                <a:cs typeface="Calibri Light"/>
              </a:rPr>
              <a:t>Ans</a:t>
            </a:r>
            <a:r>
              <a:rPr lang="el-GR" sz="1900" dirty="0">
                <a:solidFill>
                  <a:srgbClr val="000000"/>
                </a:solidFill>
                <a:latin typeface="Aptos" panose="020B0004020202020204"/>
                <a:cs typeface="Calibri Light"/>
              </a:rPr>
              <a:t>: 2, C, F</a:t>
            </a:r>
          </a:p>
          <a:p>
            <a:endParaRPr lang="el-GR" dirty="0">
              <a:ea typeface="+mn-lt"/>
              <a:cs typeface="+mn-lt"/>
            </a:endParaRP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7598D98E-EFE0-8A59-20F0-99C1329397D8}"/>
              </a:ext>
            </a:extLst>
          </p:cNvPr>
          <p:cNvSpPr/>
          <p:nvPr/>
        </p:nvSpPr>
        <p:spPr>
          <a:xfrm>
            <a:off x="3823265" y="1961867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D120C293-0E99-6EB9-1195-4EB8AA0081CD}"/>
              </a:ext>
            </a:extLst>
          </p:cNvPr>
          <p:cNvSpPr/>
          <p:nvPr/>
        </p:nvSpPr>
        <p:spPr>
          <a:xfrm>
            <a:off x="4941669" y="1665359"/>
            <a:ext cx="360947" cy="3342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B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97B21E68-6B94-930A-C148-4B6F39F8B7D8}"/>
              </a:ext>
            </a:extLst>
          </p:cNvPr>
          <p:cNvSpPr/>
          <p:nvPr/>
        </p:nvSpPr>
        <p:spPr>
          <a:xfrm>
            <a:off x="4919474" y="2463181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C</a:t>
            </a:r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5968895E-1221-6E6E-6072-7F0DCDB9BE2F}"/>
              </a:ext>
            </a:extLst>
          </p:cNvPr>
          <p:cNvSpPr/>
          <p:nvPr/>
        </p:nvSpPr>
        <p:spPr>
          <a:xfrm>
            <a:off x="5888684" y="1620969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39705645-2297-4B2F-2804-1329D79D35B9}"/>
              </a:ext>
            </a:extLst>
          </p:cNvPr>
          <p:cNvSpPr/>
          <p:nvPr/>
        </p:nvSpPr>
        <p:spPr>
          <a:xfrm>
            <a:off x="5888684" y="2463180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E</a:t>
            </a:r>
          </a:p>
        </p:txBody>
      </p:sp>
      <p:sp>
        <p:nvSpPr>
          <p:cNvPr id="15" name="Οβάλ 14">
            <a:extLst>
              <a:ext uri="{FF2B5EF4-FFF2-40B4-BE49-F238E27FC236}">
                <a16:creationId xmlns:a16="http://schemas.microsoft.com/office/drawing/2014/main" id="{A223E7FB-B482-4F95-0484-D754B7A80D57}"/>
              </a:ext>
            </a:extLst>
          </p:cNvPr>
          <p:cNvSpPr/>
          <p:nvPr/>
        </p:nvSpPr>
        <p:spPr>
          <a:xfrm>
            <a:off x="6844526" y="1961864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F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9CAABABD-EB93-2F71-DA7B-4BD4A1511B9B}"/>
              </a:ext>
            </a:extLst>
          </p:cNvPr>
          <p:cNvCxnSpPr/>
          <p:nvPr/>
        </p:nvCxnSpPr>
        <p:spPr>
          <a:xfrm>
            <a:off x="4181540" y="2193141"/>
            <a:ext cx="760663" cy="3863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A0702428-8591-0EBD-2D03-800D1A872FF9}"/>
              </a:ext>
            </a:extLst>
          </p:cNvPr>
          <p:cNvCxnSpPr/>
          <p:nvPr/>
        </p:nvCxnSpPr>
        <p:spPr>
          <a:xfrm flipV="1">
            <a:off x="4168927" y="1860960"/>
            <a:ext cx="789995" cy="30881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9F0EE4AC-ACBE-5251-E624-039B7053F099}"/>
              </a:ext>
            </a:extLst>
          </p:cNvPr>
          <p:cNvCxnSpPr>
            <a:cxnSpLocks/>
          </p:cNvCxnSpPr>
          <p:nvPr/>
        </p:nvCxnSpPr>
        <p:spPr>
          <a:xfrm flipH="1">
            <a:off x="5102624" y="1939141"/>
            <a:ext cx="28073" cy="5467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C1727ECA-C263-9D1B-244D-798284B7D48D}"/>
              </a:ext>
            </a:extLst>
          </p:cNvPr>
          <p:cNvCxnSpPr>
            <a:cxnSpLocks/>
          </p:cNvCxnSpPr>
          <p:nvPr/>
        </p:nvCxnSpPr>
        <p:spPr>
          <a:xfrm flipH="1">
            <a:off x="5210983" y="1900636"/>
            <a:ext cx="733587" cy="676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CF88E988-0870-1CAD-97D0-4D5CABE1FC3A}"/>
              </a:ext>
            </a:extLst>
          </p:cNvPr>
          <p:cNvCxnSpPr>
            <a:cxnSpLocks/>
          </p:cNvCxnSpPr>
          <p:nvPr/>
        </p:nvCxnSpPr>
        <p:spPr>
          <a:xfrm flipH="1">
            <a:off x="5229624" y="1792088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E23402BC-2418-D34A-6706-33142F8CF2A8}"/>
              </a:ext>
            </a:extLst>
          </p:cNvPr>
          <p:cNvCxnSpPr>
            <a:cxnSpLocks/>
          </p:cNvCxnSpPr>
          <p:nvPr/>
        </p:nvCxnSpPr>
        <p:spPr>
          <a:xfrm flipH="1">
            <a:off x="5242992" y="2619593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E0223A90-39FD-BAE4-D46A-2689CD48BDCF}"/>
              </a:ext>
            </a:extLst>
          </p:cNvPr>
          <p:cNvCxnSpPr>
            <a:cxnSpLocks/>
          </p:cNvCxnSpPr>
          <p:nvPr/>
        </p:nvCxnSpPr>
        <p:spPr>
          <a:xfrm flipH="1">
            <a:off x="6247315" y="2232361"/>
            <a:ext cx="684013" cy="3471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69CA5BEA-CD58-B63F-27A0-6CA9773207EE}"/>
              </a:ext>
            </a:extLst>
          </p:cNvPr>
          <p:cNvCxnSpPr>
            <a:cxnSpLocks/>
          </p:cNvCxnSpPr>
          <p:nvPr/>
        </p:nvCxnSpPr>
        <p:spPr>
          <a:xfrm flipH="1" flipV="1">
            <a:off x="6232255" y="1862938"/>
            <a:ext cx="669757" cy="1884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1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AABC1D-4C1E-0E34-DB76-2568C813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64" y="2767362"/>
            <a:ext cx="6305228" cy="653970"/>
          </a:xfrm>
        </p:spPr>
        <p:txBody>
          <a:bodyPr/>
          <a:lstStyle/>
          <a:p>
            <a:r>
              <a:rPr lang="el-GR" sz="4000" b="1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Probabilistic</a:t>
            </a:r>
            <a:r>
              <a:rPr lang="el-GR" sz="4000" b="1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84763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B41645-E7E3-1363-8AC0-AE6C5A4F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038"/>
          </a:xfrm>
        </p:spPr>
        <p:txBody>
          <a:bodyPr/>
          <a:lstStyle/>
          <a:p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SIR </a:t>
            </a:r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epidemic</a:t>
            </a:r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</a:t>
            </a:r>
            <a:endParaRPr lang="el-GR" sz="2800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AE8130-FF33-E3BA-B945-A3EE9B7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083"/>
            <a:ext cx="10903057" cy="1432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Consider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the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same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graph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as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above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,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but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now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will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use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epidemic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models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instead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.</a:t>
            </a:r>
          </a:p>
          <a:p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First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will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examine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the SIR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with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beta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= 0.5 and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gamma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= 0.3.</a:t>
            </a:r>
          </a:p>
          <a:p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Since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don't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want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to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start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flipping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coins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inside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the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class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,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ll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adjust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the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rules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87048-8A10-3F71-9D40-4F2C1A3BDB05}"/>
              </a:ext>
            </a:extLst>
          </p:cNvPr>
          <p:cNvSpPr txBox="1"/>
          <p:nvPr/>
        </p:nvSpPr>
        <p:spPr>
          <a:xfrm>
            <a:off x="761999" y="2886560"/>
            <a:ext cx="10518181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Q3a: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if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beta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conversion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probability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(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independent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for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each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neighbor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) and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gamma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recovery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rate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:</a:t>
            </a:r>
            <a:endParaRPr lang="el-GR" sz="240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what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probability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getting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infected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as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a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function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infected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neighbors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?</a:t>
            </a:r>
            <a:endParaRPr lang="el-GR" sz="240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what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probability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recovering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as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a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function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iterations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?</a:t>
            </a:r>
            <a:endParaRPr lang="el-GR" sz="2400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800100" indent="-3429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(10m)</a:t>
            </a:r>
            <a:endParaRPr lang="el-GR" sz="2400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12BA3-CE95-DFFB-B9F5-EBC213D1FD5A}"/>
              </a:ext>
            </a:extLst>
          </p:cNvPr>
          <p:cNvSpPr txBox="1"/>
          <p:nvPr/>
        </p:nvSpPr>
        <p:spPr>
          <a:xfrm>
            <a:off x="773125" y="5467344"/>
            <a:ext cx="9142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Ans</a:t>
            </a:r>
            <a:r>
              <a:rPr lang="el-GR" dirty="0"/>
              <a:t> = </a:t>
            </a:r>
            <a:r>
              <a:rPr lang="el-GR" dirty="0" err="1"/>
              <a:t>Complementary</a:t>
            </a:r>
            <a:r>
              <a:rPr lang="el-GR" dirty="0"/>
              <a:t> </a:t>
            </a:r>
            <a:r>
              <a:rPr lang="el-GR" dirty="0" err="1"/>
              <a:t>independent</a:t>
            </a:r>
            <a:r>
              <a:rPr lang="el-GR" dirty="0"/>
              <a:t> </a:t>
            </a:r>
            <a:r>
              <a:rPr lang="el-GR" dirty="0" err="1"/>
              <a:t>probabilities</a:t>
            </a:r>
            <a:r>
              <a:rPr lang="el-GR" dirty="0"/>
              <a:t>.  P(i)= 1 - (1-b)^n , P(r) = 1 - (1-g)^t</a:t>
            </a:r>
          </a:p>
          <a:p>
            <a:r>
              <a:rPr lang="el-GR" dirty="0" err="1"/>
              <a:t>Assume</a:t>
            </a:r>
            <a:r>
              <a:rPr lang="el-GR" dirty="0"/>
              <a:t> </a:t>
            </a:r>
            <a:r>
              <a:rPr lang="el-GR" dirty="0" err="1"/>
              <a:t>if</a:t>
            </a:r>
            <a:r>
              <a:rPr lang="el-GR" dirty="0"/>
              <a:t> P(i)&gt;0.5 </a:t>
            </a:r>
            <a:r>
              <a:rPr lang="el-GR" dirty="0" err="1"/>
              <a:t>that</a:t>
            </a:r>
            <a:r>
              <a:rPr lang="el-GR" dirty="0"/>
              <a:t> the </a:t>
            </a:r>
            <a:r>
              <a:rPr lang="el-GR" dirty="0" err="1"/>
              <a:t>node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infected</a:t>
            </a:r>
            <a:r>
              <a:rPr lang="el-GR" dirty="0"/>
              <a:t>, and </a:t>
            </a:r>
            <a:r>
              <a:rPr lang="el-GR" dirty="0" err="1"/>
              <a:t>if</a:t>
            </a:r>
            <a:r>
              <a:rPr lang="el-GR" dirty="0"/>
              <a:t> p(r)&gt;0.5 </a:t>
            </a:r>
            <a:r>
              <a:rPr lang="el-GR" dirty="0" err="1"/>
              <a:t>that</a:t>
            </a:r>
            <a:r>
              <a:rPr lang="el-GR" dirty="0"/>
              <a:t> </a:t>
            </a:r>
            <a:r>
              <a:rPr lang="el-GR" dirty="0" err="1"/>
              <a:t>it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recovered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49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B41645-E7E3-1363-8AC0-AE6C5A4F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SIR </a:t>
            </a:r>
            <a:r>
              <a:rPr lang="el-GR" err="1"/>
              <a:t>epidemic</a:t>
            </a:r>
            <a:r>
              <a:rPr lang="el-GR"/>
              <a:t> </a:t>
            </a:r>
            <a:r>
              <a:rPr lang="el-GR" err="1"/>
              <a:t>model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AE8130-FF33-E3BA-B945-A3EE9B7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930"/>
            <a:ext cx="10757067" cy="890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Q3b: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If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we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first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compute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infection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and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then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recovery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in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each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iteration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,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which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smallest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set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nodes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that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can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infect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whole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graph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? (10 m)</a:t>
            </a:r>
          </a:p>
          <a:p>
            <a:pPr marL="0" indent="0">
              <a:buNone/>
            </a:pPr>
            <a:endParaRPr lang="el-GR" sz="2400" dirty="0">
              <a:solidFill>
                <a:srgbClr val="0070C0"/>
              </a:solidFill>
              <a:latin typeface="Calibri Light"/>
              <a:ea typeface="+mj-lt"/>
              <a:cs typeface="Calibri Light"/>
            </a:endParaRPr>
          </a:p>
          <a:p>
            <a:pPr marL="0" indent="0">
              <a:buNone/>
            </a:pPr>
            <a:endParaRPr lang="el-GR" sz="2400" dirty="0">
              <a:latin typeface="Calibri Light"/>
              <a:cs typeface="Calibri Light"/>
            </a:endParaRP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9FBED2B5-D400-088B-69A0-789B510713D2}"/>
              </a:ext>
            </a:extLst>
          </p:cNvPr>
          <p:cNvSpPr/>
          <p:nvPr/>
        </p:nvSpPr>
        <p:spPr>
          <a:xfrm>
            <a:off x="4352791" y="3798340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57C3AB3C-D0BE-462A-EFA9-F6D074F5038E}"/>
              </a:ext>
            </a:extLst>
          </p:cNvPr>
          <p:cNvSpPr/>
          <p:nvPr/>
        </p:nvSpPr>
        <p:spPr>
          <a:xfrm>
            <a:off x="5471195" y="3501831"/>
            <a:ext cx="360947" cy="3342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B</a:t>
            </a:r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EBD232D0-08AC-E95D-1325-E5480938C6BD}"/>
              </a:ext>
            </a:extLst>
          </p:cNvPr>
          <p:cNvSpPr/>
          <p:nvPr/>
        </p:nvSpPr>
        <p:spPr>
          <a:xfrm>
            <a:off x="6418210" y="3457442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15" name="Οβάλ 14">
            <a:extLst>
              <a:ext uri="{FF2B5EF4-FFF2-40B4-BE49-F238E27FC236}">
                <a16:creationId xmlns:a16="http://schemas.microsoft.com/office/drawing/2014/main" id="{655CEFD4-37F4-2974-ABDC-CA6AFCC282C5}"/>
              </a:ext>
            </a:extLst>
          </p:cNvPr>
          <p:cNvSpPr/>
          <p:nvPr/>
        </p:nvSpPr>
        <p:spPr>
          <a:xfrm>
            <a:off x="6418210" y="4299652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E</a:t>
            </a:r>
          </a:p>
        </p:txBody>
      </p:sp>
      <p:sp>
        <p:nvSpPr>
          <p:cNvPr id="17" name="Οβάλ 16">
            <a:extLst>
              <a:ext uri="{FF2B5EF4-FFF2-40B4-BE49-F238E27FC236}">
                <a16:creationId xmlns:a16="http://schemas.microsoft.com/office/drawing/2014/main" id="{C4B3609B-B95A-F951-75EE-209382AF28A5}"/>
              </a:ext>
            </a:extLst>
          </p:cNvPr>
          <p:cNvSpPr/>
          <p:nvPr/>
        </p:nvSpPr>
        <p:spPr>
          <a:xfrm>
            <a:off x="7374052" y="3798337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F</a:t>
            </a: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94DB4EBB-4F4F-3EA8-B306-FFFF69DDC88D}"/>
              </a:ext>
            </a:extLst>
          </p:cNvPr>
          <p:cNvCxnSpPr/>
          <p:nvPr/>
        </p:nvCxnSpPr>
        <p:spPr>
          <a:xfrm>
            <a:off x="4711066" y="4029613"/>
            <a:ext cx="760663" cy="3863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4CDF6418-3BF8-FCB2-60F2-966CD862329C}"/>
              </a:ext>
            </a:extLst>
          </p:cNvPr>
          <p:cNvCxnSpPr/>
          <p:nvPr/>
        </p:nvCxnSpPr>
        <p:spPr>
          <a:xfrm flipV="1">
            <a:off x="4652961" y="3686059"/>
            <a:ext cx="880979" cy="30881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DA07F39B-2562-E4AB-C06A-B18CA8FE66E4}"/>
              </a:ext>
            </a:extLst>
          </p:cNvPr>
          <p:cNvCxnSpPr>
            <a:cxnSpLocks/>
          </p:cNvCxnSpPr>
          <p:nvPr/>
        </p:nvCxnSpPr>
        <p:spPr>
          <a:xfrm flipH="1">
            <a:off x="5632150" y="3775613"/>
            <a:ext cx="28073" cy="5467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8B57CA34-2151-137E-726C-A7CC19034E1D}"/>
              </a:ext>
            </a:extLst>
          </p:cNvPr>
          <p:cNvCxnSpPr>
            <a:cxnSpLocks/>
          </p:cNvCxnSpPr>
          <p:nvPr/>
        </p:nvCxnSpPr>
        <p:spPr>
          <a:xfrm flipH="1">
            <a:off x="5697581" y="3737108"/>
            <a:ext cx="808712" cy="6762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59EDBB11-B660-42D1-BF03-79BCE16390C9}"/>
              </a:ext>
            </a:extLst>
          </p:cNvPr>
          <p:cNvCxnSpPr>
            <a:cxnSpLocks/>
          </p:cNvCxnSpPr>
          <p:nvPr/>
        </p:nvCxnSpPr>
        <p:spPr>
          <a:xfrm flipH="1">
            <a:off x="5759150" y="3628560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FEBED07D-18D8-5D26-E68B-BEE841923089}"/>
              </a:ext>
            </a:extLst>
          </p:cNvPr>
          <p:cNvCxnSpPr>
            <a:cxnSpLocks/>
          </p:cNvCxnSpPr>
          <p:nvPr/>
        </p:nvCxnSpPr>
        <p:spPr>
          <a:xfrm flipH="1">
            <a:off x="5772518" y="4456066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7F0EFC26-9CBB-1272-48A3-C801ED5A39B3}"/>
              </a:ext>
            </a:extLst>
          </p:cNvPr>
          <p:cNvCxnSpPr>
            <a:cxnSpLocks/>
          </p:cNvCxnSpPr>
          <p:nvPr/>
        </p:nvCxnSpPr>
        <p:spPr>
          <a:xfrm flipH="1">
            <a:off x="6782287" y="4074591"/>
            <a:ext cx="626595" cy="32845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630596DF-5D46-2118-999B-8BD26042A0A3}"/>
              </a:ext>
            </a:extLst>
          </p:cNvPr>
          <p:cNvCxnSpPr>
            <a:cxnSpLocks/>
          </p:cNvCxnSpPr>
          <p:nvPr/>
        </p:nvCxnSpPr>
        <p:spPr>
          <a:xfrm flipH="1" flipV="1">
            <a:off x="6761781" y="3699410"/>
            <a:ext cx="669757" cy="1884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4B9FDA-A27C-2AF6-2547-0A929BE53F80}"/>
              </a:ext>
            </a:extLst>
          </p:cNvPr>
          <p:cNvSpPr txBox="1"/>
          <p:nvPr/>
        </p:nvSpPr>
        <p:spPr>
          <a:xfrm>
            <a:off x="835765" y="5197522"/>
            <a:ext cx="11068334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E, F 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never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has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two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infected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neighbors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at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the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same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time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,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hence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it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will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never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get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infected</a:t>
            </a:r>
            <a:r>
              <a:rPr lang="el-GR" sz="2400" dirty="0">
                <a:solidFill>
                  <a:srgbClr val="0070C0"/>
                </a:solidFill>
                <a:latin typeface="Calibri Light"/>
                <a:ea typeface="+mj-lt"/>
                <a:cs typeface="Calibri Light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BB521-D400-1906-E0D9-F7BC8678F1F7}"/>
              </a:ext>
            </a:extLst>
          </p:cNvPr>
          <p:cNvSpPr txBox="1"/>
          <p:nvPr/>
        </p:nvSpPr>
        <p:spPr>
          <a:xfrm>
            <a:off x="838423" y="2850404"/>
            <a:ext cx="44264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dirty="0" err="1">
                <a:solidFill>
                  <a:srgbClr val="0070C0"/>
                </a:solidFill>
                <a:latin typeface="Calibri Light"/>
                <a:cs typeface="Calibri Light"/>
              </a:rPr>
              <a:t>Let</a:t>
            </a:r>
            <a:r>
              <a:rPr lang="el-GR" sz="2400" dirty="0">
                <a:solidFill>
                  <a:srgbClr val="0070C0"/>
                </a:solidFill>
                <a:latin typeface="Calibri Light"/>
                <a:cs typeface="Calibri Light"/>
              </a:rPr>
              <a:t> s </a:t>
            </a:r>
            <a:r>
              <a:rPr lang="el-GR" sz="2400" dirty="0" err="1">
                <a:solidFill>
                  <a:srgbClr val="0070C0"/>
                </a:solidFill>
                <a:latin typeface="Calibri Light"/>
                <a:cs typeface="Calibri Light"/>
              </a:rPr>
              <a:t>see</a:t>
            </a:r>
            <a:r>
              <a:rPr lang="el-GR" sz="2400" dirty="0">
                <a:solidFill>
                  <a:srgbClr val="0070C0"/>
                </a:solidFill>
                <a:latin typeface="Calibri Light"/>
                <a:cs typeface="Calibri Light"/>
              </a:rPr>
              <a:t> for  A,B: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71495257-8CDA-16E3-ADD6-104C32638144}"/>
              </a:ext>
            </a:extLst>
          </p:cNvPr>
          <p:cNvSpPr/>
          <p:nvPr/>
        </p:nvSpPr>
        <p:spPr>
          <a:xfrm>
            <a:off x="5406134" y="4294753"/>
            <a:ext cx="360947" cy="3342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C</a:t>
            </a:r>
          </a:p>
        </p:txBody>
      </p:sp>
      <p:sp>
        <p:nvSpPr>
          <p:cNvPr id="4" name="Οβάλ 3">
            <a:extLst>
              <a:ext uri="{FF2B5EF4-FFF2-40B4-BE49-F238E27FC236}">
                <a16:creationId xmlns:a16="http://schemas.microsoft.com/office/drawing/2014/main" id="{F8DFB3A8-F536-F641-ADC9-A47210FD9EF0}"/>
              </a:ext>
            </a:extLst>
          </p:cNvPr>
          <p:cNvSpPr/>
          <p:nvPr/>
        </p:nvSpPr>
        <p:spPr>
          <a:xfrm>
            <a:off x="5471195" y="3512716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B</a:t>
            </a: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604D9A3C-0958-95C4-FD2B-F04A43B37CED}"/>
              </a:ext>
            </a:extLst>
          </p:cNvPr>
          <p:cNvSpPr/>
          <p:nvPr/>
        </p:nvSpPr>
        <p:spPr>
          <a:xfrm>
            <a:off x="4352791" y="3809225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795A12B5-FD6B-9742-D1FB-009263905DBC}"/>
              </a:ext>
            </a:extLst>
          </p:cNvPr>
          <p:cNvSpPr/>
          <p:nvPr/>
        </p:nvSpPr>
        <p:spPr>
          <a:xfrm>
            <a:off x="5413255" y="4294752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C</a:t>
            </a:r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4095CF51-47C0-6712-7524-D67E19D86DE2}"/>
              </a:ext>
            </a:extLst>
          </p:cNvPr>
          <p:cNvSpPr/>
          <p:nvPr/>
        </p:nvSpPr>
        <p:spPr>
          <a:xfrm>
            <a:off x="6418209" y="3457441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34BA456C-8346-16C2-B691-5B3E8C781036}"/>
              </a:ext>
            </a:extLst>
          </p:cNvPr>
          <p:cNvSpPr/>
          <p:nvPr/>
        </p:nvSpPr>
        <p:spPr>
          <a:xfrm>
            <a:off x="5466922" y="3501322"/>
            <a:ext cx="360947" cy="3342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B</a:t>
            </a:r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613B087A-EB53-3AF4-58B7-A6C1BF0799A2}"/>
              </a:ext>
            </a:extLst>
          </p:cNvPr>
          <p:cNvSpPr/>
          <p:nvPr/>
        </p:nvSpPr>
        <p:spPr>
          <a:xfrm>
            <a:off x="4355640" y="3797831"/>
            <a:ext cx="360947" cy="3342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545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" grpId="0" animBg="1"/>
      <p:bldP spid="5" grpId="0" animBg="1"/>
      <p:bldP spid="6" grpId="0" animBg="1"/>
      <p:bldP spid="8" grpId="0" animBg="1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B41645-E7E3-1363-8AC0-AE6C5A4F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SIR </a:t>
            </a:r>
            <a:r>
              <a:rPr lang="el-GR" err="1"/>
              <a:t>epidemic</a:t>
            </a:r>
            <a:r>
              <a:rPr lang="el-GR"/>
              <a:t> </a:t>
            </a:r>
            <a:r>
              <a:rPr lang="el-GR" err="1"/>
              <a:t>model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AE8130-FF33-E3BA-B945-A3EE9B7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541"/>
            <a:ext cx="11291603" cy="102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Q3b: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If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we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first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compute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infection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and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then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recovery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in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each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iteration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,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which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smallest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set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nodes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that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can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infect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whole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graph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? (10 m)</a:t>
            </a:r>
          </a:p>
          <a:p>
            <a:pPr marL="0" indent="0">
              <a:buNone/>
            </a:pPr>
            <a:endParaRPr lang="el-GR" sz="2400" dirty="0">
              <a:latin typeface="Calibri Light"/>
              <a:cs typeface="Calibri Light"/>
            </a:endParaRP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9FBED2B5-D400-088B-69A0-789B510713D2}"/>
              </a:ext>
            </a:extLst>
          </p:cNvPr>
          <p:cNvSpPr/>
          <p:nvPr/>
        </p:nvSpPr>
        <p:spPr>
          <a:xfrm>
            <a:off x="4352791" y="3150071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57C3AB3C-D0BE-462A-EFA9-F6D074F5038E}"/>
              </a:ext>
            </a:extLst>
          </p:cNvPr>
          <p:cNvSpPr/>
          <p:nvPr/>
        </p:nvSpPr>
        <p:spPr>
          <a:xfrm>
            <a:off x="5471195" y="2853562"/>
            <a:ext cx="360947" cy="3342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B</a:t>
            </a:r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3ADFBF3F-7C37-9131-FD86-2B251305BB75}"/>
              </a:ext>
            </a:extLst>
          </p:cNvPr>
          <p:cNvSpPr/>
          <p:nvPr/>
        </p:nvSpPr>
        <p:spPr>
          <a:xfrm>
            <a:off x="5449000" y="3651385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C</a:t>
            </a:r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EBD232D0-08AC-E95D-1325-E5480938C6BD}"/>
              </a:ext>
            </a:extLst>
          </p:cNvPr>
          <p:cNvSpPr/>
          <p:nvPr/>
        </p:nvSpPr>
        <p:spPr>
          <a:xfrm>
            <a:off x="6418210" y="2809173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15" name="Οβάλ 14">
            <a:extLst>
              <a:ext uri="{FF2B5EF4-FFF2-40B4-BE49-F238E27FC236}">
                <a16:creationId xmlns:a16="http://schemas.microsoft.com/office/drawing/2014/main" id="{655CEFD4-37F4-2974-ABDC-CA6AFCC282C5}"/>
              </a:ext>
            </a:extLst>
          </p:cNvPr>
          <p:cNvSpPr/>
          <p:nvPr/>
        </p:nvSpPr>
        <p:spPr>
          <a:xfrm>
            <a:off x="6418210" y="3651383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E</a:t>
            </a:r>
          </a:p>
        </p:txBody>
      </p:sp>
      <p:sp>
        <p:nvSpPr>
          <p:cNvPr id="17" name="Οβάλ 16">
            <a:extLst>
              <a:ext uri="{FF2B5EF4-FFF2-40B4-BE49-F238E27FC236}">
                <a16:creationId xmlns:a16="http://schemas.microsoft.com/office/drawing/2014/main" id="{C4B3609B-B95A-F951-75EE-209382AF28A5}"/>
              </a:ext>
            </a:extLst>
          </p:cNvPr>
          <p:cNvSpPr/>
          <p:nvPr/>
        </p:nvSpPr>
        <p:spPr>
          <a:xfrm>
            <a:off x="7374052" y="3150068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F</a:t>
            </a: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94DB4EBB-4F4F-3EA8-B306-FFFF69DDC88D}"/>
              </a:ext>
            </a:extLst>
          </p:cNvPr>
          <p:cNvCxnSpPr/>
          <p:nvPr/>
        </p:nvCxnSpPr>
        <p:spPr>
          <a:xfrm>
            <a:off x="4711066" y="3381344"/>
            <a:ext cx="760663" cy="3863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4CDF6418-3BF8-FCB2-60F2-966CD862329C}"/>
              </a:ext>
            </a:extLst>
          </p:cNvPr>
          <p:cNvCxnSpPr/>
          <p:nvPr/>
        </p:nvCxnSpPr>
        <p:spPr>
          <a:xfrm flipV="1">
            <a:off x="4652961" y="3037790"/>
            <a:ext cx="880979" cy="30881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DA07F39B-2562-E4AB-C06A-B18CA8FE66E4}"/>
              </a:ext>
            </a:extLst>
          </p:cNvPr>
          <p:cNvCxnSpPr>
            <a:cxnSpLocks/>
          </p:cNvCxnSpPr>
          <p:nvPr/>
        </p:nvCxnSpPr>
        <p:spPr>
          <a:xfrm flipH="1">
            <a:off x="5632150" y="3127344"/>
            <a:ext cx="28073" cy="5467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8B57CA34-2151-137E-726C-A7CC19034E1D}"/>
              </a:ext>
            </a:extLst>
          </p:cNvPr>
          <p:cNvCxnSpPr>
            <a:cxnSpLocks/>
          </p:cNvCxnSpPr>
          <p:nvPr/>
        </p:nvCxnSpPr>
        <p:spPr>
          <a:xfrm flipH="1">
            <a:off x="5726302" y="3064513"/>
            <a:ext cx="757606" cy="68255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59EDBB11-B660-42D1-BF03-79BCE16390C9}"/>
              </a:ext>
            </a:extLst>
          </p:cNvPr>
          <p:cNvCxnSpPr>
            <a:cxnSpLocks/>
          </p:cNvCxnSpPr>
          <p:nvPr/>
        </p:nvCxnSpPr>
        <p:spPr>
          <a:xfrm flipH="1">
            <a:off x="5759150" y="2980291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FEBED07D-18D8-5D26-E68B-BEE841923089}"/>
              </a:ext>
            </a:extLst>
          </p:cNvPr>
          <p:cNvCxnSpPr>
            <a:cxnSpLocks/>
          </p:cNvCxnSpPr>
          <p:nvPr/>
        </p:nvCxnSpPr>
        <p:spPr>
          <a:xfrm flipH="1">
            <a:off x="5772518" y="3807797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7F0EFC26-9CBB-1272-48A3-C801ED5A39B3}"/>
              </a:ext>
            </a:extLst>
          </p:cNvPr>
          <p:cNvCxnSpPr>
            <a:cxnSpLocks/>
          </p:cNvCxnSpPr>
          <p:nvPr/>
        </p:nvCxnSpPr>
        <p:spPr>
          <a:xfrm flipH="1">
            <a:off x="6787945" y="3410946"/>
            <a:ext cx="628317" cy="36400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630596DF-5D46-2118-999B-8BD26042A0A3}"/>
              </a:ext>
            </a:extLst>
          </p:cNvPr>
          <p:cNvCxnSpPr>
            <a:cxnSpLocks/>
          </p:cNvCxnSpPr>
          <p:nvPr/>
        </p:nvCxnSpPr>
        <p:spPr>
          <a:xfrm flipH="1" flipV="1">
            <a:off x="6761781" y="3051141"/>
            <a:ext cx="669757" cy="1884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7525F2-7E25-AC88-D9C8-1368E1260E96}"/>
              </a:ext>
            </a:extLst>
          </p:cNvPr>
          <p:cNvSpPr txBox="1"/>
          <p:nvPr/>
        </p:nvSpPr>
        <p:spPr>
          <a:xfrm>
            <a:off x="791975" y="5066152"/>
            <a:ext cx="112543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Does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change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if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we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first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recover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and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then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infect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? (5 m) </a:t>
            </a:r>
            <a:endParaRPr lang="el-GR" dirty="0"/>
          </a:p>
        </p:txBody>
      </p:sp>
      <p:sp>
        <p:nvSpPr>
          <p:cNvPr id="4" name="Οβάλ 3">
            <a:extLst>
              <a:ext uri="{FF2B5EF4-FFF2-40B4-BE49-F238E27FC236}">
                <a16:creationId xmlns:a16="http://schemas.microsoft.com/office/drawing/2014/main" id="{0F509EC3-3953-FC15-7BF1-EBFCA8AEAECF}"/>
              </a:ext>
            </a:extLst>
          </p:cNvPr>
          <p:cNvSpPr/>
          <p:nvPr/>
        </p:nvSpPr>
        <p:spPr>
          <a:xfrm>
            <a:off x="6418209" y="2809172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E0BAEFBD-A4CC-105B-9FF6-573DD90F8967}"/>
              </a:ext>
            </a:extLst>
          </p:cNvPr>
          <p:cNvSpPr/>
          <p:nvPr/>
        </p:nvSpPr>
        <p:spPr>
          <a:xfrm>
            <a:off x="6406836" y="3651382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E</a:t>
            </a: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D4EE55F9-527C-42DE-B03F-1753722968E9}"/>
              </a:ext>
            </a:extLst>
          </p:cNvPr>
          <p:cNvSpPr/>
          <p:nvPr/>
        </p:nvSpPr>
        <p:spPr>
          <a:xfrm>
            <a:off x="7374051" y="3150067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F</a:t>
            </a:r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CE117E99-DEAC-1B9D-5814-7A07AEF98D82}"/>
              </a:ext>
            </a:extLst>
          </p:cNvPr>
          <p:cNvSpPr/>
          <p:nvPr/>
        </p:nvSpPr>
        <p:spPr>
          <a:xfrm>
            <a:off x="5448999" y="3651384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C</a:t>
            </a:r>
          </a:p>
        </p:txBody>
      </p:sp>
      <p:sp>
        <p:nvSpPr>
          <p:cNvPr id="10" name="Οβάλ 9">
            <a:extLst>
              <a:ext uri="{FF2B5EF4-FFF2-40B4-BE49-F238E27FC236}">
                <a16:creationId xmlns:a16="http://schemas.microsoft.com/office/drawing/2014/main" id="{4909E60A-ABD5-C5A2-5685-CAF915E82612}"/>
              </a:ext>
            </a:extLst>
          </p:cNvPr>
          <p:cNvSpPr/>
          <p:nvPr/>
        </p:nvSpPr>
        <p:spPr>
          <a:xfrm>
            <a:off x="5471194" y="2864934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B</a:t>
            </a:r>
          </a:p>
        </p:txBody>
      </p:sp>
      <p:sp>
        <p:nvSpPr>
          <p:cNvPr id="16" name="Οβάλ 15">
            <a:extLst>
              <a:ext uri="{FF2B5EF4-FFF2-40B4-BE49-F238E27FC236}">
                <a16:creationId xmlns:a16="http://schemas.microsoft.com/office/drawing/2014/main" id="{00A281A6-2E21-EF11-6BCE-5EC3405C6C44}"/>
              </a:ext>
            </a:extLst>
          </p:cNvPr>
          <p:cNvSpPr/>
          <p:nvPr/>
        </p:nvSpPr>
        <p:spPr>
          <a:xfrm>
            <a:off x="6418209" y="2809172"/>
            <a:ext cx="360947" cy="3342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24" name="Οβάλ 23">
            <a:extLst>
              <a:ext uri="{FF2B5EF4-FFF2-40B4-BE49-F238E27FC236}">
                <a16:creationId xmlns:a16="http://schemas.microsoft.com/office/drawing/2014/main" id="{1111EFFA-B212-5C07-548D-4560098F8EDE}"/>
              </a:ext>
            </a:extLst>
          </p:cNvPr>
          <p:cNvSpPr/>
          <p:nvPr/>
        </p:nvSpPr>
        <p:spPr>
          <a:xfrm>
            <a:off x="6406836" y="3651382"/>
            <a:ext cx="360947" cy="33421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E</a:t>
            </a:r>
          </a:p>
        </p:txBody>
      </p:sp>
      <p:sp>
        <p:nvSpPr>
          <p:cNvPr id="26" name="Οβάλ 25">
            <a:extLst>
              <a:ext uri="{FF2B5EF4-FFF2-40B4-BE49-F238E27FC236}">
                <a16:creationId xmlns:a16="http://schemas.microsoft.com/office/drawing/2014/main" id="{A066AE2F-4FD4-A0D3-3E94-34600C6166A4}"/>
              </a:ext>
            </a:extLst>
          </p:cNvPr>
          <p:cNvSpPr/>
          <p:nvPr/>
        </p:nvSpPr>
        <p:spPr>
          <a:xfrm>
            <a:off x="4352789" y="3150069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DB46C-92D4-6F3A-9ED1-5A4227E5F7E1}"/>
              </a:ext>
            </a:extLst>
          </p:cNvPr>
          <p:cNvSpPr txBox="1"/>
          <p:nvPr/>
        </p:nvSpPr>
        <p:spPr>
          <a:xfrm>
            <a:off x="837020" y="45234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Ans</a:t>
            </a:r>
            <a:r>
              <a:rPr lang="el-GR" dirty="0"/>
              <a:t>: D,E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535AC-50A0-B34E-EC10-0D4ECE50993A}"/>
              </a:ext>
            </a:extLst>
          </p:cNvPr>
          <p:cNvSpPr txBox="1"/>
          <p:nvPr/>
        </p:nvSpPr>
        <p:spPr>
          <a:xfrm>
            <a:off x="837019" y="57181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Ans</a:t>
            </a:r>
            <a:r>
              <a:rPr lang="el-GR" dirty="0"/>
              <a:t>: B,C,F</a:t>
            </a:r>
          </a:p>
        </p:txBody>
      </p:sp>
    </p:spTree>
    <p:extLst>
      <p:ext uri="{BB962C8B-B14F-4D97-AF65-F5344CB8AC3E}">
        <p14:creationId xmlns:p14="http://schemas.microsoft.com/office/powerpoint/2010/main" val="8939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 animBg="1"/>
      <p:bldP spid="5" grpId="0" animBg="1"/>
      <p:bldP spid="6" grpId="0" animBg="1"/>
      <p:bldP spid="8" grpId="0" animBg="1"/>
      <p:bldP spid="10" grpId="0" animBg="1"/>
      <p:bldP spid="16" grpId="0" animBg="1"/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B41645-E7E3-1363-8AC0-AE6C5A4F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SIR </a:t>
            </a:r>
            <a:r>
              <a:rPr lang="el-GR" dirty="0" err="1"/>
              <a:t>mean</a:t>
            </a:r>
            <a:r>
              <a:rPr lang="el-GR" dirty="0"/>
              <a:t> </a:t>
            </a:r>
            <a:r>
              <a:rPr lang="el-GR" dirty="0" err="1"/>
              <a:t>field</a:t>
            </a:r>
            <a:r>
              <a:rPr lang="el-GR" dirty="0"/>
              <a:t> </a:t>
            </a:r>
            <a:r>
              <a:rPr lang="el-GR" dirty="0" err="1"/>
              <a:t>approximation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AE8130-FF33-E3BA-B945-A3EE9B7C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8666" cy="864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Q4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home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: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Compute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mean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field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approximation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with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above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parameters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,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starting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with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S =0.9, I = 0.1, R = 0,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based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on the SIR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equations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for 10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steps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n-US" sz="2400" dirty="0" err="1">
                <a:solidFill>
                  <a:srgbClr val="FF0000"/>
                </a:solidFill>
                <a:latin typeface="Aptos"/>
                <a:cs typeface="Calibri Light"/>
              </a:rPr>
              <a:t>Δt</a:t>
            </a:r>
            <a:r>
              <a:rPr lang="en-US" sz="2400" dirty="0">
                <a:solidFill>
                  <a:srgbClr val="FF0000"/>
                </a:solidFill>
                <a:latin typeface="Aptos"/>
                <a:cs typeface="Calibri Light"/>
              </a:rPr>
              <a:t> = 1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.</a:t>
            </a:r>
          </a:p>
          <a:p>
            <a:pPr marL="0" indent="0">
              <a:buNone/>
            </a:pPr>
            <a:endParaRPr lang="el-GR" sz="2400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A8713-B3C2-7FF5-61C5-9049AF650D94}"/>
              </a:ext>
            </a:extLst>
          </p:cNvPr>
          <p:cNvSpPr txBox="1"/>
          <p:nvPr/>
        </p:nvSpPr>
        <p:spPr>
          <a:xfrm>
            <a:off x="899351" y="3430668"/>
            <a:ext cx="57007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S(</a:t>
            </a:r>
            <a:r>
              <a:rPr lang="el-GR" err="1"/>
              <a:t>t+Dt</a:t>
            </a:r>
            <a:r>
              <a:rPr lang="el-GR" dirty="0"/>
              <a:t>) = S(t) - b*S(t)*I(t)*</a:t>
            </a:r>
            <a:r>
              <a:rPr lang="el-GR" err="1"/>
              <a:t>Dt</a:t>
            </a:r>
            <a:endParaRPr lang="el-GR" dirty="0"/>
          </a:p>
          <a:p>
            <a:r>
              <a:rPr lang="el-GR" dirty="0">
                <a:ea typeface="+mn-lt"/>
                <a:cs typeface="+mn-lt"/>
              </a:rPr>
              <a:t>I(</a:t>
            </a:r>
            <a:r>
              <a:rPr lang="el-GR" dirty="0" err="1">
                <a:ea typeface="+mn-lt"/>
                <a:cs typeface="+mn-lt"/>
              </a:rPr>
              <a:t>t+Dt</a:t>
            </a:r>
            <a:r>
              <a:rPr lang="el-GR" dirty="0">
                <a:ea typeface="+mn-lt"/>
                <a:cs typeface="+mn-lt"/>
              </a:rPr>
              <a:t>) = I(t) - (b*S(t)*I(t) - g*I(t))*</a:t>
            </a:r>
            <a:r>
              <a:rPr lang="el-GR" dirty="0" err="1">
                <a:ea typeface="+mn-lt"/>
                <a:cs typeface="+mn-lt"/>
              </a:rPr>
              <a:t>Dt</a:t>
            </a:r>
          </a:p>
          <a:p>
            <a:r>
              <a:rPr lang="el-GR" dirty="0">
                <a:ea typeface="+mn-lt"/>
                <a:cs typeface="+mn-lt"/>
              </a:rPr>
              <a:t>R(</a:t>
            </a:r>
            <a:r>
              <a:rPr lang="el-GR" dirty="0" err="1">
                <a:ea typeface="+mn-lt"/>
                <a:cs typeface="+mn-lt"/>
              </a:rPr>
              <a:t>t+Dt</a:t>
            </a:r>
            <a:r>
              <a:rPr lang="el-GR" dirty="0">
                <a:ea typeface="+mn-lt"/>
                <a:cs typeface="+mn-lt"/>
              </a:rPr>
              <a:t>) = R(t) - g*I(t)*</a:t>
            </a:r>
            <a:r>
              <a:rPr lang="el-GR" dirty="0" err="1">
                <a:ea typeface="+mn-lt"/>
                <a:cs typeface="+mn-lt"/>
              </a:rPr>
              <a:t>Dt</a:t>
            </a:r>
          </a:p>
          <a:p>
            <a:endParaRPr lang="el-G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l-GR" dirty="0">
                <a:ea typeface="+mn-lt"/>
                <a:cs typeface="+mn-lt"/>
              </a:rPr>
              <a:t>S=0.1483 </a:t>
            </a:r>
          </a:p>
          <a:p>
            <a:pPr marL="285750" indent="-285750">
              <a:buFont typeface="Arial"/>
              <a:buChar char="•"/>
            </a:pPr>
            <a:r>
              <a:rPr lang="el-GR">
                <a:ea typeface="+mn-lt"/>
                <a:cs typeface="+mn-lt"/>
              </a:rPr>
              <a:t>I=0.5284</a:t>
            </a:r>
          </a:p>
          <a:p>
            <a:pPr marL="285750" indent="-285750">
              <a:buFont typeface="Arial"/>
              <a:buChar char="•"/>
            </a:pPr>
            <a:r>
              <a:rPr lang="el-GR" dirty="0">
                <a:ea typeface="+mn-lt"/>
                <a:cs typeface="+mn-lt"/>
              </a:rPr>
              <a:t>R=0.3232</a:t>
            </a:r>
          </a:p>
        </p:txBody>
      </p:sp>
    </p:spTree>
    <p:extLst>
      <p:ext uri="{BB962C8B-B14F-4D97-AF65-F5344CB8AC3E}">
        <p14:creationId xmlns:p14="http://schemas.microsoft.com/office/powerpoint/2010/main" val="384394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George Panagopoulos</a:t>
            </a:r>
            <a:endParaRPr lang="el-GR" dirty="0"/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georgios.panagopoulos@uni.lu</a:t>
            </a: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>
                <a:solidFill>
                  <a:srgbClr val="0D55F7"/>
                </a:solidFill>
              </a:rPr>
              <a:t>Contact Information</a:t>
            </a:r>
            <a:endParaRPr lang="en-US" sz="280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82" y="141067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D55F7"/>
                </a:solidFill>
                <a:latin typeface="+mj-lt"/>
              </a:rPr>
              <a:t>Office: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D55F7"/>
                </a:solidFill>
                <a:ea typeface="+mn-lt"/>
                <a:cs typeface="+mn-lt"/>
              </a:rPr>
              <a:t>MNO/E03/0325070</a:t>
            </a:r>
            <a:r>
              <a:rPr lang="en-US">
                <a:solidFill>
                  <a:srgbClr val="0D55F7"/>
                </a:solidFill>
                <a:latin typeface="+mj-lt"/>
              </a:rPr>
              <a:t>  </a:t>
            </a:r>
            <a:endParaRPr lang="en-US"/>
          </a:p>
          <a:p>
            <a:pPr lvl="1"/>
            <a:endParaRPr lang="en-US">
              <a:solidFill>
                <a:srgbClr val="0D55F7"/>
              </a:solidFill>
              <a:latin typeface="+mj-lt"/>
            </a:endParaRPr>
          </a:p>
          <a:p>
            <a:r>
              <a:rPr lang="en-US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georgios.panagopoulos@uni.lu</a:t>
            </a:r>
            <a:endParaRPr lang="en-US">
              <a:solidFill>
                <a:srgbClr val="0D55F7"/>
              </a:solidFill>
              <a:latin typeface="+mj-lt"/>
            </a:endParaRPr>
          </a:p>
          <a:p>
            <a:pPr lvl="1"/>
            <a:endParaRPr lang="en-US">
              <a:solidFill>
                <a:srgbClr val="0D55F7"/>
              </a:solidFill>
              <a:latin typeface="+mj-lt"/>
            </a:endParaRPr>
          </a:p>
          <a:p>
            <a:r>
              <a:rPr lang="en-US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err="1">
                <a:solidFill>
                  <a:srgbClr val="0D55F7"/>
                </a:solidFill>
                <a:latin typeface="+mj-lt"/>
              </a:rPr>
              <a:t>geopanag</a:t>
            </a:r>
            <a:endParaRPr lang="en-US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>
                <a:solidFill>
                  <a:srgbClr val="0D55F7"/>
                </a:solidFill>
              </a:rPr>
              <a:t>Organisation</a:t>
            </a:r>
            <a:endParaRPr lang="en-US" sz="2800">
              <a:solidFill>
                <a:srgbClr val="0D55F7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4D57DF-1911-02B1-171E-3273F962DB12}"/>
              </a:ext>
            </a:extLst>
          </p:cNvPr>
          <p:cNvSpPr txBox="1">
            <a:spLocks/>
          </p:cNvSpPr>
          <p:nvPr/>
        </p:nvSpPr>
        <p:spPr>
          <a:xfrm>
            <a:off x="1676400" y="1766608"/>
            <a:ext cx="10515600" cy="4038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D55F7"/>
                </a:solidFill>
                <a:latin typeface="+mj-lt"/>
              </a:rPr>
              <a:t>    </a:t>
            </a:r>
            <a:r>
              <a:rPr lang="en-US">
                <a:solidFill>
                  <a:srgbClr val="C00000"/>
                </a:solidFill>
                <a:latin typeface="+mj-lt"/>
              </a:rPr>
              <a:t>4 points for participation</a:t>
            </a:r>
          </a:p>
          <a:p>
            <a:endParaRPr lang="en-US">
              <a:solidFill>
                <a:srgbClr val="002060"/>
              </a:solidFill>
              <a:latin typeface="+mj-lt"/>
            </a:endParaRPr>
          </a:p>
          <a:p>
            <a:r>
              <a:rPr lang="en-US" altLang="zh-CN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>
                <a:solidFill>
                  <a:srgbClr val="0D55F7"/>
                </a:solidFill>
                <a:latin typeface="+mj-lt"/>
              </a:rPr>
              <a:t> after class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C00000"/>
                </a:solidFill>
                <a:latin typeface="+mj-lt"/>
              </a:rPr>
              <a:t>    16 points -&gt; average of all assignments  </a:t>
            </a:r>
          </a:p>
          <a:p>
            <a:pPr lvl="1"/>
            <a:endParaRPr lang="en-US">
              <a:solidFill>
                <a:srgbClr val="002060"/>
              </a:solidFill>
              <a:latin typeface="+mj-lt"/>
            </a:endParaRPr>
          </a:p>
          <a:p>
            <a:r>
              <a:rPr lang="en-US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>
              <a:solidFill>
                <a:srgbClr val="002060"/>
              </a:solidFill>
              <a:latin typeface="+mj-lt"/>
            </a:endParaRPr>
          </a:p>
          <a:p>
            <a:r>
              <a:rPr lang="en-US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02060"/>
              </a:solidFill>
              <a:latin typeface="+mj-lt"/>
            </a:endParaRPr>
          </a:p>
          <a:p>
            <a:r>
              <a:rPr lang="en-US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6682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AABC1D-4C1E-0E34-DB76-2568C813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Review</a:t>
            </a:r>
            <a:endParaRPr lang="el-GR" sz="2800">
              <a:latin typeface="Calibri Light"/>
              <a:cs typeface="Calibri Light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8577DC-F4F1-746E-2862-86846390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Information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Cascade</a:t>
            </a:r>
            <a:r>
              <a:rPr lang="el-GR" sz="24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Simulation</a:t>
            </a:r>
            <a:endParaRPr lang="el-GR" sz="2400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  <a:p>
            <a:endParaRPr lang="el-GR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l-GR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Decision</a:t>
            </a:r>
            <a:r>
              <a:rPr lang="el-GR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Based</a:t>
            </a:r>
            <a:r>
              <a:rPr lang="el-GR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Models</a:t>
            </a:r>
            <a:endParaRPr lang="el-GR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l-GR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l-GR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Probabilistic</a:t>
            </a:r>
            <a:r>
              <a:rPr lang="el-GR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Models</a:t>
            </a:r>
            <a:endParaRPr lang="el-GR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42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AABC1D-4C1E-0E34-DB76-2568C813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966" cy="735282"/>
          </a:xfrm>
        </p:spPr>
        <p:txBody>
          <a:bodyPr/>
          <a:lstStyle/>
          <a:p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Decision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Based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Models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in Social </a:t>
            </a:r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Science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: </a:t>
            </a:r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Opinion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Dynamics</a:t>
            </a:r>
            <a:endParaRPr lang="el-GR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8577DC-F4F1-746E-2862-86846390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541"/>
            <a:ext cx="10239920" cy="1595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Opinions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are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the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drivers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of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human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behavior</a:t>
            </a:r>
            <a:endParaRPr lang="el-GR" sz="2400" dirty="0"/>
          </a:p>
          <a:p>
            <a:pPr>
              <a:spcBef>
                <a:spcPct val="0"/>
              </a:spcBef>
            </a:pP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Opinions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play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a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crucial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role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in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many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global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challenges</a:t>
            </a:r>
            <a:endParaRPr lang="el-GR" sz="2400" dirty="0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  <a:p>
            <a:pPr>
              <a:spcBef>
                <a:spcPct val="0"/>
              </a:spcBef>
            </a:pP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E.g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.,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global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financial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crisis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,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growth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of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cities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…</a:t>
            </a:r>
          </a:p>
          <a:p>
            <a:pPr>
              <a:spcBef>
                <a:spcPct val="0"/>
              </a:spcBef>
            </a:pPr>
            <a:endParaRPr lang="el-GR" sz="2400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  <a:p>
            <a:endParaRPr lang="el-GR">
              <a:solidFill>
                <a:srgbClr val="000000"/>
              </a:solidFill>
              <a:latin typeface="Aptos" panose="020B0004020202020204"/>
              <a:ea typeface="+mj-lt"/>
              <a:cs typeface="Calibri Light"/>
            </a:endParaRPr>
          </a:p>
          <a:p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BE990-5418-A6D5-ED36-7C9B92B9CB8F}"/>
              </a:ext>
            </a:extLst>
          </p:cNvPr>
          <p:cNvSpPr txBox="1"/>
          <p:nvPr/>
        </p:nvSpPr>
        <p:spPr>
          <a:xfrm>
            <a:off x="837308" y="4055389"/>
            <a:ext cx="10234411" cy="10341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Q1. Can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you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give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somes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examples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sites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/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persons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whose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influence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has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significant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impact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in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real-world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processes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? (5 </a:t>
            </a:r>
            <a:r>
              <a:rPr lang="el-GR" sz="2400" err="1">
                <a:solidFill>
                  <a:srgbClr val="FF0000"/>
                </a:solidFill>
                <a:latin typeface="Calibri Light"/>
                <a:cs typeface="Calibri Light"/>
              </a:rPr>
              <a:t>min</a:t>
            </a:r>
            <a:r>
              <a:rPr lang="el-GR" sz="2400">
                <a:solidFill>
                  <a:srgbClr val="FF0000"/>
                </a:solidFill>
                <a:latin typeface="Calibri Light"/>
                <a:cs typeface="Calibri Light"/>
              </a:rPr>
              <a:t>) </a:t>
            </a:r>
            <a:endParaRPr lang="en-US" sz="2400">
              <a:solidFill>
                <a:srgbClr val="FF0000"/>
              </a:solidFill>
              <a:latin typeface="Calibri Light"/>
              <a:cs typeface="Calibri Light"/>
            </a:endParaRPr>
          </a:p>
          <a:p>
            <a:pPr algn="l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76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AABC1D-4C1E-0E34-DB76-2568C813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64" y="2767362"/>
            <a:ext cx="6305228" cy="653970"/>
          </a:xfrm>
        </p:spPr>
        <p:txBody>
          <a:bodyPr/>
          <a:lstStyle/>
          <a:p>
            <a:r>
              <a:rPr lang="el-GR" sz="4000" b="1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Discrete</a:t>
            </a:r>
            <a:r>
              <a:rPr lang="el-GR" sz="4000" b="1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4000" b="1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Models</a:t>
            </a:r>
            <a:endParaRPr lang="el-GR" sz="4000" b="1">
              <a:solidFill>
                <a:srgbClr val="0D55F7"/>
              </a:solidFill>
              <a:latin typeface="Calibri Light"/>
              <a:ea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084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AABC1D-4C1E-0E34-DB76-2568C813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274"/>
          </a:xfrm>
        </p:spPr>
        <p:txBody>
          <a:bodyPr/>
          <a:lstStyle/>
          <a:p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Game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Theoretic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Model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of </a:t>
            </a:r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Cascades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[</a:t>
            </a:r>
            <a:r>
              <a:rPr lang="el-GR" sz="28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Morris</a:t>
            </a:r>
            <a:r>
              <a:rPr lang="el-GR" sz="28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, 2000]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8577DC-F4F1-746E-2862-86846390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74" y="1304257"/>
            <a:ext cx="11096786" cy="31640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Consider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a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similar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scenario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to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the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lecture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,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where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everyone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agrees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to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start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with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opinion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 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Blue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and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have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only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one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early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adopter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of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position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Red.</a:t>
            </a:r>
          </a:p>
          <a:p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Payoffs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are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set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in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such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a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way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that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a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node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will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take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up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red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iff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q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or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more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precentage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of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its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neighbors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have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adopted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400" dirty="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it</a:t>
            </a:r>
            <a:r>
              <a:rPr lang="el-GR" sz="2400" dirty="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.</a:t>
            </a:r>
            <a:r>
              <a:rPr lang="el-GR" sz="2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 marL="0" indent="0">
              <a:buNone/>
            </a:pPr>
            <a:endParaRPr lang="en-US"/>
          </a:p>
          <a:p>
            <a:endParaRPr lang="el-GR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Οβάλ 3">
            <a:extLst>
              <a:ext uri="{FF2B5EF4-FFF2-40B4-BE49-F238E27FC236}">
                <a16:creationId xmlns:a16="http://schemas.microsoft.com/office/drawing/2014/main" id="{0D42FB24-787A-4E42-734E-32155E184D1A}"/>
              </a:ext>
            </a:extLst>
          </p:cNvPr>
          <p:cNvSpPr/>
          <p:nvPr/>
        </p:nvSpPr>
        <p:spPr>
          <a:xfrm>
            <a:off x="3435683" y="3636210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9CE71187-5387-109F-231B-87AB7C0DFD49}"/>
              </a:ext>
            </a:extLst>
          </p:cNvPr>
          <p:cNvSpPr/>
          <p:nvPr/>
        </p:nvSpPr>
        <p:spPr>
          <a:xfrm>
            <a:off x="4531893" y="3295314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B</a:t>
            </a: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B0A81A2E-1B7C-895C-FFE2-8E4AF7CEA45D}"/>
              </a:ext>
            </a:extLst>
          </p:cNvPr>
          <p:cNvSpPr/>
          <p:nvPr/>
        </p:nvSpPr>
        <p:spPr>
          <a:xfrm>
            <a:off x="4531892" y="4137524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C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2FDE01A7-EB0B-16E0-98EA-6C7F20800B00}"/>
              </a:ext>
            </a:extLst>
          </p:cNvPr>
          <p:cNvSpPr/>
          <p:nvPr/>
        </p:nvSpPr>
        <p:spPr>
          <a:xfrm>
            <a:off x="5501102" y="3295313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24ACF696-9FAC-B6EF-45D7-DF6D63FA4D28}"/>
              </a:ext>
            </a:extLst>
          </p:cNvPr>
          <p:cNvSpPr/>
          <p:nvPr/>
        </p:nvSpPr>
        <p:spPr>
          <a:xfrm>
            <a:off x="5501102" y="4137523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E</a:t>
            </a: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8A650D4D-97D4-3170-7A04-DD05203D1B6D}"/>
              </a:ext>
            </a:extLst>
          </p:cNvPr>
          <p:cNvSpPr/>
          <p:nvPr/>
        </p:nvSpPr>
        <p:spPr>
          <a:xfrm>
            <a:off x="6456944" y="3636207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F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8871D913-92BC-B1DE-5776-A5A5E6D38F1E}"/>
              </a:ext>
            </a:extLst>
          </p:cNvPr>
          <p:cNvCxnSpPr/>
          <p:nvPr/>
        </p:nvCxnSpPr>
        <p:spPr>
          <a:xfrm>
            <a:off x="3793958" y="3867484"/>
            <a:ext cx="760663" cy="3863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5916612E-1F8D-205B-3861-F6D9B1521638}"/>
              </a:ext>
            </a:extLst>
          </p:cNvPr>
          <p:cNvCxnSpPr/>
          <p:nvPr/>
        </p:nvCxnSpPr>
        <p:spPr>
          <a:xfrm flipV="1">
            <a:off x="3822749" y="3533083"/>
            <a:ext cx="738912" cy="270066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E824392C-D524-9D34-33A8-6F612770C2EF}"/>
              </a:ext>
            </a:extLst>
          </p:cNvPr>
          <p:cNvCxnSpPr>
            <a:cxnSpLocks/>
          </p:cNvCxnSpPr>
          <p:nvPr/>
        </p:nvCxnSpPr>
        <p:spPr>
          <a:xfrm flipH="1">
            <a:off x="4715042" y="3613484"/>
            <a:ext cx="28073" cy="5467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8F1E2A2F-E4F6-E91A-C9BF-A31F1E0BC183}"/>
              </a:ext>
            </a:extLst>
          </p:cNvPr>
          <p:cNvCxnSpPr>
            <a:cxnSpLocks/>
          </p:cNvCxnSpPr>
          <p:nvPr/>
        </p:nvCxnSpPr>
        <p:spPr>
          <a:xfrm flipH="1">
            <a:off x="4783576" y="3518214"/>
            <a:ext cx="820996" cy="73142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F8600BBD-E126-D6AB-1502-18CF1C068A01}"/>
              </a:ext>
            </a:extLst>
          </p:cNvPr>
          <p:cNvCxnSpPr>
            <a:cxnSpLocks/>
          </p:cNvCxnSpPr>
          <p:nvPr/>
        </p:nvCxnSpPr>
        <p:spPr>
          <a:xfrm flipH="1">
            <a:off x="4842042" y="3466432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0450A587-2845-2534-4082-5396FE9CDC63}"/>
              </a:ext>
            </a:extLst>
          </p:cNvPr>
          <p:cNvCxnSpPr>
            <a:cxnSpLocks/>
          </p:cNvCxnSpPr>
          <p:nvPr/>
        </p:nvCxnSpPr>
        <p:spPr>
          <a:xfrm flipH="1">
            <a:off x="4855410" y="4293936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E6FEEDDD-EDA1-9229-D3BB-EA61BD9DF68E}"/>
              </a:ext>
            </a:extLst>
          </p:cNvPr>
          <p:cNvCxnSpPr>
            <a:cxnSpLocks/>
          </p:cNvCxnSpPr>
          <p:nvPr/>
        </p:nvCxnSpPr>
        <p:spPr>
          <a:xfrm flipH="1">
            <a:off x="5878094" y="3860801"/>
            <a:ext cx="729917" cy="393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2F4FA58C-235A-5383-E5D9-80429D5BFF69}"/>
              </a:ext>
            </a:extLst>
          </p:cNvPr>
          <p:cNvCxnSpPr>
            <a:cxnSpLocks/>
          </p:cNvCxnSpPr>
          <p:nvPr/>
        </p:nvCxnSpPr>
        <p:spPr>
          <a:xfrm flipH="1" flipV="1">
            <a:off x="5844673" y="3537281"/>
            <a:ext cx="669757" cy="1884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3D8B5C-9A67-2194-E3E2-B772AF064CB0}"/>
              </a:ext>
            </a:extLst>
          </p:cNvPr>
          <p:cNvSpPr txBox="1"/>
          <p:nvPr/>
        </p:nvSpPr>
        <p:spPr>
          <a:xfrm>
            <a:off x="632848" y="4959457"/>
            <a:ext cx="1099604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Q2a.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Which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are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nodes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that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can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infect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whole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graph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, for q&gt;= 0 .5?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Provide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the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sequence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of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infected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nodes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 per </a:t>
            </a:r>
            <a:r>
              <a:rPr lang="el-GR" sz="2400" dirty="0" err="1">
                <a:solidFill>
                  <a:srgbClr val="FF0000"/>
                </a:solidFill>
                <a:latin typeface="Calibri Light"/>
                <a:cs typeface="Calibri Light"/>
              </a:rPr>
              <a:t>step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. (10 m)</a:t>
            </a:r>
          </a:p>
          <a:p>
            <a:endParaRPr lang="el-GR" sz="2400" dirty="0">
              <a:latin typeface="Calibri Light"/>
              <a:cs typeface="Calibri Light"/>
            </a:endParaRPr>
          </a:p>
          <a:p>
            <a:r>
              <a:rPr lang="el-GR" sz="2400" dirty="0" err="1">
                <a:solidFill>
                  <a:srgbClr val="000000"/>
                </a:solidFill>
                <a:latin typeface="Calibri Light"/>
                <a:cs typeface="Calibri Light"/>
              </a:rPr>
              <a:t>Ans</a:t>
            </a:r>
            <a:r>
              <a:rPr lang="el-GR" sz="2400" dirty="0">
                <a:solidFill>
                  <a:srgbClr val="000000"/>
                </a:solidFill>
                <a:latin typeface="Calibri Light"/>
                <a:cs typeface="Calibri Light"/>
              </a:rPr>
              <a:t>: B </a:t>
            </a:r>
            <a:r>
              <a:rPr lang="el-GR" sz="2400" dirty="0" err="1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  <a:r>
              <a:rPr lang="el-GR" sz="2400" dirty="0">
                <a:solidFill>
                  <a:srgbClr val="000000"/>
                </a:solidFill>
                <a:latin typeface="Calibri Light"/>
                <a:cs typeface="Calibri Light"/>
              </a:rPr>
              <a:t> C </a:t>
            </a:r>
            <a:r>
              <a:rPr lang="el-GR" sz="2400" dirty="0" err="1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  <a:r>
              <a:rPr lang="el-GR" sz="2400" dirty="0">
                <a:solidFill>
                  <a:srgbClr val="000000"/>
                </a:solidFill>
                <a:latin typeface="Calibri Light"/>
                <a:cs typeface="Calibri Light"/>
              </a:rPr>
              <a:t> D</a:t>
            </a:r>
            <a:r>
              <a:rPr lang="el-GR" sz="2400" dirty="0">
                <a:solidFill>
                  <a:srgbClr val="FF0000"/>
                </a:solidFill>
                <a:latin typeface="Calibri Light"/>
                <a:cs typeface="Calibri Light"/>
              </a:rPr>
              <a:t>  </a:t>
            </a:r>
            <a:endParaRPr lang="el-GR" sz="2400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25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2F717B-79BC-60F7-A436-18ACB3F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699"/>
          </a:xfrm>
        </p:spPr>
        <p:txBody>
          <a:bodyPr/>
          <a:lstStyle/>
          <a:p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Discrete</a:t>
            </a:r>
            <a:r>
              <a:rPr lang="el-GR" sz="2800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 </a:t>
            </a:r>
            <a:r>
              <a:rPr lang="el-GR" sz="2800" err="1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Cascad</a:t>
            </a:r>
            <a:r>
              <a:rPr lang="el-GR" sz="2800" err="1">
                <a:solidFill>
                  <a:srgbClr val="0D55F7"/>
                </a:solidFill>
                <a:latin typeface="Calibri Light"/>
                <a:cs typeface="Calibri Light"/>
              </a:rPr>
              <a:t>e</a:t>
            </a:r>
          </a:p>
        </p:txBody>
      </p:sp>
      <p:sp>
        <p:nvSpPr>
          <p:cNvPr id="118" name="Θέση περιεχομένου 117">
            <a:extLst>
              <a:ext uri="{FF2B5EF4-FFF2-40B4-BE49-F238E27FC236}">
                <a16:creationId xmlns:a16="http://schemas.microsoft.com/office/drawing/2014/main" id="{CE9EBEFF-EB63-B6E5-F04C-21DAB742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02" y="1872662"/>
            <a:ext cx="9152469" cy="503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>
                <a:solidFill>
                  <a:srgbClr val="0D55F7"/>
                </a:solidFill>
                <a:latin typeface="Calibri Light"/>
                <a:ea typeface="+mj-lt"/>
                <a:cs typeface="Calibri Light"/>
              </a:rPr>
              <a:t>B:</a:t>
            </a:r>
          </a:p>
        </p:txBody>
      </p:sp>
      <p:sp>
        <p:nvSpPr>
          <p:cNvPr id="4" name="Οβάλ 3">
            <a:extLst>
              <a:ext uri="{FF2B5EF4-FFF2-40B4-BE49-F238E27FC236}">
                <a16:creationId xmlns:a16="http://schemas.microsoft.com/office/drawing/2014/main" id="{F904A9F4-4851-475F-CB2A-3CC652993E3E}"/>
              </a:ext>
            </a:extLst>
          </p:cNvPr>
          <p:cNvSpPr/>
          <p:nvPr/>
        </p:nvSpPr>
        <p:spPr>
          <a:xfrm>
            <a:off x="4188502" y="3599487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  <p:sp>
        <p:nvSpPr>
          <p:cNvPr id="12" name="Οβάλ 11">
            <a:extLst>
              <a:ext uri="{FF2B5EF4-FFF2-40B4-BE49-F238E27FC236}">
                <a16:creationId xmlns:a16="http://schemas.microsoft.com/office/drawing/2014/main" id="{AEBE2295-E46A-99F3-6F5E-1480C1480405}"/>
              </a:ext>
            </a:extLst>
          </p:cNvPr>
          <p:cNvSpPr/>
          <p:nvPr/>
        </p:nvSpPr>
        <p:spPr>
          <a:xfrm>
            <a:off x="5284712" y="3258591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B</a:t>
            </a: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D74DFE85-43A4-AF5D-BE62-0EC451BAFC54}"/>
              </a:ext>
            </a:extLst>
          </p:cNvPr>
          <p:cNvSpPr/>
          <p:nvPr/>
        </p:nvSpPr>
        <p:spPr>
          <a:xfrm>
            <a:off x="5284711" y="4100801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C</a:t>
            </a:r>
          </a:p>
        </p:txBody>
      </p:sp>
      <p:sp>
        <p:nvSpPr>
          <p:cNvPr id="28" name="Οβάλ 27">
            <a:extLst>
              <a:ext uri="{FF2B5EF4-FFF2-40B4-BE49-F238E27FC236}">
                <a16:creationId xmlns:a16="http://schemas.microsoft.com/office/drawing/2014/main" id="{FEC94EF4-5079-DBDC-E35A-456B4A736369}"/>
              </a:ext>
            </a:extLst>
          </p:cNvPr>
          <p:cNvSpPr/>
          <p:nvPr/>
        </p:nvSpPr>
        <p:spPr>
          <a:xfrm>
            <a:off x="6253921" y="3258590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242F268E-39E7-4F68-8740-2DA1A5F7B845}"/>
              </a:ext>
            </a:extLst>
          </p:cNvPr>
          <p:cNvSpPr/>
          <p:nvPr/>
        </p:nvSpPr>
        <p:spPr>
          <a:xfrm>
            <a:off x="6253921" y="4100800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E</a:t>
            </a:r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F7DCAC07-5A41-93A9-9F30-4D7BFF51903B}"/>
              </a:ext>
            </a:extLst>
          </p:cNvPr>
          <p:cNvSpPr/>
          <p:nvPr/>
        </p:nvSpPr>
        <p:spPr>
          <a:xfrm>
            <a:off x="7209763" y="3599484"/>
            <a:ext cx="360947" cy="3342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F</a:t>
            </a:r>
          </a:p>
        </p:txBody>
      </p:sp>
      <p:cxnSp>
        <p:nvCxnSpPr>
          <p:cNvPr id="55" name="Ευθύγραμμο βέλος σύνδεσης 54">
            <a:extLst>
              <a:ext uri="{FF2B5EF4-FFF2-40B4-BE49-F238E27FC236}">
                <a16:creationId xmlns:a16="http://schemas.microsoft.com/office/drawing/2014/main" id="{AF599379-17FA-3388-AA74-8B3C8440CF84}"/>
              </a:ext>
            </a:extLst>
          </p:cNvPr>
          <p:cNvCxnSpPr/>
          <p:nvPr/>
        </p:nvCxnSpPr>
        <p:spPr>
          <a:xfrm>
            <a:off x="4546777" y="3830761"/>
            <a:ext cx="760663" cy="3863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Ευθύγραμμο βέλος σύνδεσης 58">
            <a:extLst>
              <a:ext uri="{FF2B5EF4-FFF2-40B4-BE49-F238E27FC236}">
                <a16:creationId xmlns:a16="http://schemas.microsoft.com/office/drawing/2014/main" id="{1FF8B719-081E-3616-875F-911C7CF76AFD}"/>
              </a:ext>
            </a:extLst>
          </p:cNvPr>
          <p:cNvCxnSpPr/>
          <p:nvPr/>
        </p:nvCxnSpPr>
        <p:spPr>
          <a:xfrm flipV="1">
            <a:off x="4575568" y="3496360"/>
            <a:ext cx="738912" cy="27006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Ευθύγραμμο βέλος σύνδεσης 62">
            <a:extLst>
              <a:ext uri="{FF2B5EF4-FFF2-40B4-BE49-F238E27FC236}">
                <a16:creationId xmlns:a16="http://schemas.microsoft.com/office/drawing/2014/main" id="{D60C5D18-F53C-09F3-93D1-5A30D689737E}"/>
              </a:ext>
            </a:extLst>
          </p:cNvPr>
          <p:cNvCxnSpPr>
            <a:cxnSpLocks/>
          </p:cNvCxnSpPr>
          <p:nvPr/>
        </p:nvCxnSpPr>
        <p:spPr>
          <a:xfrm>
            <a:off x="5468392" y="3576761"/>
            <a:ext cx="8649" cy="53758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66">
            <a:extLst>
              <a:ext uri="{FF2B5EF4-FFF2-40B4-BE49-F238E27FC236}">
                <a16:creationId xmlns:a16="http://schemas.microsoft.com/office/drawing/2014/main" id="{5CAD3919-1867-6000-9184-B14D9B58CDA8}"/>
              </a:ext>
            </a:extLst>
          </p:cNvPr>
          <p:cNvCxnSpPr>
            <a:cxnSpLocks/>
          </p:cNvCxnSpPr>
          <p:nvPr/>
        </p:nvCxnSpPr>
        <p:spPr>
          <a:xfrm flipH="1">
            <a:off x="5554756" y="3463130"/>
            <a:ext cx="830177" cy="74061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Ευθύγραμμο βέλος σύνδεσης 70">
            <a:extLst>
              <a:ext uri="{FF2B5EF4-FFF2-40B4-BE49-F238E27FC236}">
                <a16:creationId xmlns:a16="http://schemas.microsoft.com/office/drawing/2014/main" id="{E3501F65-B9C2-72F6-A965-8B2F1BB37C61}"/>
              </a:ext>
            </a:extLst>
          </p:cNvPr>
          <p:cNvCxnSpPr>
            <a:cxnSpLocks/>
          </p:cNvCxnSpPr>
          <p:nvPr/>
        </p:nvCxnSpPr>
        <p:spPr>
          <a:xfrm flipH="1">
            <a:off x="5594861" y="3429709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Ευθύγραμμο βέλος σύνδεσης 74">
            <a:extLst>
              <a:ext uri="{FF2B5EF4-FFF2-40B4-BE49-F238E27FC236}">
                <a16:creationId xmlns:a16="http://schemas.microsoft.com/office/drawing/2014/main" id="{5348623D-7A0E-BF2F-1305-ACF1330899BF}"/>
              </a:ext>
            </a:extLst>
          </p:cNvPr>
          <p:cNvCxnSpPr>
            <a:cxnSpLocks/>
          </p:cNvCxnSpPr>
          <p:nvPr/>
        </p:nvCxnSpPr>
        <p:spPr>
          <a:xfrm flipH="1">
            <a:off x="5608229" y="4257213"/>
            <a:ext cx="723231" cy="12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Ευθύγραμμο βέλος σύνδεσης 78">
            <a:extLst>
              <a:ext uri="{FF2B5EF4-FFF2-40B4-BE49-F238E27FC236}">
                <a16:creationId xmlns:a16="http://schemas.microsoft.com/office/drawing/2014/main" id="{752871F0-6F74-0E90-968E-C4A1796C70C0}"/>
              </a:ext>
            </a:extLst>
          </p:cNvPr>
          <p:cNvCxnSpPr>
            <a:cxnSpLocks/>
          </p:cNvCxnSpPr>
          <p:nvPr/>
        </p:nvCxnSpPr>
        <p:spPr>
          <a:xfrm flipH="1">
            <a:off x="6630913" y="3824078"/>
            <a:ext cx="729917" cy="3930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Ευθύγραμμο βέλος σύνδεσης 82">
            <a:extLst>
              <a:ext uri="{FF2B5EF4-FFF2-40B4-BE49-F238E27FC236}">
                <a16:creationId xmlns:a16="http://schemas.microsoft.com/office/drawing/2014/main" id="{229AF21E-47CA-517B-8F26-E043A80CD012}"/>
              </a:ext>
            </a:extLst>
          </p:cNvPr>
          <p:cNvCxnSpPr>
            <a:cxnSpLocks/>
          </p:cNvCxnSpPr>
          <p:nvPr/>
        </p:nvCxnSpPr>
        <p:spPr>
          <a:xfrm flipH="1" flipV="1">
            <a:off x="6597492" y="3500558"/>
            <a:ext cx="669757" cy="1884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Οβάλ 84">
            <a:extLst>
              <a:ext uri="{FF2B5EF4-FFF2-40B4-BE49-F238E27FC236}">
                <a16:creationId xmlns:a16="http://schemas.microsoft.com/office/drawing/2014/main" id="{CDC43B60-02DD-122F-7001-713F7593B62A}"/>
              </a:ext>
            </a:extLst>
          </p:cNvPr>
          <p:cNvSpPr/>
          <p:nvPr/>
        </p:nvSpPr>
        <p:spPr>
          <a:xfrm>
            <a:off x="4188501" y="3599487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A</a:t>
            </a:r>
          </a:p>
        </p:txBody>
      </p:sp>
      <p:sp>
        <p:nvSpPr>
          <p:cNvPr id="87" name="Οβάλ 86">
            <a:extLst>
              <a:ext uri="{FF2B5EF4-FFF2-40B4-BE49-F238E27FC236}">
                <a16:creationId xmlns:a16="http://schemas.microsoft.com/office/drawing/2014/main" id="{BE1F1F69-F02B-A738-7889-8D2427A3F855}"/>
              </a:ext>
            </a:extLst>
          </p:cNvPr>
          <p:cNvSpPr/>
          <p:nvPr/>
        </p:nvSpPr>
        <p:spPr>
          <a:xfrm>
            <a:off x="5284710" y="4100800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C</a:t>
            </a:r>
          </a:p>
        </p:txBody>
      </p:sp>
      <p:sp>
        <p:nvSpPr>
          <p:cNvPr id="89" name="Οβάλ 88">
            <a:extLst>
              <a:ext uri="{FF2B5EF4-FFF2-40B4-BE49-F238E27FC236}">
                <a16:creationId xmlns:a16="http://schemas.microsoft.com/office/drawing/2014/main" id="{D5BF9735-3633-0B25-1B19-5EA69D287ECB}"/>
              </a:ext>
            </a:extLst>
          </p:cNvPr>
          <p:cNvSpPr/>
          <p:nvPr/>
        </p:nvSpPr>
        <p:spPr>
          <a:xfrm>
            <a:off x="6253920" y="3258589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D</a:t>
            </a:r>
          </a:p>
        </p:txBody>
      </p:sp>
      <p:sp>
        <p:nvSpPr>
          <p:cNvPr id="91" name="Οβάλ 90">
            <a:extLst>
              <a:ext uri="{FF2B5EF4-FFF2-40B4-BE49-F238E27FC236}">
                <a16:creationId xmlns:a16="http://schemas.microsoft.com/office/drawing/2014/main" id="{92767BC3-2BC5-8AFB-BF5A-EB2B2419C3CC}"/>
              </a:ext>
            </a:extLst>
          </p:cNvPr>
          <p:cNvSpPr/>
          <p:nvPr/>
        </p:nvSpPr>
        <p:spPr>
          <a:xfrm>
            <a:off x="6253920" y="4100799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E</a:t>
            </a:r>
          </a:p>
        </p:txBody>
      </p:sp>
      <p:sp>
        <p:nvSpPr>
          <p:cNvPr id="93" name="Οβάλ 92">
            <a:extLst>
              <a:ext uri="{FF2B5EF4-FFF2-40B4-BE49-F238E27FC236}">
                <a16:creationId xmlns:a16="http://schemas.microsoft.com/office/drawing/2014/main" id="{94D343AE-8CA1-C97C-6B82-C1F4366EFAFC}"/>
              </a:ext>
            </a:extLst>
          </p:cNvPr>
          <p:cNvSpPr/>
          <p:nvPr/>
        </p:nvSpPr>
        <p:spPr>
          <a:xfrm>
            <a:off x="7200582" y="3599484"/>
            <a:ext cx="360947" cy="334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2588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9" grpId="0" animBg="1"/>
      <p:bldP spid="91" grpId="0" animBg="1"/>
      <p:bldP spid="93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Ευρεία οθόνη</PresentationFormat>
  <Slides>17</Slides>
  <Notes>0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Θέμα του Office</vt:lpstr>
      <vt:lpstr>Modelling and Analysis of Complex Networks  Exercise 7</vt:lpstr>
      <vt:lpstr>Contact Information</vt:lpstr>
      <vt:lpstr>Organisation</vt:lpstr>
      <vt:lpstr>"One reviews the old to know the new"</vt:lpstr>
      <vt:lpstr>Review</vt:lpstr>
      <vt:lpstr>Decision Based Models in Social Science: Opinion Dynamics</vt:lpstr>
      <vt:lpstr>Discrete Models</vt:lpstr>
      <vt:lpstr>Game Theoretic Model of Cascades [Morris, 2000]</vt:lpstr>
      <vt:lpstr>Discrete Cascade</vt:lpstr>
      <vt:lpstr>Discrete Cascade</vt:lpstr>
      <vt:lpstr>Game Theoretic Model of Cascades [Morris, 2000]</vt:lpstr>
      <vt:lpstr>Probabilistic Models</vt:lpstr>
      <vt:lpstr>SIR epidemic model</vt:lpstr>
      <vt:lpstr>SIR epidemic model</vt:lpstr>
      <vt:lpstr>SIR epidemic model</vt:lpstr>
      <vt:lpstr>SIR mean field approximation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446</cp:revision>
  <dcterms:created xsi:type="dcterms:W3CDTF">2024-10-27T17:31:47Z</dcterms:created>
  <dcterms:modified xsi:type="dcterms:W3CDTF">2024-11-15T15:17:17Z</dcterms:modified>
</cp:coreProperties>
</file>