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5" d="100"/>
          <a:sy n="95" d="100"/>
        </p:scale>
        <p:origin x="163"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B1A85-EB28-430B-AF8A-E4B77335228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261B53-C351-48DB-AB3F-A3CAA3FD6FF4}">
      <dgm:prSet/>
      <dgm:spPr/>
      <dgm:t>
        <a:bodyPr/>
        <a:lstStyle/>
        <a:p>
          <a:pPr>
            <a:lnSpc>
              <a:spcPct val="100000"/>
            </a:lnSpc>
          </a:pPr>
          <a:r>
            <a:rPr lang="en-US" b="1" u="sng" dirty="0"/>
            <a:t>User Registration and Authentication: </a:t>
          </a:r>
          <a:r>
            <a:rPr lang="en-US" b="1" dirty="0"/>
            <a:t>Users can create accounts and log in securely to access the application.﻿</a:t>
          </a:r>
          <a:br>
            <a:rPr lang="en-US" b="1" dirty="0"/>
          </a:br>
          <a:endParaRPr lang="en-US" dirty="0"/>
        </a:p>
      </dgm:t>
    </dgm:pt>
    <dgm:pt modelId="{C7A699D9-3455-4F9A-932B-0C58E9330095}" type="parTrans" cxnId="{2ADEA686-A334-4330-A89D-7484802F97AB}">
      <dgm:prSet/>
      <dgm:spPr/>
      <dgm:t>
        <a:bodyPr/>
        <a:lstStyle/>
        <a:p>
          <a:endParaRPr lang="en-US"/>
        </a:p>
      </dgm:t>
    </dgm:pt>
    <dgm:pt modelId="{0B08E14C-98D1-4A16-868D-53F01B6B72ED}" type="sibTrans" cxnId="{2ADEA686-A334-4330-A89D-7484802F97AB}">
      <dgm:prSet/>
      <dgm:spPr/>
      <dgm:t>
        <a:bodyPr/>
        <a:lstStyle/>
        <a:p>
          <a:endParaRPr lang="en-US"/>
        </a:p>
      </dgm:t>
    </dgm:pt>
    <dgm:pt modelId="{4DAEDBF7-0DA1-495F-A574-164C0D768361}">
      <dgm:prSet/>
      <dgm:spPr/>
      <dgm:t>
        <a:bodyPr/>
        <a:lstStyle/>
        <a:p>
          <a:pPr>
            <a:lnSpc>
              <a:spcPct val="100000"/>
            </a:lnSpc>
          </a:pPr>
          <a:r>
            <a:rPr lang="en-US" b="1" u="sng" dirty="0"/>
            <a:t>Car Listings: </a:t>
          </a:r>
          <a:r>
            <a:rPr lang="en-US" b="1" dirty="0"/>
            <a:t>Customers can browse through a vast inventory of available cars, view details, and compare options.</a:t>
          </a:r>
          <a:br>
            <a:rPr lang="en-US" b="1" dirty="0"/>
          </a:br>
          <a:endParaRPr lang="en-US" dirty="0"/>
        </a:p>
      </dgm:t>
    </dgm:pt>
    <dgm:pt modelId="{7B0C9931-CE6F-4B72-85B1-DD1BE98842D3}" type="parTrans" cxnId="{65133BA3-0021-402B-9D5C-4811FF503182}">
      <dgm:prSet/>
      <dgm:spPr/>
      <dgm:t>
        <a:bodyPr/>
        <a:lstStyle/>
        <a:p>
          <a:endParaRPr lang="en-US"/>
        </a:p>
      </dgm:t>
    </dgm:pt>
    <dgm:pt modelId="{A31A05BD-DE25-4C8F-ACD1-0BEA0EF1C05E}" type="sibTrans" cxnId="{65133BA3-0021-402B-9D5C-4811FF503182}">
      <dgm:prSet/>
      <dgm:spPr/>
      <dgm:t>
        <a:bodyPr/>
        <a:lstStyle/>
        <a:p>
          <a:endParaRPr lang="en-US"/>
        </a:p>
      </dgm:t>
    </dgm:pt>
    <dgm:pt modelId="{FBA68D57-3FD2-474F-B39A-4BF18A6A2CF3}">
      <dgm:prSet/>
      <dgm:spPr/>
      <dgm:t>
        <a:bodyPr/>
        <a:lstStyle/>
        <a:p>
          <a:pPr>
            <a:lnSpc>
              <a:spcPct val="100000"/>
            </a:lnSpc>
          </a:pPr>
          <a:r>
            <a:rPr lang="en-US" b="1" u="sng" dirty="0"/>
            <a:t>Search and Filters: </a:t>
          </a:r>
          <a:r>
            <a:rPr lang="en-US" b="1" dirty="0"/>
            <a:t>Users can search for specific car models or use filters to refine their search based on criteria like price, location, and car type.</a:t>
          </a:r>
          <a:br>
            <a:rPr lang="en-US" b="1" dirty="0"/>
          </a:br>
          <a:endParaRPr lang="en-US" dirty="0"/>
        </a:p>
      </dgm:t>
    </dgm:pt>
    <dgm:pt modelId="{C85FE6E4-2FB3-457C-8FC2-996C84F7112A}" type="parTrans" cxnId="{AF24720A-7DF4-4893-86BE-AC6199F34A08}">
      <dgm:prSet/>
      <dgm:spPr/>
      <dgm:t>
        <a:bodyPr/>
        <a:lstStyle/>
        <a:p>
          <a:endParaRPr lang="en-US"/>
        </a:p>
      </dgm:t>
    </dgm:pt>
    <dgm:pt modelId="{B39B3B35-E6FF-4DE1-8197-553038730F4A}" type="sibTrans" cxnId="{AF24720A-7DF4-4893-86BE-AC6199F34A08}">
      <dgm:prSet/>
      <dgm:spPr/>
      <dgm:t>
        <a:bodyPr/>
        <a:lstStyle/>
        <a:p>
          <a:endParaRPr lang="en-US"/>
        </a:p>
      </dgm:t>
    </dgm:pt>
    <dgm:pt modelId="{AF1747DD-F882-46B4-B09D-857E853529D0}">
      <dgm:prSet/>
      <dgm:spPr/>
      <dgm:t>
        <a:bodyPr/>
        <a:lstStyle/>
        <a:p>
          <a:pPr>
            <a:lnSpc>
              <a:spcPct val="100000"/>
            </a:lnSpc>
          </a:pPr>
          <a:r>
            <a:rPr lang="en-US" b="1" u="sng" dirty="0"/>
            <a:t>Booking and Reservations: </a:t>
          </a:r>
          <a:r>
            <a:rPr lang="en-US" b="1" dirty="0"/>
            <a:t>Customers can book their desired car by selecting dates, specifying pickup and drop-off locations, and making online payments.</a:t>
          </a:r>
          <a:endParaRPr lang="en-US" dirty="0"/>
        </a:p>
      </dgm:t>
    </dgm:pt>
    <dgm:pt modelId="{48A91F59-AEDA-4EAC-B8F0-4A341BF9C5E1}" type="parTrans" cxnId="{063C2AD8-BF4C-487F-AA7E-C0F256B2EE8C}">
      <dgm:prSet/>
      <dgm:spPr/>
      <dgm:t>
        <a:bodyPr/>
        <a:lstStyle/>
        <a:p>
          <a:endParaRPr lang="en-US"/>
        </a:p>
      </dgm:t>
    </dgm:pt>
    <dgm:pt modelId="{DA1ED21D-8C7E-4E5E-8C7A-A59395BD3DA2}" type="sibTrans" cxnId="{063C2AD8-BF4C-487F-AA7E-C0F256B2EE8C}">
      <dgm:prSet/>
      <dgm:spPr/>
      <dgm:t>
        <a:bodyPr/>
        <a:lstStyle/>
        <a:p>
          <a:endParaRPr lang="en-US"/>
        </a:p>
      </dgm:t>
    </dgm:pt>
    <dgm:pt modelId="{92654F78-1D19-4B69-B376-26EF40BDD844}" type="pres">
      <dgm:prSet presAssocID="{D63B1A85-EB28-430B-AF8A-E4B773352284}" presName="root" presStyleCnt="0">
        <dgm:presLayoutVars>
          <dgm:dir/>
          <dgm:resizeHandles val="exact"/>
        </dgm:presLayoutVars>
      </dgm:prSet>
      <dgm:spPr/>
    </dgm:pt>
    <dgm:pt modelId="{2CF44662-E2B0-40E8-8B67-285800DAB5E1}" type="pres">
      <dgm:prSet presAssocID="{F1261B53-C351-48DB-AB3F-A3CAA3FD6FF4}" presName="compNode" presStyleCnt="0"/>
      <dgm:spPr/>
    </dgm:pt>
    <dgm:pt modelId="{474C5556-5B67-46B0-B1CA-792D9F598265}" type="pres">
      <dgm:prSet presAssocID="{F1261B53-C351-48DB-AB3F-A3CAA3FD6FF4}" presName="bgRect" presStyleLbl="bgShp" presStyleIdx="0" presStyleCnt="4"/>
      <dgm:spPr/>
    </dgm:pt>
    <dgm:pt modelId="{C697731E-38A5-43D8-B8E0-414672EB3B47}" type="pres">
      <dgm:prSet presAssocID="{F1261B53-C351-48DB-AB3F-A3CAA3FD6F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A07A2D17-B5B0-4EE5-AF02-7EE091F9494B}" type="pres">
      <dgm:prSet presAssocID="{F1261B53-C351-48DB-AB3F-A3CAA3FD6FF4}" presName="spaceRect" presStyleCnt="0"/>
      <dgm:spPr/>
    </dgm:pt>
    <dgm:pt modelId="{067AB6B3-3D3B-4431-B69B-21E9E11FC66F}" type="pres">
      <dgm:prSet presAssocID="{F1261B53-C351-48DB-AB3F-A3CAA3FD6FF4}" presName="parTx" presStyleLbl="revTx" presStyleIdx="0" presStyleCnt="4">
        <dgm:presLayoutVars>
          <dgm:chMax val="0"/>
          <dgm:chPref val="0"/>
        </dgm:presLayoutVars>
      </dgm:prSet>
      <dgm:spPr/>
    </dgm:pt>
    <dgm:pt modelId="{A4D76C3B-B748-4C5C-9388-FAE58D555688}" type="pres">
      <dgm:prSet presAssocID="{0B08E14C-98D1-4A16-868D-53F01B6B72ED}" presName="sibTrans" presStyleCnt="0"/>
      <dgm:spPr/>
    </dgm:pt>
    <dgm:pt modelId="{659F447D-3A25-4E8B-AD0F-2065605B5C0F}" type="pres">
      <dgm:prSet presAssocID="{4DAEDBF7-0DA1-495F-A574-164C0D768361}" presName="compNode" presStyleCnt="0"/>
      <dgm:spPr/>
    </dgm:pt>
    <dgm:pt modelId="{EEB262BE-E7B4-4707-8E80-A8EDE906D610}" type="pres">
      <dgm:prSet presAssocID="{4DAEDBF7-0DA1-495F-A574-164C0D768361}" presName="bgRect" presStyleLbl="bgShp" presStyleIdx="1" presStyleCnt="4"/>
      <dgm:spPr/>
    </dgm:pt>
    <dgm:pt modelId="{4AE2F70C-8EE1-4DD1-BD2B-04ED6A86F471}" type="pres">
      <dgm:prSet presAssocID="{4DAEDBF7-0DA1-495F-A574-164C0D7683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0972C3CC-B85D-4379-9CE8-82B4D68D4B60}" type="pres">
      <dgm:prSet presAssocID="{4DAEDBF7-0DA1-495F-A574-164C0D768361}" presName="spaceRect" presStyleCnt="0"/>
      <dgm:spPr/>
    </dgm:pt>
    <dgm:pt modelId="{EC8AD51E-D22F-4839-8DCA-8A7C4C913FAF}" type="pres">
      <dgm:prSet presAssocID="{4DAEDBF7-0DA1-495F-A574-164C0D768361}" presName="parTx" presStyleLbl="revTx" presStyleIdx="1" presStyleCnt="4">
        <dgm:presLayoutVars>
          <dgm:chMax val="0"/>
          <dgm:chPref val="0"/>
        </dgm:presLayoutVars>
      </dgm:prSet>
      <dgm:spPr/>
    </dgm:pt>
    <dgm:pt modelId="{E5723022-6CD2-4B55-8B34-553A23B89E46}" type="pres">
      <dgm:prSet presAssocID="{A31A05BD-DE25-4C8F-ACD1-0BEA0EF1C05E}" presName="sibTrans" presStyleCnt="0"/>
      <dgm:spPr/>
    </dgm:pt>
    <dgm:pt modelId="{C39349DB-755D-47FB-8E84-2A93EAC81742}" type="pres">
      <dgm:prSet presAssocID="{FBA68D57-3FD2-474F-B39A-4BF18A6A2CF3}" presName="compNode" presStyleCnt="0"/>
      <dgm:spPr/>
    </dgm:pt>
    <dgm:pt modelId="{FB055AED-742E-49E3-987C-CB69BB46C2B3}" type="pres">
      <dgm:prSet presAssocID="{FBA68D57-3FD2-474F-B39A-4BF18A6A2CF3}" presName="bgRect" presStyleLbl="bgShp" presStyleIdx="2" presStyleCnt="4"/>
      <dgm:spPr/>
    </dgm:pt>
    <dgm:pt modelId="{6B63B8F0-8C92-486B-BA51-61C8E34922D1}" type="pres">
      <dgm:prSet presAssocID="{FBA68D57-3FD2-474F-B39A-4BF18A6A2C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02B4044-A6E9-4B00-9D42-BBF106A22C9A}" type="pres">
      <dgm:prSet presAssocID="{FBA68D57-3FD2-474F-B39A-4BF18A6A2CF3}" presName="spaceRect" presStyleCnt="0"/>
      <dgm:spPr/>
    </dgm:pt>
    <dgm:pt modelId="{91C653CB-9350-45FF-AAB5-E23D9A648662}" type="pres">
      <dgm:prSet presAssocID="{FBA68D57-3FD2-474F-B39A-4BF18A6A2CF3}" presName="parTx" presStyleLbl="revTx" presStyleIdx="2" presStyleCnt="4">
        <dgm:presLayoutVars>
          <dgm:chMax val="0"/>
          <dgm:chPref val="0"/>
        </dgm:presLayoutVars>
      </dgm:prSet>
      <dgm:spPr/>
    </dgm:pt>
    <dgm:pt modelId="{F5BC90DA-4B86-4DC0-A58D-249E859ED115}" type="pres">
      <dgm:prSet presAssocID="{B39B3B35-E6FF-4DE1-8197-553038730F4A}" presName="sibTrans" presStyleCnt="0"/>
      <dgm:spPr/>
    </dgm:pt>
    <dgm:pt modelId="{EBEE6699-0D27-443B-90AC-98BCFFE2BE43}" type="pres">
      <dgm:prSet presAssocID="{AF1747DD-F882-46B4-B09D-857E853529D0}" presName="compNode" presStyleCnt="0"/>
      <dgm:spPr/>
    </dgm:pt>
    <dgm:pt modelId="{921BEE97-1FF0-4DE0-A0E7-C474243FC504}" type="pres">
      <dgm:prSet presAssocID="{AF1747DD-F882-46B4-B09D-857E853529D0}" presName="bgRect" presStyleLbl="bgShp" presStyleIdx="3" presStyleCnt="4"/>
      <dgm:spPr/>
    </dgm:pt>
    <dgm:pt modelId="{EDF67C3A-5A8B-461C-BFEA-894F148D56E3}" type="pres">
      <dgm:prSet presAssocID="{AF1747DD-F882-46B4-B09D-857E853529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xi"/>
        </a:ext>
      </dgm:extLst>
    </dgm:pt>
    <dgm:pt modelId="{6AF045FB-345B-4B08-8370-4F85EB8C5A6B}" type="pres">
      <dgm:prSet presAssocID="{AF1747DD-F882-46B4-B09D-857E853529D0}" presName="spaceRect" presStyleCnt="0"/>
      <dgm:spPr/>
    </dgm:pt>
    <dgm:pt modelId="{8A0EC681-1B4D-446E-82BD-DCD401EB7E91}" type="pres">
      <dgm:prSet presAssocID="{AF1747DD-F882-46B4-B09D-857E853529D0}" presName="parTx" presStyleLbl="revTx" presStyleIdx="3" presStyleCnt="4">
        <dgm:presLayoutVars>
          <dgm:chMax val="0"/>
          <dgm:chPref val="0"/>
        </dgm:presLayoutVars>
      </dgm:prSet>
      <dgm:spPr/>
    </dgm:pt>
  </dgm:ptLst>
  <dgm:cxnLst>
    <dgm:cxn modelId="{AF24720A-7DF4-4893-86BE-AC6199F34A08}" srcId="{D63B1A85-EB28-430B-AF8A-E4B773352284}" destId="{FBA68D57-3FD2-474F-B39A-4BF18A6A2CF3}" srcOrd="2" destOrd="0" parTransId="{C85FE6E4-2FB3-457C-8FC2-996C84F7112A}" sibTransId="{B39B3B35-E6FF-4DE1-8197-553038730F4A}"/>
    <dgm:cxn modelId="{E5CF341B-8D8C-4CC5-9FD8-9C460952A983}" type="presOf" srcId="{F1261B53-C351-48DB-AB3F-A3CAA3FD6FF4}" destId="{067AB6B3-3D3B-4431-B69B-21E9E11FC66F}" srcOrd="0" destOrd="0" presId="urn:microsoft.com/office/officeart/2018/2/layout/IconVerticalSolidList"/>
    <dgm:cxn modelId="{2ADEA686-A334-4330-A89D-7484802F97AB}" srcId="{D63B1A85-EB28-430B-AF8A-E4B773352284}" destId="{F1261B53-C351-48DB-AB3F-A3CAA3FD6FF4}" srcOrd="0" destOrd="0" parTransId="{C7A699D9-3455-4F9A-932B-0C58E9330095}" sibTransId="{0B08E14C-98D1-4A16-868D-53F01B6B72ED}"/>
    <dgm:cxn modelId="{5C8FE892-B896-4401-A6A8-50046E29AE95}" type="presOf" srcId="{AF1747DD-F882-46B4-B09D-857E853529D0}" destId="{8A0EC681-1B4D-446E-82BD-DCD401EB7E91}" srcOrd="0" destOrd="0" presId="urn:microsoft.com/office/officeart/2018/2/layout/IconVerticalSolidList"/>
    <dgm:cxn modelId="{65133BA3-0021-402B-9D5C-4811FF503182}" srcId="{D63B1A85-EB28-430B-AF8A-E4B773352284}" destId="{4DAEDBF7-0DA1-495F-A574-164C0D768361}" srcOrd="1" destOrd="0" parTransId="{7B0C9931-CE6F-4B72-85B1-DD1BE98842D3}" sibTransId="{A31A05BD-DE25-4C8F-ACD1-0BEA0EF1C05E}"/>
    <dgm:cxn modelId="{EDB4BBB0-3EC7-4519-A61A-DF0CDD49376E}" type="presOf" srcId="{4DAEDBF7-0DA1-495F-A574-164C0D768361}" destId="{EC8AD51E-D22F-4839-8DCA-8A7C4C913FAF}" srcOrd="0" destOrd="0" presId="urn:microsoft.com/office/officeart/2018/2/layout/IconVerticalSolidList"/>
    <dgm:cxn modelId="{6F2299C3-AB33-4295-BA87-2ABD68650FFA}" type="presOf" srcId="{D63B1A85-EB28-430B-AF8A-E4B773352284}" destId="{92654F78-1D19-4B69-B376-26EF40BDD844}" srcOrd="0" destOrd="0" presId="urn:microsoft.com/office/officeart/2018/2/layout/IconVerticalSolidList"/>
    <dgm:cxn modelId="{5C806BCD-12B7-4EF8-8740-EFC47A3E46BD}" type="presOf" srcId="{FBA68D57-3FD2-474F-B39A-4BF18A6A2CF3}" destId="{91C653CB-9350-45FF-AAB5-E23D9A648662}" srcOrd="0" destOrd="0" presId="urn:microsoft.com/office/officeart/2018/2/layout/IconVerticalSolidList"/>
    <dgm:cxn modelId="{063C2AD8-BF4C-487F-AA7E-C0F256B2EE8C}" srcId="{D63B1A85-EB28-430B-AF8A-E4B773352284}" destId="{AF1747DD-F882-46B4-B09D-857E853529D0}" srcOrd="3" destOrd="0" parTransId="{48A91F59-AEDA-4EAC-B8F0-4A341BF9C5E1}" sibTransId="{DA1ED21D-8C7E-4E5E-8C7A-A59395BD3DA2}"/>
    <dgm:cxn modelId="{02BDAA8E-9FFB-4841-8F0A-7C6528E32984}" type="presParOf" srcId="{92654F78-1D19-4B69-B376-26EF40BDD844}" destId="{2CF44662-E2B0-40E8-8B67-285800DAB5E1}" srcOrd="0" destOrd="0" presId="urn:microsoft.com/office/officeart/2018/2/layout/IconVerticalSolidList"/>
    <dgm:cxn modelId="{E24FB2AB-DCDE-4AFE-A931-5777640C5ABC}" type="presParOf" srcId="{2CF44662-E2B0-40E8-8B67-285800DAB5E1}" destId="{474C5556-5B67-46B0-B1CA-792D9F598265}" srcOrd="0" destOrd="0" presId="urn:microsoft.com/office/officeart/2018/2/layout/IconVerticalSolidList"/>
    <dgm:cxn modelId="{C44C7EEC-9896-43B7-AA3D-56A60CE999C0}" type="presParOf" srcId="{2CF44662-E2B0-40E8-8B67-285800DAB5E1}" destId="{C697731E-38A5-43D8-B8E0-414672EB3B47}" srcOrd="1" destOrd="0" presId="urn:microsoft.com/office/officeart/2018/2/layout/IconVerticalSolidList"/>
    <dgm:cxn modelId="{2FBF6BFE-BDD4-46D8-83C5-51A99D0EA8B3}" type="presParOf" srcId="{2CF44662-E2B0-40E8-8B67-285800DAB5E1}" destId="{A07A2D17-B5B0-4EE5-AF02-7EE091F9494B}" srcOrd="2" destOrd="0" presId="urn:microsoft.com/office/officeart/2018/2/layout/IconVerticalSolidList"/>
    <dgm:cxn modelId="{B3649DC3-E39B-41B9-8873-532D933E3693}" type="presParOf" srcId="{2CF44662-E2B0-40E8-8B67-285800DAB5E1}" destId="{067AB6B3-3D3B-4431-B69B-21E9E11FC66F}" srcOrd="3" destOrd="0" presId="urn:microsoft.com/office/officeart/2018/2/layout/IconVerticalSolidList"/>
    <dgm:cxn modelId="{FBE5BFF4-65DA-42D9-8D86-7BC906AF18E0}" type="presParOf" srcId="{92654F78-1D19-4B69-B376-26EF40BDD844}" destId="{A4D76C3B-B748-4C5C-9388-FAE58D555688}" srcOrd="1" destOrd="0" presId="urn:microsoft.com/office/officeart/2018/2/layout/IconVerticalSolidList"/>
    <dgm:cxn modelId="{533A1EF3-7337-4EB1-B659-8726214D9051}" type="presParOf" srcId="{92654F78-1D19-4B69-B376-26EF40BDD844}" destId="{659F447D-3A25-4E8B-AD0F-2065605B5C0F}" srcOrd="2" destOrd="0" presId="urn:microsoft.com/office/officeart/2018/2/layout/IconVerticalSolidList"/>
    <dgm:cxn modelId="{3A269AC9-F30A-4635-88D3-E520AEDB4973}" type="presParOf" srcId="{659F447D-3A25-4E8B-AD0F-2065605B5C0F}" destId="{EEB262BE-E7B4-4707-8E80-A8EDE906D610}" srcOrd="0" destOrd="0" presId="urn:microsoft.com/office/officeart/2018/2/layout/IconVerticalSolidList"/>
    <dgm:cxn modelId="{3203EECB-1D60-4D6B-AAB4-E05481918F08}" type="presParOf" srcId="{659F447D-3A25-4E8B-AD0F-2065605B5C0F}" destId="{4AE2F70C-8EE1-4DD1-BD2B-04ED6A86F471}" srcOrd="1" destOrd="0" presId="urn:microsoft.com/office/officeart/2018/2/layout/IconVerticalSolidList"/>
    <dgm:cxn modelId="{19025881-2EE2-4000-ACF9-E6FE91C5C9C0}" type="presParOf" srcId="{659F447D-3A25-4E8B-AD0F-2065605B5C0F}" destId="{0972C3CC-B85D-4379-9CE8-82B4D68D4B60}" srcOrd="2" destOrd="0" presId="urn:microsoft.com/office/officeart/2018/2/layout/IconVerticalSolidList"/>
    <dgm:cxn modelId="{D26C3CF3-5984-41D3-8EA3-385AF09B4405}" type="presParOf" srcId="{659F447D-3A25-4E8B-AD0F-2065605B5C0F}" destId="{EC8AD51E-D22F-4839-8DCA-8A7C4C913FAF}" srcOrd="3" destOrd="0" presId="urn:microsoft.com/office/officeart/2018/2/layout/IconVerticalSolidList"/>
    <dgm:cxn modelId="{F76AC497-76D1-4F3E-BA1F-CFA43A972D6E}" type="presParOf" srcId="{92654F78-1D19-4B69-B376-26EF40BDD844}" destId="{E5723022-6CD2-4B55-8B34-553A23B89E46}" srcOrd="3" destOrd="0" presId="urn:microsoft.com/office/officeart/2018/2/layout/IconVerticalSolidList"/>
    <dgm:cxn modelId="{555273B1-B8D1-4406-9A35-D490774932DF}" type="presParOf" srcId="{92654F78-1D19-4B69-B376-26EF40BDD844}" destId="{C39349DB-755D-47FB-8E84-2A93EAC81742}" srcOrd="4" destOrd="0" presId="urn:microsoft.com/office/officeart/2018/2/layout/IconVerticalSolidList"/>
    <dgm:cxn modelId="{FD2D0C48-DD32-4B75-AF4E-0E7254FCA7ED}" type="presParOf" srcId="{C39349DB-755D-47FB-8E84-2A93EAC81742}" destId="{FB055AED-742E-49E3-987C-CB69BB46C2B3}" srcOrd="0" destOrd="0" presId="urn:microsoft.com/office/officeart/2018/2/layout/IconVerticalSolidList"/>
    <dgm:cxn modelId="{73119343-7E89-4E26-9AD2-0772B73A6BF2}" type="presParOf" srcId="{C39349DB-755D-47FB-8E84-2A93EAC81742}" destId="{6B63B8F0-8C92-486B-BA51-61C8E34922D1}" srcOrd="1" destOrd="0" presId="urn:microsoft.com/office/officeart/2018/2/layout/IconVerticalSolidList"/>
    <dgm:cxn modelId="{79D0914B-FC6F-4B56-B204-F2B0A4B06CC9}" type="presParOf" srcId="{C39349DB-755D-47FB-8E84-2A93EAC81742}" destId="{802B4044-A6E9-4B00-9D42-BBF106A22C9A}" srcOrd="2" destOrd="0" presId="urn:microsoft.com/office/officeart/2018/2/layout/IconVerticalSolidList"/>
    <dgm:cxn modelId="{B0D75056-ECD0-4A78-9493-D4EFD40C5468}" type="presParOf" srcId="{C39349DB-755D-47FB-8E84-2A93EAC81742}" destId="{91C653CB-9350-45FF-AAB5-E23D9A648662}" srcOrd="3" destOrd="0" presId="urn:microsoft.com/office/officeart/2018/2/layout/IconVerticalSolidList"/>
    <dgm:cxn modelId="{502DD523-26F1-44DA-8FFD-307683DD4C67}" type="presParOf" srcId="{92654F78-1D19-4B69-B376-26EF40BDD844}" destId="{F5BC90DA-4B86-4DC0-A58D-249E859ED115}" srcOrd="5" destOrd="0" presId="urn:microsoft.com/office/officeart/2018/2/layout/IconVerticalSolidList"/>
    <dgm:cxn modelId="{103C05C8-6292-48C3-B0E3-3D8341931124}" type="presParOf" srcId="{92654F78-1D19-4B69-B376-26EF40BDD844}" destId="{EBEE6699-0D27-443B-90AC-98BCFFE2BE43}" srcOrd="6" destOrd="0" presId="urn:microsoft.com/office/officeart/2018/2/layout/IconVerticalSolidList"/>
    <dgm:cxn modelId="{48E67B0C-B1BA-4924-BE40-16851171CF10}" type="presParOf" srcId="{EBEE6699-0D27-443B-90AC-98BCFFE2BE43}" destId="{921BEE97-1FF0-4DE0-A0E7-C474243FC504}" srcOrd="0" destOrd="0" presId="urn:microsoft.com/office/officeart/2018/2/layout/IconVerticalSolidList"/>
    <dgm:cxn modelId="{E6BFF323-E1A5-4018-8336-65C28350613B}" type="presParOf" srcId="{EBEE6699-0D27-443B-90AC-98BCFFE2BE43}" destId="{EDF67C3A-5A8B-461C-BFEA-894F148D56E3}" srcOrd="1" destOrd="0" presId="urn:microsoft.com/office/officeart/2018/2/layout/IconVerticalSolidList"/>
    <dgm:cxn modelId="{CB67CAA5-3AE9-4B34-BE09-5A6DCFE50BB4}" type="presParOf" srcId="{EBEE6699-0D27-443B-90AC-98BCFFE2BE43}" destId="{6AF045FB-345B-4B08-8370-4F85EB8C5A6B}" srcOrd="2" destOrd="0" presId="urn:microsoft.com/office/officeart/2018/2/layout/IconVerticalSolidList"/>
    <dgm:cxn modelId="{E2ACE223-668B-41A1-AD6C-613EC4A88245}" type="presParOf" srcId="{EBEE6699-0D27-443B-90AC-98BCFFE2BE43}" destId="{8A0EC681-1B4D-446E-82BD-DCD401EB7E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C5556-5B67-46B0-B1CA-792D9F59826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7731E-38A5-43D8-B8E0-414672EB3B4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AB6B3-3D3B-4431-B69B-21E9E11FC66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u="sng" kern="1200" dirty="0"/>
            <a:t>User Registration and Authentication: </a:t>
          </a:r>
          <a:r>
            <a:rPr lang="en-US" sz="1500" b="1" kern="1200" dirty="0"/>
            <a:t>Users can create accounts and log in securely to access the application.﻿</a:t>
          </a:r>
          <a:br>
            <a:rPr lang="en-US" sz="1500" b="1" kern="1200" dirty="0"/>
          </a:br>
          <a:endParaRPr lang="en-US" sz="1500" kern="1200" dirty="0"/>
        </a:p>
      </dsp:txBody>
      <dsp:txXfrm>
        <a:off x="1057183" y="1805"/>
        <a:ext cx="9458416" cy="915310"/>
      </dsp:txXfrm>
    </dsp:sp>
    <dsp:sp modelId="{EEB262BE-E7B4-4707-8E80-A8EDE906D61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2F70C-8EE1-4DD1-BD2B-04ED6A86F47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AD51E-D22F-4839-8DCA-8A7C4C913FA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u="sng" kern="1200" dirty="0"/>
            <a:t>Car Listings: </a:t>
          </a:r>
          <a:r>
            <a:rPr lang="en-US" sz="1500" b="1" kern="1200" dirty="0"/>
            <a:t>Customers can browse through a vast inventory of available cars, view details, and compare options.</a:t>
          </a:r>
          <a:br>
            <a:rPr lang="en-US" sz="1500" b="1" kern="1200" dirty="0"/>
          </a:br>
          <a:endParaRPr lang="en-US" sz="1500" kern="1200" dirty="0"/>
        </a:p>
      </dsp:txBody>
      <dsp:txXfrm>
        <a:off x="1057183" y="1145944"/>
        <a:ext cx="9458416" cy="915310"/>
      </dsp:txXfrm>
    </dsp:sp>
    <dsp:sp modelId="{FB055AED-742E-49E3-987C-CB69BB46C2B3}">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3B8F0-8C92-486B-BA51-61C8E34922D1}">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C653CB-9350-45FF-AAB5-E23D9A64866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u="sng" kern="1200" dirty="0"/>
            <a:t>Search and Filters: </a:t>
          </a:r>
          <a:r>
            <a:rPr lang="en-US" sz="1500" b="1" kern="1200" dirty="0"/>
            <a:t>Users can search for specific car models or use filters to refine their search based on criteria like price, location, and car type.</a:t>
          </a:r>
          <a:br>
            <a:rPr lang="en-US" sz="1500" b="1" kern="1200" dirty="0"/>
          </a:br>
          <a:endParaRPr lang="en-US" sz="1500" kern="1200" dirty="0"/>
        </a:p>
      </dsp:txBody>
      <dsp:txXfrm>
        <a:off x="1057183" y="2290082"/>
        <a:ext cx="9458416" cy="915310"/>
      </dsp:txXfrm>
    </dsp:sp>
    <dsp:sp modelId="{921BEE97-1FF0-4DE0-A0E7-C474243FC50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67C3A-5A8B-461C-BFEA-894F148D56E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EC681-1B4D-446E-82BD-DCD401EB7E9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u="sng" kern="1200" dirty="0"/>
            <a:t>Booking and Reservations: </a:t>
          </a:r>
          <a:r>
            <a:rPr lang="en-US" sz="1500" b="1" kern="1200" dirty="0"/>
            <a:t>Customers can book their desired car by selecting dates, specifying pickup and drop-off locations, and making online payments.</a:t>
          </a:r>
          <a:endParaRPr lang="en-US" sz="15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7/6/2023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7/6/2023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7/6/2023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7/6/2023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7/6/2023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7/6/2023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7/6/2023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7/6/2023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7/6/2023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7/6/2023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7/6/2023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7/6/2023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1EE8AD20-D46A-4CDA-ACE9-CDEE6F001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Freeform: Shape 43">
            <a:extLst>
              <a:ext uri="{FF2B5EF4-FFF2-40B4-BE49-F238E27FC236}">
                <a16:creationId xmlns:a16="http://schemas.microsoft.com/office/drawing/2014/main" id="{9A19265B-5023-4F97-B3C5-6DC04937B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6" name="Rectangle 45">
            <a:extLst>
              <a:ext uri="{FF2B5EF4-FFF2-40B4-BE49-F238E27FC236}">
                <a16:creationId xmlns:a16="http://schemas.microsoft.com/office/drawing/2014/main" id="{E167761E-9A06-42D7-A1E1-99C836918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8" name="Rectangle 47">
            <a:extLst>
              <a:ext uri="{FF2B5EF4-FFF2-40B4-BE49-F238E27FC236}">
                <a16:creationId xmlns:a16="http://schemas.microsoft.com/office/drawing/2014/main" id="{6E1810D1-939F-4DDF-9906-72FABD13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547FBA6C-82DB-4925-B184-33CC47C86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B6D93-97AF-4C60-D554-55EAF87DECB8}"/>
              </a:ext>
            </a:extLst>
          </p:cNvPr>
          <p:cNvSpPr>
            <a:spLocks noGrp="1"/>
          </p:cNvSpPr>
          <p:nvPr>
            <p:ph type="ctrTitle"/>
          </p:nvPr>
        </p:nvSpPr>
        <p:spPr>
          <a:xfrm>
            <a:off x="1521269" y="799275"/>
            <a:ext cx="4579668" cy="3028072"/>
          </a:xfrm>
        </p:spPr>
        <p:txBody>
          <a:bodyPr>
            <a:normAutofit/>
          </a:bodyPr>
          <a:lstStyle/>
          <a:p>
            <a:r>
              <a:rPr lang="en-US" sz="2900"/>
              <a:t>CAR</a:t>
            </a:r>
            <a:r>
              <a:rPr lang="en-US" sz="2900" b="1">
                <a:effectLst/>
              </a:rPr>
              <a:t> Rental Application </a:t>
            </a:r>
            <a:br>
              <a:rPr lang="en-US" sz="2900" b="1"/>
            </a:br>
            <a:endParaRPr lang="en-CA" sz="2900"/>
          </a:p>
        </p:txBody>
      </p:sp>
      <p:sp>
        <p:nvSpPr>
          <p:cNvPr id="3" name="Subtitle 2">
            <a:extLst>
              <a:ext uri="{FF2B5EF4-FFF2-40B4-BE49-F238E27FC236}">
                <a16:creationId xmlns:a16="http://schemas.microsoft.com/office/drawing/2014/main" id="{58F3364D-C08D-57B9-0196-FB7503F5D2DF}"/>
              </a:ext>
            </a:extLst>
          </p:cNvPr>
          <p:cNvSpPr>
            <a:spLocks noGrp="1"/>
          </p:cNvSpPr>
          <p:nvPr>
            <p:ph type="subTitle" idx="1"/>
          </p:nvPr>
        </p:nvSpPr>
        <p:spPr>
          <a:xfrm>
            <a:off x="1521269" y="3919422"/>
            <a:ext cx="4579668" cy="1166797"/>
          </a:xfrm>
        </p:spPr>
        <p:txBody>
          <a:bodyPr>
            <a:normAutofit/>
          </a:bodyPr>
          <a:lstStyle/>
          <a:p>
            <a:r>
              <a:rPr lang="en-US" sz="2000" b="1">
                <a:effectLst/>
              </a:rPr>
              <a:t>Created by Roberto Benitez &amp; Kavya Katariya</a:t>
            </a:r>
            <a:br>
              <a:rPr lang="en-US" sz="2000" b="1"/>
            </a:br>
            <a:endParaRPr lang="en-CA" sz="2000"/>
          </a:p>
        </p:txBody>
      </p:sp>
      <p:grpSp>
        <p:nvGrpSpPr>
          <p:cNvPr id="52" name="Graphic 185">
            <a:extLst>
              <a:ext uri="{FF2B5EF4-FFF2-40B4-BE49-F238E27FC236}">
                <a16:creationId xmlns:a16="http://schemas.microsoft.com/office/drawing/2014/main" id="{0ECF8052-C3DA-4816-AE5E-732CDCFFDD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663988"/>
            <a:ext cx="843745" cy="375828"/>
            <a:chOff x="9841624" y="4115729"/>
            <a:chExt cx="602169" cy="268223"/>
          </a:xfrm>
          <a:solidFill>
            <a:schemeClr val="tx1"/>
          </a:solidFill>
        </p:grpSpPr>
        <p:sp>
          <p:nvSpPr>
            <p:cNvPr id="53" name="Freeform: Shape 52">
              <a:extLst>
                <a:ext uri="{FF2B5EF4-FFF2-40B4-BE49-F238E27FC236}">
                  <a16:creationId xmlns:a16="http://schemas.microsoft.com/office/drawing/2014/main" id="{F9E9B70F-47D9-47CF-8B0D-E5B282D6B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Freeform: Shape 53">
              <a:extLst>
                <a:ext uri="{FF2B5EF4-FFF2-40B4-BE49-F238E27FC236}">
                  <a16:creationId xmlns:a16="http://schemas.microsoft.com/office/drawing/2014/main" id="{F75EF19C-EB14-4387-8C4D-AF88C873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5" name="Freeform: Shape 54">
              <a:extLst>
                <a:ext uri="{FF2B5EF4-FFF2-40B4-BE49-F238E27FC236}">
                  <a16:creationId xmlns:a16="http://schemas.microsoft.com/office/drawing/2014/main" id="{A66EBC76-FA4E-4AF6-BFE7-FB8FABF3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55">
              <a:extLst>
                <a:ext uri="{FF2B5EF4-FFF2-40B4-BE49-F238E27FC236}">
                  <a16:creationId xmlns:a16="http://schemas.microsoft.com/office/drawing/2014/main" id="{230A0EA4-19B6-4636-835C-B99460956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7" name="Freeform: Shape 56">
              <a:extLst>
                <a:ext uri="{FF2B5EF4-FFF2-40B4-BE49-F238E27FC236}">
                  <a16:creationId xmlns:a16="http://schemas.microsoft.com/office/drawing/2014/main" id="{309F5BE7-809E-440D-9E1C-3AFCB358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59" name="Oval 58">
            <a:extLst>
              <a:ext uri="{FF2B5EF4-FFF2-40B4-BE49-F238E27FC236}">
                <a16:creationId xmlns:a16="http://schemas.microsoft.com/office/drawing/2014/main" id="{98713B11-DA30-489D-95C2-E053A206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1" name="Oval 60">
            <a:extLst>
              <a:ext uri="{FF2B5EF4-FFF2-40B4-BE49-F238E27FC236}">
                <a16:creationId xmlns:a16="http://schemas.microsoft.com/office/drawing/2014/main" id="{533FDFCA-FA81-4883-8308-C418ED25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61"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Freeform: Shape 62">
            <a:extLst>
              <a:ext uri="{FF2B5EF4-FFF2-40B4-BE49-F238E27FC236}">
                <a16:creationId xmlns:a16="http://schemas.microsoft.com/office/drawing/2014/main" id="{3B563765-A6D6-464C-BDA7-A0A2F40AF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9841"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65" name="Freeform: Shape 64">
            <a:extLst>
              <a:ext uri="{FF2B5EF4-FFF2-40B4-BE49-F238E27FC236}">
                <a16:creationId xmlns:a16="http://schemas.microsoft.com/office/drawing/2014/main" id="{487CDD03-1100-46B3-B04A-D66410E5B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A car with a logo&#10;&#10;Description automatically generated">
            <a:extLst>
              <a:ext uri="{FF2B5EF4-FFF2-40B4-BE49-F238E27FC236}">
                <a16:creationId xmlns:a16="http://schemas.microsoft.com/office/drawing/2014/main" id="{C6C511D0-13BD-6993-0289-9115A7DBD33E}"/>
              </a:ext>
            </a:extLst>
          </p:cNvPr>
          <p:cNvPicPr>
            <a:picLocks noChangeAspect="1"/>
          </p:cNvPicPr>
          <p:nvPr/>
        </p:nvPicPr>
        <p:blipFill rotWithShape="1">
          <a:blip r:embed="rId2">
            <a:extLst>
              <a:ext uri="{28A0092B-C50C-407E-A947-70E740481C1C}">
                <a14:useLocalDpi xmlns:a14="http://schemas.microsoft.com/office/drawing/2010/main" val="0"/>
              </a:ext>
            </a:extLst>
          </a:blip>
          <a:srcRect l="17840" r="20448" b="-1"/>
          <a:stretch/>
        </p:blipFill>
        <p:spPr>
          <a:xfrm>
            <a:off x="7725812" y="3288195"/>
            <a:ext cx="3289927" cy="2901541"/>
          </a:xfrm>
          <a:prstGeom prst="rect">
            <a:avLst/>
          </a:prstGeom>
          <a:ln w="28575">
            <a:noFill/>
          </a:ln>
        </p:spPr>
      </p:pic>
    </p:spTree>
    <p:extLst>
      <p:ext uri="{BB962C8B-B14F-4D97-AF65-F5344CB8AC3E}">
        <p14:creationId xmlns:p14="http://schemas.microsoft.com/office/powerpoint/2010/main" val="86482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23" name="Freeform: Shape 22">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1" name="Group 40">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42" name="Rectangle 4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screenshot of a computer&#10;&#10;Description automatically generated">
            <a:extLst>
              <a:ext uri="{FF2B5EF4-FFF2-40B4-BE49-F238E27FC236}">
                <a16:creationId xmlns:a16="http://schemas.microsoft.com/office/drawing/2014/main" id="{387FE9D7-88B7-D5D4-77B6-00EE3C175C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889" b="1"/>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413327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438DE7C7-9307-2D55-C480-F204CDDE87C3}"/>
              </a:ext>
            </a:extLst>
          </p:cNvPr>
          <p:cNvSpPr>
            <a:spLocks noGrp="1"/>
          </p:cNvSpPr>
          <p:nvPr>
            <p:ph type="title"/>
          </p:nvPr>
        </p:nvSpPr>
        <p:spPr>
          <a:xfrm>
            <a:off x="6234865" y="568517"/>
            <a:ext cx="5248221" cy="886379"/>
          </a:xfrm>
        </p:spPr>
        <p:txBody>
          <a:bodyPr>
            <a:normAutofit/>
          </a:bodyPr>
          <a:lstStyle/>
          <a:p>
            <a:r>
              <a:rPr lang="en-CA" sz="2800"/>
              <a:t>About the experience of learning Transactional Web Subject </a:t>
            </a:r>
          </a:p>
        </p:txBody>
      </p:sp>
      <p:pic>
        <p:nvPicPr>
          <p:cNvPr id="37" name="Picture 9" descr="Magnifying glass on clear background">
            <a:extLst>
              <a:ext uri="{FF2B5EF4-FFF2-40B4-BE49-F238E27FC236}">
                <a16:creationId xmlns:a16="http://schemas.microsoft.com/office/drawing/2014/main" id="{67ED2AF2-7CEE-A675-FBB0-CF8E7027E282}"/>
              </a:ext>
            </a:extLst>
          </p:cNvPr>
          <p:cNvPicPr>
            <a:picLocks noChangeAspect="1"/>
          </p:cNvPicPr>
          <p:nvPr/>
        </p:nvPicPr>
        <p:blipFill rotWithShape="1">
          <a:blip r:embed="rId2"/>
          <a:srcRect l="29764" r="3487"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8" name="Group 1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40" name="Group 19">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21" name="Freeform: Shape 20">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1" name="Freeform: Shape 21">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4"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5" name="Freeform: Shape 24">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2" name="Content Placeholder 7">
            <a:extLst>
              <a:ext uri="{FF2B5EF4-FFF2-40B4-BE49-F238E27FC236}">
                <a16:creationId xmlns:a16="http://schemas.microsoft.com/office/drawing/2014/main" id="{9A58E8A0-376D-67C8-C7BF-42DBB2B94A6D}"/>
              </a:ext>
            </a:extLst>
          </p:cNvPr>
          <p:cNvSpPr>
            <a:spLocks noGrp="1"/>
          </p:cNvSpPr>
          <p:nvPr>
            <p:ph idx="1"/>
          </p:nvPr>
        </p:nvSpPr>
        <p:spPr>
          <a:xfrm>
            <a:off x="6234868" y="1820369"/>
            <a:ext cx="5217173" cy="4351338"/>
          </a:xfrm>
        </p:spPr>
        <p:txBody>
          <a:bodyPr>
            <a:normAutofit/>
          </a:bodyPr>
          <a:lstStyle/>
          <a:p>
            <a:r>
              <a:rPr lang="en-US" sz="1800" b="0" i="0">
                <a:effectLst/>
                <a:latin typeface="Söhne"/>
              </a:rPr>
              <a:t>React has been quite challenging, but we appreciate your guidance and support throughout the learning process. Your expertise and clear explanations have helped us to navigate the complexities of React and understand its concepts better.</a:t>
            </a:r>
          </a:p>
          <a:p>
            <a:r>
              <a:rPr lang="en-US" sz="1800" b="0" i="0">
                <a:effectLst/>
                <a:latin typeface="Söhne"/>
              </a:rPr>
              <a:t>Although React can be difficult at times, we believe that with your assistance, we have made significant progress. Your patience and willingness to address our questions and concerns have made a notable difference in my learning experience.</a:t>
            </a:r>
          </a:p>
          <a:p>
            <a:r>
              <a:rPr lang="en-US" sz="1800" b="0" i="0">
                <a:effectLst/>
                <a:latin typeface="Söhne"/>
              </a:rPr>
              <a:t>The resources you shared, including tutorials and documentation, have been immensely helpful in deepening our understanding of React.</a:t>
            </a:r>
          </a:p>
          <a:p>
            <a:endParaRPr lang="en-CA" sz="1800"/>
          </a:p>
        </p:txBody>
      </p:sp>
      <p:grpSp>
        <p:nvGrpSpPr>
          <p:cNvPr id="3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83218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Car">
            <a:extLst>
              <a:ext uri="{FF2B5EF4-FFF2-40B4-BE49-F238E27FC236}">
                <a16:creationId xmlns:a16="http://schemas.microsoft.com/office/drawing/2014/main" id="{C82D7E86-5D99-B43E-3C02-F8B580F990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grpSp>
        <p:nvGrpSpPr>
          <p:cNvPr id="12" name="Group 1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8" name="Rectangle 1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2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253DD40-3091-40A8-FE5D-28DE72353035}"/>
              </a:ext>
            </a:extLst>
          </p:cNvPr>
          <p:cNvSpPr>
            <a:spLocks noGrp="1"/>
          </p:cNvSpPr>
          <p:nvPr>
            <p:ph type="title"/>
          </p:nvPr>
        </p:nvSpPr>
        <p:spPr>
          <a:xfrm>
            <a:off x="740584" y="859808"/>
            <a:ext cx="3543197" cy="2878986"/>
          </a:xfrm>
        </p:spPr>
        <p:txBody>
          <a:bodyPr>
            <a:normAutofit/>
          </a:bodyPr>
          <a:lstStyle/>
          <a:p>
            <a:pPr algn="ctr"/>
            <a:r>
              <a:rPr lang="en-CA"/>
              <a:t>Conclusion</a:t>
            </a:r>
          </a:p>
        </p:txBody>
      </p:sp>
      <p:grpSp>
        <p:nvGrpSpPr>
          <p:cNvPr id="20"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4" name="Freeform: Shape 2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7" name="Freeform: Shape 2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2" name="Freeform: Shape 3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tx1"/>
          </a:solidFill>
        </p:grpSpPr>
        <p:sp>
          <p:nvSpPr>
            <p:cNvPr id="39" name="Freeform: Shape 3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3" name="Freeform: Shape 3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 name="Content Placeholder 5">
            <a:extLst>
              <a:ext uri="{FF2B5EF4-FFF2-40B4-BE49-F238E27FC236}">
                <a16:creationId xmlns:a16="http://schemas.microsoft.com/office/drawing/2014/main" id="{418F3EC1-03E2-E340-EFD3-564D6C7D1E9F}"/>
              </a:ext>
            </a:extLst>
          </p:cNvPr>
          <p:cNvSpPr>
            <a:spLocks noGrp="1"/>
          </p:cNvSpPr>
          <p:nvPr>
            <p:ph idx="1"/>
          </p:nvPr>
        </p:nvSpPr>
        <p:spPr>
          <a:xfrm>
            <a:off x="6477270" y="685805"/>
            <a:ext cx="4974771" cy="5534019"/>
          </a:xfrm>
        </p:spPr>
        <p:txBody>
          <a:bodyPr>
            <a:normAutofit/>
          </a:bodyPr>
          <a:lstStyle/>
          <a:p>
            <a:r>
              <a:rPr lang="en-US" b="0" i="0" dirty="0">
                <a:effectLst/>
                <a:latin typeface="Söhne"/>
              </a:rPr>
              <a:t>In conclusion, our car rental web application built with React offers a comprehensive solution for car rental businesses and a user-friendly experience for customers. With its key features, robust architecture, and emphasis on performance, our application is poised to revolutionize the car rental industry.</a:t>
            </a:r>
            <a:endParaRPr lang="en-CA" dirty="0"/>
          </a:p>
        </p:txBody>
      </p:sp>
    </p:spTree>
    <p:extLst>
      <p:ext uri="{BB962C8B-B14F-4D97-AF65-F5344CB8AC3E}">
        <p14:creationId xmlns:p14="http://schemas.microsoft.com/office/powerpoint/2010/main" val="424702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11176B3-B4CD-48BB-97B8-AC0A2EC61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26" name="Group 25">
            <a:extLst>
              <a:ext uri="{FF2B5EF4-FFF2-40B4-BE49-F238E27FC236}">
                <a16:creationId xmlns:a16="http://schemas.microsoft.com/office/drawing/2014/main" id="{33F35CE5-6CA7-4309-88BC-D7436FD3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1312" y="743744"/>
            <a:ext cx="4860256" cy="4589316"/>
            <a:chOff x="1481312" y="743744"/>
            <a:chExt cx="4860256" cy="4589316"/>
          </a:xfrm>
        </p:grpSpPr>
        <p:sp>
          <p:nvSpPr>
            <p:cNvPr id="27" name="Rectangle 2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8" name="Rectangle 27">
              <a:extLst>
                <a:ext uri="{FF2B5EF4-FFF2-40B4-BE49-F238E27FC236}">
                  <a16:creationId xmlns:a16="http://schemas.microsoft.com/office/drawing/2014/main" id="{190317A6-3E5E-46BE-88E4-8BA01446A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0" name="Rectangle 2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908195-7990-DA1D-BE96-465CCFBB6D1A}"/>
              </a:ext>
            </a:extLst>
          </p:cNvPr>
          <p:cNvSpPr>
            <a:spLocks noGrp="1"/>
          </p:cNvSpPr>
          <p:nvPr>
            <p:ph type="title"/>
          </p:nvPr>
        </p:nvSpPr>
        <p:spPr>
          <a:xfrm>
            <a:off x="1521269" y="799275"/>
            <a:ext cx="4579668" cy="4037420"/>
          </a:xfrm>
        </p:spPr>
        <p:txBody>
          <a:bodyPr vert="horz" lIns="91440" tIns="45720" rIns="91440" bIns="45720" rtlCol="0" anchor="b">
            <a:normAutofit/>
          </a:bodyPr>
          <a:lstStyle/>
          <a:p>
            <a:pPr algn="ctr"/>
            <a:r>
              <a:rPr lang="en-US" sz="3300" b="1" cap="all" spc="1500" dirty="0">
                <a:ea typeface="Source Sans Pro SemiBold" panose="020B0603030403020204" pitchFamily="34" charset="0"/>
              </a:rPr>
              <a:t>Thank you.</a:t>
            </a:r>
            <a:br>
              <a:rPr lang="en-US" sz="3300" b="1" cap="all" spc="1500" dirty="0">
                <a:ea typeface="Source Sans Pro SemiBold" panose="020B0603030403020204" pitchFamily="34" charset="0"/>
              </a:rPr>
            </a:br>
            <a:br>
              <a:rPr lang="en-US" sz="3300" b="1" cap="all" spc="1500" dirty="0">
                <a:ea typeface="Source Sans Pro SemiBold" panose="020B0603030403020204" pitchFamily="34" charset="0"/>
              </a:rPr>
            </a:br>
            <a:br>
              <a:rPr lang="en-US" sz="3300" b="1" cap="all" spc="1500" dirty="0">
                <a:ea typeface="Source Sans Pro SemiBold" panose="020B0603030403020204" pitchFamily="34" charset="0"/>
              </a:rPr>
            </a:br>
            <a:br>
              <a:rPr lang="en-US" sz="3300" b="1" cap="all" spc="1500" dirty="0">
                <a:ea typeface="Source Sans Pro SemiBold" panose="020B0603030403020204" pitchFamily="34" charset="0"/>
              </a:rPr>
            </a:br>
            <a:r>
              <a:rPr lang="en-US" sz="3300" b="1" cap="all" spc="1500" dirty="0">
                <a:ea typeface="Source Sans Pro SemiBold" panose="020B0603030403020204" pitchFamily="34" charset="0"/>
              </a:rPr>
              <a:t> Please ask your Questions.</a:t>
            </a:r>
          </a:p>
        </p:txBody>
      </p:sp>
      <p:sp>
        <p:nvSpPr>
          <p:cNvPr id="32" name="Oval 3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6" name="Freeform: Shape 35">
            <a:extLst>
              <a:ext uri="{FF2B5EF4-FFF2-40B4-BE49-F238E27FC236}">
                <a16:creationId xmlns:a16="http://schemas.microsoft.com/office/drawing/2014/main" id="{775E4183-101A-4AB6-A280-4474EEF0D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Picture 6" descr="Wood human figure">
            <a:extLst>
              <a:ext uri="{FF2B5EF4-FFF2-40B4-BE49-F238E27FC236}">
                <a16:creationId xmlns:a16="http://schemas.microsoft.com/office/drawing/2014/main" id="{51A81FCF-EF0D-4C73-A8EE-AA9591DDCA85}"/>
              </a:ext>
            </a:extLst>
          </p:cNvPr>
          <p:cNvPicPr>
            <a:picLocks noChangeAspect="1"/>
          </p:cNvPicPr>
          <p:nvPr/>
        </p:nvPicPr>
        <p:blipFill rotWithShape="1">
          <a:blip r:embed="rId2"/>
          <a:srcRect r="33250" b="-1"/>
          <a:stretch/>
        </p:blipFill>
        <p:spPr>
          <a:xfrm>
            <a:off x="7068418" y="1957246"/>
            <a:ext cx="4207948" cy="4207948"/>
          </a:xfrm>
          <a:prstGeom prst="rect">
            <a:avLst/>
          </a:prstGeom>
          <a:ln w="28575">
            <a:noFill/>
          </a:ln>
        </p:spPr>
      </p:pic>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8345" y="1663988"/>
            <a:ext cx="843745" cy="375828"/>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5" name="Oval 44">
            <a:extLst>
              <a:ext uri="{FF2B5EF4-FFF2-40B4-BE49-F238E27FC236}">
                <a16:creationId xmlns:a16="http://schemas.microsoft.com/office/drawing/2014/main" id="{70F0B206-D594-4583-8B45-09E279CA2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5818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38606A-F087-B9CB-2BF5-ACC631765B33}"/>
              </a:ext>
            </a:extLst>
          </p:cNvPr>
          <p:cNvPicPr>
            <a:picLocks noChangeAspect="1"/>
          </p:cNvPicPr>
          <p:nvPr/>
        </p:nvPicPr>
        <p:blipFill rotWithShape="1">
          <a:blip r:embed="rId2"/>
          <a:srcRect l="15821" r="20398" b="-2"/>
          <a:stretch/>
        </p:blipFill>
        <p:spPr>
          <a:xfrm>
            <a:off x="1291634" y="1148747"/>
            <a:ext cx="4793260" cy="4227387"/>
          </a:xfrm>
          <a:prstGeom prst="rect">
            <a:avLst/>
          </a:prstGeom>
          <a:ln w="28575">
            <a:noFill/>
          </a:ln>
        </p:spPr>
      </p:pic>
      <p:grpSp>
        <p:nvGrpSpPr>
          <p:cNvPr id="21" name="Group 20">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22" name="Rectangle 21">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25" name="Rectangle 24">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B2DA8D-A0C6-34B0-CF71-E94327A1D4EC}"/>
              </a:ext>
            </a:extLst>
          </p:cNvPr>
          <p:cNvSpPr>
            <a:spLocks noGrp="1"/>
          </p:cNvSpPr>
          <p:nvPr>
            <p:ph type="title"/>
          </p:nvPr>
        </p:nvSpPr>
        <p:spPr>
          <a:xfrm>
            <a:off x="6827375" y="878445"/>
            <a:ext cx="4521798" cy="4321739"/>
          </a:xfrm>
        </p:spPr>
        <p:txBody>
          <a:bodyPr vert="horz" lIns="91440" tIns="45720" rIns="91440" bIns="45720" rtlCol="0" anchor="b">
            <a:normAutofit/>
          </a:bodyPr>
          <a:lstStyle/>
          <a:p>
            <a:r>
              <a:rPr lang="en-US" sz="2800" b="1" dirty="0">
                <a:effectLst/>
              </a:rPr>
              <a:t>Welcome to our presentation on our car rental web application!</a:t>
            </a:r>
            <a:br>
              <a:rPr lang="en-US" sz="2800" b="1" dirty="0">
                <a:effectLst/>
              </a:rPr>
            </a:br>
            <a:br>
              <a:rPr lang="en-US" sz="2800" b="1" dirty="0"/>
            </a:br>
            <a:r>
              <a:rPr lang="en-US" sz="2800" b="1" dirty="0">
                <a:effectLst/>
              </a:rPr>
              <a:t>In this presentation, we will walk you through the key features and functionalities of our application, which is built using the React framework.</a:t>
            </a:r>
            <a:endParaRPr lang="en-US" sz="4800" b="1" spc="1500" dirty="0">
              <a:latin typeface="+mn-lt"/>
              <a:ea typeface="Source Sans Pro SemiBold" panose="020B0603030403020204" pitchFamily="34" charset="0"/>
            </a:endParaRPr>
          </a:p>
        </p:txBody>
      </p:sp>
      <p:sp>
        <p:nvSpPr>
          <p:cNvPr id="2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5" name="Oval 3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tx1"/>
          </a:solidFill>
        </p:grpSpPr>
        <p:sp>
          <p:nvSpPr>
            <p:cNvPr id="40" name="Freeform: Shape 3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8615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solidFill>
        </p:grpSpPr>
        <p:sp>
          <p:nvSpPr>
            <p:cNvPr id="14" name="Freeform: Shape 13">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7" name="Graphic 38">
            <a:extLst>
              <a:ext uri="{FF2B5EF4-FFF2-40B4-BE49-F238E27FC236}">
                <a16:creationId xmlns:a16="http://schemas.microsoft.com/office/drawing/2014/main" id="{CD0F749C-1D4C-430F-B946-6DAF4C3098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alpha val="60000"/>
            </a:schemeClr>
          </a:solidFill>
        </p:grpSpPr>
        <p:sp>
          <p:nvSpPr>
            <p:cNvPr id="18" name="Freeform: Shape 17">
              <a:extLst>
                <a:ext uri="{FF2B5EF4-FFF2-40B4-BE49-F238E27FC236}">
                  <a16:creationId xmlns:a16="http://schemas.microsoft.com/office/drawing/2014/main" id="{2B331624-2D22-4B4E-A3E6-0D4F79493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020173F-D274-41F7-8EF8-70D857D30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Cars parked in a line">
            <a:extLst>
              <a:ext uri="{FF2B5EF4-FFF2-40B4-BE49-F238E27FC236}">
                <a16:creationId xmlns:a16="http://schemas.microsoft.com/office/drawing/2014/main" id="{3AC6314C-A66C-198C-C538-B5BCE766FA82}"/>
              </a:ext>
            </a:extLst>
          </p:cNvPr>
          <p:cNvPicPr>
            <a:picLocks noChangeAspect="1"/>
          </p:cNvPicPr>
          <p:nvPr/>
        </p:nvPicPr>
        <p:blipFill rotWithShape="1">
          <a:blip r:embed="rId2"/>
          <a:srcRect l="17128" r="-4" b="-4"/>
          <a:stretch/>
        </p:blipFill>
        <p:spPr>
          <a:xfrm>
            <a:off x="1526293" y="1554974"/>
            <a:ext cx="3555043" cy="3217333"/>
          </a:xfrm>
          <a:prstGeom prst="rect">
            <a:avLst/>
          </a:prstGeom>
        </p:spPr>
      </p:pic>
      <p:grpSp>
        <p:nvGrpSpPr>
          <p:cNvPr id="25" name="Graphic 4">
            <a:extLst>
              <a:ext uri="{FF2B5EF4-FFF2-40B4-BE49-F238E27FC236}">
                <a16:creationId xmlns:a16="http://schemas.microsoft.com/office/drawing/2014/main" id="{89D47E22-F192-4DEC-AE19-484993AE85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solidFill>
        </p:grpSpPr>
        <p:sp>
          <p:nvSpPr>
            <p:cNvPr id="26" name="Freeform: Shape 25">
              <a:extLst>
                <a:ext uri="{FF2B5EF4-FFF2-40B4-BE49-F238E27FC236}">
                  <a16:creationId xmlns:a16="http://schemas.microsoft.com/office/drawing/2014/main" id="{4D5B481D-50AE-46D4-9C2F-ADF882A44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9696D1-2645-4CDB-999E-2BCB171DD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F893A7D-6FAA-4ABA-8FBF-12AE8BB15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E098AA5-8EA7-4B49-A943-13BDB0687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2B7441F-24D2-47F6-AEF3-0B16E0EBD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78C9959-A685-4BAF-98D3-38CEE7F61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5439F3-230A-42C1-985A-F3801AFDE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CA0CAF8-ABFC-4754-B816-1A982DB04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197C506-00E2-4325-8F3D-B7A52BFA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C8AF387-37B3-40A6-BEB9-5F1D326DF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861A354-F1B5-4CFC-8B29-36A08A6E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4239475-71DB-497A-B17E-B50BC0F12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D9CF385-DC69-4555-8C67-BFB833B86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40"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alpha val="60000"/>
            </a:schemeClr>
          </a:solidFill>
        </p:grpSpPr>
        <p:sp>
          <p:nvSpPr>
            <p:cNvPr id="41" name="Freeform: Shape 40">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Content Placeholder 4">
            <a:extLst>
              <a:ext uri="{FF2B5EF4-FFF2-40B4-BE49-F238E27FC236}">
                <a16:creationId xmlns:a16="http://schemas.microsoft.com/office/drawing/2014/main" id="{BA89C1C3-28CC-885D-A511-CE95ED89DBFA}"/>
              </a:ext>
            </a:extLst>
          </p:cNvPr>
          <p:cNvSpPr>
            <a:spLocks noGrp="1"/>
          </p:cNvSpPr>
          <p:nvPr>
            <p:ph idx="1"/>
          </p:nvPr>
        </p:nvSpPr>
        <p:spPr>
          <a:xfrm>
            <a:off x="5956783" y="1747591"/>
            <a:ext cx="5689785" cy="4572997"/>
          </a:xfrm>
        </p:spPr>
        <p:txBody>
          <a:bodyPr>
            <a:normAutofit/>
          </a:bodyPr>
          <a:lstStyle/>
          <a:p>
            <a:r>
              <a:rPr lang="en-US" dirty="0"/>
              <a:t>Our car rental web application is designed to provide users with a </a:t>
            </a:r>
            <a:r>
              <a:rPr lang="en-US" dirty="0">
                <a:solidFill>
                  <a:srgbClr val="FF0000"/>
                </a:solidFill>
              </a:rPr>
              <a:t>seamless and user-friendly experience </a:t>
            </a:r>
            <a:r>
              <a:rPr lang="en-US" dirty="0"/>
              <a:t>for renting cars online. It offers a wide range of features to both customers and administrators, making it a comprehensive solution for car rental businesses.</a:t>
            </a:r>
            <a:endParaRPr lang="en-CA" dirty="0"/>
          </a:p>
        </p:txBody>
      </p:sp>
    </p:spTree>
    <p:extLst>
      <p:ext uri="{BB962C8B-B14F-4D97-AF65-F5344CB8AC3E}">
        <p14:creationId xmlns:p14="http://schemas.microsoft.com/office/powerpoint/2010/main" val="227273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9139-2A80-D979-DCA9-CF74E52DAC85}"/>
              </a:ext>
            </a:extLst>
          </p:cNvPr>
          <p:cNvSpPr>
            <a:spLocks noGrp="1"/>
          </p:cNvSpPr>
          <p:nvPr>
            <p:ph type="title"/>
          </p:nvPr>
        </p:nvSpPr>
        <p:spPr/>
        <p:txBody>
          <a:bodyPr/>
          <a:lstStyle/>
          <a:p>
            <a:r>
              <a:rPr lang="en-US" b="1" dirty="0">
                <a:effectLst/>
              </a:rPr>
              <a:t>Key Features</a:t>
            </a:r>
            <a:br>
              <a:rPr lang="en-US" b="1" dirty="0"/>
            </a:br>
            <a:endParaRPr lang="en-CA" dirty="0"/>
          </a:p>
        </p:txBody>
      </p:sp>
      <p:graphicFrame>
        <p:nvGraphicFramePr>
          <p:cNvPr id="5" name="Content Placeholder 2">
            <a:extLst>
              <a:ext uri="{FF2B5EF4-FFF2-40B4-BE49-F238E27FC236}">
                <a16:creationId xmlns:a16="http://schemas.microsoft.com/office/drawing/2014/main" id="{9990F49C-A5FF-4405-84F8-B96CD8316A8B}"/>
              </a:ext>
            </a:extLst>
          </p:cNvPr>
          <p:cNvGraphicFramePr>
            <a:graphicFrameLocks noGrp="1"/>
          </p:cNvGraphicFramePr>
          <p:nvPr>
            <p:ph idx="1"/>
            <p:extLst>
              <p:ext uri="{D42A27DB-BD31-4B8C-83A1-F6EECF244321}">
                <p14:modId xmlns:p14="http://schemas.microsoft.com/office/powerpoint/2010/main" val="12670498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68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4610BDB8-3233-2AFE-DD32-38571EF191A1}"/>
              </a:ext>
            </a:extLst>
          </p:cNvPr>
          <p:cNvSpPr>
            <a:spLocks noGrp="1"/>
          </p:cNvSpPr>
          <p:nvPr>
            <p:ph type="title"/>
          </p:nvPr>
        </p:nvSpPr>
        <p:spPr>
          <a:xfrm>
            <a:off x="2232252" y="633046"/>
            <a:ext cx="4463623" cy="1314996"/>
          </a:xfrm>
        </p:spPr>
        <p:txBody>
          <a:bodyPr anchor="b">
            <a:normAutofit/>
          </a:bodyPr>
          <a:lstStyle/>
          <a:p>
            <a:r>
              <a:rPr lang="en-US" b="1" dirty="0">
                <a:effectLst/>
              </a:rPr>
              <a:t>Technology Stack</a:t>
            </a:r>
            <a:endParaRPr lang="en-CA" dirty="0"/>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 name="Content Placeholder 2">
            <a:extLst>
              <a:ext uri="{FF2B5EF4-FFF2-40B4-BE49-F238E27FC236}">
                <a16:creationId xmlns:a16="http://schemas.microsoft.com/office/drawing/2014/main" id="{712EB6CB-AACE-E028-C246-0AD671F33B60}"/>
              </a:ext>
            </a:extLst>
          </p:cNvPr>
          <p:cNvSpPr>
            <a:spLocks noGrp="1"/>
          </p:cNvSpPr>
          <p:nvPr>
            <p:ph idx="1"/>
          </p:nvPr>
        </p:nvSpPr>
        <p:spPr>
          <a:xfrm>
            <a:off x="2232252" y="2125737"/>
            <a:ext cx="4463623" cy="4044463"/>
          </a:xfrm>
        </p:spPr>
        <p:txBody>
          <a:bodyPr>
            <a:normAutofit/>
          </a:bodyPr>
          <a:lstStyle/>
          <a:p>
            <a:pPr marL="0" indent="0">
              <a:buNone/>
            </a:pPr>
            <a:endParaRPr lang="en-US" sz="2000" dirty="0"/>
          </a:p>
          <a:p>
            <a:pPr>
              <a:buFont typeface="Arial" panose="020B0604020202020204" pitchFamily="34" charset="0"/>
              <a:buChar char="•"/>
            </a:pPr>
            <a:r>
              <a:rPr lang="en-US" sz="2000" b="1" dirty="0">
                <a:effectLst/>
              </a:rPr>
              <a:t>React: We have chosen React as our front-end framework due to its flexibility, component-based architecture, and efficient rendering.</a:t>
            </a:r>
            <a:br>
              <a:rPr lang="en-US" sz="2000" b="1" dirty="0">
                <a:effectLst/>
              </a:rPr>
            </a:br>
            <a:endParaRPr lang="en-US" sz="2000" b="1" dirty="0"/>
          </a:p>
          <a:p>
            <a:pPr>
              <a:buFont typeface="Arial" panose="020B0604020202020204" pitchFamily="34" charset="0"/>
              <a:buChar char="•"/>
            </a:pPr>
            <a:r>
              <a:rPr lang="en-US" sz="2000" b="1" dirty="0">
                <a:effectLst/>
              </a:rPr>
              <a:t>Bootstrap: We have employed Bootstrap for responsive and mobile-friendly UI components, ensuring a consistent and visually appealing design across devices.</a:t>
            </a:r>
          </a:p>
          <a:p>
            <a:endParaRPr lang="en-CA" sz="2000" dirty="0"/>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Top view of cubes connected with black lines">
            <a:extLst>
              <a:ext uri="{FF2B5EF4-FFF2-40B4-BE49-F238E27FC236}">
                <a16:creationId xmlns:a16="http://schemas.microsoft.com/office/drawing/2014/main" id="{59839434-2E78-9692-E341-0856BC21BA96}"/>
              </a:ext>
            </a:extLst>
          </p:cNvPr>
          <p:cNvPicPr>
            <a:picLocks noChangeAspect="1"/>
          </p:cNvPicPr>
          <p:nvPr/>
        </p:nvPicPr>
        <p:blipFill rotWithShape="1">
          <a:blip r:embed="rId2"/>
          <a:srcRect l="17461" r="7538" b="-1"/>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6797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4" name="Freeform: Shape 13">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Oval 19">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25" name="Freeform: Shape 24">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8" name="Freeform: Shape 28">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9" name="Freeform: Shape 38">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59" name="Group 42">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60" name="Rectangle 43">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4">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descr="A screenshot of a car sales ad&#10;&#10;Description automatically generated">
            <a:extLst>
              <a:ext uri="{FF2B5EF4-FFF2-40B4-BE49-F238E27FC236}">
                <a16:creationId xmlns:a16="http://schemas.microsoft.com/office/drawing/2014/main" id="{0298A493-3D6D-7F8F-0A4A-940C3E49E8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014" r="6209" b="1"/>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409233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8" name="Freeform: Shape 14">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15">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16">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17">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18">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3" name="Oval 20">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4" name="Rectangle 22">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26" name="Freeform: Shape 25">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26">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7" name="Freeform: Shape 28">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8" name="Freeform: Shape 30">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9" name="Freeform: Shape 32">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0" name="Freeform: Shape 34">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1" name="Freeform: Shape 36">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2" name="Freeform: Shape 37">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63" name="Freeform: Shape 39">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4" name="Freeform: Shape 41">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4" name="Group 43">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45" name="Rectangle 44">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A collage of cars&#10;&#10;Description automatically generated">
            <a:extLst>
              <a:ext uri="{FF2B5EF4-FFF2-40B4-BE49-F238E27FC236}">
                <a16:creationId xmlns:a16="http://schemas.microsoft.com/office/drawing/2014/main" id="{EC7AB492-6277-0D16-7BEB-F52A940DFE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67" r="-2" b="-2"/>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44784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5" name="Freeform: Shape 14">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3" name="Rectangle 22">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26" name="Freeform: Shape 25">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4" name="Group 43">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45" name="Rectangle 44">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A screenshot of a car&#10;&#10;Description automatically generated">
            <a:extLst>
              <a:ext uri="{FF2B5EF4-FFF2-40B4-BE49-F238E27FC236}">
                <a16:creationId xmlns:a16="http://schemas.microsoft.com/office/drawing/2014/main" id="{11C77750-2A23-845A-D575-966BB417F1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194" r="1363" b="1"/>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424045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5" name="Freeform: Shape 14">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3" name="Rectangle 22">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aphic 4">
            <a:extLst>
              <a:ext uri="{FF2B5EF4-FFF2-40B4-BE49-F238E27FC236}">
                <a16:creationId xmlns:a16="http://schemas.microsoft.com/office/drawing/2014/main" id="{811A993A-52C8-4BC6-BFBC-62C21A66A3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52429" y="1191253"/>
            <a:ext cx="1517427" cy="1517433"/>
            <a:chOff x="5829300" y="3162300"/>
            <a:chExt cx="532256" cy="532257"/>
          </a:xfrm>
          <a:solidFill>
            <a:schemeClr val="tx1"/>
          </a:solidFill>
        </p:grpSpPr>
        <p:sp>
          <p:nvSpPr>
            <p:cNvPr id="26" name="Freeform: Shape 25">
              <a:extLst>
                <a:ext uri="{FF2B5EF4-FFF2-40B4-BE49-F238E27FC236}">
                  <a16:creationId xmlns:a16="http://schemas.microsoft.com/office/drawing/2014/main" id="{E7EE599A-6CA0-4BAE-9FE4-66A13557F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CA298D-E89C-4DD9-BC1E-85D6D271B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42847C-3D21-4D7B-83EE-69306D568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168A295-1E14-4EB6-B4A5-3B260610A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DE5630-9650-46DF-9B28-7C88B9FF8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ADAFEBF-A533-43D8-91D3-4F73B51BE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A43A2C-8819-4220-A7FA-C12A30AD8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F4F4521-2962-4E10-A9CC-AA2A6DA36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9A12088-833B-41BB-A044-DFAE5F562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A73B4D-E5FD-4DB1-A1FB-633E4C349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46519D-F64D-4B51-95AD-81568D162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79C974-C459-4F1D-920C-4DDFEB648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C079155-A959-450B-ACA3-D37017E30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8EFA3AE2-4D79-490F-B649-047F36E56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437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AF1F73C6-5691-4700-AFC4-DA366039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834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4" name="Group 43">
            <a:extLst>
              <a:ext uri="{FF2B5EF4-FFF2-40B4-BE49-F238E27FC236}">
                <a16:creationId xmlns:a16="http://schemas.microsoft.com/office/drawing/2014/main" id="{56F9D4BC-F300-47FA-BC0D-DD9EF194B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88157" y="706359"/>
            <a:ext cx="9630666" cy="5441743"/>
            <a:chOff x="1280667" y="677669"/>
            <a:chExt cx="9857233" cy="5651056"/>
          </a:xfrm>
        </p:grpSpPr>
        <p:sp>
          <p:nvSpPr>
            <p:cNvPr id="45" name="Rectangle 44">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80667" y="677669"/>
              <a:ext cx="9857233" cy="565105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A screenshot of a contact us form&#10;&#10;Description automatically generated">
            <a:extLst>
              <a:ext uri="{FF2B5EF4-FFF2-40B4-BE49-F238E27FC236}">
                <a16:creationId xmlns:a16="http://schemas.microsoft.com/office/drawing/2014/main" id="{6EC1BE5B-8164-E3ED-E80D-BA9B86294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449" r="7774" b="1"/>
          <a:stretch/>
        </p:blipFill>
        <p:spPr>
          <a:xfrm>
            <a:off x="1336020" y="550211"/>
            <a:ext cx="9630666" cy="5417250"/>
          </a:xfrm>
          <a:prstGeom prst="rect">
            <a:avLst/>
          </a:prstGeom>
          <a:ln w="28575">
            <a:solidFill>
              <a:schemeClr val="tx1"/>
            </a:solidFill>
          </a:ln>
        </p:spPr>
      </p:pic>
    </p:spTree>
    <p:extLst>
      <p:ext uri="{BB962C8B-B14F-4D97-AF65-F5344CB8AC3E}">
        <p14:creationId xmlns:p14="http://schemas.microsoft.com/office/powerpoint/2010/main" val="195487459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73</TotalTime>
  <Words>415</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Söhne</vt:lpstr>
      <vt:lpstr>Source Sans Pro</vt:lpstr>
      <vt:lpstr>FunkyShapesVTI</vt:lpstr>
      <vt:lpstr>CAR Rental Application  </vt:lpstr>
      <vt:lpstr>Welcome to our presentation on our car rental web application!  In this presentation, we will walk you through the key features and functionalities of our application, which is built using the React framework.</vt:lpstr>
      <vt:lpstr>PowerPoint Presentation</vt:lpstr>
      <vt:lpstr>Key Features </vt:lpstr>
      <vt:lpstr>Technology Stack</vt:lpstr>
      <vt:lpstr>PowerPoint Presentation</vt:lpstr>
      <vt:lpstr>PowerPoint Presentation</vt:lpstr>
      <vt:lpstr>PowerPoint Presentation</vt:lpstr>
      <vt:lpstr>PowerPoint Presentation</vt:lpstr>
      <vt:lpstr>PowerPoint Presentation</vt:lpstr>
      <vt:lpstr>About the experience of learning Transactional Web Subject </vt:lpstr>
      <vt:lpstr>Conclusion</vt:lpstr>
      <vt:lpstr>Thank you.     Please ask your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Application  </dc:title>
  <dc:creator>Kavya Katariya</dc:creator>
  <cp:lastModifiedBy>Kavya Katariya</cp:lastModifiedBy>
  <cp:revision>1</cp:revision>
  <dcterms:created xsi:type="dcterms:W3CDTF">2023-07-06T15:48:13Z</dcterms:created>
  <dcterms:modified xsi:type="dcterms:W3CDTF">2023-07-06T17:02:13Z</dcterms:modified>
</cp:coreProperties>
</file>