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Nick</a:t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1fb525c7d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1fb525c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41fb525c7d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1fb525c7d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1fb525c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41fb525c7d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f98b5ce07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f98b5ce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3f98b5ce07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1fb525c7d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1fb525c7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41fb525c7d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1fb525c7d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1fb525c7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41fb525c7d_4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1fb525c7d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1fb525c7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41fb525c7d_1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8ebc4d6d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Justin</a:t>
            </a:r>
            <a:endParaRPr/>
          </a:p>
        </p:txBody>
      </p:sp>
      <p:sp>
        <p:nvSpPr>
          <p:cNvPr id="200" name="Google Shape;200;g1a8ebc4d6d2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David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916139b21_2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916139b2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colin</a:t>
            </a:r>
            <a:endParaRPr/>
          </a:p>
        </p:txBody>
      </p:sp>
      <p:sp>
        <p:nvSpPr>
          <p:cNvPr id="216" name="Google Shape;216;g1a916139b21_2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90d57f715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a90d57f7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Nick</a:t>
            </a:r>
            <a:endParaRPr/>
          </a:p>
        </p:txBody>
      </p:sp>
      <p:sp>
        <p:nvSpPr>
          <p:cNvPr id="224" name="Google Shape;224;g1a90d57f715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f98b5ce0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f98b5ce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23f98b5ce0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8ebc4d6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Justin</a:t>
            </a:r>
            <a:endParaRPr/>
          </a:p>
        </p:txBody>
      </p:sp>
      <p:sp>
        <p:nvSpPr>
          <p:cNvPr id="233" name="Google Shape;233;g1a8ebc4d6d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a8ebc4d6d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Nick</a:t>
            </a:r>
            <a:endParaRPr/>
          </a:p>
        </p:txBody>
      </p:sp>
      <p:sp>
        <p:nvSpPr>
          <p:cNvPr id="242" name="Google Shape;242;g1a8ebc4d6d2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b8fee89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ab8fee897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8ebc4d6d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Justin</a:t>
            </a:r>
            <a:endParaRPr/>
          </a:p>
        </p:txBody>
      </p:sp>
      <p:sp>
        <p:nvSpPr>
          <p:cNvPr id="257" name="Google Shape;257;g1a8ebc4d6d2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1ae5d0891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1ae5d089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41ae5d0891_1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90d57f71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90d57f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95" name="Google Shape;95;g1a90d57f71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916139b21_2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916139b2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colin</a:t>
            </a:r>
            <a:endParaRPr/>
          </a:p>
        </p:txBody>
      </p:sp>
      <p:sp>
        <p:nvSpPr>
          <p:cNvPr id="108" name="Google Shape;108;g1a916139b21_2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1ae5d0891_1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1ae5d089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41ae5d0891_1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1fb525c7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1fb525c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41fb525c7d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1fb525c7d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1fb525c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41fb525c7d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1fb525c7d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1fb525c7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41fb525c7d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457201" y="4381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575050" y="438151"/>
            <a:ext cx="51117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457201" y="1428750"/>
            <a:ext cx="3008313" cy="2667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3563998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4762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 rot="5400000">
            <a:off x="3246437" y="-1284288"/>
            <a:ext cx="26511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 rot="5400000">
            <a:off x="5857723" y="1277144"/>
            <a:ext cx="357981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 rot="5400000">
            <a:off x="1677194" y="-704056"/>
            <a:ext cx="357981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15430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6096000" y="459580"/>
            <a:ext cx="2514600" cy="6643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4"/>
          <p:cNvSpPr/>
          <p:nvPr>
            <p:ph idx="2" type="pic"/>
          </p:nvPr>
        </p:nvSpPr>
        <p:spPr>
          <a:xfrm>
            <a:off x="457200" y="459580"/>
            <a:ext cx="5486400" cy="3636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096000" y="1200150"/>
            <a:ext cx="25146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22313" y="2477691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722313" y="1352550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57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4648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514350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57200" y="1288255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645026" y="514350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4645026" y="1288255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32766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94310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6I1AR5zpvrU" TargetMode="External"/><Relationship Id="rId4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youtube.com/watch?v=hdizOIXgzHY" TargetMode="External"/><Relationship Id="rId4" Type="http://schemas.openxmlformats.org/officeDocument/2006/relationships/image" Target="../media/image26.jpg"/><Relationship Id="rId5" Type="http://schemas.openxmlformats.org/officeDocument/2006/relationships/image" Target="../media/image29.png"/><Relationship Id="rId6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MePfVvHpfNo" TargetMode="External"/><Relationship Id="rId4" Type="http://schemas.openxmlformats.org/officeDocument/2006/relationships/image" Target="../media/image30.jpg"/><Relationship Id="rId5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youtube.com/watch?v=gAAVW2WcFCE" TargetMode="External"/><Relationship Id="rId4" Type="http://schemas.openxmlformats.org/officeDocument/2006/relationships/image" Target="../media/image2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google.com" TargetMode="External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www.google.com/url?sa=i&amp;url=https%3A%2F%2Fwww.thesslstore.com%2Fblog%2Fthe-ultimate-guide-to-session-hijacking-aka-cookie-hijacking%2F&amp;psig=AOvVaw3rh2FmYwdpuAGuzZ3DYqXH&amp;ust=1683825507552000&amp;source=images&amp;cd=vfe&amp;ved=0CBIQjhxqFwoTCPDN-Jai6_4CFQAAAAAdAAAAABA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85800" y="159006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Packet Sniffers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-US"/>
              <a:t>MEMBERS: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</a:pPr>
            <a:r>
              <a:rPr lang="en-US"/>
              <a:t>Colin Anderson, Justin Bell, David Lisiewski, Nick Peterson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Reverse SSH Tunneling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57200" y="1355375"/>
            <a:ext cx="8229600" cy="283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reverse ssh tunnel is great as a red team exfiltration technique as it allows a way to bypass a target network’s firewall, control the Packet Sniffer and move and data you may need offsite for further analysis.</a:t>
            </a:r>
            <a:endParaRPr/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00" y="2265975"/>
            <a:ext cx="4363500" cy="193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765" y="2265975"/>
            <a:ext cx="3558435" cy="19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Wifi</a:t>
            </a:r>
            <a:r>
              <a:rPr lang="en-US"/>
              <a:t> Hacking 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0" y="973200"/>
            <a:ext cx="32997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Attacker </a:t>
            </a:r>
            <a:r>
              <a:rPr b="1" lang="en-US"/>
              <a:t>scans for network access points.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Attacker accesses BSSID (basic server set identifier).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Attacker starts a 4-way capture.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Victim connects to access point.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Attacker captures the WPA/WPA2 Handshake.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/>
              <a:t>Attacker runs password cracking tool with wordlist.</a:t>
            </a:r>
            <a:endParaRPr b="1"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100" y="1257150"/>
            <a:ext cx="5175075" cy="31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Attack Chain </a:t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00" y="1257150"/>
            <a:ext cx="8150226" cy="3159950"/>
          </a:xfrm>
          <a:prstGeom prst="rect">
            <a:avLst/>
          </a:prstGeom>
          <a:noFill/>
          <a:ln cap="flat" cmpd="thinThick" w="190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26" title="Packet Sniff demo V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7725" y="1257150"/>
            <a:ext cx="4928550" cy="27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457200" y="22003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457200" y="137160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Here are some of the capabilities of the Packet Sniffer!</a:t>
            </a:r>
            <a:endParaRPr/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What’s Next?</a:t>
            </a:r>
            <a:endParaRPr b="0" i="0" sz="3200" u="none" cap="none" strike="noStrike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457200" y="15430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Im</a:t>
            </a:r>
            <a:r>
              <a:rPr lang="en-US" sz="2000">
                <a:solidFill>
                  <a:schemeClr val="dk1"/>
                </a:solidFill>
              </a:rPr>
              <a:t>plement WiFi hacking capabilities of target networks to allow credential harvesting 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Introduce an Intrusion Detection and Prevention system for Data Loss Prevention (DLP)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Create both a Intrusion Detection System (IDS) and Intrusion Prevention System (IPS) specialized for our device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Packet Sniffer</a:t>
            </a:r>
            <a:endParaRPr b="0" i="0" sz="3200" u="none" cap="none" strike="noStrike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457200" y="1408525"/>
            <a:ext cx="82296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 packet sniffer is a device that will be able to:</a:t>
            </a:r>
            <a:endParaRPr>
              <a:solidFill>
                <a:schemeClr val="dk1"/>
              </a:solidFill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Intercept/collect network traffic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Modify/redirect web page requests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Preform ARP/DNS spoofing 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Transmit data to attacker’s remote device 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WiFi Hacking of other networks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325" y="1408525"/>
            <a:ext cx="3418474" cy="2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31"/>
          <p:cNvSpPr txBox="1"/>
          <p:nvPr>
            <p:ph type="title"/>
          </p:nvPr>
        </p:nvSpPr>
        <p:spPr>
          <a:xfrm>
            <a:off x="457200" y="47575"/>
            <a:ext cx="8229600" cy="50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 Spoof (MITM) Attack</a:t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00" y="484175"/>
            <a:ext cx="8763202" cy="399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tools do we use?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457200" y="15430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Tools we have used: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Dsniff - Collection of network tools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Pi-Hole - Network and DNS managing software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Bettercap - Another collection of network, proxy, and DNS tools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Ubuntu VM on VMware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Wireshark - Network packet analyzer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Physical NAT (Maybe include picture/model number) with DDWRT which gave additional customization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Suricata - Network Traffic experimentation/Filtering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49" y="215850"/>
            <a:ext cx="1480075" cy="11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8550" y="215850"/>
            <a:ext cx="1755700" cy="16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it?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257150"/>
            <a:ext cx="5379300" cy="293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</a:t>
            </a:r>
            <a:r>
              <a:rPr lang="en-US" sz="2200"/>
              <a:t>e created a versatile device that has a mix of Red and Blue Team applications</a:t>
            </a:r>
            <a:endParaRPr sz="22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68300" lvl="0" marL="457200" rtl="0" algn="l"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Ability to </a:t>
            </a:r>
            <a:r>
              <a:rPr lang="en-US" sz="2200"/>
              <a:t>capture</a:t>
            </a:r>
            <a:r>
              <a:rPr lang="en-US" sz="2200"/>
              <a:t>, </a:t>
            </a:r>
            <a:r>
              <a:rPr lang="en-US" sz="2200"/>
              <a:t>decrypt</a:t>
            </a:r>
            <a:r>
              <a:rPr lang="en-US" sz="2200"/>
              <a:t>, manipulate, and redirect network traffic</a:t>
            </a:r>
            <a:endParaRPr sz="22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68300" lvl="0" marL="457200" rtl="0" algn="l">
              <a:spcBef>
                <a:spcPts val="5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Provides remote </a:t>
            </a:r>
            <a:r>
              <a:rPr lang="en-US" sz="2200"/>
              <a:t>connectivity to transfer packet captures to personal device </a:t>
            </a:r>
            <a:r>
              <a:rPr lang="en-US" sz="2200"/>
              <a:t> </a:t>
            </a:r>
            <a:endParaRPr sz="2200"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22684" l="0" r="0" t="0"/>
          <a:stretch/>
        </p:blipFill>
        <p:spPr>
          <a:xfrm>
            <a:off x="6160850" y="1490500"/>
            <a:ext cx="2525951" cy="21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nstration of unsecure web traffic modification done over a local network." id="235" name="Google Shape;235;p33" title="Web traffic modification - betterca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50" y="1292525"/>
            <a:ext cx="4134676" cy="31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Traffic Capture/Modification</a:t>
            </a:r>
            <a:endParaRPr b="0" i="0" sz="3200" u="none" cap="none" strike="noStrike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3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550" y="143875"/>
            <a:ext cx="1483750" cy="14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3"/>
          <p:cNvPicPr preferRelativeResize="0"/>
          <p:nvPr/>
        </p:nvPicPr>
        <p:blipFill rotWithShape="1">
          <a:blip r:embed="rId6">
            <a:alphaModFix/>
          </a:blip>
          <a:srcRect b="0" l="0" r="0" t="5979"/>
          <a:stretch/>
        </p:blipFill>
        <p:spPr>
          <a:xfrm>
            <a:off x="5136400" y="1075400"/>
            <a:ext cx="3469350" cy="331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Redirection</a:t>
            </a:r>
            <a:endParaRPr b="0" i="0" sz="3200" u="none" cap="none" strike="noStrike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6" name="Google Shape;246;p34" title="proxy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925" y="1257150"/>
            <a:ext cx="4200650" cy="31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 rotWithShape="1">
          <a:blip r:embed="rId5">
            <a:alphaModFix/>
          </a:blip>
          <a:srcRect b="8481" l="5219" r="5859" t="12322"/>
          <a:stretch/>
        </p:blipFill>
        <p:spPr>
          <a:xfrm>
            <a:off x="145200" y="83369"/>
            <a:ext cx="2133600" cy="1900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ARP/DNS Spoofing Demo</a:t>
            </a:r>
            <a:endParaRPr b="0" i="0" sz="3200" u="none" cap="none" strike="noStrike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5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hacks" id="254" name="Google Shape;254;p35" title="Arp Spoof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5125" y="1155550"/>
            <a:ext cx="4273751" cy="320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Constraints &amp; Roadblocks</a:t>
            </a:r>
            <a:endParaRPr b="0" i="0" sz="3200" u="none" cap="none" strike="noStrike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457200" y="1404375"/>
            <a:ext cx="8229600" cy="27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Decrypting Victim Data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>
                <a:solidFill>
                  <a:schemeClr val="dk1"/>
                </a:solidFill>
              </a:rPr>
              <a:t>HTTPS data (information can’t be decrypted without a certificate)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Operating System instability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>
                <a:solidFill>
                  <a:schemeClr val="dk1"/>
                </a:solidFill>
              </a:rPr>
              <a:t>Ubuntu crashing/soft CPU lockup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Inconsistent DNS Spoofing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>
                <a:solidFill>
                  <a:schemeClr val="dk1"/>
                </a:solidFill>
              </a:rPr>
              <a:t>Network Configuration (DNS) setup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Internet connectivity</a:t>
            </a:r>
            <a:endParaRPr>
              <a:solidFill>
                <a:schemeClr val="dk1"/>
              </a:solidFill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>
                <a:solidFill>
                  <a:schemeClr val="dk1"/>
                </a:solidFill>
              </a:rPr>
              <a:t>Arp spoofing was overloading the network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2" name="Google Shape;262;p36"/>
          <p:cNvPicPr preferRelativeResize="0"/>
          <p:nvPr/>
        </p:nvPicPr>
        <p:blipFill rotWithShape="1">
          <a:blip r:embed="rId3">
            <a:alphaModFix/>
          </a:blip>
          <a:srcRect b="16102" l="6926" r="6918" t="11428"/>
          <a:stretch/>
        </p:blipFill>
        <p:spPr>
          <a:xfrm rot="-13">
            <a:off x="457193" y="134546"/>
            <a:ext cx="1401758" cy="1269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6"/>
          <p:cNvPicPr preferRelativeResize="0"/>
          <p:nvPr/>
        </p:nvPicPr>
        <p:blipFill rotWithShape="1">
          <a:blip r:embed="rId4">
            <a:alphaModFix/>
          </a:blip>
          <a:srcRect b="18293" l="0" r="0" t="0"/>
          <a:stretch/>
        </p:blipFill>
        <p:spPr>
          <a:xfrm>
            <a:off x="7464875" y="134550"/>
            <a:ext cx="1221932" cy="126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246200"/>
            <a:ext cx="35220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36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BetterCap</a:t>
            </a:r>
            <a:endParaRPr sz="19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ARP/DNS Spoofing</a:t>
            </a:r>
            <a:endParaRPr sz="13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Apache2</a:t>
            </a:r>
            <a:endParaRPr sz="19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–"/>
            </a:pPr>
            <a:r>
              <a:rPr lang="en-US" sz="1300"/>
              <a:t>Webpage Redirection</a:t>
            </a:r>
            <a:endParaRPr sz="13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MITMProxy</a:t>
            </a:r>
            <a:endParaRPr sz="22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Local Root Certificates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Proxy Servers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OWASP ZAP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Certificate Testing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Packet Collection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Aircrack-ng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1500"/>
              <a:t>Wifi Hacking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4442765" y="1543046"/>
            <a:ext cx="4579872" cy="2189344"/>
            <a:chOff x="34771013" y="26850832"/>
            <a:chExt cx="8290862" cy="4987117"/>
          </a:xfrm>
        </p:grpSpPr>
        <p:pic>
          <p:nvPicPr>
            <p:cNvPr id="85" name="Google Shape;8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395025" y="29105563"/>
              <a:ext cx="1199776" cy="1199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771013" y="29733530"/>
              <a:ext cx="2272600" cy="180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309862" y="26850832"/>
              <a:ext cx="5272852" cy="1199780"/>
            </a:xfrm>
            <a:prstGeom prst="rect">
              <a:avLst/>
            </a:prstGeom>
            <a:noFill/>
            <a:ln cap="flat" cmpd="thinThick" w="190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pic>
        <p:pic>
          <p:nvPicPr>
            <p:cNvPr id="88" name="Google Shape;88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574700" y="30261814"/>
              <a:ext cx="4060077" cy="1576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5591775" y="28137703"/>
              <a:ext cx="1805825" cy="180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0927950" y="28108718"/>
              <a:ext cx="2133925" cy="8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812622" y="28319437"/>
              <a:ext cx="2700290" cy="1805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57200" y="347400"/>
            <a:ext cx="48570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What is spoofing?</a:t>
            </a:r>
            <a:endParaRPr sz="3000"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7200" y="938052"/>
            <a:ext cx="4857000" cy="63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700"/>
              <a:t>Intentionally identifying as or impersonating something else</a:t>
            </a:r>
            <a:endParaRPr sz="1700"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457200" y="1572550"/>
            <a:ext cx="4857000" cy="63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ARP</a:t>
            </a:r>
            <a:r>
              <a:rPr lang="en-US" sz="3000"/>
              <a:t>?</a:t>
            </a:r>
            <a:endParaRPr sz="30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57200" y="2085632"/>
            <a:ext cx="4857000" cy="63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/>
              <a:t>Also called ARP Cache, is the Address Resolution Protocol, which is a table of IP addresses that are resolved to MAC addresses</a:t>
            </a:r>
            <a:endParaRPr sz="14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192.168.1.1 ←→ 00-23-70-ac-79-4d</a:t>
            </a:r>
            <a:endParaRPr sz="1600"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457200" y="2876710"/>
            <a:ext cx="48570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DNS?</a:t>
            </a:r>
            <a:endParaRPr sz="3000"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57200" y="3426450"/>
            <a:ext cx="4857000" cy="63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/>
              <a:t>Domain Name System, a distributed naming system for computers</a:t>
            </a:r>
            <a:endParaRPr sz="15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www.google.com</a:t>
            </a:r>
            <a:r>
              <a:rPr lang="en-US" sz="1600"/>
              <a:t> ←→ 172.217.2.36</a:t>
            </a:r>
            <a:endParaRPr sz="16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200" y="1572550"/>
            <a:ext cx="3639900" cy="2168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457200" y="47575"/>
            <a:ext cx="8229600" cy="502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 ARP Table in a Network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1788"/>
            <a:ext cx="8839201" cy="35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57200" y="1543050"/>
            <a:ext cx="82296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00" y="514350"/>
            <a:ext cx="8763202" cy="399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Certificates, Proxies, and HSTS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1246200"/>
            <a:ext cx="3585900" cy="265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Local Certificate Authority</a:t>
            </a:r>
            <a:r>
              <a:rPr lang="en-US"/>
              <a:t>: Issue certificates to computers connected to the forward proxy server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Forward Proxy Server</a:t>
            </a:r>
            <a:r>
              <a:rPr lang="en-US"/>
              <a:t>: sits between a client and the internet, forwarding requests to the internet server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HSTS</a:t>
            </a:r>
            <a:r>
              <a:rPr lang="en-US"/>
              <a:t>: HTTP Strict Transport Security, which prevents </a:t>
            </a:r>
            <a:r>
              <a:rPr lang="en-US"/>
              <a:t>redirects</a:t>
            </a:r>
            <a:r>
              <a:rPr lang="en-US"/>
              <a:t> from HTTPS to HTTP</a:t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700" y="1716913"/>
            <a:ext cx="4179200" cy="17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6564000" y="3186250"/>
            <a:ext cx="193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Forward Proxy Diagram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Hijacking</a:t>
            </a:r>
            <a:endParaRPr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12418"/>
          <a:stretch/>
        </p:blipFill>
        <p:spPr>
          <a:xfrm>
            <a:off x="1440475" y="1257150"/>
            <a:ext cx="6263051" cy="31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7400600" y="4088725"/>
            <a:ext cx="144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TheSSLStore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" y="389325"/>
            <a:ext cx="8229600" cy="74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IDS System with Forward Proxy Server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125" y="1101187"/>
            <a:ext cx="4007750" cy="29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