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4357" autoAdjust="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9E71D-888A-4172-8E54-DED8E159547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ACC9B-7886-4925-89C1-DA75E01941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9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2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ACC9B-7886-4925-89C1-DA75E019410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7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285750"/>
            <a:ext cx="1492499" cy="44476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285750"/>
            <a:ext cx="5241476" cy="44476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91440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971550"/>
            <a:ext cx="3566160" cy="37810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971551"/>
            <a:ext cx="3566160" cy="37826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97155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97155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91440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1504950"/>
            <a:ext cx="3566160" cy="32476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1504950"/>
            <a:ext cx="3566160" cy="32476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71551"/>
            <a:ext cx="7315200" cy="376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9SOppzgmx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tld/courses/cs148/02/sensor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ismarion.net/index.php?option=com_content&amp;view=article&amp;id=122:the-segway-theory&amp;catid=44:robotics&amp;Itemid=240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errywong.com/2012/03/08/a-self-balancing-robot-i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faroIVwW9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i9Vt7IHz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87468"/>
            <a:ext cx="6553200" cy="1946269"/>
          </a:xfrm>
        </p:spPr>
        <p:txBody>
          <a:bodyPr>
            <a:normAutofit/>
          </a:bodyPr>
          <a:lstStyle/>
          <a:p>
            <a:r>
              <a:rPr lang="en-US" sz="3600" dirty="0"/>
              <a:t>Mobile Self-Balancing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74898"/>
            <a:ext cx="6720850" cy="858474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Team SEGWAY</a:t>
            </a:r>
          </a:p>
          <a:p>
            <a:r>
              <a:rPr lang="en-US" sz="2100" dirty="0" smtClean="0"/>
              <a:t> William </a:t>
            </a:r>
            <a:r>
              <a:rPr lang="en-US" sz="2100" dirty="0"/>
              <a:t>Bednar, Brian Gonzalez, Ye Xin, Adam Stein, and Zachary Lowe</a:t>
            </a:r>
          </a:p>
        </p:txBody>
      </p:sp>
      <p:pic>
        <p:nvPicPr>
          <p:cNvPr id="4" name="Shape 97"/>
          <p:cNvPicPr preferRelativeResize="0"/>
          <p:nvPr/>
        </p:nvPicPr>
        <p:blipFill rotWithShape="1">
          <a:blip r:embed="rId2"/>
          <a:srcRect/>
          <a:stretch/>
        </p:blipFill>
        <p:spPr>
          <a:xfrm>
            <a:off x="7101850" y="1056712"/>
            <a:ext cx="1762499" cy="396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0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  <a:ea typeface="Arial"/>
                <a:cs typeface="Arial"/>
                <a:sym typeface="Arial"/>
              </a:rPr>
              <a:t>Hardware Layout</a:t>
            </a:r>
            <a:endParaRPr lang="en-US" dirty="0"/>
          </a:p>
        </p:txBody>
      </p:sp>
      <p:pic>
        <p:nvPicPr>
          <p:cNvPr id="9" name="Shape 156"/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rcRect l="2234" t="14801" r="6538" b="17922"/>
          <a:stretch/>
        </p:blipFill>
        <p:spPr>
          <a:xfrm>
            <a:off x="989975" y="1028433"/>
            <a:ext cx="716405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- $60</a:t>
            </a:r>
          </a:p>
          <a:p>
            <a:r>
              <a:rPr lang="en-US" dirty="0" smtClean="0"/>
              <a:t>Wheels </a:t>
            </a:r>
            <a:r>
              <a:rPr lang="en-US" dirty="0"/>
              <a:t>&amp; motors - $</a:t>
            </a:r>
            <a:r>
              <a:rPr lang="en-US" dirty="0" smtClean="0"/>
              <a:t>160</a:t>
            </a:r>
          </a:p>
          <a:p>
            <a:r>
              <a:rPr lang="en-US" dirty="0"/>
              <a:t>Motor controller - $50</a:t>
            </a:r>
          </a:p>
          <a:p>
            <a:r>
              <a:rPr lang="en-US" dirty="0" smtClean="0"/>
              <a:t>Existing </a:t>
            </a:r>
            <a:r>
              <a:rPr lang="en-US" dirty="0"/>
              <a:t>parts - $95</a:t>
            </a:r>
          </a:p>
          <a:p>
            <a:pPr lvl="1"/>
            <a:r>
              <a:rPr lang="en-US" dirty="0"/>
              <a:t>Arduino</a:t>
            </a:r>
          </a:p>
          <a:p>
            <a:pPr lvl="1"/>
            <a:r>
              <a:rPr lang="en-US" dirty="0"/>
              <a:t>Sensor and </a:t>
            </a:r>
            <a:r>
              <a:rPr lang="en-US" dirty="0" smtClean="0"/>
              <a:t>Bluetooth </a:t>
            </a:r>
            <a:r>
              <a:rPr lang="en-US" dirty="0"/>
              <a:t>modules</a:t>
            </a:r>
          </a:p>
          <a:p>
            <a:pPr lvl="1"/>
            <a:r>
              <a:rPr lang="en-US" dirty="0"/>
              <a:t>LiPo </a:t>
            </a:r>
            <a:r>
              <a:rPr lang="en-US" dirty="0" smtClean="0"/>
              <a:t>battery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$365</a:t>
            </a:r>
          </a:p>
        </p:txBody>
      </p:sp>
    </p:spTree>
    <p:extLst>
      <p:ext uri="{BB962C8B-B14F-4D97-AF65-F5344CB8AC3E}">
        <p14:creationId xmlns:p14="http://schemas.microsoft.com/office/powerpoint/2010/main" val="6139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brief live demo</a:t>
            </a:r>
          </a:p>
          <a:p>
            <a:r>
              <a:rPr lang="en-US" dirty="0" smtClean="0"/>
              <a:t>Videos from outside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www.youtube.com/watch?v=a9SOppzgmxc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8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Concepts</a:t>
            </a:r>
            <a:endParaRPr lang="en-US" dirty="0"/>
          </a:p>
        </p:txBody>
      </p:sp>
      <p:sp>
        <p:nvSpPr>
          <p:cNvPr id="7" name="Shape 177"/>
          <p:cNvSpPr txBox="1"/>
          <p:nvPr/>
        </p:nvSpPr>
        <p:spPr>
          <a:xfrm>
            <a:off x="381000" y="3574143"/>
            <a:ext cx="838200" cy="347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00" dirty="0">
                <a:solidFill>
                  <a:schemeClr val="lt1"/>
                </a:solidFill>
                <a:hlinkClick r:id="rId3"/>
              </a:rPr>
              <a:t>cs.brown.edu</a:t>
            </a:r>
            <a:endParaRPr lang="en" sz="800" dirty="0">
              <a:solidFill>
                <a:schemeClr val="lt1"/>
              </a:solidFill>
            </a:endParaRPr>
          </a:p>
        </p:txBody>
      </p:sp>
      <p:pic>
        <p:nvPicPr>
          <p:cNvPr id="1028" name="Picture 4" descr="http://cs.brown.edu/~tld/courses/cs148/02/images/pid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8749"/>
            <a:ext cx="42100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74"/>
          <p:cNvSpPr txBox="1">
            <a:spLocks/>
          </p:cNvSpPr>
          <p:nvPr/>
        </p:nvSpPr>
        <p:spPr>
          <a:xfrm>
            <a:off x="4876800" y="2724150"/>
            <a:ext cx="2819400" cy="43815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1"/>
                </a:solidFill>
              </a:rPr>
              <a:t>Complementary filter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771" y="1105583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lt1"/>
                </a:solidFill>
              </a:rPr>
              <a:t>Negative feedback - error calculation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99479" y="3138717"/>
            <a:ext cx="3922486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Shape 177"/>
          <p:cNvSpPr txBox="1"/>
          <p:nvPr/>
        </p:nvSpPr>
        <p:spPr>
          <a:xfrm>
            <a:off x="4876800" y="4738458"/>
            <a:ext cx="1066800" cy="3478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800" dirty="0" smtClean="0">
                <a:solidFill>
                  <a:schemeClr val="lt1"/>
                </a:solidFill>
                <a:hlinkClick r:id="rId6"/>
              </a:rPr>
              <a:t>ChrisMarion.net</a:t>
            </a:r>
            <a:endParaRPr lang="en" sz="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Control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1551"/>
            <a:ext cx="7315200" cy="376047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thetaDotG = -gyro.g.y / gyro_scale;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thetaA = asin(-accel.getZ() / 9.81) - accelOffset;</a:t>
            </a: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new theta/error estimates</a:t>
            </a:r>
          </a:p>
          <a:p>
            <a:pPr marL="45720" indent="0"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dThetaG = thetaDotG * dt;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integrate gyro reading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estTheta = highpassCoeff * (estTheta + dThetaG);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high-pass gyro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estTheta += lowpassCoeff * thetaA;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low-pass accelerometer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estError = estTheta - targetAngle;</a:t>
            </a: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&amp; limit the error integral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errorInt += estError * dt;</a:t>
            </a:r>
          </a:p>
          <a:p>
            <a:pPr marL="4572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Calculate PID output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output = Kp*estError + Kd*thetaDotG + Ki*errorInt;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600" y="1486807"/>
            <a:ext cx="2606400" cy="36739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77200" y="4781550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hlinkClick r:id="rId4"/>
              </a:rPr>
              <a:t>KerryWong.com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828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 –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manually tuned the PID controller by setting K</a:t>
            </a:r>
            <a:r>
              <a:rPr lang="en-US" baseline="-25000" dirty="0"/>
              <a:t>i</a:t>
            </a:r>
            <a:r>
              <a:rPr lang="en-US" dirty="0"/>
              <a:t> and K</a:t>
            </a:r>
            <a:r>
              <a:rPr lang="en-US" baseline="-25000" dirty="0"/>
              <a:t>d</a:t>
            </a:r>
            <a:r>
              <a:rPr lang="en-US" dirty="0"/>
              <a:t> to zero and adjusting K</a:t>
            </a:r>
            <a:r>
              <a:rPr lang="en-US" baseline="-25000" dirty="0"/>
              <a:t>p</a:t>
            </a:r>
            <a:r>
              <a:rPr lang="en-US" dirty="0"/>
              <a:t> until the system oscillated.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 was set to half that value, and K</a:t>
            </a:r>
            <a:r>
              <a:rPr lang="en-US" baseline="-25000" dirty="0"/>
              <a:t>i</a:t>
            </a:r>
            <a:r>
              <a:rPr lang="en-US" dirty="0"/>
              <a:t> was then increased until the oscillations were reasonably small.</a:t>
            </a:r>
          </a:p>
          <a:p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d</a:t>
            </a:r>
            <a:r>
              <a:rPr lang="en-US" dirty="0"/>
              <a:t> was then increased until the system responded fast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 –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9466"/>
            <a:ext cx="7315200" cy="3760470"/>
          </a:xfrm>
        </p:spPr>
        <p:txBody>
          <a:bodyPr/>
          <a:lstStyle/>
          <a:p>
            <a:pPr marL="45720" lvl="0" indent="0">
              <a:buNone/>
            </a:pPr>
            <a:r>
              <a:rPr lang="en" dirty="0">
                <a:solidFill>
                  <a:schemeClr val="lt1"/>
                </a:solidFill>
              </a:rPr>
              <a:t>Effects of increasing parameters </a:t>
            </a:r>
            <a:r>
              <a:rPr lang="en" dirty="0" smtClean="0">
                <a:solidFill>
                  <a:schemeClr val="lt1"/>
                </a:solidFill>
              </a:rPr>
              <a:t>independently</a:t>
            </a:r>
            <a:r>
              <a:rPr lang="en" dirty="0">
                <a:solidFill>
                  <a:schemeClr val="lt1"/>
                </a:solidFill>
              </a:rPr>
              <a:t>:</a:t>
            </a:r>
          </a:p>
        </p:txBody>
      </p:sp>
      <p:graphicFrame>
        <p:nvGraphicFramePr>
          <p:cNvPr id="5" name="Shape 197"/>
          <p:cNvGraphicFramePr/>
          <p:nvPr>
            <p:extLst>
              <p:ext uri="{D42A27DB-BD31-4B8C-83A1-F6EECF244321}">
                <p14:modId xmlns:p14="http://schemas.microsoft.com/office/powerpoint/2010/main" val="2768124248"/>
              </p:ext>
            </p:extLst>
          </p:nvPr>
        </p:nvGraphicFramePr>
        <p:xfrm>
          <a:off x="457200" y="1718112"/>
          <a:ext cx="8229600" cy="1238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7812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dirty="0"/>
                        <a:t>Parameter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dirty="0"/>
                        <a:t>Rise time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Overshoot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Settling</a:t>
                      </a:r>
                      <a:r>
                        <a:rPr lang="en" sz="1100" baseline="0"/>
                        <a:t> time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Steady-state error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Stability</a:t>
                      </a:r>
                    </a:p>
                  </a:txBody>
                  <a:tcPr marL="91450" marR="91450" marT="34300" marB="34300"/>
                </a:tc>
              </a:tr>
              <a:tr h="27812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dirty="0"/>
                        <a:t>K</a:t>
                      </a:r>
                      <a:r>
                        <a:rPr lang="en" sz="1100" baseline="-25000" dirty="0"/>
                        <a:t>p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Increase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Small change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Degrade</a:t>
                      </a:r>
                    </a:p>
                  </a:txBody>
                  <a:tcPr marL="91450" marR="91450" marT="34300" marB="34300"/>
                </a:tc>
              </a:tr>
              <a:tr h="27812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K</a:t>
                      </a:r>
                      <a:r>
                        <a:rPr lang="en" sz="1100" baseline="-25000"/>
                        <a:t>i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Increase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Increase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Eliminate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Degrade</a:t>
                      </a:r>
                    </a:p>
                  </a:txBody>
                  <a:tcPr marL="91450" marR="91450" marT="34300" marB="34300"/>
                </a:tc>
              </a:tr>
              <a:tr h="27812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 dirty="0"/>
                        <a:t>K</a:t>
                      </a:r>
                      <a:r>
                        <a:rPr lang="en" sz="1100" baseline="-25000" dirty="0"/>
                        <a:t>d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Minor change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Decrease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100"/>
                        <a:t>No effect in theory</a:t>
                      </a: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" sz="1100" dirty="0"/>
                        <a:t>Improve if K</a:t>
                      </a:r>
                      <a:r>
                        <a:rPr lang="en" sz="1100" baseline="-25000" dirty="0"/>
                        <a:t>d </a:t>
                      </a:r>
                      <a:r>
                        <a:rPr lang="en" sz="1100" dirty="0"/>
                        <a:t>small</a:t>
                      </a:r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Made tuning much easier</a:t>
            </a:r>
          </a:p>
          <a:p>
            <a:r>
              <a:rPr lang="en-US" dirty="0"/>
              <a:t>Also displays data sent from the Segway</a:t>
            </a:r>
          </a:p>
          <a:p>
            <a:r>
              <a:rPr lang="en-US" dirty="0"/>
              <a:t>Written in C# utilizing the .NET Framework</a:t>
            </a:r>
          </a:p>
          <a:p>
            <a:r>
              <a:rPr lang="en-US" dirty="0"/>
              <a:t>Probably Windows only</a:t>
            </a:r>
          </a:p>
          <a:p>
            <a:pPr lvl="1"/>
            <a:r>
              <a:rPr lang="en-US" dirty="0"/>
              <a:t>Might run under Mono</a:t>
            </a:r>
          </a:p>
          <a:p>
            <a:endParaRPr lang="en-US" dirty="0"/>
          </a:p>
        </p:txBody>
      </p:sp>
      <p:pic>
        <p:nvPicPr>
          <p:cNvPr id="6" name="Shape 205"/>
          <p:cNvPicPr preferRelativeResize="0"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957918" y="971550"/>
            <a:ext cx="3014352" cy="37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20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52700" y="37529"/>
            <a:ext cx="4038600" cy="5068443"/>
          </a:xfrm>
          <a:prstGeom prst="rect">
            <a:avLst/>
          </a:prstGeom>
        </p:spPr>
      </p:pic>
      <p:pic>
        <p:nvPicPr>
          <p:cNvPr id="6" name="Shape 21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8987" y="41312"/>
            <a:ext cx="4026025" cy="50608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29200" y="285750"/>
            <a:ext cx="1524000" cy="838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90800" y="209550"/>
            <a:ext cx="2514600" cy="4038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067300" y="1809750"/>
            <a:ext cx="1447800" cy="2514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90800" y="4171950"/>
            <a:ext cx="3924300" cy="838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991100" y="1119414"/>
            <a:ext cx="1524000" cy="838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2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63887" y="244912"/>
            <a:ext cx="6616224" cy="46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Background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Control Software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Manual Control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Potential Improvements</a:t>
            </a:r>
          </a:p>
        </p:txBody>
      </p:sp>
    </p:spTree>
    <p:extLst>
      <p:ext uri="{BB962C8B-B14F-4D97-AF65-F5344CB8AC3E}">
        <p14:creationId xmlns:p14="http://schemas.microsoft.com/office/powerpoint/2010/main" val="31965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2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77887" y="184424"/>
            <a:ext cx="6788225" cy="47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serial module</a:t>
            </a:r>
          </a:p>
          <a:p>
            <a:r>
              <a:rPr lang="en-US" dirty="0"/>
              <a:t>Transparent serial cable replacement</a:t>
            </a:r>
          </a:p>
          <a:p>
            <a:r>
              <a:rPr lang="en-US" dirty="0" smtClean="0"/>
              <a:t>Binary protocol for efficiency</a:t>
            </a:r>
            <a:endParaRPr lang="en-US" dirty="0"/>
          </a:p>
          <a:p>
            <a:pPr lvl="1"/>
            <a:r>
              <a:rPr lang="en-US" dirty="0"/>
              <a:t>1 byte message code followed by data</a:t>
            </a:r>
          </a:p>
          <a:p>
            <a:pPr lvl="1"/>
            <a:r>
              <a:rPr lang="en-US" dirty="0"/>
              <a:t>Data length varies by message code</a:t>
            </a:r>
          </a:p>
          <a:p>
            <a:r>
              <a:rPr lang="en-US" dirty="0"/>
              <a:t>8-bit </a:t>
            </a:r>
            <a:r>
              <a:rPr lang="en-US" dirty="0" smtClean="0"/>
              <a:t>CRC</a:t>
            </a:r>
            <a:endParaRPr lang="en-US" dirty="0"/>
          </a:p>
          <a:p>
            <a:r>
              <a:rPr lang="en-US" dirty="0"/>
              <a:t>Unambiguous </a:t>
            </a:r>
            <a:r>
              <a:rPr lang="en-US" dirty="0" smtClean="0"/>
              <a:t>framing</a:t>
            </a:r>
            <a:endParaRPr lang="en-US" dirty="0"/>
          </a:p>
          <a:p>
            <a:r>
              <a:rPr lang="en-US" dirty="0"/>
              <a:t>No acknowledgements or retransmission</a:t>
            </a:r>
          </a:p>
          <a:p>
            <a:endParaRPr lang="en-US" dirty="0"/>
          </a:p>
        </p:txBody>
      </p:sp>
      <p:pic>
        <p:nvPicPr>
          <p:cNvPr id="4" name="Shape 228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248400" y="1885950"/>
            <a:ext cx="2677799" cy="920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4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GUI for mouse control</a:t>
            </a:r>
          </a:p>
          <a:p>
            <a:r>
              <a:rPr lang="en-US" dirty="0"/>
              <a:t>Click to move the dot</a:t>
            </a:r>
          </a:p>
          <a:p>
            <a:r>
              <a:rPr lang="en-US" dirty="0"/>
              <a:t>Vertical axis is angle (acceleration)</a:t>
            </a:r>
          </a:p>
          <a:p>
            <a:r>
              <a:rPr lang="en-US" dirty="0"/>
              <a:t>Horizontal axis is steering</a:t>
            </a:r>
          </a:p>
          <a:p>
            <a:endParaRPr lang="en-US" dirty="0"/>
          </a:p>
        </p:txBody>
      </p:sp>
      <p:pic>
        <p:nvPicPr>
          <p:cNvPr id="5" name="Shape 233"/>
          <p:cNvPicPr preferRelativeResize="0"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572000" y="1047750"/>
            <a:ext cx="3949200" cy="37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controller?</a:t>
            </a:r>
            <a:endParaRPr lang="en-US" dirty="0"/>
          </a:p>
        </p:txBody>
      </p:sp>
      <p:pic>
        <p:nvPicPr>
          <p:cNvPr id="7" name="Shape 241"/>
          <p:cNvPicPr preferRelativeResize="0"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6982" y="971550"/>
            <a:ext cx="589003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71551"/>
            <a:ext cx="7467600" cy="3760470"/>
          </a:xfrm>
        </p:spPr>
        <p:txBody>
          <a:bodyPr/>
          <a:lstStyle/>
          <a:p>
            <a:r>
              <a:rPr lang="en-US" dirty="0"/>
              <a:t>Sensor limitations</a:t>
            </a:r>
          </a:p>
          <a:p>
            <a:pPr lvl="1"/>
            <a:r>
              <a:rPr lang="en-US" dirty="0"/>
              <a:t>Vibrations in frame cause jitter in sensor readings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angle is affected </a:t>
            </a:r>
            <a:r>
              <a:rPr lang="en-US" dirty="0" smtClean="0"/>
              <a:t>if the sensor comes </a:t>
            </a:r>
            <a:r>
              <a:rPr lang="en-US" dirty="0"/>
              <a:t>loose or shifts </a:t>
            </a:r>
            <a:r>
              <a:rPr lang="en-US" dirty="0" smtClean="0"/>
              <a:t>position</a:t>
            </a:r>
            <a:endParaRPr lang="en-US" dirty="0"/>
          </a:p>
          <a:p>
            <a:pPr lvl="1"/>
            <a:r>
              <a:rPr lang="en-US" dirty="0"/>
              <a:t>Hard to mount </a:t>
            </a:r>
            <a:r>
              <a:rPr lang="en-US" dirty="0" smtClean="0"/>
              <a:t>– unusable screw </a:t>
            </a:r>
            <a:r>
              <a:rPr lang="en-US" dirty="0"/>
              <a:t>holes and no flat side due to through hole connector</a:t>
            </a:r>
          </a:p>
          <a:p>
            <a:r>
              <a:rPr lang="en-US" dirty="0"/>
              <a:t>Motor limitations</a:t>
            </a:r>
          </a:p>
          <a:p>
            <a:pPr lvl="1"/>
            <a:r>
              <a:rPr lang="en-US" dirty="0"/>
              <a:t>Identical voltages produce different speeds on each motor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limiting</a:t>
            </a:r>
          </a:p>
          <a:p>
            <a:pPr lvl="1"/>
            <a:r>
              <a:rPr lang="en-US" dirty="0"/>
              <a:t>Lean back to reduce speed before falling over</a:t>
            </a:r>
          </a:p>
          <a:p>
            <a:r>
              <a:rPr lang="en-US" dirty="0"/>
              <a:t>Maintain position</a:t>
            </a:r>
          </a:p>
          <a:p>
            <a:pPr lvl="1"/>
            <a:r>
              <a:rPr lang="en-US" dirty="0"/>
              <a:t>Wheel encoders –</a:t>
            </a:r>
            <a:r>
              <a:rPr lang="en-US" dirty="0" smtClean="0"/>
              <a:t> </a:t>
            </a:r>
            <a:r>
              <a:rPr lang="en-US" dirty="0"/>
              <a:t>need more pins</a:t>
            </a:r>
          </a:p>
          <a:p>
            <a:pPr lvl="1"/>
            <a:r>
              <a:rPr lang="en-US" dirty="0"/>
              <a:t>Second PID controller to control the target angle</a:t>
            </a:r>
          </a:p>
          <a:p>
            <a:r>
              <a:rPr lang="en-US" dirty="0"/>
              <a:t>Improved remote control protocol</a:t>
            </a:r>
          </a:p>
          <a:p>
            <a:r>
              <a:rPr lang="en-US" dirty="0"/>
              <a:t>Functional tasks such as serving food and drinks</a:t>
            </a:r>
          </a:p>
          <a:p>
            <a:r>
              <a:rPr lang="en-US" dirty="0"/>
              <a:t>Autonomous movement</a:t>
            </a:r>
          </a:p>
          <a:p>
            <a:r>
              <a:rPr lang="en-US" dirty="0"/>
              <a:t>Phone app</a:t>
            </a:r>
          </a:p>
        </p:txBody>
      </p:sp>
    </p:spTree>
    <p:extLst>
      <p:ext uri="{BB962C8B-B14F-4D97-AF65-F5344CB8AC3E}">
        <p14:creationId xmlns:p14="http://schemas.microsoft.com/office/powerpoint/2010/main" val="42180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was ultimately able to balance and recover from most disturbances.</a:t>
            </a:r>
          </a:p>
          <a:p>
            <a:r>
              <a:rPr lang="en-US" dirty="0"/>
              <a:t>Maintains its position relatively well when undisturbed.</a:t>
            </a:r>
          </a:p>
          <a:p>
            <a:r>
              <a:rPr lang="en-US" dirty="0"/>
              <a:t>User control interfaces allowed some direct control of robot movement.</a:t>
            </a:r>
          </a:p>
          <a:p>
            <a:r>
              <a:rPr lang="en-US" dirty="0"/>
              <a:t>We did not end up having time to implement autonomous movement heuristics like line following.</a:t>
            </a:r>
          </a:p>
        </p:txBody>
      </p:sp>
    </p:spTree>
    <p:extLst>
      <p:ext uri="{BB962C8B-B14F-4D97-AF65-F5344CB8AC3E}">
        <p14:creationId xmlns:p14="http://schemas.microsoft.com/office/powerpoint/2010/main" val="223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https://www.youtube.com/watch?v=-</a:t>
            </a:r>
            <a:r>
              <a:rPr lang="en-US" dirty="0" smtClean="0">
                <a:hlinkClick r:id="rId2"/>
              </a:rPr>
              <a:t>faroIVwW9g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</a:t>
            </a:r>
            <a:r>
              <a:rPr lang="en-US" dirty="0" smtClean="0"/>
              <a:t>self-balancing </a:t>
            </a:r>
            <a:r>
              <a:rPr lang="en-US" dirty="0"/>
              <a:t>robot as an exercise in control systems engineering as well as hardware/software integration</a:t>
            </a:r>
          </a:p>
        </p:txBody>
      </p:sp>
    </p:spTree>
    <p:extLst>
      <p:ext uri="{BB962C8B-B14F-4D97-AF65-F5344CB8AC3E}">
        <p14:creationId xmlns:p14="http://schemas.microsoft.com/office/powerpoint/2010/main" val="31107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Stable, upright robot</a:t>
            </a:r>
          </a:p>
          <a:p>
            <a:r>
              <a:rPr lang="en-US" dirty="0"/>
              <a:t>Fast movement</a:t>
            </a:r>
          </a:p>
          <a:p>
            <a:r>
              <a:rPr lang="en-US" dirty="0"/>
              <a:t>Travel over various terrains and inclines</a:t>
            </a:r>
          </a:p>
          <a:p>
            <a:r>
              <a:rPr lang="en-US" dirty="0"/>
              <a:t>Position awareness</a:t>
            </a:r>
          </a:p>
          <a:p>
            <a:r>
              <a:rPr lang="en-US" dirty="0"/>
              <a:t>Functional application such as serving food and drinks</a:t>
            </a:r>
          </a:p>
          <a:p>
            <a:r>
              <a:rPr lang="en-US" dirty="0"/>
              <a:t>Line following</a:t>
            </a:r>
          </a:p>
        </p:txBody>
      </p:sp>
    </p:spTree>
    <p:extLst>
      <p:ext uri="{BB962C8B-B14F-4D97-AF65-F5344CB8AC3E}">
        <p14:creationId xmlns:p14="http://schemas.microsoft.com/office/powerpoint/2010/main" val="41221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Collected resources</a:t>
            </a:r>
            <a:endParaRPr lang="en-US" dirty="0"/>
          </a:p>
          <a:p>
            <a:r>
              <a:rPr lang="en-US" dirty="0" smtClean="0"/>
              <a:t>Learned about </a:t>
            </a:r>
            <a:r>
              <a:rPr lang="en-US" dirty="0"/>
              <a:t>similar projects </a:t>
            </a:r>
            <a:r>
              <a:rPr lang="en-US" dirty="0" smtClean="0"/>
              <a:t>online</a:t>
            </a:r>
            <a:endParaRPr lang="en-US" dirty="0"/>
          </a:p>
          <a:p>
            <a:r>
              <a:rPr lang="en-US" dirty="0"/>
              <a:t>Prototype</a:t>
            </a:r>
          </a:p>
        </p:txBody>
      </p:sp>
      <p:pic>
        <p:nvPicPr>
          <p:cNvPr id="5" name="Shape 122"/>
          <p:cNvPicPr preferRelativeResize="0"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046464" y="971550"/>
            <a:ext cx="2837259" cy="378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4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Video: old prototype in 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https://www.youtube.com/watch?v=1i9Vt7IHzNo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pic>
        <p:nvPicPr>
          <p:cNvPr id="7" name="Shape 134"/>
          <p:cNvPicPr preferRelativeResize="0"/>
          <p:nvPr/>
        </p:nvPicPr>
        <p:blipFill rotWithShape="1">
          <a:blip r:embed="rId2"/>
          <a:srcRect t="17653" b="24343"/>
          <a:stretch/>
        </p:blipFill>
        <p:spPr>
          <a:xfrm>
            <a:off x="838200" y="1276350"/>
            <a:ext cx="1707523" cy="99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35"/>
          <p:cNvPicPr preferRelativeResize="0"/>
          <p:nvPr/>
        </p:nvPicPr>
        <p:blipFill rotWithShape="1">
          <a:blip r:embed="rId3"/>
          <a:srcRect l="10015" t="14674" r="10220" b="11975"/>
          <a:stretch/>
        </p:blipFill>
        <p:spPr>
          <a:xfrm>
            <a:off x="838200" y="3203473"/>
            <a:ext cx="1707523" cy="157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6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3819658" y="1276350"/>
            <a:ext cx="4648199" cy="3497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3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  <a:p>
            <a:pPr lvl="1"/>
            <a:r>
              <a:rPr lang="en-US" dirty="0"/>
              <a:t>Large wheels with treads</a:t>
            </a:r>
          </a:p>
          <a:p>
            <a:pPr lvl="1"/>
            <a:r>
              <a:rPr lang="en-US" dirty="0"/>
              <a:t>Lightweight frame</a:t>
            </a:r>
          </a:p>
          <a:p>
            <a:pPr lvl="2"/>
            <a:r>
              <a:rPr lang="en-US" dirty="0"/>
              <a:t>Metal brackets</a:t>
            </a:r>
          </a:p>
          <a:p>
            <a:pPr lvl="2"/>
            <a:r>
              <a:rPr lang="en-US" dirty="0"/>
              <a:t>Foam board</a:t>
            </a:r>
          </a:p>
          <a:p>
            <a:pPr lvl="1"/>
            <a:r>
              <a:rPr lang="en-US" dirty="0"/>
              <a:t>Better motor shield</a:t>
            </a:r>
          </a:p>
          <a:p>
            <a:pPr lvl="1"/>
            <a:r>
              <a:rPr lang="en-US" dirty="0"/>
              <a:t>Head, hat, and sunglasses</a:t>
            </a:r>
          </a:p>
        </p:txBody>
      </p:sp>
      <p:pic>
        <p:nvPicPr>
          <p:cNvPr id="10" name="Shape 143"/>
          <p:cNvPicPr preferRelativeResize="0">
            <a:picLocks noGrp="1"/>
          </p:cNvPicPr>
          <p:nvPr>
            <p:ph sz="quarter" idx="14"/>
          </p:nvPr>
        </p:nvPicPr>
        <p:blipFill rotWithShape="1">
          <a:blip r:embed="rId2"/>
          <a:srcRect/>
          <a:stretch/>
        </p:blipFill>
        <p:spPr>
          <a:xfrm>
            <a:off x="5045920" y="971550"/>
            <a:ext cx="2838348" cy="378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7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971550"/>
            <a:ext cx="3886200" cy="3781044"/>
          </a:xfrm>
        </p:spPr>
        <p:txBody>
          <a:bodyPr>
            <a:normAutofit/>
          </a:bodyPr>
          <a:lstStyle/>
          <a:p>
            <a:r>
              <a:rPr lang="en-US" dirty="0"/>
              <a:t>Wired</a:t>
            </a:r>
          </a:p>
          <a:p>
            <a:r>
              <a:rPr lang="en-US" dirty="0"/>
              <a:t>Kill switch</a:t>
            </a:r>
          </a:p>
          <a:p>
            <a:r>
              <a:rPr lang="en-US" dirty="0"/>
              <a:t>Knob</a:t>
            </a:r>
          </a:p>
          <a:p>
            <a:pPr lvl="1"/>
            <a:r>
              <a:rPr lang="en-US" dirty="0"/>
              <a:t>Manual “PID”</a:t>
            </a:r>
          </a:p>
          <a:p>
            <a:pPr lvl="1"/>
            <a:r>
              <a:rPr lang="en-US" dirty="0"/>
              <a:t>Parameter adjustment</a:t>
            </a:r>
          </a:p>
          <a:p>
            <a:pPr lvl="1"/>
            <a:r>
              <a:rPr lang="en-US" dirty="0"/>
              <a:t>Steering</a:t>
            </a:r>
          </a:p>
          <a:p>
            <a:pPr lvl="1"/>
            <a:r>
              <a:rPr lang="en-US" i="1" dirty="0"/>
              <a:t>No longer </a:t>
            </a:r>
            <a:r>
              <a:rPr lang="en-US" i="1" dirty="0" smtClean="0"/>
              <a:t>used</a:t>
            </a:r>
            <a:endParaRPr lang="en-US" i="1" dirty="0"/>
          </a:p>
          <a:p>
            <a:r>
              <a:rPr lang="en-US" dirty="0" smtClean="0"/>
              <a:t>Button</a:t>
            </a:r>
            <a:endParaRPr lang="en-US" dirty="0"/>
          </a:p>
          <a:p>
            <a:pPr lvl="1"/>
            <a:r>
              <a:rPr lang="en-US" dirty="0"/>
              <a:t>Previously coast</a:t>
            </a:r>
          </a:p>
          <a:p>
            <a:pPr lvl="1"/>
            <a:r>
              <a:rPr lang="en-US" dirty="0"/>
              <a:t>Hold to transmit telemetry data</a:t>
            </a:r>
          </a:p>
        </p:txBody>
      </p:sp>
      <p:pic>
        <p:nvPicPr>
          <p:cNvPr id="5" name="Shape 150"/>
          <p:cNvPicPr preferRelativeResize="0">
            <a:picLocks noGrp="1"/>
          </p:cNvPicPr>
          <p:nvPr>
            <p:ph sz="quarter" idx="14"/>
          </p:nvPr>
        </p:nvPicPr>
        <p:blipFill rotWithShape="1">
          <a:blip r:embed="rId2"/>
          <a:srcRect l="20562" t="9277" r="25582" b="-945"/>
          <a:stretch/>
        </p:blipFill>
        <p:spPr>
          <a:xfrm>
            <a:off x="4982994" y="971550"/>
            <a:ext cx="2964200" cy="3783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</TotalTime>
  <Words>637</Words>
  <Application>Microsoft Office PowerPoint</Application>
  <PresentationFormat>On-screen Show (16:9)</PresentationFormat>
  <Paragraphs>170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Mobile Self-Balancing Robot</vt:lpstr>
      <vt:lpstr>Outline</vt:lpstr>
      <vt:lpstr>Project Description</vt:lpstr>
      <vt:lpstr>Goals</vt:lpstr>
      <vt:lpstr>Last Semester</vt:lpstr>
      <vt:lpstr>Video: old prototype in action</vt:lpstr>
      <vt:lpstr>Scaling Up</vt:lpstr>
      <vt:lpstr>Current Version</vt:lpstr>
      <vt:lpstr>Remote</vt:lpstr>
      <vt:lpstr>Hardware Layout</vt:lpstr>
      <vt:lpstr>Cost</vt:lpstr>
      <vt:lpstr>Demo</vt:lpstr>
      <vt:lpstr>Control Concepts</vt:lpstr>
      <vt:lpstr>Control Software</vt:lpstr>
      <vt:lpstr>PID Controller – Tuning</vt:lpstr>
      <vt:lpstr>PID Controller – Tuning</vt:lpstr>
      <vt:lpstr>Tuning Program</vt:lpstr>
      <vt:lpstr>PowerPoint Presentation</vt:lpstr>
      <vt:lpstr>PowerPoint Presentation</vt:lpstr>
      <vt:lpstr>PowerPoint Presentation</vt:lpstr>
      <vt:lpstr>Communication</vt:lpstr>
      <vt:lpstr>Mouse Control</vt:lpstr>
      <vt:lpstr>A better controller?</vt:lpstr>
      <vt:lpstr>Challenges</vt:lpstr>
      <vt:lpstr>Potential Improvements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SEGWAY: Mobile Self-Balancing Robot</dc:title>
  <dc:creator>William Bednar;Brian Gonzalez;Zachary Lowe;Adam Stein;Ye Xin</dc:creator>
  <cp:lastModifiedBy>Billy Bednar</cp:lastModifiedBy>
  <cp:revision>2</cp:revision>
  <dcterms:created xsi:type="dcterms:W3CDTF">2014-05-19T16:05:31Z</dcterms:created>
  <dcterms:modified xsi:type="dcterms:W3CDTF">2014-05-19T16:13:49Z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