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78" r:id="rId2"/>
    <p:sldId id="279" r:id="rId3"/>
    <p:sldId id="280" r:id="rId4"/>
    <p:sldId id="281" r:id="rId5"/>
    <p:sldId id="294" r:id="rId6"/>
    <p:sldId id="303" r:id="rId7"/>
    <p:sldId id="304" r:id="rId8"/>
    <p:sldId id="305" r:id="rId9"/>
    <p:sldId id="306" r:id="rId10"/>
    <p:sldId id="308" r:id="rId11"/>
    <p:sldId id="307" r:id="rId12"/>
    <p:sldId id="309" r:id="rId13"/>
    <p:sldId id="311" r:id="rId14"/>
    <p:sldId id="312" r:id="rId15"/>
    <p:sldId id="313" r:id="rId16"/>
    <p:sldId id="315" r:id="rId17"/>
    <p:sldId id="302" r:id="rId18"/>
    <p:sldId id="314" r:id="rId19"/>
    <p:sldId id="295" r:id="rId20"/>
    <p:sldId id="292"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117" d="100"/>
          <a:sy n="117" d="100"/>
        </p:scale>
        <p:origin x="354"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gunviolencearchive.org/" TargetMode="External"/><Relationship Id="rId2" Type="http://schemas.openxmlformats.org/officeDocument/2006/relationships/hyperlink" Target="https://data.world/angatiabenson1/nics-firearm-check" TargetMode="External"/><Relationship Id="rId1" Type="http://schemas.openxmlformats.org/officeDocument/2006/relationships/slideLayout" Target="../slideLayouts/slideLayout3.xml"/><Relationship Id="rId4" Type="http://schemas.openxmlformats.org/officeDocument/2006/relationships/hyperlink" Target="https://data.world/associatedpress/mass-killings-publi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460248"/>
            <a:ext cx="5385816" cy="1225296"/>
          </a:xfrm>
        </p:spPr>
        <p:txBody>
          <a:bodyPr/>
          <a:lstStyle/>
          <a:p>
            <a:r>
              <a:rPr lang="en-IN" b="1" i="0" dirty="0">
                <a:solidFill>
                  <a:srgbClr val="000000"/>
                </a:solidFill>
                <a:effectLst/>
                <a:latin typeface="Helvetica Neue"/>
              </a:rPr>
              <a:t>Gun Culture in the USA</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5987796" y="2936240"/>
            <a:ext cx="3493008" cy="2050830"/>
          </a:xfrm>
        </p:spPr>
        <p:txBody>
          <a:bodyPr/>
          <a:lstStyle/>
          <a:p>
            <a:r>
              <a:rPr lang="en-US" sz="1800" dirty="0">
                <a:solidFill>
                  <a:schemeClr val="tx2">
                    <a:lumMod val="50000"/>
                  </a:schemeClr>
                </a:solidFill>
              </a:rPr>
              <a:t>GROUP-6</a:t>
            </a:r>
          </a:p>
          <a:p>
            <a:r>
              <a:rPr lang="en-US" sz="1800" dirty="0"/>
              <a:t>Karthik Katepally</a:t>
            </a:r>
          </a:p>
          <a:p>
            <a:r>
              <a:rPr lang="en-US" sz="1800" dirty="0"/>
              <a:t>Samyog KC</a:t>
            </a:r>
          </a:p>
          <a:p>
            <a:r>
              <a:rPr lang="en-US" sz="1800" dirty="0"/>
              <a:t>Sai Lalitesh Pothukuchi</a:t>
            </a:r>
          </a:p>
          <a:p>
            <a:r>
              <a:rPr lang="en-US" sz="1800" dirty="0"/>
              <a:t>Vishal Daroor</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2DD4-3C61-BDD5-568B-E3A978994C08}"/>
              </a:ext>
            </a:extLst>
          </p:cNvPr>
          <p:cNvSpPr>
            <a:spLocks noGrp="1"/>
          </p:cNvSpPr>
          <p:nvPr>
            <p:ph type="title"/>
          </p:nvPr>
        </p:nvSpPr>
        <p:spPr>
          <a:xfrm>
            <a:off x="1185672" y="210312"/>
            <a:ext cx="10671048" cy="768096"/>
          </a:xfrm>
        </p:spPr>
        <p:txBody>
          <a:bodyPr/>
          <a:lstStyle/>
          <a:p>
            <a:r>
              <a:rPr lang="en-US" dirty="0"/>
              <a:t>Logical diagram</a:t>
            </a:r>
            <a:endParaRPr lang="en-IN" dirty="0"/>
          </a:p>
        </p:txBody>
      </p:sp>
      <p:pic>
        <p:nvPicPr>
          <p:cNvPr id="8" name="Content Placeholder 7">
            <a:extLst>
              <a:ext uri="{FF2B5EF4-FFF2-40B4-BE49-F238E27FC236}">
                <a16:creationId xmlns:a16="http://schemas.microsoft.com/office/drawing/2014/main" id="{16E27D26-D711-C1EB-707E-E8A0E14F4E67}"/>
              </a:ext>
            </a:extLst>
          </p:cNvPr>
          <p:cNvPicPr>
            <a:picLocks noGrp="1" noChangeAspect="1"/>
          </p:cNvPicPr>
          <p:nvPr>
            <p:ph sz="half" idx="1"/>
          </p:nvPr>
        </p:nvPicPr>
        <p:blipFill>
          <a:blip r:embed="rId2"/>
          <a:stretch>
            <a:fillRect/>
          </a:stretch>
        </p:blipFill>
        <p:spPr>
          <a:xfrm>
            <a:off x="1614607" y="1412240"/>
            <a:ext cx="9053393" cy="5039360"/>
          </a:xfrm>
        </p:spPr>
      </p:pic>
      <p:sp>
        <p:nvSpPr>
          <p:cNvPr id="5" name="Slide Number Placeholder 4">
            <a:extLst>
              <a:ext uri="{FF2B5EF4-FFF2-40B4-BE49-F238E27FC236}">
                <a16:creationId xmlns:a16="http://schemas.microsoft.com/office/drawing/2014/main" id="{9AC95F00-97AC-005C-1FD3-B1029ADEA6D2}"/>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19848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80BA-AF74-9514-FB62-DE16BB5A8A8F}"/>
              </a:ext>
            </a:extLst>
          </p:cNvPr>
          <p:cNvSpPr>
            <a:spLocks noGrp="1"/>
          </p:cNvSpPr>
          <p:nvPr>
            <p:ph type="title"/>
          </p:nvPr>
        </p:nvSpPr>
        <p:spPr>
          <a:xfrm>
            <a:off x="951992" y="210312"/>
            <a:ext cx="10671048" cy="768096"/>
          </a:xfrm>
        </p:spPr>
        <p:txBody>
          <a:bodyPr/>
          <a:lstStyle/>
          <a:p>
            <a:r>
              <a:rPr lang="en-US" dirty="0"/>
              <a:t>Dimensional modelling</a:t>
            </a:r>
            <a:endParaRPr lang="en-IN" dirty="0"/>
          </a:p>
        </p:txBody>
      </p:sp>
      <p:pic>
        <p:nvPicPr>
          <p:cNvPr id="7" name="Content Placeholder 6">
            <a:extLst>
              <a:ext uri="{FF2B5EF4-FFF2-40B4-BE49-F238E27FC236}">
                <a16:creationId xmlns:a16="http://schemas.microsoft.com/office/drawing/2014/main" id="{586A6E8F-0755-38AB-706D-C8F6A369398E}"/>
              </a:ext>
            </a:extLst>
          </p:cNvPr>
          <p:cNvPicPr>
            <a:picLocks noGrp="1" noChangeAspect="1"/>
          </p:cNvPicPr>
          <p:nvPr>
            <p:ph sz="half" idx="1"/>
          </p:nvPr>
        </p:nvPicPr>
        <p:blipFill>
          <a:blip r:embed="rId2"/>
          <a:stretch>
            <a:fillRect/>
          </a:stretch>
        </p:blipFill>
        <p:spPr>
          <a:xfrm>
            <a:off x="1917338" y="1137920"/>
            <a:ext cx="8598262" cy="5344160"/>
          </a:xfrm>
        </p:spPr>
      </p:pic>
      <p:sp>
        <p:nvSpPr>
          <p:cNvPr id="5" name="Slide Number Placeholder 4">
            <a:extLst>
              <a:ext uri="{FF2B5EF4-FFF2-40B4-BE49-F238E27FC236}">
                <a16:creationId xmlns:a16="http://schemas.microsoft.com/office/drawing/2014/main" id="{81A07518-FC12-23D6-A084-7CC97F2FFE1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426105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D31-1412-49D3-AB1D-D70AB3EF4D4D}"/>
              </a:ext>
            </a:extLst>
          </p:cNvPr>
          <p:cNvSpPr>
            <a:spLocks noGrp="1"/>
          </p:cNvSpPr>
          <p:nvPr>
            <p:ph type="title"/>
          </p:nvPr>
        </p:nvSpPr>
        <p:spPr>
          <a:xfrm>
            <a:off x="1338072" y="-13208"/>
            <a:ext cx="10671048" cy="768096"/>
          </a:xfrm>
        </p:spPr>
        <p:txBody>
          <a:bodyPr/>
          <a:lstStyle/>
          <a:p>
            <a:r>
              <a:rPr lang="en-US" dirty="0"/>
              <a:t>Data profiling &amp; analysis</a:t>
            </a:r>
            <a:endParaRPr lang="en-IN" dirty="0"/>
          </a:p>
        </p:txBody>
      </p:sp>
      <p:sp>
        <p:nvSpPr>
          <p:cNvPr id="5" name="Slide Number Placeholder 4">
            <a:extLst>
              <a:ext uri="{FF2B5EF4-FFF2-40B4-BE49-F238E27FC236}">
                <a16:creationId xmlns:a16="http://schemas.microsoft.com/office/drawing/2014/main" id="{6A61E4F1-2616-F9F5-39F1-9F92739F4266}"/>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11" name="Picture 10">
            <a:extLst>
              <a:ext uri="{FF2B5EF4-FFF2-40B4-BE49-F238E27FC236}">
                <a16:creationId xmlns:a16="http://schemas.microsoft.com/office/drawing/2014/main" id="{630AD715-6936-1151-6A13-274F0885AAF3}"/>
              </a:ext>
            </a:extLst>
          </p:cNvPr>
          <p:cNvPicPr>
            <a:picLocks noChangeAspect="1"/>
          </p:cNvPicPr>
          <p:nvPr/>
        </p:nvPicPr>
        <p:blipFill>
          <a:blip r:embed="rId2"/>
          <a:stretch>
            <a:fillRect/>
          </a:stretch>
        </p:blipFill>
        <p:spPr>
          <a:xfrm>
            <a:off x="0" y="1127620"/>
            <a:ext cx="5984240" cy="5638940"/>
          </a:xfrm>
          <a:prstGeom prst="rect">
            <a:avLst/>
          </a:prstGeom>
        </p:spPr>
      </p:pic>
      <p:pic>
        <p:nvPicPr>
          <p:cNvPr id="13" name="Picture 12">
            <a:extLst>
              <a:ext uri="{FF2B5EF4-FFF2-40B4-BE49-F238E27FC236}">
                <a16:creationId xmlns:a16="http://schemas.microsoft.com/office/drawing/2014/main" id="{B5818B51-BF70-41EA-4F0E-593B160053D4}"/>
              </a:ext>
            </a:extLst>
          </p:cNvPr>
          <p:cNvPicPr>
            <a:picLocks noChangeAspect="1"/>
          </p:cNvPicPr>
          <p:nvPr/>
        </p:nvPicPr>
        <p:blipFill>
          <a:blip r:embed="rId3"/>
          <a:stretch>
            <a:fillRect/>
          </a:stretch>
        </p:blipFill>
        <p:spPr>
          <a:xfrm>
            <a:off x="6207762" y="1127621"/>
            <a:ext cx="5984240" cy="5638940"/>
          </a:xfrm>
          <a:prstGeom prst="rect">
            <a:avLst/>
          </a:prstGeom>
        </p:spPr>
      </p:pic>
    </p:spTree>
    <p:extLst>
      <p:ext uri="{BB962C8B-B14F-4D97-AF65-F5344CB8AC3E}">
        <p14:creationId xmlns:p14="http://schemas.microsoft.com/office/powerpoint/2010/main" val="385255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34F9-8421-1819-4713-1E53C335C636}"/>
              </a:ext>
            </a:extLst>
          </p:cNvPr>
          <p:cNvSpPr>
            <a:spLocks noGrp="1"/>
          </p:cNvSpPr>
          <p:nvPr>
            <p:ph type="title"/>
          </p:nvPr>
        </p:nvSpPr>
        <p:spPr>
          <a:xfrm>
            <a:off x="765048" y="73152"/>
            <a:ext cx="10671048" cy="768096"/>
          </a:xfrm>
        </p:spPr>
        <p:txBody>
          <a:bodyPr/>
          <a:lstStyle/>
          <a:p>
            <a:r>
              <a:rPr lang="en-US" dirty="0"/>
              <a:t>Research analysis</a:t>
            </a:r>
            <a:endParaRPr lang="en-IN" dirty="0"/>
          </a:p>
        </p:txBody>
      </p:sp>
      <p:sp>
        <p:nvSpPr>
          <p:cNvPr id="3" name="Content Placeholder 2">
            <a:extLst>
              <a:ext uri="{FF2B5EF4-FFF2-40B4-BE49-F238E27FC236}">
                <a16:creationId xmlns:a16="http://schemas.microsoft.com/office/drawing/2014/main" id="{5641E340-E717-D917-FA0F-E86EE32DF4A1}"/>
              </a:ext>
            </a:extLst>
          </p:cNvPr>
          <p:cNvSpPr>
            <a:spLocks noGrp="1"/>
          </p:cNvSpPr>
          <p:nvPr>
            <p:ph sz="half" idx="1"/>
          </p:nvPr>
        </p:nvSpPr>
        <p:spPr>
          <a:xfrm>
            <a:off x="3291840" y="1225296"/>
            <a:ext cx="7040880" cy="410839"/>
          </a:xfrm>
        </p:spPr>
        <p:txBody>
          <a:bodyPr/>
          <a:lstStyle/>
          <a:p>
            <a:r>
              <a:rPr lang="en-US" sz="2000" b="1" dirty="0"/>
              <a:t>RQ1: How have the sales of firearms evolved?</a:t>
            </a:r>
            <a:endParaRPr lang="en-IN" sz="2000" b="1" dirty="0"/>
          </a:p>
        </p:txBody>
      </p:sp>
      <p:sp>
        <p:nvSpPr>
          <p:cNvPr id="5" name="Slide Number Placeholder 4">
            <a:extLst>
              <a:ext uri="{FF2B5EF4-FFF2-40B4-BE49-F238E27FC236}">
                <a16:creationId xmlns:a16="http://schemas.microsoft.com/office/drawing/2014/main" id="{551DEAAA-32CE-78A5-5852-406CD5E09AF1}"/>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9" name="Picture 8">
            <a:extLst>
              <a:ext uri="{FF2B5EF4-FFF2-40B4-BE49-F238E27FC236}">
                <a16:creationId xmlns:a16="http://schemas.microsoft.com/office/drawing/2014/main" id="{4AA2E347-2D6C-B22C-CDFF-3F5217329F59}"/>
              </a:ext>
            </a:extLst>
          </p:cNvPr>
          <p:cNvPicPr>
            <a:picLocks noChangeAspect="1"/>
          </p:cNvPicPr>
          <p:nvPr/>
        </p:nvPicPr>
        <p:blipFill>
          <a:blip r:embed="rId2"/>
          <a:stretch>
            <a:fillRect/>
          </a:stretch>
        </p:blipFill>
        <p:spPr>
          <a:xfrm>
            <a:off x="6489192" y="1745863"/>
            <a:ext cx="5702808" cy="5038985"/>
          </a:xfrm>
          <a:prstGeom prst="rect">
            <a:avLst/>
          </a:prstGeom>
        </p:spPr>
      </p:pic>
      <p:pic>
        <p:nvPicPr>
          <p:cNvPr id="13" name="Picture 12">
            <a:extLst>
              <a:ext uri="{FF2B5EF4-FFF2-40B4-BE49-F238E27FC236}">
                <a16:creationId xmlns:a16="http://schemas.microsoft.com/office/drawing/2014/main" id="{8CA93ACA-F2AB-7CD1-533F-2F8B2E378B7A}"/>
              </a:ext>
            </a:extLst>
          </p:cNvPr>
          <p:cNvPicPr>
            <a:picLocks noChangeAspect="1"/>
          </p:cNvPicPr>
          <p:nvPr/>
        </p:nvPicPr>
        <p:blipFill>
          <a:blip r:embed="rId3"/>
          <a:stretch>
            <a:fillRect/>
          </a:stretch>
        </p:blipFill>
        <p:spPr>
          <a:xfrm>
            <a:off x="0" y="1745863"/>
            <a:ext cx="5852160" cy="4838949"/>
          </a:xfrm>
          <a:prstGeom prst="rect">
            <a:avLst/>
          </a:prstGeom>
        </p:spPr>
      </p:pic>
    </p:spTree>
    <p:extLst>
      <p:ext uri="{BB962C8B-B14F-4D97-AF65-F5344CB8AC3E}">
        <p14:creationId xmlns:p14="http://schemas.microsoft.com/office/powerpoint/2010/main" val="45604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1138-E606-9C3F-EC06-0EECFADA709C}"/>
              </a:ext>
            </a:extLst>
          </p:cNvPr>
          <p:cNvSpPr>
            <a:spLocks noGrp="1"/>
          </p:cNvSpPr>
          <p:nvPr>
            <p:ph type="title"/>
          </p:nvPr>
        </p:nvSpPr>
        <p:spPr>
          <a:xfrm>
            <a:off x="586232" y="281432"/>
            <a:ext cx="10671048" cy="450088"/>
          </a:xfrm>
        </p:spPr>
        <p:txBody>
          <a:bodyPr/>
          <a:lstStyle/>
          <a:p>
            <a:r>
              <a:rPr lang="en-US" sz="2000" dirty="0"/>
              <a:t>RQ2: Where do most firearms purchases occur?</a:t>
            </a:r>
            <a:endParaRPr lang="en-IN" sz="2000" dirty="0"/>
          </a:p>
        </p:txBody>
      </p:sp>
      <p:sp>
        <p:nvSpPr>
          <p:cNvPr id="5" name="Slide Number Placeholder 4">
            <a:extLst>
              <a:ext uri="{FF2B5EF4-FFF2-40B4-BE49-F238E27FC236}">
                <a16:creationId xmlns:a16="http://schemas.microsoft.com/office/drawing/2014/main" id="{1FA97A62-F372-A136-6E46-B080BB2B8A83}"/>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12" name="Picture 11">
            <a:extLst>
              <a:ext uri="{FF2B5EF4-FFF2-40B4-BE49-F238E27FC236}">
                <a16:creationId xmlns:a16="http://schemas.microsoft.com/office/drawing/2014/main" id="{A6BA51C7-4CC1-1655-8EB7-18C08AED4265}"/>
              </a:ext>
            </a:extLst>
          </p:cNvPr>
          <p:cNvPicPr>
            <a:picLocks noChangeAspect="1"/>
          </p:cNvPicPr>
          <p:nvPr/>
        </p:nvPicPr>
        <p:blipFill>
          <a:blip r:embed="rId2"/>
          <a:stretch>
            <a:fillRect/>
          </a:stretch>
        </p:blipFill>
        <p:spPr>
          <a:xfrm>
            <a:off x="129540" y="1595120"/>
            <a:ext cx="6687820" cy="3992880"/>
          </a:xfrm>
          <a:prstGeom prst="rect">
            <a:avLst/>
          </a:prstGeom>
        </p:spPr>
      </p:pic>
      <p:pic>
        <p:nvPicPr>
          <p:cNvPr id="13" name="Picture 12">
            <a:extLst>
              <a:ext uri="{FF2B5EF4-FFF2-40B4-BE49-F238E27FC236}">
                <a16:creationId xmlns:a16="http://schemas.microsoft.com/office/drawing/2014/main" id="{D3C95DAE-FC70-93F2-7806-4B7061CFB66E}"/>
              </a:ext>
            </a:extLst>
          </p:cNvPr>
          <p:cNvPicPr>
            <a:picLocks noChangeAspect="1"/>
          </p:cNvPicPr>
          <p:nvPr/>
        </p:nvPicPr>
        <p:blipFill>
          <a:blip r:embed="rId3"/>
          <a:stretch>
            <a:fillRect/>
          </a:stretch>
        </p:blipFill>
        <p:spPr>
          <a:xfrm>
            <a:off x="7016930" y="3571557"/>
            <a:ext cx="5175070" cy="2829243"/>
          </a:xfrm>
          <a:prstGeom prst="rect">
            <a:avLst/>
          </a:prstGeom>
        </p:spPr>
      </p:pic>
    </p:spTree>
    <p:extLst>
      <p:ext uri="{BB962C8B-B14F-4D97-AF65-F5344CB8AC3E}">
        <p14:creationId xmlns:p14="http://schemas.microsoft.com/office/powerpoint/2010/main" val="209514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4B8A-2A51-CBC5-EC4A-074CBA9672C6}"/>
              </a:ext>
            </a:extLst>
          </p:cNvPr>
          <p:cNvSpPr>
            <a:spLocks noGrp="1"/>
          </p:cNvSpPr>
          <p:nvPr>
            <p:ph type="title"/>
          </p:nvPr>
        </p:nvSpPr>
        <p:spPr>
          <a:xfrm>
            <a:off x="755904" y="271272"/>
            <a:ext cx="10671048" cy="998728"/>
          </a:xfrm>
        </p:spPr>
        <p:txBody>
          <a:bodyPr/>
          <a:lstStyle/>
          <a:p>
            <a:r>
              <a:rPr lang="en-US" sz="2000" dirty="0"/>
              <a:t>RQ3: Is there a relationship between the number of guns owned by citizens and the number and location of shooting incidents?</a:t>
            </a:r>
            <a:endParaRPr lang="en-IN" sz="2000" dirty="0"/>
          </a:p>
        </p:txBody>
      </p:sp>
      <p:sp>
        <p:nvSpPr>
          <p:cNvPr id="5" name="Slide Number Placeholder 4">
            <a:extLst>
              <a:ext uri="{FF2B5EF4-FFF2-40B4-BE49-F238E27FC236}">
                <a16:creationId xmlns:a16="http://schemas.microsoft.com/office/drawing/2014/main" id="{B17E710A-5BB8-B4DB-F767-6387264E35FB}"/>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8" name="Content Placeholder 7">
            <a:extLst>
              <a:ext uri="{FF2B5EF4-FFF2-40B4-BE49-F238E27FC236}">
                <a16:creationId xmlns:a16="http://schemas.microsoft.com/office/drawing/2014/main" id="{546FB93A-2B60-9FFB-FE0E-69E804084B36}"/>
              </a:ext>
            </a:extLst>
          </p:cNvPr>
          <p:cNvPicPr>
            <a:picLocks noGrp="1" noChangeAspect="1"/>
          </p:cNvPicPr>
          <p:nvPr>
            <p:ph sz="half" idx="1"/>
          </p:nvPr>
        </p:nvPicPr>
        <p:blipFill>
          <a:blip r:embed="rId2"/>
          <a:stretch>
            <a:fillRect/>
          </a:stretch>
        </p:blipFill>
        <p:spPr>
          <a:xfrm>
            <a:off x="1130300" y="1409700"/>
            <a:ext cx="10502900" cy="5177028"/>
          </a:xfrm>
        </p:spPr>
      </p:pic>
    </p:spTree>
    <p:extLst>
      <p:ext uri="{BB962C8B-B14F-4D97-AF65-F5344CB8AC3E}">
        <p14:creationId xmlns:p14="http://schemas.microsoft.com/office/powerpoint/2010/main" val="150469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A18CCD-FAFE-E6BC-905D-2CCA1A894AA9}"/>
              </a:ext>
            </a:extLst>
          </p:cNvPr>
          <p:cNvSpPr>
            <a:spLocks noGrp="1"/>
          </p:cNvSpPr>
          <p:nvPr>
            <p:ph type="ftr" sz="quarter" idx="11"/>
          </p:nvPr>
        </p:nvSpPr>
        <p:spPr>
          <a:xfrm>
            <a:off x="621792" y="457200"/>
            <a:ext cx="3200400" cy="274320"/>
          </a:xfrm>
        </p:spPr>
        <p:txBody>
          <a:bodyPr/>
          <a:lstStyle/>
          <a:p>
            <a:endParaRPr lang="en-US" dirty="0"/>
          </a:p>
        </p:txBody>
      </p:sp>
      <p:sp>
        <p:nvSpPr>
          <p:cNvPr id="3" name="Slide Number Placeholder 2">
            <a:extLst>
              <a:ext uri="{FF2B5EF4-FFF2-40B4-BE49-F238E27FC236}">
                <a16:creationId xmlns:a16="http://schemas.microsoft.com/office/drawing/2014/main" id="{98F7F1AB-7292-2421-2CE4-04518EB3E19B}"/>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5" name="Picture 4">
            <a:extLst>
              <a:ext uri="{FF2B5EF4-FFF2-40B4-BE49-F238E27FC236}">
                <a16:creationId xmlns:a16="http://schemas.microsoft.com/office/drawing/2014/main" id="{7627E686-7D70-2915-E12A-261BBAE2F400}"/>
              </a:ext>
            </a:extLst>
          </p:cNvPr>
          <p:cNvPicPr>
            <a:picLocks noChangeAspect="1"/>
          </p:cNvPicPr>
          <p:nvPr/>
        </p:nvPicPr>
        <p:blipFill>
          <a:blip r:embed="rId2"/>
          <a:stretch>
            <a:fillRect/>
          </a:stretch>
        </p:blipFill>
        <p:spPr>
          <a:xfrm>
            <a:off x="457200" y="381000"/>
            <a:ext cx="8560433" cy="6378909"/>
          </a:xfrm>
          <a:prstGeom prst="rect">
            <a:avLst/>
          </a:prstGeom>
        </p:spPr>
      </p:pic>
    </p:spTree>
    <p:extLst>
      <p:ext uri="{BB962C8B-B14F-4D97-AF65-F5344CB8AC3E}">
        <p14:creationId xmlns:p14="http://schemas.microsoft.com/office/powerpoint/2010/main" val="419377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3D394D-A159-EE4E-DB82-3FB5FA330275}"/>
              </a:ext>
            </a:extLst>
          </p:cNvPr>
          <p:cNvSpPr>
            <a:spLocks noGrp="1"/>
          </p:cNvSpPr>
          <p:nvPr>
            <p:ph sz="half" idx="1"/>
          </p:nvPr>
        </p:nvSpPr>
        <p:spPr>
          <a:xfrm>
            <a:off x="265176" y="143255"/>
            <a:ext cx="11667744" cy="5883075"/>
          </a:xfrm>
        </p:spPr>
        <p:txBody>
          <a:bodyPr/>
          <a:lstStyle/>
          <a:p>
            <a:pPr marL="0" indent="0">
              <a:buNone/>
            </a:pPr>
            <a:endParaRPr lang="en-US" dirty="0">
              <a:solidFill>
                <a:srgbClr val="202C8F"/>
              </a:solidFill>
              <a:effectLst/>
            </a:endParaRPr>
          </a:p>
          <a:p>
            <a:endParaRPr lang="en-IN" dirty="0"/>
          </a:p>
        </p:txBody>
      </p:sp>
      <p:sp>
        <p:nvSpPr>
          <p:cNvPr id="5" name="Slide Number Placeholder 4">
            <a:extLst>
              <a:ext uri="{FF2B5EF4-FFF2-40B4-BE49-F238E27FC236}">
                <a16:creationId xmlns:a16="http://schemas.microsoft.com/office/drawing/2014/main" id="{0EBDC32A-17E6-029A-C00A-513E3AEA3259}"/>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9" name="TextBox 8">
            <a:extLst>
              <a:ext uri="{FF2B5EF4-FFF2-40B4-BE49-F238E27FC236}">
                <a16:creationId xmlns:a16="http://schemas.microsoft.com/office/drawing/2014/main" id="{3AAB263A-1286-84A5-6DA6-71B144E8E980}"/>
              </a:ext>
            </a:extLst>
          </p:cNvPr>
          <p:cNvSpPr txBox="1"/>
          <p:nvPr/>
        </p:nvSpPr>
        <p:spPr>
          <a:xfrm>
            <a:off x="1204511" y="436545"/>
            <a:ext cx="6096000" cy="307777"/>
          </a:xfrm>
          <a:prstGeom prst="rect">
            <a:avLst/>
          </a:prstGeom>
          <a:noFill/>
        </p:spPr>
        <p:txBody>
          <a:bodyPr wrap="square">
            <a:spAutoFit/>
          </a:bodyPr>
          <a:lstStyle/>
          <a:p>
            <a:pPr algn="l"/>
            <a:r>
              <a:rPr lang="en-US" sz="1400" dirty="0">
                <a:solidFill>
                  <a:srgbClr val="202C8F"/>
                </a:solidFill>
                <a:effectLst/>
              </a:rPr>
              <a:t>Will there probably be a rise in gun sales?</a:t>
            </a:r>
          </a:p>
        </p:txBody>
      </p:sp>
      <p:pic>
        <p:nvPicPr>
          <p:cNvPr id="11" name="Picture 10">
            <a:extLst>
              <a:ext uri="{FF2B5EF4-FFF2-40B4-BE49-F238E27FC236}">
                <a16:creationId xmlns:a16="http://schemas.microsoft.com/office/drawing/2014/main" id="{178E050B-EAD0-C463-F4C5-DD7650D8CB94}"/>
              </a:ext>
            </a:extLst>
          </p:cNvPr>
          <p:cNvPicPr>
            <a:picLocks noChangeAspect="1"/>
          </p:cNvPicPr>
          <p:nvPr/>
        </p:nvPicPr>
        <p:blipFill>
          <a:blip r:embed="rId2"/>
          <a:stretch>
            <a:fillRect/>
          </a:stretch>
        </p:blipFill>
        <p:spPr>
          <a:xfrm>
            <a:off x="623368" y="1225741"/>
            <a:ext cx="7524952" cy="3208254"/>
          </a:xfrm>
          <a:prstGeom prst="rect">
            <a:avLst/>
          </a:prstGeom>
        </p:spPr>
      </p:pic>
      <p:sp>
        <p:nvSpPr>
          <p:cNvPr id="13" name="TextBox 12">
            <a:extLst>
              <a:ext uri="{FF2B5EF4-FFF2-40B4-BE49-F238E27FC236}">
                <a16:creationId xmlns:a16="http://schemas.microsoft.com/office/drawing/2014/main" id="{02B21BD9-6F40-3BDA-0ADA-328394872E60}"/>
              </a:ext>
            </a:extLst>
          </p:cNvPr>
          <p:cNvSpPr txBox="1"/>
          <p:nvPr/>
        </p:nvSpPr>
        <p:spPr>
          <a:xfrm>
            <a:off x="7051039" y="4928215"/>
            <a:ext cx="5039362" cy="523220"/>
          </a:xfrm>
          <a:prstGeom prst="rect">
            <a:avLst/>
          </a:prstGeom>
          <a:noFill/>
        </p:spPr>
        <p:txBody>
          <a:bodyPr wrap="square">
            <a:spAutoFit/>
          </a:bodyPr>
          <a:lstStyle/>
          <a:p>
            <a:r>
              <a:rPr lang="en-US" sz="1400" b="0" i="0" dirty="0">
                <a:solidFill>
                  <a:srgbClr val="202C8F"/>
                </a:solidFill>
                <a:effectLst/>
              </a:rPr>
              <a:t>According to the decision tree's prediction, there will be a 6.1 million rise in the number of firearms purchased.</a:t>
            </a:r>
            <a:endParaRPr lang="en-IN" sz="1400" dirty="0">
              <a:solidFill>
                <a:srgbClr val="202C8F"/>
              </a:solidFill>
            </a:endParaRPr>
          </a:p>
        </p:txBody>
      </p:sp>
    </p:spTree>
    <p:extLst>
      <p:ext uri="{BB962C8B-B14F-4D97-AF65-F5344CB8AC3E}">
        <p14:creationId xmlns:p14="http://schemas.microsoft.com/office/powerpoint/2010/main" val="24931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86D3-DD5A-CEAF-59CA-A7B4544F4CCF}"/>
              </a:ext>
            </a:extLst>
          </p:cNvPr>
          <p:cNvSpPr>
            <a:spLocks noGrp="1"/>
          </p:cNvSpPr>
          <p:nvPr>
            <p:ph type="title"/>
          </p:nvPr>
        </p:nvSpPr>
        <p:spPr>
          <a:xfrm>
            <a:off x="840232" y="-36576"/>
            <a:ext cx="10671048" cy="768096"/>
          </a:xfrm>
        </p:spPr>
        <p:txBody>
          <a:bodyPr/>
          <a:lstStyle/>
          <a:p>
            <a:r>
              <a:rPr lang="en-US" dirty="0"/>
              <a:t>Tableau visualizations</a:t>
            </a:r>
            <a:endParaRPr lang="en-IN" dirty="0"/>
          </a:p>
        </p:txBody>
      </p:sp>
      <p:sp>
        <p:nvSpPr>
          <p:cNvPr id="5" name="Slide Number Placeholder 4">
            <a:extLst>
              <a:ext uri="{FF2B5EF4-FFF2-40B4-BE49-F238E27FC236}">
                <a16:creationId xmlns:a16="http://schemas.microsoft.com/office/drawing/2014/main" id="{086EE14D-FB5D-1ECC-2A8C-317F3DD76EB4}"/>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7" name="Picture 6">
            <a:extLst>
              <a:ext uri="{FF2B5EF4-FFF2-40B4-BE49-F238E27FC236}">
                <a16:creationId xmlns:a16="http://schemas.microsoft.com/office/drawing/2014/main" id="{7B8DDE54-2DA6-9379-160D-1B59307FB36E}"/>
              </a:ext>
            </a:extLst>
          </p:cNvPr>
          <p:cNvPicPr>
            <a:picLocks noChangeAspect="1"/>
          </p:cNvPicPr>
          <p:nvPr/>
        </p:nvPicPr>
        <p:blipFill>
          <a:blip r:embed="rId2"/>
          <a:stretch>
            <a:fillRect/>
          </a:stretch>
        </p:blipFill>
        <p:spPr>
          <a:xfrm>
            <a:off x="5923280" y="1087120"/>
            <a:ext cx="6268720" cy="5679440"/>
          </a:xfrm>
          <a:prstGeom prst="rect">
            <a:avLst/>
          </a:prstGeom>
        </p:spPr>
      </p:pic>
      <p:pic>
        <p:nvPicPr>
          <p:cNvPr id="9" name="Picture 8">
            <a:extLst>
              <a:ext uri="{FF2B5EF4-FFF2-40B4-BE49-F238E27FC236}">
                <a16:creationId xmlns:a16="http://schemas.microsoft.com/office/drawing/2014/main" id="{86CD38AD-3ED0-B7C5-C31C-DAACF1618BA3}"/>
              </a:ext>
            </a:extLst>
          </p:cNvPr>
          <p:cNvPicPr>
            <a:picLocks noChangeAspect="1"/>
          </p:cNvPicPr>
          <p:nvPr/>
        </p:nvPicPr>
        <p:blipFill>
          <a:blip r:embed="rId3"/>
          <a:stretch>
            <a:fillRect/>
          </a:stretch>
        </p:blipFill>
        <p:spPr>
          <a:xfrm>
            <a:off x="0" y="1087120"/>
            <a:ext cx="5923280" cy="5770880"/>
          </a:xfrm>
          <a:prstGeom prst="rect">
            <a:avLst/>
          </a:prstGeom>
        </p:spPr>
      </p:pic>
    </p:spTree>
    <p:extLst>
      <p:ext uri="{BB962C8B-B14F-4D97-AF65-F5344CB8AC3E}">
        <p14:creationId xmlns:p14="http://schemas.microsoft.com/office/powerpoint/2010/main" val="346583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6BDF-0796-87E0-150C-A6F5F0A3A4DC}"/>
              </a:ext>
            </a:extLst>
          </p:cNvPr>
          <p:cNvSpPr>
            <a:spLocks noGrp="1"/>
          </p:cNvSpPr>
          <p:nvPr>
            <p:ph type="title"/>
          </p:nvPr>
        </p:nvSpPr>
        <p:spPr>
          <a:xfrm>
            <a:off x="1114552" y="457200"/>
            <a:ext cx="10671048" cy="1511808"/>
          </a:xfrm>
        </p:spPr>
        <p:txBody>
          <a:bodyPr/>
          <a:lstStyle/>
          <a:p>
            <a:r>
              <a:rPr lang="en-IN" sz="2800" dirty="0"/>
              <a:t>Problems encountered </a:t>
            </a:r>
            <a:br>
              <a:rPr lang="en-IN" sz="2800" dirty="0"/>
            </a:br>
            <a:r>
              <a:rPr lang="en-IN" sz="2800" dirty="0"/>
              <a:t>&amp;</a:t>
            </a:r>
            <a:br>
              <a:rPr lang="en-IN" sz="2800" dirty="0"/>
            </a:br>
            <a:r>
              <a:rPr lang="en-IN" sz="2800" dirty="0"/>
              <a:t>Addressed</a:t>
            </a:r>
          </a:p>
        </p:txBody>
      </p:sp>
      <p:sp>
        <p:nvSpPr>
          <p:cNvPr id="3" name="Content Placeholder 2">
            <a:extLst>
              <a:ext uri="{FF2B5EF4-FFF2-40B4-BE49-F238E27FC236}">
                <a16:creationId xmlns:a16="http://schemas.microsoft.com/office/drawing/2014/main" id="{790F14F5-97C1-EDA2-EA79-29A85E0857EC}"/>
              </a:ext>
            </a:extLst>
          </p:cNvPr>
          <p:cNvSpPr>
            <a:spLocks noGrp="1"/>
          </p:cNvSpPr>
          <p:nvPr>
            <p:ph sz="half" idx="1"/>
          </p:nvPr>
        </p:nvSpPr>
        <p:spPr>
          <a:xfrm>
            <a:off x="1105408" y="3253232"/>
            <a:ext cx="10680192" cy="2202688"/>
          </a:xfrm>
        </p:spPr>
        <p:txBody>
          <a:bodyPr/>
          <a:lstStyle/>
          <a:p>
            <a:r>
              <a:rPr lang="en-IN" dirty="0"/>
              <a:t>We faced difficulty in integrating the ETL Glue Jobs, establishing a successful connection to MySQL data source</a:t>
            </a:r>
          </a:p>
          <a:p>
            <a:endParaRPr lang="en-IN" dirty="0"/>
          </a:p>
          <a:p>
            <a:r>
              <a:rPr lang="en-IN" dirty="0"/>
              <a:t>Secondly we found it hard working with the choropleth map to visualize it with the states embedded in the map and also showing the animation in the Gun Sales.</a:t>
            </a:r>
          </a:p>
          <a:p>
            <a:pPr marL="0" indent="0">
              <a:buNone/>
            </a:pPr>
            <a:endParaRPr lang="en-IN" dirty="0"/>
          </a:p>
        </p:txBody>
      </p:sp>
      <p:sp>
        <p:nvSpPr>
          <p:cNvPr id="5" name="Slide Number Placeholder 4">
            <a:extLst>
              <a:ext uri="{FF2B5EF4-FFF2-40B4-BE49-F238E27FC236}">
                <a16:creationId xmlns:a16="http://schemas.microsoft.com/office/drawing/2014/main" id="{3881061D-7926-7AAB-FB7A-AADD3587F152}"/>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107793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566416" y="438912"/>
            <a:ext cx="428142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10336" y="1663192"/>
            <a:ext cx="5693664" cy="4087368"/>
          </a:xfrm>
        </p:spPr>
        <p:txBody>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US" dirty="0"/>
              <a:t>Research Questions</a:t>
            </a:r>
          </a:p>
          <a:p>
            <a:pPr marL="342900" indent="-342900">
              <a:buFont typeface="Wingdings" panose="05000000000000000000" pitchFamily="2" charset="2"/>
              <a:buChar char="Ø"/>
            </a:pPr>
            <a:r>
              <a:rPr lang="en-US" dirty="0"/>
              <a:t>​Data Sources</a:t>
            </a:r>
          </a:p>
          <a:p>
            <a:pPr marL="342900" indent="-342900">
              <a:buFont typeface="Wingdings" panose="05000000000000000000" pitchFamily="2" charset="2"/>
              <a:buChar char="Ø"/>
            </a:pPr>
            <a:r>
              <a:rPr lang="en-US" dirty="0"/>
              <a:t>EDA</a:t>
            </a:r>
          </a:p>
          <a:p>
            <a:pPr marL="342900" indent="-342900">
              <a:buFont typeface="Wingdings" panose="05000000000000000000" pitchFamily="2" charset="2"/>
              <a:buChar char="Ø"/>
            </a:pPr>
            <a:r>
              <a:rPr lang="en-US" dirty="0"/>
              <a:t>Research Results</a:t>
            </a:r>
          </a:p>
          <a:p>
            <a:pPr marL="342900" indent="-342900">
              <a:buFont typeface="Wingdings" panose="05000000000000000000" pitchFamily="2" charset="2"/>
              <a:buChar char="Ø"/>
            </a:pPr>
            <a:r>
              <a:rPr lang="en-US" dirty="0"/>
              <a:t>Problems Encountered</a:t>
            </a:r>
          </a:p>
          <a:p>
            <a:pPr marL="342900" indent="-342900">
              <a:buFont typeface="Wingdings" panose="05000000000000000000" pitchFamily="2" charset="2"/>
              <a:buChar char="Ø"/>
            </a:pPr>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301240" y="347472"/>
            <a:ext cx="6766560" cy="768096"/>
          </a:xfrm>
        </p:spPr>
        <p:txBody>
          <a:bodyPr/>
          <a:lstStyle/>
          <a:p>
            <a:r>
              <a:rPr lang="en-US" dirty="0"/>
              <a:t>     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102360" y="2115312"/>
            <a:ext cx="7411720" cy="3217672"/>
          </a:xfrm>
        </p:spPr>
        <p:txBody>
          <a:bodyPr/>
          <a:lstStyle/>
          <a:p>
            <a:pPr marL="285750" indent="-285750" algn="l">
              <a:buFont typeface="Wingdings" panose="05000000000000000000" pitchFamily="2" charset="2"/>
              <a:buChar char="§"/>
            </a:pPr>
            <a:r>
              <a:rPr lang="en-US" b="0" i="0" dirty="0">
                <a:solidFill>
                  <a:srgbClr val="202C8F"/>
                </a:solidFill>
                <a:effectLst/>
              </a:rPr>
              <a:t>To summarize, we utilized three distinct gun sales and gun violence databases in this research effort. Each dataset was scrutinized and evaluated. we have also effectively utilized the decision tree approach of machine learning.</a:t>
            </a:r>
          </a:p>
          <a:p>
            <a:pPr marL="285750" indent="-285750" algn="l">
              <a:buFont typeface="Wingdings" panose="05000000000000000000" pitchFamily="2" charset="2"/>
              <a:buChar char="§"/>
            </a:pPr>
            <a:endParaRPr lang="en-US" b="0" i="0" dirty="0">
              <a:solidFill>
                <a:srgbClr val="202C8F"/>
              </a:solidFill>
              <a:effectLst/>
            </a:endParaRPr>
          </a:p>
          <a:p>
            <a:pPr marL="285750" indent="-285750" algn="l">
              <a:buFont typeface="Wingdings" panose="05000000000000000000" pitchFamily="2" charset="2"/>
              <a:buChar char="§"/>
            </a:pPr>
            <a:r>
              <a:rPr lang="en-US" b="0" i="0" dirty="0">
                <a:solidFill>
                  <a:srgbClr val="202C8F"/>
                </a:solidFill>
                <a:effectLst/>
              </a:rPr>
              <a:t>However, according to this research, Kentucky is the state with the most gun purchases, followed by California. It was obvious from the time series that gun purchases had decreased over time. Using decision trees to estimate sales for the following year, the model predicts an increase in the purchase of weapons.</a:t>
            </a:r>
          </a:p>
          <a:p>
            <a:pPr marL="285750" indent="-285750" algn="l">
              <a:buFont typeface="Wingdings" panose="05000000000000000000" pitchFamily="2" charset="2"/>
              <a:buChar char="§"/>
            </a:pPr>
            <a:endParaRPr lang="en-US" b="0" i="0" dirty="0">
              <a:solidFill>
                <a:srgbClr val="202C8F"/>
              </a:solidFill>
              <a:effectLst/>
            </a:endParaRPr>
          </a:p>
          <a:p>
            <a:pPr marL="285750" indent="-285750" algn="l">
              <a:buFont typeface="Wingdings" panose="05000000000000000000" pitchFamily="2" charset="2"/>
              <a:buChar char="§"/>
            </a:pPr>
            <a:r>
              <a:rPr lang="en-US" b="0" i="0" dirty="0">
                <a:solidFill>
                  <a:srgbClr val="202C8F"/>
                </a:solidFill>
                <a:effectLst/>
              </a:rPr>
              <a:t>This research may be broadened, and additional data can be gathered to aid in analysis so that we can thoroughly understand the gun culture in the United States.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4796536" y="4573017"/>
            <a:ext cx="2843784" cy="1482343"/>
          </a:xfrm>
        </p:spPr>
        <p:txBody>
          <a:bodyPr/>
          <a:lstStyle/>
          <a:p>
            <a:r>
              <a:rPr lang="en-US" sz="1400" dirty="0">
                <a:solidFill>
                  <a:schemeClr val="tx2">
                    <a:lumMod val="50000"/>
                  </a:schemeClr>
                </a:solidFill>
              </a:rPr>
              <a:t>GROUP-6</a:t>
            </a:r>
          </a:p>
          <a:p>
            <a:r>
              <a:rPr lang="en-US" sz="1400" dirty="0"/>
              <a:t>Karthik Katepally</a:t>
            </a:r>
          </a:p>
          <a:p>
            <a:r>
              <a:rPr lang="en-US" sz="1400" dirty="0"/>
              <a:t>Samyog KC</a:t>
            </a:r>
          </a:p>
          <a:p>
            <a:r>
              <a:rPr lang="en-US" sz="1400" dirty="0"/>
              <a:t>Sai Lalitesh Pothukuchi</a:t>
            </a:r>
          </a:p>
          <a:p>
            <a:r>
              <a:rPr lang="en-US" sz="1400" dirty="0"/>
              <a:t>Vishal Daroor</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529328" y="347472"/>
            <a:ext cx="6766560" cy="768096"/>
          </a:xfrm>
        </p:spPr>
        <p:txBody>
          <a:bodyPr/>
          <a:lstStyle/>
          <a:p>
            <a:r>
              <a:rPr lang="en-US" dirty="0"/>
              <a:t>	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66160" y="1404112"/>
            <a:ext cx="8366760" cy="4996688"/>
          </a:xfrm>
        </p:spPr>
        <p:txBody>
          <a:bodyPr/>
          <a:lstStyle/>
          <a:p>
            <a:pPr marL="285750" indent="-285750">
              <a:buFont typeface="Wingdings" panose="05000000000000000000" pitchFamily="2" charset="2"/>
              <a:buChar char="v"/>
            </a:pPr>
            <a:r>
              <a:rPr lang="en-US" dirty="0"/>
              <a:t>Gun culture in the USA can be described as the American’s unique belief in the notion that the people’s right to bear arms is the greatest protection of their rights and a safeguard of their democracy.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But due to this, over the course of several decades,  the increase of gun culture resulted in the loss of several lives in the United States.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Gun regulation is a well-known debated subject that has been in the news for several years, and there have been many ongoing discussions about whether to implement strict gun control laws to decrease gun violence.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Our motive for this research is to analyze the data along with the insights and forecasts from the chosen data to better understand how to control gun violence incidents.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For this, we have examined the evolution of gun sales in the United States along with the shooting occurrences to evaluate the U.S. gun culture and its influence on millions of people over the years.</a:t>
            </a:r>
          </a:p>
          <a:p>
            <a:endParaRPr lang="en-US" dirty="0"/>
          </a:p>
          <a:p>
            <a:endParaRPr lang="en-US"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41600" y="921512"/>
            <a:ext cx="6400800" cy="1437640"/>
          </a:xfrm>
        </p:spPr>
        <p:txBody>
          <a:bodyPr/>
          <a:lstStyle/>
          <a:p>
            <a:r>
              <a:rPr lang="en-US" dirty="0">
                <a:latin typeface="Arial Black" panose="020B0604020202020204" pitchFamily="34" charset="0"/>
                <a:cs typeface="Arial Black" panose="020B0604020202020204" pitchFamily="34" charset="0"/>
              </a:rPr>
              <a:t>Research questions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058160" y="2818384"/>
            <a:ext cx="6400800" cy="3186176"/>
          </a:xfrm>
        </p:spPr>
        <p:txBody>
          <a:bodyPr/>
          <a:lstStyle/>
          <a:p>
            <a:pPr algn="ctr"/>
            <a:r>
              <a:rPr lang="en-US" dirty="0">
                <a:latin typeface="Sabon Next LT" panose="02000500000000000000" pitchFamily="2" charset="0"/>
                <a:cs typeface="Sabon Next LT" panose="02000500000000000000" pitchFamily="2" charset="0"/>
              </a:rPr>
              <a:t>Our research will be focused on answering:</a:t>
            </a:r>
          </a:p>
          <a:p>
            <a:pPr algn="ctr"/>
            <a:endParaRPr lang="en-US" dirty="0">
              <a:latin typeface="Sabon Next LT" panose="02000500000000000000" pitchFamily="2" charset="0"/>
              <a:cs typeface="Sabon Next LT" panose="02000500000000000000" pitchFamily="2" charset="0"/>
            </a:endParaRPr>
          </a:p>
          <a:p>
            <a:pPr marL="342900" indent="-342900" algn="ctr">
              <a:buFont typeface="Wingdings" panose="05000000000000000000" pitchFamily="2" charset="2"/>
              <a:buChar char="v"/>
            </a:pPr>
            <a:r>
              <a:rPr lang="en-US" dirty="0">
                <a:latin typeface="Sabon Next LT" panose="02000500000000000000" pitchFamily="2" charset="0"/>
                <a:cs typeface="Sabon Next LT" panose="02000500000000000000" pitchFamily="2" charset="0"/>
              </a:rPr>
              <a:t>How have the sales of firearms evolved?</a:t>
            </a:r>
          </a:p>
          <a:p>
            <a:pPr marL="342900" indent="-342900" algn="ctr">
              <a:buFont typeface="Wingdings" panose="05000000000000000000" pitchFamily="2" charset="2"/>
              <a:buChar char="v"/>
            </a:pPr>
            <a:r>
              <a:rPr lang="en-US" dirty="0">
                <a:latin typeface="Sabon Next LT" panose="02000500000000000000" pitchFamily="2" charset="0"/>
                <a:cs typeface="Sabon Next LT" panose="02000500000000000000" pitchFamily="2" charset="0"/>
              </a:rPr>
              <a:t>Where do most firearms purchases occur?</a:t>
            </a:r>
          </a:p>
          <a:p>
            <a:pPr marL="342900" indent="-342900" algn="ctr">
              <a:buFont typeface="Wingdings" panose="05000000000000000000" pitchFamily="2" charset="2"/>
              <a:buChar char="v"/>
            </a:pPr>
            <a:r>
              <a:rPr lang="en-US" dirty="0">
                <a:latin typeface="Sabon Next LT" panose="02000500000000000000" pitchFamily="2" charset="0"/>
                <a:cs typeface="Sabon Next LT" panose="02000500000000000000" pitchFamily="2" charset="0"/>
              </a:rPr>
              <a:t>Is there a relationship between the number of guns owned by citizens and the number and location of shooting incidents?</a:t>
            </a:r>
          </a:p>
          <a:p>
            <a:pPr marL="342900" indent="-342900" algn="ctr">
              <a:buFont typeface="Wingdings" panose="05000000000000000000" pitchFamily="2" charset="2"/>
              <a:buChar char="v"/>
            </a:pPr>
            <a:r>
              <a:rPr lang="en-US" dirty="0">
                <a:latin typeface="Sabon Next LT" panose="02000500000000000000" pitchFamily="2" charset="0"/>
                <a:cs typeface="Sabon Next LT" panose="02000500000000000000" pitchFamily="2" charset="0"/>
              </a:rPr>
              <a:t>Will there probably be a rise in gun sales?</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529328" y="0"/>
            <a:ext cx="6766560" cy="768096"/>
          </a:xfrm>
        </p:spPr>
        <p:txBody>
          <a:bodyPr/>
          <a:lstStyle/>
          <a:p>
            <a:r>
              <a:rPr lang="en-US" dirty="0"/>
              <a:t>	DATA Sources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66160" y="768096"/>
            <a:ext cx="8366760" cy="6028944"/>
          </a:xfrm>
        </p:spPr>
        <p:txBody>
          <a:bodyPr/>
          <a:lstStyle/>
          <a:p>
            <a:r>
              <a:rPr lang="en-IN" sz="2000" b="0" i="0" u="sng" dirty="0">
                <a:solidFill>
                  <a:srgbClr val="296EAA"/>
                </a:solidFill>
                <a:effectLst/>
                <a:latin typeface="Helvetica Neue"/>
                <a:hlinkClick r:id="rId2"/>
              </a:rPr>
              <a:t>https://data.world/angatiabenson1/nics-firearm-check</a:t>
            </a:r>
            <a:endParaRPr lang="en-IN" sz="2000" b="0" i="0" u="sng" dirty="0">
              <a:solidFill>
                <a:srgbClr val="296EAA"/>
              </a:solidFill>
              <a:effectLst/>
              <a:latin typeface="Helvetica Neue"/>
            </a:endParaRPr>
          </a:p>
          <a:p>
            <a:endParaRPr lang="en-IN" sz="1800" dirty="0">
              <a:solidFill>
                <a:srgbClr val="296EAA"/>
              </a:solidFill>
              <a:latin typeface="Sabon Next LT" panose="02000500000000000000" pitchFamily="2" charset="0"/>
              <a:cs typeface="Sabon Next LT" panose="02000500000000000000" pitchFamily="2" charset="0"/>
            </a:endParaRPr>
          </a:p>
          <a:p>
            <a:pPr marL="285750" indent="-285750">
              <a:buFont typeface="Arial" panose="020B0604020202020204" pitchFamily="34" charset="0"/>
              <a:buChar char="•"/>
            </a:pPr>
            <a:r>
              <a:rPr lang="en-US" dirty="0"/>
              <a:t>This dataset will be presented as a CSV file and it provides information on the various types of firearms and the permits required to possess them in each of the 50 states in the United States.</a:t>
            </a:r>
            <a:endParaRPr lang="en-IN" dirty="0">
              <a:solidFill>
                <a:srgbClr val="296EAA"/>
              </a:solidFill>
              <a:cs typeface="Sabon Next LT" panose="02000500000000000000" pitchFamily="2" charset="0"/>
            </a:endParaRPr>
          </a:p>
          <a:p>
            <a:pPr marL="285750" indent="-285750">
              <a:buFont typeface="Arial" panose="020B0604020202020204" pitchFamily="34" charset="0"/>
              <a:buChar char="•"/>
            </a:pPr>
            <a:r>
              <a:rPr lang="en-US" dirty="0"/>
              <a:t>We will download the CSV data from the above URL and upload the same to the git repository for our analysis.</a:t>
            </a:r>
            <a:endParaRPr lang="en-IN" b="0" i="0" dirty="0">
              <a:solidFill>
                <a:srgbClr val="296EAA"/>
              </a:solidFill>
              <a:effectLst/>
              <a:cs typeface="Sabon Next LT" panose="02000500000000000000" pitchFamily="2" charset="0"/>
            </a:endParaRPr>
          </a:p>
          <a:p>
            <a:pPr marL="285750" indent="-285750">
              <a:buFont typeface="Arial" panose="020B0604020202020204" pitchFamily="34" charset="0"/>
              <a:buChar char="•"/>
            </a:pPr>
            <a:endParaRPr lang="en-IN" sz="1800" dirty="0">
              <a:solidFill>
                <a:srgbClr val="296EAA"/>
              </a:solidFill>
              <a:latin typeface="Sabon Next LT" panose="02000500000000000000" pitchFamily="2" charset="0"/>
              <a:cs typeface="Sabon Next LT" panose="02000500000000000000" pitchFamily="2" charset="0"/>
            </a:endParaRPr>
          </a:p>
          <a:p>
            <a:r>
              <a:rPr lang="en-IN" sz="1800" b="0" i="0" u="sng" dirty="0">
                <a:solidFill>
                  <a:srgbClr val="296EAA"/>
                </a:solidFill>
                <a:effectLst/>
                <a:latin typeface="Helvetica Neue"/>
                <a:hlinkClick r:id="rId3"/>
              </a:rPr>
              <a:t> </a:t>
            </a:r>
            <a:r>
              <a:rPr lang="en-IN" sz="2000" b="0" i="0" u="sng" dirty="0">
                <a:solidFill>
                  <a:srgbClr val="1A466C"/>
                </a:solidFill>
                <a:effectLst/>
                <a:latin typeface="Helvetica Neue"/>
                <a:hlinkClick r:id="rId3"/>
              </a:rPr>
              <a:t>https://www.gunviolencearchive.org</a:t>
            </a:r>
            <a:endParaRPr lang="en-IN" sz="2000" b="0" i="0" u="sng" dirty="0">
              <a:solidFill>
                <a:srgbClr val="1A466C"/>
              </a:solidFill>
              <a:effectLst/>
              <a:latin typeface="Helvetica Neue"/>
            </a:endParaRPr>
          </a:p>
          <a:p>
            <a:endParaRPr lang="en-IN" sz="2000" u="sng" dirty="0">
              <a:solidFill>
                <a:srgbClr val="1A466C"/>
              </a:solidFill>
              <a:latin typeface="Helvetica Neue"/>
            </a:endParaRPr>
          </a:p>
          <a:p>
            <a:pPr marL="285750" indent="-285750">
              <a:buFont typeface="Arial" panose="020B0604020202020204" pitchFamily="34" charset="0"/>
              <a:buChar char="•"/>
            </a:pPr>
            <a:r>
              <a:rPr lang="en-US" dirty="0">
                <a:latin typeface="Sabon Next LT" panose="02000500000000000000" pitchFamily="2" charset="0"/>
                <a:cs typeface="Sabon Next LT" panose="02000500000000000000" pitchFamily="2" charset="0"/>
              </a:rPr>
              <a:t>This is a website run by a non-profit group called GVA(Gun Violence Archive) which consists of data related to gun violence in the United States.</a:t>
            </a:r>
            <a:endParaRPr lang="en-IN" sz="2000" u="sng" dirty="0">
              <a:solidFill>
                <a:srgbClr val="1A466C"/>
              </a:solidFill>
              <a:latin typeface="Sabon Next LT" panose="02000500000000000000" pitchFamily="2" charset="0"/>
              <a:cs typeface="Sabon Next LT" panose="02000500000000000000" pitchFamily="2" charset="0"/>
            </a:endParaRPr>
          </a:p>
          <a:p>
            <a:pPr marL="285750" indent="-285750">
              <a:buFont typeface="Arial" panose="020B0604020202020204" pitchFamily="34" charset="0"/>
              <a:buChar char="•"/>
            </a:pPr>
            <a:r>
              <a:rPr lang="en-US" dirty="0">
                <a:latin typeface="Sabon Next LT" panose="02000500000000000000" pitchFamily="2" charset="0"/>
                <a:cs typeface="Sabon Next LT" panose="02000500000000000000" pitchFamily="2" charset="0"/>
              </a:rPr>
              <a:t>We have used a web-scraping technique on the data present on this website for our analysis, where we dump the data into our integrated MySQL server Database and retrieve the same data, and also convert the same to a data frame for our research.</a:t>
            </a:r>
          </a:p>
          <a:p>
            <a:pPr marL="285750" indent="-285750">
              <a:buFont typeface="Arial" panose="020B0604020202020204" pitchFamily="34" charset="0"/>
              <a:buChar char="•"/>
            </a:pPr>
            <a:endParaRPr lang="en-US" dirty="0">
              <a:latin typeface="Sabon Next LT" panose="02000500000000000000" pitchFamily="2" charset="0"/>
              <a:cs typeface="Sabon Next LT" panose="02000500000000000000" pitchFamily="2" charset="0"/>
            </a:endParaRPr>
          </a:p>
          <a:p>
            <a:r>
              <a:rPr lang="en-IN" sz="2000" b="0" i="0" u="sng" dirty="0">
                <a:solidFill>
                  <a:srgbClr val="296EAA"/>
                </a:solidFill>
                <a:effectLst/>
                <a:latin typeface="Helvetica Neue"/>
                <a:hlinkClick r:id="rId4"/>
              </a:rPr>
              <a:t>https://data.world/associatedpress/mass-killings-public</a:t>
            </a:r>
            <a:endParaRPr lang="en-IN" sz="2000" b="0" i="0" u="sng" dirty="0">
              <a:solidFill>
                <a:srgbClr val="296EAA"/>
              </a:solidFill>
              <a:effectLst/>
              <a:latin typeface="Helvetica Neue"/>
            </a:endParaRPr>
          </a:p>
          <a:p>
            <a:pPr marL="285750" indent="-285750">
              <a:buFont typeface="Arial" panose="020B0604020202020204" pitchFamily="34" charset="0"/>
              <a:buChar char="•"/>
            </a:pPr>
            <a:r>
              <a:rPr lang="en-US" dirty="0"/>
              <a:t>This dataset will be presented as a CSV file and it provides information on the killings and injuries in each of the 50 states in the United States.</a:t>
            </a:r>
            <a:endParaRPr lang="en-IN" dirty="0">
              <a:solidFill>
                <a:srgbClr val="296EAA"/>
              </a:solidFill>
              <a:cs typeface="Sabon Next LT" panose="02000500000000000000" pitchFamily="2" charset="0"/>
            </a:endParaRPr>
          </a:p>
          <a:p>
            <a:pPr marL="285750" indent="-285750">
              <a:buFont typeface="Arial" panose="020B0604020202020204" pitchFamily="34" charset="0"/>
              <a:buChar char="•"/>
            </a:pPr>
            <a:r>
              <a:rPr lang="en-US" dirty="0"/>
              <a:t>We will download the CSV data from the above URL and upload the same to the git repository for our analysis.</a:t>
            </a:r>
            <a:endParaRPr lang="en-IN" b="0" i="0" dirty="0">
              <a:solidFill>
                <a:srgbClr val="296EAA"/>
              </a:solidFill>
              <a:effectLst/>
              <a:cs typeface="Sabon Next LT" panose="02000500000000000000" pitchFamily="2" charset="0"/>
            </a:endParaRPr>
          </a:p>
          <a:p>
            <a:pPr marL="285750" indent="-285750">
              <a:buFont typeface="Arial" panose="020B0604020202020204" pitchFamily="34" charset="0"/>
              <a:buChar char="•"/>
            </a:pPr>
            <a:endParaRPr lang="en-IN" sz="2000" b="0" i="0" dirty="0">
              <a:solidFill>
                <a:srgbClr val="000000"/>
              </a:solidFill>
              <a:effectLst/>
              <a:latin typeface="Helvetica Neue"/>
            </a:endParaRPr>
          </a:p>
          <a:p>
            <a:pPr marL="285750" indent="-285750">
              <a:buFont typeface="Arial" panose="020B0604020202020204" pitchFamily="34" charset="0"/>
              <a:buChar char="•"/>
            </a:pPr>
            <a:endParaRPr lang="en-US" dirty="0">
              <a:latin typeface="Sabon Next LT" panose="02000500000000000000" pitchFamily="2" charset="0"/>
              <a:cs typeface="Sabon Next LT" panose="02000500000000000000" pitchFamily="2" charset="0"/>
            </a:endParaRPr>
          </a:p>
          <a:p>
            <a:endParaRPr lang="en-IN" sz="2000" u="sng" dirty="0">
              <a:solidFill>
                <a:srgbClr val="1A466C"/>
              </a:solidFill>
              <a:latin typeface="Helvetica Neue"/>
            </a:endParaRPr>
          </a:p>
          <a:p>
            <a:endParaRPr lang="en-IN" sz="2000" b="0" i="0" dirty="0">
              <a:solidFill>
                <a:srgbClr val="000000"/>
              </a:solidFill>
              <a:effectLst/>
              <a:latin typeface="Helvetica Neue"/>
            </a:endParaRPr>
          </a:p>
          <a:p>
            <a:endParaRPr lang="en-IN" sz="1800" b="0" i="0" u="sng" dirty="0">
              <a:solidFill>
                <a:srgbClr val="296EAA"/>
              </a:solidFill>
              <a:effectLst/>
              <a:latin typeface="Helvetica Neue"/>
            </a:endParaRPr>
          </a:p>
          <a:p>
            <a:endParaRPr lang="en-IN" sz="1800" u="sng" dirty="0">
              <a:solidFill>
                <a:srgbClr val="296EAA"/>
              </a:solidFill>
              <a:latin typeface="Helvetica Neue"/>
              <a:cs typeface="Sabon Next LT" panose="02000500000000000000" pitchFamily="2" charset="0"/>
            </a:endParaRPr>
          </a:p>
          <a:p>
            <a:endParaRPr lang="en-IN" sz="1800" b="0" i="0" dirty="0">
              <a:solidFill>
                <a:srgbClr val="296EAA"/>
              </a:solidFill>
              <a:effectLst/>
              <a:latin typeface="Sabon Next LT" panose="02000500000000000000" pitchFamily="2" charset="0"/>
              <a:cs typeface="Sabon Next LT" panose="02000500000000000000" pitchFamily="2" charset="0"/>
            </a:endParaRPr>
          </a:p>
          <a:p>
            <a:pPr marL="342900" indent="-342900">
              <a:buFont typeface="+mj-lt"/>
              <a:buAutoNum type="arabicPeriod"/>
            </a:pPr>
            <a:endParaRPr lang="en-IN" sz="1800" b="0" i="0" u="sng" dirty="0">
              <a:solidFill>
                <a:srgbClr val="000000"/>
              </a:solidFill>
              <a:effectLst/>
              <a:latin typeface="Sabon Next LT" panose="02000500000000000000" pitchFamily="2" charset="0"/>
              <a:cs typeface="Sabon Next LT" panose="02000500000000000000" pitchFamily="2" charset="0"/>
            </a:endParaRPr>
          </a:p>
          <a:p>
            <a:endParaRPr lang="en-US" dirty="0"/>
          </a:p>
          <a:p>
            <a:endParaRPr lang="en-US"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pPr algn="r"/>
            <a:fld id="{48F63A3B-78C7-47BE-AE5E-E10140E04643}" type="slidenum">
              <a:rPr lang="en-US" smtClean="0"/>
              <a:pPr algn="r"/>
              <a:t>5</a:t>
            </a:fld>
            <a:endParaRPr lang="en-US" dirty="0"/>
          </a:p>
        </p:txBody>
      </p:sp>
    </p:spTree>
    <p:extLst>
      <p:ext uri="{BB962C8B-B14F-4D97-AF65-F5344CB8AC3E}">
        <p14:creationId xmlns:p14="http://schemas.microsoft.com/office/powerpoint/2010/main" val="124504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F860-28D6-6F90-9BC1-FD5C6ECE8496}"/>
              </a:ext>
            </a:extLst>
          </p:cNvPr>
          <p:cNvSpPr>
            <a:spLocks noGrp="1"/>
          </p:cNvSpPr>
          <p:nvPr>
            <p:ph type="title"/>
          </p:nvPr>
        </p:nvSpPr>
        <p:spPr>
          <a:xfrm>
            <a:off x="4178808" y="0"/>
            <a:ext cx="6766560" cy="800608"/>
          </a:xfrm>
        </p:spPr>
        <p:txBody>
          <a:bodyPr/>
          <a:lstStyle/>
          <a:p>
            <a:r>
              <a:rPr lang="en-US" dirty="0"/>
              <a:t>    </a:t>
            </a:r>
            <a:r>
              <a:rPr lang="en-US" sz="3200" dirty="0"/>
              <a:t>ETL USING AWS GLUE</a:t>
            </a:r>
            <a:endParaRPr lang="en-IN" sz="3200" dirty="0"/>
          </a:p>
        </p:txBody>
      </p:sp>
      <p:sp>
        <p:nvSpPr>
          <p:cNvPr id="5" name="Slide Number Placeholder 4">
            <a:extLst>
              <a:ext uri="{FF2B5EF4-FFF2-40B4-BE49-F238E27FC236}">
                <a16:creationId xmlns:a16="http://schemas.microsoft.com/office/drawing/2014/main" id="{A34A0654-3BCF-2E22-990A-4935298D4B00}"/>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1" name="Content Placeholder 10">
            <a:extLst>
              <a:ext uri="{FF2B5EF4-FFF2-40B4-BE49-F238E27FC236}">
                <a16:creationId xmlns:a16="http://schemas.microsoft.com/office/drawing/2014/main" id="{6C9B28A0-9C52-B8C4-E203-2B3A7D144699}"/>
              </a:ext>
            </a:extLst>
          </p:cNvPr>
          <p:cNvPicPr>
            <a:picLocks noGrp="1" noChangeAspect="1"/>
          </p:cNvPicPr>
          <p:nvPr>
            <p:ph idx="1"/>
          </p:nvPr>
        </p:nvPicPr>
        <p:blipFill>
          <a:blip r:embed="rId2"/>
          <a:stretch>
            <a:fillRect/>
          </a:stretch>
        </p:blipFill>
        <p:spPr>
          <a:xfrm>
            <a:off x="4224338" y="1625600"/>
            <a:ext cx="6767512" cy="4683760"/>
          </a:xfrm>
        </p:spPr>
      </p:pic>
      <p:sp>
        <p:nvSpPr>
          <p:cNvPr id="12" name="TextBox 11">
            <a:extLst>
              <a:ext uri="{FF2B5EF4-FFF2-40B4-BE49-F238E27FC236}">
                <a16:creationId xmlns:a16="http://schemas.microsoft.com/office/drawing/2014/main" id="{19AC1B04-EF47-6E24-D9ED-ADA8F0B87E21}"/>
              </a:ext>
            </a:extLst>
          </p:cNvPr>
          <p:cNvSpPr txBox="1"/>
          <p:nvPr/>
        </p:nvSpPr>
        <p:spPr>
          <a:xfrm>
            <a:off x="5242560" y="944880"/>
            <a:ext cx="3291840" cy="369332"/>
          </a:xfrm>
          <a:prstGeom prst="rect">
            <a:avLst/>
          </a:prstGeom>
          <a:noFill/>
        </p:spPr>
        <p:txBody>
          <a:bodyPr wrap="square" rtlCol="0">
            <a:spAutoFit/>
          </a:bodyPr>
          <a:lstStyle/>
          <a:p>
            <a:r>
              <a:rPr lang="en-US" dirty="0"/>
              <a:t>GLUE CRAWLERS</a:t>
            </a:r>
            <a:endParaRPr lang="en-IN" dirty="0"/>
          </a:p>
        </p:txBody>
      </p:sp>
    </p:spTree>
    <p:extLst>
      <p:ext uri="{BB962C8B-B14F-4D97-AF65-F5344CB8AC3E}">
        <p14:creationId xmlns:p14="http://schemas.microsoft.com/office/powerpoint/2010/main" val="364940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E8C4857-E3E0-3703-D4D2-809D6EF216DF}"/>
              </a:ext>
            </a:extLst>
          </p:cNvPr>
          <p:cNvPicPr>
            <a:picLocks noGrp="1" noChangeAspect="1"/>
          </p:cNvPicPr>
          <p:nvPr>
            <p:ph idx="1"/>
          </p:nvPr>
        </p:nvPicPr>
        <p:blipFill>
          <a:blip r:embed="rId2"/>
          <a:stretch>
            <a:fillRect/>
          </a:stretch>
        </p:blipFill>
        <p:spPr>
          <a:xfrm>
            <a:off x="3535680" y="20320"/>
            <a:ext cx="8575040" cy="2915921"/>
          </a:xfrm>
        </p:spPr>
      </p:pic>
      <p:sp>
        <p:nvSpPr>
          <p:cNvPr id="5" name="Slide Number Placeholder 4">
            <a:extLst>
              <a:ext uri="{FF2B5EF4-FFF2-40B4-BE49-F238E27FC236}">
                <a16:creationId xmlns:a16="http://schemas.microsoft.com/office/drawing/2014/main" id="{AA23D28E-03DA-FDB8-4597-D1683A25B38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Picture 8">
            <a:extLst>
              <a:ext uri="{FF2B5EF4-FFF2-40B4-BE49-F238E27FC236}">
                <a16:creationId xmlns:a16="http://schemas.microsoft.com/office/drawing/2014/main" id="{360DEDD5-5ABE-9652-1E7D-2229B84A5BBA}"/>
              </a:ext>
            </a:extLst>
          </p:cNvPr>
          <p:cNvPicPr>
            <a:picLocks noChangeAspect="1"/>
          </p:cNvPicPr>
          <p:nvPr/>
        </p:nvPicPr>
        <p:blipFill>
          <a:blip r:embed="rId3"/>
          <a:stretch>
            <a:fillRect/>
          </a:stretch>
        </p:blipFill>
        <p:spPr>
          <a:xfrm>
            <a:off x="3403600" y="3201179"/>
            <a:ext cx="8788400" cy="3443461"/>
          </a:xfrm>
          <a:prstGeom prst="rect">
            <a:avLst/>
          </a:prstGeom>
        </p:spPr>
      </p:pic>
    </p:spTree>
    <p:extLst>
      <p:ext uri="{BB962C8B-B14F-4D97-AF65-F5344CB8AC3E}">
        <p14:creationId xmlns:p14="http://schemas.microsoft.com/office/powerpoint/2010/main" val="56126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CE58EEC-F955-D2DC-CA7A-8660271DDA71}"/>
              </a:ext>
            </a:extLst>
          </p:cNvPr>
          <p:cNvPicPr>
            <a:picLocks noGrp="1" noChangeAspect="1"/>
          </p:cNvPicPr>
          <p:nvPr>
            <p:ph idx="1"/>
          </p:nvPr>
        </p:nvPicPr>
        <p:blipFill>
          <a:blip r:embed="rId2"/>
          <a:stretch>
            <a:fillRect/>
          </a:stretch>
        </p:blipFill>
        <p:spPr>
          <a:xfrm>
            <a:off x="3515360" y="1209040"/>
            <a:ext cx="8676640" cy="5334000"/>
          </a:xfrm>
        </p:spPr>
      </p:pic>
      <p:sp>
        <p:nvSpPr>
          <p:cNvPr id="4" name="Footer Placeholder 3">
            <a:extLst>
              <a:ext uri="{FF2B5EF4-FFF2-40B4-BE49-F238E27FC236}">
                <a16:creationId xmlns:a16="http://schemas.microsoft.com/office/drawing/2014/main" id="{CB10D300-EE24-8706-7EFB-CF6D7DED5838}"/>
              </a:ext>
            </a:extLst>
          </p:cNvPr>
          <p:cNvSpPr>
            <a:spLocks noGrp="1"/>
          </p:cNvSpPr>
          <p:nvPr>
            <p:ph type="ftr" sz="quarter" idx="11"/>
          </p:nvPr>
        </p:nvSpPr>
        <p:spPr>
          <a:xfrm>
            <a:off x="5824728" y="274320"/>
            <a:ext cx="3200400" cy="640080"/>
          </a:xfrm>
        </p:spPr>
        <p:txBody>
          <a:bodyPr/>
          <a:lstStyle/>
          <a:p>
            <a:r>
              <a:rPr lang="en-US" sz="2800" b="1" dirty="0"/>
              <a:t>GLUE ETL JOBS</a:t>
            </a:r>
          </a:p>
        </p:txBody>
      </p:sp>
      <p:sp>
        <p:nvSpPr>
          <p:cNvPr id="5" name="Slide Number Placeholder 4">
            <a:extLst>
              <a:ext uri="{FF2B5EF4-FFF2-40B4-BE49-F238E27FC236}">
                <a16:creationId xmlns:a16="http://schemas.microsoft.com/office/drawing/2014/main" id="{DCDA74FE-81E8-7593-335F-D3F28CC4C92F}"/>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45250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C7292A4-F440-EA48-1FD4-14BAFE8C81A3}"/>
              </a:ext>
            </a:extLst>
          </p:cNvPr>
          <p:cNvPicPr>
            <a:picLocks noGrp="1" noChangeAspect="1"/>
          </p:cNvPicPr>
          <p:nvPr>
            <p:ph idx="1"/>
          </p:nvPr>
        </p:nvPicPr>
        <p:blipFill>
          <a:blip r:embed="rId2"/>
          <a:stretch>
            <a:fillRect/>
          </a:stretch>
        </p:blipFill>
        <p:spPr>
          <a:xfrm>
            <a:off x="3468038" y="0"/>
            <a:ext cx="8723962" cy="3068320"/>
          </a:xfrm>
        </p:spPr>
      </p:pic>
      <p:sp>
        <p:nvSpPr>
          <p:cNvPr id="5" name="Slide Number Placeholder 4">
            <a:extLst>
              <a:ext uri="{FF2B5EF4-FFF2-40B4-BE49-F238E27FC236}">
                <a16:creationId xmlns:a16="http://schemas.microsoft.com/office/drawing/2014/main" id="{8D9EE2BF-C716-1391-6EDE-F7B9028534E0}"/>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a:extLst>
              <a:ext uri="{FF2B5EF4-FFF2-40B4-BE49-F238E27FC236}">
                <a16:creationId xmlns:a16="http://schemas.microsoft.com/office/drawing/2014/main" id="{159E2A2F-BAB0-6118-7FDA-00014137C033}"/>
              </a:ext>
            </a:extLst>
          </p:cNvPr>
          <p:cNvPicPr>
            <a:picLocks noChangeAspect="1"/>
          </p:cNvPicPr>
          <p:nvPr/>
        </p:nvPicPr>
        <p:blipFill>
          <a:blip r:embed="rId3"/>
          <a:stretch>
            <a:fillRect/>
          </a:stretch>
        </p:blipFill>
        <p:spPr>
          <a:xfrm>
            <a:off x="3468038" y="3241039"/>
            <a:ext cx="8723962" cy="3540647"/>
          </a:xfrm>
          <a:prstGeom prst="rect">
            <a:avLst/>
          </a:prstGeom>
        </p:spPr>
      </p:pic>
    </p:spTree>
    <p:extLst>
      <p:ext uri="{BB962C8B-B14F-4D97-AF65-F5344CB8AC3E}">
        <p14:creationId xmlns:p14="http://schemas.microsoft.com/office/powerpoint/2010/main" val="222318960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{97891B89-CD60-49E7-A45E-35365ABF72F9}tf78438558_win32</Template>
  <TotalTime>661</TotalTime>
  <Words>784</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Helvetica Neue</vt:lpstr>
      <vt:lpstr>Sabon Next LT</vt:lpstr>
      <vt:lpstr>Wingdings</vt:lpstr>
      <vt:lpstr>Office Theme</vt:lpstr>
      <vt:lpstr>Gun Culture in the USA </vt:lpstr>
      <vt:lpstr>AGENDA</vt:lpstr>
      <vt:lpstr> Introduction</vt:lpstr>
      <vt:lpstr>Research questions</vt:lpstr>
      <vt:lpstr> DATA Sources</vt:lpstr>
      <vt:lpstr>    ETL USING AWS GLUE</vt:lpstr>
      <vt:lpstr>PowerPoint Presentation</vt:lpstr>
      <vt:lpstr>PowerPoint Presentation</vt:lpstr>
      <vt:lpstr>PowerPoint Presentation</vt:lpstr>
      <vt:lpstr>Logical diagram</vt:lpstr>
      <vt:lpstr>Dimensional modelling</vt:lpstr>
      <vt:lpstr>Data profiling &amp; analysis</vt:lpstr>
      <vt:lpstr>Research analysis</vt:lpstr>
      <vt:lpstr>RQ2: Where do most firearms purchases occur?</vt:lpstr>
      <vt:lpstr>RQ3: Is there a relationship between the number of guns owned by citizens and the number and location of shooting incidents?</vt:lpstr>
      <vt:lpstr>PowerPoint Presentation</vt:lpstr>
      <vt:lpstr>PowerPoint Presentation</vt:lpstr>
      <vt:lpstr>Tableau visualizations</vt:lpstr>
      <vt:lpstr>Problems encountered  &amp; Addressed</vt:lpstr>
      <vt:lpstr>     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Culture in the USA </dc:title>
  <dc:subject/>
  <dc:creator>Karthik Katepally</dc:creator>
  <cp:lastModifiedBy>Samyog KC</cp:lastModifiedBy>
  <cp:revision>53</cp:revision>
  <dcterms:created xsi:type="dcterms:W3CDTF">2022-12-12T21:52:28Z</dcterms:created>
  <dcterms:modified xsi:type="dcterms:W3CDTF">2023-05-10T23:21:15Z</dcterms:modified>
</cp:coreProperties>
</file>