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56" r:id="rId3"/>
    <p:sldId id="258" r:id="rId4"/>
    <p:sldId id="268" r:id="rId5"/>
    <p:sldId id="269" r:id="rId6"/>
    <p:sldId id="266" r:id="rId7"/>
    <p:sldId id="259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78" r:id="rId16"/>
    <p:sldId id="277" r:id="rId17"/>
    <p:sldId id="280" r:id="rId18"/>
    <p:sldId id="281" r:id="rId19"/>
    <p:sldId id="257" r:id="rId20"/>
    <p:sldId id="282" r:id="rId21"/>
    <p:sldId id="28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53742184970387E-2"/>
          <c:y val="2.6917276620888178E-2"/>
          <c:w val="0.89323149034336213"/>
          <c:h val="0.84991761226677809"/>
        </c:manualLayout>
      </c:layout>
      <c:lineChart>
        <c:grouping val="standard"/>
        <c:varyColors val="0"/>
        <c:ser>
          <c:idx val="0"/>
          <c:order val="0"/>
          <c:tx>
            <c:strRef>
              <c:f>済マンチェスターシティ!$O$19</c:f>
              <c:strCache>
                <c:ptCount val="1"/>
                <c:pt idx="0">
                  <c:v>18/19(84%)72点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済マンチェスターシティ!$P$19:$Y$19</c:f>
              <c:numCache>
                <c:formatCode>General</c:formatCode>
                <c:ptCount val="10"/>
                <c:pt idx="1">
                  <c:v>12</c:v>
                </c:pt>
                <c:pt idx="2">
                  <c:v>11</c:v>
                </c:pt>
                <c:pt idx="3">
                  <c:v>5</c:v>
                </c:pt>
                <c:pt idx="4">
                  <c:v>6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9-4F50-AAC8-D3E02872F6D2}"/>
            </c:ext>
          </c:extLst>
        </c:ser>
        <c:ser>
          <c:idx val="1"/>
          <c:order val="1"/>
          <c:tx>
            <c:strRef>
              <c:f>済マンチェスターシティ!$O$20</c:f>
              <c:strCache>
                <c:ptCount val="1"/>
                <c:pt idx="0">
                  <c:v>19/20(68%)67点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済マンチェスターシティ!$P$20:$Y$20</c:f>
              <c:numCache>
                <c:formatCode>General</c:formatCode>
                <c:ptCount val="10"/>
                <c:pt idx="1">
                  <c:v>5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14</c:v>
                </c:pt>
                <c:pt idx="6">
                  <c:v>10</c:v>
                </c:pt>
                <c:pt idx="7">
                  <c:v>11</c:v>
                </c:pt>
                <c:pt idx="8">
                  <c:v>3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B9-4F50-AAC8-D3E02872F6D2}"/>
            </c:ext>
          </c:extLst>
        </c:ser>
        <c:ser>
          <c:idx val="2"/>
          <c:order val="2"/>
          <c:tx>
            <c:strRef>
              <c:f>済マンチェスターシティ!$O$21</c:f>
              <c:strCache>
                <c:ptCount val="1"/>
                <c:pt idx="0">
                  <c:v>20/21(71%)51点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済マンチェスターシティ!$P$21:$Y$21</c:f>
              <c:numCache>
                <c:formatCode>General</c:formatCode>
                <c:ptCount val="10"/>
                <c:pt idx="1">
                  <c:v>5</c:v>
                </c:pt>
                <c:pt idx="2">
                  <c:v>8</c:v>
                </c:pt>
                <c:pt idx="3">
                  <c:v>9</c:v>
                </c:pt>
                <c:pt idx="4">
                  <c:v>6</c:v>
                </c:pt>
                <c:pt idx="5">
                  <c:v>4</c:v>
                </c:pt>
                <c:pt idx="6">
                  <c:v>8</c:v>
                </c:pt>
                <c:pt idx="7">
                  <c:v>3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B9-4F50-AAC8-D3E02872F6D2}"/>
            </c:ext>
          </c:extLst>
        </c:ser>
        <c:ser>
          <c:idx val="3"/>
          <c:order val="3"/>
          <c:tx>
            <c:strRef>
              <c:f>済マンチェスターシティ!$O$22</c:f>
              <c:strCache>
                <c:ptCount val="1"/>
                <c:pt idx="0">
                  <c:v>21/22(76%)73点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済マンチェスターシティ!$P$22:$Y$22</c:f>
              <c:numCache>
                <c:formatCode>General</c:formatCode>
                <c:ptCount val="10"/>
                <c:pt idx="1">
                  <c:v>9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3</c:v>
                </c:pt>
                <c:pt idx="7">
                  <c:v>15</c:v>
                </c:pt>
                <c:pt idx="8">
                  <c:v>4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B9-4F50-AAC8-D3E02872F6D2}"/>
            </c:ext>
          </c:extLst>
        </c:ser>
        <c:ser>
          <c:idx val="4"/>
          <c:order val="4"/>
          <c:tx>
            <c:strRef>
              <c:f>済マンチェスターシティ!$O$23</c:f>
              <c:strCache>
                <c:ptCount val="1"/>
                <c:pt idx="0">
                  <c:v>22/23(77%)80点？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済マンチェスターシティ!$P$23:$Y$23</c:f>
              <c:numCache>
                <c:formatCode>General</c:formatCode>
                <c:ptCount val="10"/>
                <c:pt idx="1">
                  <c:v>6</c:v>
                </c:pt>
                <c:pt idx="2">
                  <c:v>15</c:v>
                </c:pt>
                <c:pt idx="3">
                  <c:v>-3</c:v>
                </c:pt>
                <c:pt idx="4">
                  <c:v>18</c:v>
                </c:pt>
                <c:pt idx="5">
                  <c:v>18</c:v>
                </c:pt>
                <c:pt idx="6">
                  <c:v>-6</c:v>
                </c:pt>
                <c:pt idx="7">
                  <c:v>27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B9-4F50-AAC8-D3E02872F6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4281824"/>
        <c:axId val="864289368"/>
      </c:lineChart>
      <c:catAx>
        <c:axId val="86428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289368"/>
        <c:crosses val="autoZero"/>
        <c:auto val="1"/>
        <c:lblAlgn val="ctr"/>
        <c:lblOffset val="100"/>
        <c:noMultiLvlLbl val="0"/>
      </c:catAx>
      <c:valAx>
        <c:axId val="864289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42818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済リヴァプール!$B$19</c:f>
              <c:strCache>
                <c:ptCount val="1"/>
                <c:pt idx="0">
                  <c:v>18/19(79%)67点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済リヴァプール!$C$19:$K$19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1</c:v>
                </c:pt>
                <c:pt idx="4">
                  <c:v>11</c:v>
                </c:pt>
                <c:pt idx="5">
                  <c:v>5</c:v>
                </c:pt>
                <c:pt idx="6">
                  <c:v>9</c:v>
                </c:pt>
                <c:pt idx="7">
                  <c:v>5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E0-4DB0-8C80-3DC58A5BC1B4}"/>
            </c:ext>
          </c:extLst>
        </c:ser>
        <c:ser>
          <c:idx val="1"/>
          <c:order val="1"/>
          <c:tx>
            <c:strRef>
              <c:f>済リヴァプール!$B$20</c:f>
              <c:strCache>
                <c:ptCount val="1"/>
                <c:pt idx="0">
                  <c:v>19/20(84%)52点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済リヴァプール!$C$20:$K$20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  <c:pt idx="6">
                  <c:v>0</c:v>
                </c:pt>
                <c:pt idx="7">
                  <c:v>5</c:v>
                </c:pt>
                <c:pt idx="8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E0-4DB0-8C80-3DC58A5BC1B4}"/>
            </c:ext>
          </c:extLst>
        </c:ser>
        <c:ser>
          <c:idx val="2"/>
          <c:order val="2"/>
          <c:tx>
            <c:strRef>
              <c:f>済リヴァプール!$B$21</c:f>
              <c:strCache>
                <c:ptCount val="1"/>
                <c:pt idx="0">
                  <c:v>20/21(53%)26点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済リヴァプール!$C$21:$K$21</c:f>
              <c:numCache>
                <c:formatCode>General</c:formatCode>
                <c:ptCount val="9"/>
                <c:pt idx="0">
                  <c:v>-1</c:v>
                </c:pt>
                <c:pt idx="1">
                  <c:v>-1</c:v>
                </c:pt>
                <c:pt idx="2">
                  <c:v>0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E0-4DB0-8C80-3DC58A5BC1B4}"/>
            </c:ext>
          </c:extLst>
        </c:ser>
        <c:ser>
          <c:idx val="3"/>
          <c:order val="3"/>
          <c:tx>
            <c:strRef>
              <c:f>済リヴァプール!$B$22</c:f>
              <c:strCache>
                <c:ptCount val="1"/>
                <c:pt idx="0">
                  <c:v>21/22(74%)68点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済リヴァプール!$C$22:$K$22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11</c:v>
                </c:pt>
                <c:pt idx="7">
                  <c:v>7</c:v>
                </c:pt>
                <c:pt idx="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E0-4DB0-8C80-3DC58A5BC1B4}"/>
            </c:ext>
          </c:extLst>
        </c:ser>
        <c:ser>
          <c:idx val="4"/>
          <c:order val="4"/>
          <c:tx>
            <c:strRef>
              <c:f>済リヴァプール!$B$23</c:f>
              <c:strCache>
                <c:ptCount val="1"/>
                <c:pt idx="0">
                  <c:v>22/23(38%)27点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済リヴァプール!$C$23:$K$23</c:f>
              <c:numCache>
                <c:formatCode>General</c:formatCode>
                <c:ptCount val="9"/>
                <c:pt idx="0">
                  <c:v>-3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12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E0-4DB0-8C80-3DC58A5BC1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080472"/>
        <c:axId val="1034073584"/>
      </c:lineChart>
      <c:catAx>
        <c:axId val="10340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4073584"/>
        <c:crosses val="autoZero"/>
        <c:auto val="1"/>
        <c:lblAlgn val="ctr"/>
        <c:lblOffset val="100"/>
        <c:noMultiLvlLbl val="0"/>
      </c:catAx>
      <c:valAx>
        <c:axId val="1034073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40804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済チェルシー!$B$20</c:f>
              <c:strCache>
                <c:ptCount val="1"/>
                <c:pt idx="0">
                  <c:v>18/19(55％)24点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済チェルシー!$C$20:$K$20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-1</c:v>
                </c:pt>
                <c:pt idx="6">
                  <c:v>3</c:v>
                </c:pt>
                <c:pt idx="7">
                  <c:v>2</c:v>
                </c:pt>
                <c:pt idx="8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2F-485A-94CC-F6924732F37C}"/>
            </c:ext>
          </c:extLst>
        </c:ser>
        <c:ser>
          <c:idx val="1"/>
          <c:order val="1"/>
          <c:tx>
            <c:strRef>
              <c:f>済チェルシー!$B$21</c:f>
              <c:strCache>
                <c:ptCount val="1"/>
                <c:pt idx="0">
                  <c:v>19/20(53%)15点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済チェルシー!$C$21:$K$21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-4</c:v>
                </c:pt>
                <c:pt idx="7">
                  <c:v>5</c:v>
                </c:pt>
                <c:pt idx="8">
                  <c:v>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2F-485A-94CC-F6924732F37C}"/>
            </c:ext>
          </c:extLst>
        </c:ser>
        <c:ser>
          <c:idx val="2"/>
          <c:order val="2"/>
          <c:tx>
            <c:strRef>
              <c:f>済チェルシー!$B$22</c:f>
              <c:strCache>
                <c:ptCount val="1"/>
                <c:pt idx="0">
                  <c:v>20/21(50%)22点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済チェルシー!$C$22:$K$22</c:f>
              <c:numCache>
                <c:formatCode>General</c:formatCode>
                <c:ptCount val="9"/>
                <c:pt idx="0">
                  <c:v>-6</c:v>
                </c:pt>
                <c:pt idx="1">
                  <c:v>-1</c:v>
                </c:pt>
                <c:pt idx="2">
                  <c:v>4</c:v>
                </c:pt>
                <c:pt idx="3">
                  <c:v>3</c:v>
                </c:pt>
                <c:pt idx="4">
                  <c:v>-2</c:v>
                </c:pt>
                <c:pt idx="5">
                  <c:v>0</c:v>
                </c:pt>
                <c:pt idx="6">
                  <c:v>7</c:v>
                </c:pt>
                <c:pt idx="7">
                  <c:v>7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2F-485A-94CC-F6924732F37C}"/>
            </c:ext>
          </c:extLst>
        </c:ser>
        <c:ser>
          <c:idx val="3"/>
          <c:order val="3"/>
          <c:tx>
            <c:strRef>
              <c:f>済チェルシー!$B$23</c:f>
              <c:strCache>
                <c:ptCount val="1"/>
                <c:pt idx="0">
                  <c:v>21/22(55%)43点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済チェルシー!$C$23:$K$23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0</c:v>
                </c:pt>
                <c:pt idx="7">
                  <c:v>-1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2F-485A-94CC-F6924732F37C}"/>
            </c:ext>
          </c:extLst>
        </c:ser>
        <c:ser>
          <c:idx val="4"/>
          <c:order val="4"/>
          <c:tx>
            <c:strRef>
              <c:f>済チェルシー!$B$24</c:f>
              <c:strCache>
                <c:ptCount val="1"/>
                <c:pt idx="0">
                  <c:v>22/23(46%)2点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済チェルシー!$C$24:$K$24</c:f>
              <c:numCache>
                <c:formatCode>General</c:formatCode>
                <c:ptCount val="9"/>
                <c:pt idx="0">
                  <c:v>-1</c:v>
                </c:pt>
                <c:pt idx="1">
                  <c:v>0</c:v>
                </c:pt>
                <c:pt idx="2">
                  <c:v>0</c:v>
                </c:pt>
                <c:pt idx="3">
                  <c:v>-1</c:v>
                </c:pt>
                <c:pt idx="4">
                  <c:v>2</c:v>
                </c:pt>
                <c:pt idx="5">
                  <c:v>1</c:v>
                </c:pt>
                <c:pt idx="6">
                  <c:v>-4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2F-485A-94CC-F6924732F3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6428608"/>
        <c:axId val="626429264"/>
      </c:lineChart>
      <c:catAx>
        <c:axId val="6264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6429264"/>
        <c:crosses val="autoZero"/>
        <c:auto val="1"/>
        <c:lblAlgn val="ctr"/>
        <c:lblOffset val="100"/>
        <c:noMultiLvlLbl val="0"/>
      </c:catAx>
      <c:valAx>
        <c:axId val="6264292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64286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済トッテナム!$C$20</c:f>
              <c:strCache>
                <c:ptCount val="1"/>
                <c:pt idx="0">
                  <c:v>18/19(61%)28点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済トッテナム!$D$20:$L$20</c:f>
              <c:numCache>
                <c:formatCode>General</c:formatCode>
                <c:ptCount val="9"/>
                <c:pt idx="0">
                  <c:v>3</c:v>
                </c:pt>
                <c:pt idx="1">
                  <c:v>0</c:v>
                </c:pt>
                <c:pt idx="2">
                  <c:v>10</c:v>
                </c:pt>
                <c:pt idx="3">
                  <c:v>3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B-4E13-A7FE-9A2A9E15EC8E}"/>
            </c:ext>
          </c:extLst>
        </c:ser>
        <c:ser>
          <c:idx val="1"/>
          <c:order val="1"/>
          <c:tx>
            <c:strRef>
              <c:f>済トッテナム!$C$21</c:f>
              <c:strCache>
                <c:ptCount val="1"/>
                <c:pt idx="0">
                  <c:v>19/20(42%)14点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済トッテナム!$D$21:$L$21</c:f>
              <c:numCache>
                <c:formatCode>General</c:formatCode>
                <c:ptCount val="9"/>
                <c:pt idx="0">
                  <c:v>2</c:v>
                </c:pt>
                <c:pt idx="1">
                  <c:v>-4</c:v>
                </c:pt>
                <c:pt idx="2">
                  <c:v>8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-2</c:v>
                </c:pt>
                <c:pt idx="7">
                  <c:v>-1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2B-4E13-A7FE-9A2A9E15EC8E}"/>
            </c:ext>
          </c:extLst>
        </c:ser>
        <c:ser>
          <c:idx val="2"/>
          <c:order val="2"/>
          <c:tx>
            <c:strRef>
              <c:f>済トッテナム!$C$22</c:f>
              <c:strCache>
                <c:ptCount val="1"/>
                <c:pt idx="0">
                  <c:v>20/21(47％)23点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済トッテナム!$D$22:$L$22</c:f>
              <c:numCache>
                <c:formatCode>General</c:formatCode>
                <c:ptCount val="9"/>
                <c:pt idx="0">
                  <c:v>7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5</c:v>
                </c:pt>
                <c:pt idx="7">
                  <c:v>5</c:v>
                </c:pt>
                <c:pt idx="8">
                  <c:v>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B-4E13-A7FE-9A2A9E15EC8E}"/>
            </c:ext>
          </c:extLst>
        </c:ser>
        <c:ser>
          <c:idx val="3"/>
          <c:order val="3"/>
          <c:tx>
            <c:strRef>
              <c:f>済トッテナム!$C$23</c:f>
              <c:strCache>
                <c:ptCount val="1"/>
                <c:pt idx="0">
                  <c:v>21/22(58%)29点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済トッテナム!$D$23:$L$23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3</c:v>
                </c:pt>
                <c:pt idx="8">
                  <c:v>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2B-4E13-A7FE-9A2A9E15EC8E}"/>
            </c:ext>
          </c:extLst>
        </c:ser>
        <c:ser>
          <c:idx val="4"/>
          <c:order val="4"/>
          <c:tx>
            <c:strRef>
              <c:f>済トッテナム!$C$24</c:f>
              <c:strCache>
                <c:ptCount val="1"/>
                <c:pt idx="0">
                  <c:v>22/23(62%)30点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済トッテナム!$D$24:$L$24</c:f>
              <c:numCache>
                <c:formatCode>General</c:formatCode>
                <c:ptCount val="9"/>
                <c:pt idx="0">
                  <c:v>3</c:v>
                </c:pt>
                <c:pt idx="1">
                  <c:v>-9</c:v>
                </c:pt>
                <c:pt idx="2">
                  <c:v>6</c:v>
                </c:pt>
                <c:pt idx="3">
                  <c:v>5</c:v>
                </c:pt>
                <c:pt idx="4">
                  <c:v>-9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2B-4E13-A7FE-9A2A9E15EC8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8349208"/>
        <c:axId val="1038349536"/>
      </c:lineChart>
      <c:catAx>
        <c:axId val="103834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8349536"/>
        <c:crosses val="autoZero"/>
        <c:auto val="1"/>
        <c:lblAlgn val="ctr"/>
        <c:lblOffset val="100"/>
        <c:noMultiLvlLbl val="0"/>
      </c:catAx>
      <c:valAx>
        <c:axId val="10383495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3492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済アーセナル!$B$20</c:f>
              <c:strCache>
                <c:ptCount val="1"/>
                <c:pt idx="0">
                  <c:v>18/19(55%)22点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済アーセナル!$C$20:$K$20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-3</c:v>
                </c:pt>
                <c:pt idx="4">
                  <c:v>-1</c:v>
                </c:pt>
                <c:pt idx="5">
                  <c:v>9</c:v>
                </c:pt>
                <c:pt idx="6">
                  <c:v>-2</c:v>
                </c:pt>
                <c:pt idx="7">
                  <c:v>6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E-4632-9FF3-76BA20F4DC0B}"/>
            </c:ext>
          </c:extLst>
        </c:ser>
        <c:ser>
          <c:idx val="1"/>
          <c:order val="1"/>
          <c:tx>
            <c:strRef>
              <c:f>済アーセナル!$B$21</c:f>
              <c:strCache>
                <c:ptCount val="1"/>
                <c:pt idx="0">
                  <c:v>19/20(37%)8点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済アーセナル!$C$21:$K$21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-1</c:v>
                </c:pt>
                <c:pt idx="5">
                  <c:v>1</c:v>
                </c:pt>
                <c:pt idx="6">
                  <c:v>5</c:v>
                </c:pt>
                <c:pt idx="7">
                  <c:v>-3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E-4632-9FF3-76BA20F4DC0B}"/>
            </c:ext>
          </c:extLst>
        </c:ser>
        <c:ser>
          <c:idx val="2"/>
          <c:order val="2"/>
          <c:tx>
            <c:strRef>
              <c:f>済アーセナル!$B$22</c:f>
              <c:strCache>
                <c:ptCount val="1"/>
                <c:pt idx="0">
                  <c:v>20/21(47%)16点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済アーセナル!$C$22:$K$22</c:f>
              <c:numCache>
                <c:formatCode>General</c:formatCode>
                <c:ptCount val="9"/>
                <c:pt idx="0">
                  <c:v>0</c:v>
                </c:pt>
                <c:pt idx="1">
                  <c:v>-2</c:v>
                </c:pt>
                <c:pt idx="2">
                  <c:v>1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  <c:pt idx="6">
                  <c:v>3</c:v>
                </c:pt>
                <c:pt idx="7">
                  <c:v>-2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EE-4632-9FF3-76BA20F4DC0B}"/>
            </c:ext>
          </c:extLst>
        </c:ser>
        <c:ser>
          <c:idx val="3"/>
          <c:order val="3"/>
          <c:tx>
            <c:strRef>
              <c:f>済アーセナル!$B$23</c:f>
              <c:strCache>
                <c:ptCount val="1"/>
                <c:pt idx="0">
                  <c:v>21/22(58%)13点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済アーセナル!$C$23:$K$23</c:f>
              <c:numCache>
                <c:formatCode>General</c:formatCode>
                <c:ptCount val="9"/>
                <c:pt idx="0">
                  <c:v>5</c:v>
                </c:pt>
                <c:pt idx="1">
                  <c:v>1</c:v>
                </c:pt>
                <c:pt idx="2">
                  <c:v>7</c:v>
                </c:pt>
                <c:pt idx="3">
                  <c:v>0</c:v>
                </c:pt>
                <c:pt idx="4">
                  <c:v>-1</c:v>
                </c:pt>
                <c:pt idx="5">
                  <c:v>4</c:v>
                </c:pt>
                <c:pt idx="6">
                  <c:v>1</c:v>
                </c:pt>
                <c:pt idx="7">
                  <c:v>-7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EE-4632-9FF3-76BA20F4DC0B}"/>
            </c:ext>
          </c:extLst>
        </c:ser>
        <c:ser>
          <c:idx val="4"/>
          <c:order val="4"/>
          <c:tx>
            <c:strRef>
              <c:f>済アーセナル!$B$24</c:f>
              <c:strCache>
                <c:ptCount val="1"/>
                <c:pt idx="0">
                  <c:v>22/23(77.6%)46点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済アーセナル!$C$24:$K$24</c:f>
              <c:numCache>
                <c:formatCode>General</c:formatCode>
                <c:ptCount val="9"/>
                <c:pt idx="0">
                  <c:v>9</c:v>
                </c:pt>
                <c:pt idx="1">
                  <c:v>15</c:v>
                </c:pt>
                <c:pt idx="2">
                  <c:v>9</c:v>
                </c:pt>
                <c:pt idx="3">
                  <c:v>-3</c:v>
                </c:pt>
                <c:pt idx="4">
                  <c:v>12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EE-4632-9FF3-76BA20F4DC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8409816"/>
        <c:axId val="798409160"/>
      </c:lineChart>
      <c:catAx>
        <c:axId val="79840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8409160"/>
        <c:crosses val="autoZero"/>
        <c:auto val="1"/>
        <c:lblAlgn val="ctr"/>
        <c:lblOffset val="100"/>
        <c:noMultiLvlLbl val="0"/>
      </c:catAx>
      <c:valAx>
        <c:axId val="7984091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84098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済マンチェスターユナイテッド!$B$20</c:f>
              <c:strCache>
                <c:ptCount val="1"/>
                <c:pt idx="0">
                  <c:v>18/19(50%)11点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済マンチェスターユナイテッド!$C$20:$K$20</c:f>
              <c:numCache>
                <c:formatCode>General</c:formatCode>
                <c:ptCount val="9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-1</c:v>
                </c:pt>
                <c:pt idx="6">
                  <c:v>-2</c:v>
                </c:pt>
                <c:pt idx="7">
                  <c:v>1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2-4872-A74D-A682000B933E}"/>
            </c:ext>
          </c:extLst>
        </c:ser>
        <c:ser>
          <c:idx val="1"/>
          <c:order val="1"/>
          <c:tx>
            <c:strRef>
              <c:f>済マンチェスターユナイテッド!$B$21</c:f>
              <c:strCache>
                <c:ptCount val="1"/>
                <c:pt idx="0">
                  <c:v>19/20(47%)30点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済マンチェスターユナイテッド!$C$21:$K$21</c:f>
              <c:numCache>
                <c:formatCode>General</c:formatCode>
                <c:ptCount val="9"/>
                <c:pt idx="0">
                  <c:v>2</c:v>
                </c:pt>
                <c:pt idx="1">
                  <c:v>-1</c:v>
                </c:pt>
                <c:pt idx="2">
                  <c:v>11</c:v>
                </c:pt>
                <c:pt idx="3">
                  <c:v>0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9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62-4872-A74D-A682000B933E}"/>
            </c:ext>
          </c:extLst>
        </c:ser>
        <c:ser>
          <c:idx val="2"/>
          <c:order val="2"/>
          <c:tx>
            <c:strRef>
              <c:f>済マンチェスターユナイテッド!$B$22</c:f>
              <c:strCache>
                <c:ptCount val="1"/>
                <c:pt idx="0">
                  <c:v>20/21(55%)29点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済マンチェスターユナイテッド!$C$22:$K$22</c:f>
              <c:numCache>
                <c:formatCode>General</c:formatCode>
                <c:ptCount val="9"/>
                <c:pt idx="0">
                  <c:v>-3</c:v>
                </c:pt>
                <c:pt idx="1">
                  <c:v>3</c:v>
                </c:pt>
                <c:pt idx="2">
                  <c:v>4</c:v>
                </c:pt>
                <c:pt idx="3">
                  <c:v>-3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3</c:v>
                </c:pt>
                <c:pt idx="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62-4872-A74D-A682000B933E}"/>
            </c:ext>
          </c:extLst>
        </c:ser>
        <c:ser>
          <c:idx val="3"/>
          <c:order val="3"/>
          <c:tx>
            <c:strRef>
              <c:f>済マンチェスターユナイテッド!$B$23</c:f>
              <c:strCache>
                <c:ptCount val="1"/>
                <c:pt idx="0">
                  <c:v>21/22(42%)0点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済マンチェスターユナイテッド!$C$23:$K$23</c:f>
              <c:numCache>
                <c:formatCode>General</c:formatCode>
                <c:ptCount val="9"/>
                <c:pt idx="0">
                  <c:v>-2</c:v>
                </c:pt>
                <c:pt idx="1">
                  <c:v>0</c:v>
                </c:pt>
                <c:pt idx="2">
                  <c:v>-2</c:v>
                </c:pt>
                <c:pt idx="3">
                  <c:v>1</c:v>
                </c:pt>
                <c:pt idx="4">
                  <c:v>-3</c:v>
                </c:pt>
                <c:pt idx="5">
                  <c:v>-1</c:v>
                </c:pt>
                <c:pt idx="6">
                  <c:v>4</c:v>
                </c:pt>
                <c:pt idx="7">
                  <c:v>5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62-4872-A74D-A682000B933E}"/>
            </c:ext>
          </c:extLst>
        </c:ser>
        <c:ser>
          <c:idx val="4"/>
          <c:order val="4"/>
          <c:tx>
            <c:strRef>
              <c:f>済マンチェスターユナイテッド!$B$24</c:f>
              <c:strCache>
                <c:ptCount val="1"/>
                <c:pt idx="0">
                  <c:v>22/23(52.3%)3点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済マンチェスターユナイテッド!$C$24:$K$24</c:f>
              <c:numCache>
                <c:formatCode>General</c:formatCode>
                <c:ptCount val="9"/>
                <c:pt idx="0">
                  <c:v>-12</c:v>
                </c:pt>
                <c:pt idx="1">
                  <c:v>0</c:v>
                </c:pt>
                <c:pt idx="2">
                  <c:v>-3</c:v>
                </c:pt>
                <c:pt idx="3">
                  <c:v>-6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62-4872-A74D-A682000B9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7121744"/>
        <c:axId val="957124368"/>
      </c:lineChart>
      <c:catAx>
        <c:axId val="95712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7124368"/>
        <c:crosses val="autoZero"/>
        <c:auto val="1"/>
        <c:lblAlgn val="ctr"/>
        <c:lblOffset val="100"/>
        <c:noMultiLvlLbl val="0"/>
      </c:catAx>
      <c:valAx>
        <c:axId val="957124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571217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83165102977341E-2"/>
          <c:y val="0.10247402969197114"/>
          <c:w val="0.93688207833577086"/>
          <c:h val="0.77566385419833683"/>
        </c:manualLayout>
      </c:layout>
      <c:bubbleChart>
        <c:varyColors val="0"/>
        <c:ser>
          <c:idx val="0"/>
          <c:order val="0"/>
          <c:tx>
            <c:strRef>
              <c:f>バブルチャート!$F$4</c:f>
              <c:strCache>
                <c:ptCount val="1"/>
                <c:pt idx="0">
                  <c:v>得失点(点)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8754547125848259E-3"/>
                  <c:y val="-2.049480622739747E-2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①</a:t>
                    </a:r>
                    <a:fld id="{CDA5F9C5-C4D7-4813-A1FB-F6B678DD05A6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2B22A05B-DD24-4AD3-B8E1-FD1A15777B38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26664CE3-EF5A-46E4-90FC-0774AA09D48C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F8-4FE3-A7C7-CF1BF0F3EB87}"/>
                </c:ext>
              </c:extLst>
            </c:dLbl>
            <c:dLbl>
              <c:idx val="1"/>
              <c:layout>
                <c:manualLayout>
                  <c:x val="-0.19042697373462816"/>
                  <c:y val="-0.21314598175929997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⑤</a:t>
                    </a:r>
                    <a:fld id="{B7F1B214-5C3B-4EDF-A97F-91F2D84749E8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74AD98AF-3272-4B10-9ADB-2150E5A37C72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E887B76C-1A16-4674-8A9B-FF48116FDF8B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6F8-4FE3-A7C7-CF1BF0F3EB87}"/>
                </c:ext>
              </c:extLst>
            </c:dLbl>
            <c:dLbl>
              <c:idx val="2"/>
              <c:layout>
                <c:manualLayout>
                  <c:x val="-0.15566971580279243"/>
                  <c:y val="-0.18445325344554805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⑥</a:t>
                    </a:r>
                    <a:fld id="{A2231E9B-536A-46C5-AD31-8B165F3F3289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DBA46F1E-3142-4438-BEE3-75D3B38B5F0E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B1F422C9-7265-419A-961A-E76EBA8E7E10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F6F8-4FE3-A7C7-CF1BF0F3EB87}"/>
                </c:ext>
              </c:extLst>
            </c:dLbl>
            <c:dLbl>
              <c:idx val="3"/>
              <c:layout>
                <c:manualLayout>
                  <c:x val="-0.12650476180778822"/>
                  <c:y val="-0.23990542050500493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④</a:t>
                    </a:r>
                    <a:fld id="{132517D6-FCD8-4506-BFBB-A50D4AD4016F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7C4EE724-0799-4DF3-B783-91CE71C2D250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AF6503CE-CEAB-4ED3-B229-89FE19EC640F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6F8-4FE3-A7C7-CF1BF0F3EB87}"/>
                </c:ext>
              </c:extLst>
            </c:dLbl>
            <c:dLbl>
              <c:idx val="4"/>
              <c:layout>
                <c:manualLayout>
                  <c:x val="0.10835764121301635"/>
                  <c:y val="-0.10657299087964998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②</a:t>
                    </a:r>
                    <a:fld id="{2862F894-5F1E-4DEC-B4FC-31B509BC4D66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7043F752-370F-4034-AA00-28D9F126E27A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F9D758B6-4AA7-47DB-853A-66E268299B69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F6F8-4FE3-A7C7-CF1BF0F3EB87}"/>
                </c:ext>
              </c:extLst>
            </c:dLbl>
            <c:dLbl>
              <c:idx val="5"/>
              <c:layout>
                <c:manualLayout>
                  <c:x val="2.0256989174128735E-2"/>
                  <c:y val="8.1979223753577656E-3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③</a:t>
                    </a:r>
                    <a:fld id="{4CB3FE5C-DDDB-40AF-A0C8-0A38757AF773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C1CE5979-8A8F-441C-AFA3-E05B0AD97918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8DD8A31E-C8E6-4A22-B8BC-0438BD0A5726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6F8-4FE3-A7C7-CF1BF0F3EB87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バブルチャート!$G$3:$L$3</c:f>
              <c:numCache>
                <c:formatCode>General</c:formatCode>
                <c:ptCount val="6"/>
                <c:pt idx="0">
                  <c:v>93</c:v>
                </c:pt>
                <c:pt idx="1">
                  <c:v>60</c:v>
                </c:pt>
                <c:pt idx="2">
                  <c:v>38</c:v>
                </c:pt>
                <c:pt idx="3">
                  <c:v>68</c:v>
                </c:pt>
                <c:pt idx="4">
                  <c:v>76</c:v>
                </c:pt>
                <c:pt idx="5">
                  <c:v>74</c:v>
                </c:pt>
              </c:numCache>
            </c:numRef>
          </c:xVal>
          <c:yVal>
            <c:numRef>
              <c:f>バブルチャート!$G$4:$L$4</c:f>
              <c:numCache>
                <c:formatCode>General</c:formatCode>
                <c:ptCount val="6"/>
                <c:pt idx="0">
                  <c:v>72</c:v>
                </c:pt>
                <c:pt idx="1">
                  <c:v>25</c:v>
                </c:pt>
                <c:pt idx="2">
                  <c:v>18</c:v>
                </c:pt>
                <c:pt idx="3">
                  <c:v>23</c:v>
                </c:pt>
                <c:pt idx="4">
                  <c:v>34</c:v>
                </c:pt>
                <c:pt idx="5">
                  <c:v>20</c:v>
                </c:pt>
              </c:numCache>
            </c:numRef>
          </c:yVal>
          <c:bubbleSize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</c:numLit>
          </c:bubbleSize>
          <c:bubble3D val="0"/>
          <c:extLst>
            <c:ext xmlns:c15="http://schemas.microsoft.com/office/drawing/2012/chart" uri="{02D57815-91ED-43cb-92C2-25804820EDAC}">
              <c15:datalabelsRange>
                <c15:f>バブルチャート!$G$2:$L$2</c15:f>
                <c15:dlblRangeCache>
                  <c:ptCount val="6"/>
                  <c:pt idx="0">
                    <c:v>マンチェスターシティ</c:v>
                  </c:pt>
                  <c:pt idx="1">
                    <c:v>リヴァプール</c:v>
                  </c:pt>
                  <c:pt idx="2">
                    <c:v>チェルシー</c:v>
                  </c:pt>
                  <c:pt idx="3">
                    <c:v>トッテナム</c:v>
                  </c:pt>
                  <c:pt idx="4">
                    <c:v>アーセナル</c:v>
                  </c:pt>
                  <c:pt idx="5">
                    <c:v>マンチェスターユナイテッド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F6F8-4FE3-A7C7-CF1BF0F3EB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864573824"/>
        <c:axId val="864574152"/>
      </c:bubbleChart>
      <c:valAx>
        <c:axId val="86457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勝ち点</a:t>
                </a:r>
                <a:r>
                  <a:rPr lang="en-US" dirty="0"/>
                  <a:t>(</a:t>
                </a:r>
                <a:r>
                  <a:rPr lang="ja-JP"/>
                  <a:t>点</a:t>
                </a:r>
                <a:r>
                  <a:rPr lang="en-US" dirty="0"/>
                  <a:t>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574152"/>
        <c:crosses val="autoZero"/>
        <c:crossBetween val="midCat"/>
      </c:valAx>
      <c:valAx>
        <c:axId val="86457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57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0.00878</cdr:y>
    </cdr:from>
    <cdr:to>
      <cdr:x>0.18472</cdr:x>
      <cdr:y>0.09662</cdr:y>
    </cdr:to>
    <cdr:sp macro="" textlink="">
      <cdr:nvSpPr>
        <cdr:cNvPr id="3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EE3CCD48-C7E0-A280-2DAF-105E483B839E}"/>
            </a:ext>
          </a:extLst>
        </cdr:cNvPr>
        <cdr:cNvSpPr txBox="1"/>
      </cdr:nvSpPr>
      <cdr:spPr>
        <a:xfrm xmlns:a="http://schemas.openxmlformats.org/drawingml/2006/main">
          <a:off x="0" y="27214"/>
          <a:ext cx="1723452" cy="2721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ja-JP" altLang="en-US" sz="1100"/>
            <a:t>得失点</a:t>
          </a:r>
          <a:r>
            <a:rPr lang="en-US" altLang="ja-JP" sz="1100" dirty="0"/>
            <a:t>(</a:t>
          </a:r>
          <a:r>
            <a:rPr lang="ja-JP" altLang="en-US" sz="1100"/>
            <a:t>点</a:t>
          </a:r>
          <a:r>
            <a:rPr lang="en-US" altLang="ja-JP" sz="1100" dirty="0"/>
            <a:t>)</a:t>
          </a:r>
          <a:endParaRPr lang="ja-JP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6F20-540C-45AC-AE5C-413F4A14FE51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C95F5-C0BF-4829-99DC-404090540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55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72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4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0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0413-238C-9FD2-9951-738FCC811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916ED5-A334-14E2-AF27-A8169FB4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B7949-5E46-1F2F-AE76-674403C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B2153-06B9-F678-0DB1-0908DD3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FBCAD-8BEF-20CD-ACBE-224BA278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74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4FD46-0DE6-0A75-18A3-A0D48045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0C30FA-8658-74A0-2058-12F06243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B86E2-522C-79C3-2A67-3465A2CC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93FAC-F4F1-217E-0AED-A470442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3DDA9-4A68-1DCA-2411-BD6B79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0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8FFD70-2671-FA6C-5F2C-89A96084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D0DEE-8936-EB84-DC45-201A2ACC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340C7-C2B9-0B1E-7273-BB113580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06AFC2-66A2-6A08-342E-30A121C2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8C14A-851A-BDD4-95DE-C2339079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8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9B4EB-DF55-FAFF-4F49-C9406F1A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9B167-C432-EED2-0B8E-35C4434B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C5042-A4ED-87EC-2259-E87EF8DA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9C33A-7832-DB58-FC0B-DE54FD4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0B7F4-9758-5349-E2AC-88B97498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6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DE994-E4D9-E9F1-4837-C29B9895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335C71-80EF-03F0-FDDA-459D1E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436CD-4A50-C93A-EAD6-4CAF02E6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EEE45-2245-DF64-84AA-51028D61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48864-85F3-9BF1-9746-8A6D8C6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4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5810A-04A3-5122-F180-91F15E8A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C62B6-8C06-AA07-D322-0870C5008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F69CDB-8034-FA5F-3896-5B6DBC516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95AE9-E8C2-DA74-A3EC-9BAA3D70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65AC3F-84B8-D920-9FF6-FB11C9BB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6FA26-F00C-86CF-420D-B27389DF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B14AD-40D8-0D8A-B747-6F44DE49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CFF4D-E316-FEB8-13B4-CF2D7A07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B41141-E185-84E0-BCE2-E23648335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82D008-F63B-997E-7796-BB6A8D9A8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4A009B-D298-7031-93AA-63A401216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FF301-D0B4-CE0C-DB32-A0AA15A3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567C5A-E9A9-19C4-354E-0FDA599F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6E0C62-D658-D1A1-940D-3D3B5E0C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C3520-D390-2B80-8B08-5A97610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958967-2B7C-0879-3BB8-67F40558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69A850-5F36-9D22-B879-8E5A1DFC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C859D6-2319-C14B-9C3D-735BAFDF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2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45BCB7-8943-24EC-D6C7-D6DE9198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DEDA3-E70D-A26C-D745-154B897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03CB9C-A87A-ADDD-2203-FA2A47D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780BE-AE58-9AC4-2395-AAE95D40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AA18E-DE4F-3E2D-26CA-A12E845D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4C85E3-87F6-35D3-EFAB-1A77268C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8D0F71-6714-9C7E-21BA-70F105E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61F76D-E484-20CF-6392-FCB09D22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E4C97-7A60-5F13-8ED9-F8841EBB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82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9B1E1-DF24-E9FA-8786-E953CF26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4C3553-D7DC-FC2C-59D3-009E082E3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6D8021-A7A3-9C72-4A76-BDEE444A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6D6F3A-E041-627E-3EEB-89DFC27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39BFE8-A109-0B03-2BCA-53DEB47A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4221B-15E8-EDB9-2871-E4345CDB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6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BCB497-954B-10C6-6C8F-480B6F0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6A7F2-FD20-F879-ACBF-B8A48351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DFA531-425B-C443-3D19-9EACAAAA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B3156-05DE-1E08-4529-DD68D2AB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E4210-F0C2-9051-356C-023A9A72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otystats.org/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7F19AE4-A55D-09FC-0DCE-71ED03FF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9" y="640081"/>
            <a:ext cx="4897119" cy="3538217"/>
          </a:xfrm>
          <a:noFill/>
        </p:spPr>
        <p:txBody>
          <a:bodyPr>
            <a:normAutofit/>
          </a:bodyPr>
          <a:lstStyle/>
          <a:p>
            <a:pPr algn="l"/>
            <a:r>
              <a:rPr lang="ja-JP" altLang="en-US" b="1"/>
              <a:t>卒業制作</a:t>
            </a: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A004E9E-7CF1-AA34-B8D3-8C379877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799" y="4660903"/>
            <a:ext cx="4897120" cy="1557017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ja-JP" b="1" dirty="0"/>
              <a:t>193123</a:t>
            </a:r>
            <a:r>
              <a:rPr lang="ja-JP" altLang="en-US" b="1"/>
              <a:t>田岡和也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証書">
            <a:extLst>
              <a:ext uri="{FF2B5EF4-FFF2-40B4-BE49-F238E27FC236}">
                <a16:creationId xmlns:a16="http://schemas.microsoft.com/office/drawing/2014/main" id="{65B8C685-206F-E70B-9C2D-C2FE596F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リヴァプール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20/21</a:t>
            </a:r>
            <a:r>
              <a:rPr kumimoji="1" lang="ja-JP" altLang="en-US" sz="2400" b="1" dirty="0"/>
              <a:t>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lang="en-US" altLang="ja-JP" sz="2400" b="1" dirty="0"/>
              <a:t>28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69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+41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+10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26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+16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60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</a:t>
            </a:r>
            <a:r>
              <a:rPr lang="en-US" altLang="ja-JP" sz="2400" b="1" dirty="0">
                <a:solidFill>
                  <a:schemeClr val="accent1"/>
                </a:solidFill>
              </a:rPr>
              <a:t>25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2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③　チェルシー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(CHE)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(21/22)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：ボールを保持し続け、有利な時間帯を増やす。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83628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05137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17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21/22</a:t>
            </a:r>
            <a:r>
              <a:rPr kumimoji="1" lang="ja-JP" altLang="en-US" b="1" dirty="0"/>
              <a:t>シーズンを採用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FCEECE49-A29B-383E-E5CE-64D6BB60D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525760"/>
              </p:ext>
            </p:extLst>
          </p:nvPr>
        </p:nvGraphicFramePr>
        <p:xfrm>
          <a:off x="0" y="1520190"/>
          <a:ext cx="6019331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775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チェルシー</a:t>
            </a: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21/22</a:t>
            </a:r>
            <a:r>
              <a:rPr kumimoji="1" lang="ja-JP" altLang="en-US" sz="2400" b="1" dirty="0"/>
              <a:t>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30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74</a:t>
            </a:r>
            <a:r>
              <a:rPr kumimoji="1" lang="ja-JP" altLang="en-US" sz="2400" b="1" dirty="0"/>
              <a:t>点（</a:t>
            </a:r>
            <a:r>
              <a:rPr kumimoji="1" lang="en-US" altLang="ja-JP" sz="2400" b="1" dirty="0"/>
              <a:t>+44</a:t>
            </a:r>
            <a:r>
              <a:rPr kumimoji="1" lang="ja-JP" altLang="en-US" sz="2400" b="1" dirty="0"/>
              <a:t>点）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26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+43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+17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38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+18</a:t>
            </a:r>
          </a:p>
        </p:txBody>
      </p:sp>
    </p:spTree>
    <p:extLst>
      <p:ext uri="{BB962C8B-B14F-4D97-AF65-F5344CB8AC3E}">
        <p14:creationId xmlns:p14="http://schemas.microsoft.com/office/powerpoint/2010/main" val="127016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④　トッテナム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(TOT)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(18/19)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：前半のうちに先制点を取り、最後まで守り切る。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59979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74959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14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14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13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18/19	</a:t>
            </a:r>
            <a:r>
              <a:rPr kumimoji="1" lang="ja-JP" altLang="en-US" b="1" dirty="0"/>
              <a:t>と</a:t>
            </a:r>
            <a:r>
              <a:rPr kumimoji="1" lang="en-US" altLang="ja-JP" b="1" dirty="0"/>
              <a:t>19/20</a:t>
            </a:r>
            <a:r>
              <a:rPr kumimoji="1" lang="ja-JP" altLang="en-US" b="1" dirty="0"/>
              <a:t>を採用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45E76CBC-96CE-67C5-52A2-FE80AEA57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6363"/>
              </p:ext>
            </p:extLst>
          </p:nvPr>
        </p:nvGraphicFramePr>
        <p:xfrm>
          <a:off x="76669" y="1520190"/>
          <a:ext cx="6019331" cy="482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806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トッテナム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18/19	</a:t>
            </a:r>
            <a:r>
              <a:rPr kumimoji="1" lang="ja-JP" altLang="en-US" sz="2400" b="1" dirty="0"/>
              <a:t>と</a:t>
            </a:r>
            <a:r>
              <a:rPr kumimoji="1" lang="en-US" altLang="ja-JP" sz="2400" b="1" dirty="0"/>
              <a:t>19/20</a:t>
            </a:r>
            <a:r>
              <a:rPr kumimoji="1" lang="ja-JP" altLang="en-US" sz="2400" b="1" dirty="0"/>
              <a:t>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23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65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+42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+8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21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+13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68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+23</a:t>
            </a:r>
          </a:p>
        </p:txBody>
      </p:sp>
    </p:spTree>
    <p:extLst>
      <p:ext uri="{BB962C8B-B14F-4D97-AF65-F5344CB8AC3E}">
        <p14:creationId xmlns:p14="http://schemas.microsoft.com/office/powerpoint/2010/main" val="290229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⑤　アーセナル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(ARS)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(21/22)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：ボールを保持し続け、有利な時間帯を増やす。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69694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07684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11</a:t>
                      </a:r>
                      <a:r>
                        <a:rPr kumimoji="1" lang="ja-JP" altLang="en-US" b="0" dirty="0"/>
                        <a:t>点</a:t>
                      </a:r>
                      <a:endParaRPr kumimoji="1" lang="en-US" altLang="ja-JP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→各シーズンの平均を採用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45259A07-4B26-7F34-8C9F-4624AF669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751452"/>
              </p:ext>
            </p:extLst>
          </p:nvPr>
        </p:nvGraphicFramePr>
        <p:xfrm>
          <a:off x="0" y="1520190"/>
          <a:ext cx="6019331" cy="485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br>
              <a:rPr lang="en-US" altLang="ja-JP" sz="4000" b="1" dirty="0"/>
            </a:br>
            <a:br>
              <a:rPr lang="en-US" altLang="ja-JP" sz="4000" b="1" dirty="0"/>
            </a:br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アーセナル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各シーズンの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22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64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+42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+1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+15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+14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76</a:t>
            </a:r>
            <a:r>
              <a:rPr lang="ja-JP" altLang="en-US" sz="2400" b="1" dirty="0">
                <a:solidFill>
                  <a:schemeClr val="accent1"/>
                </a:solidFill>
              </a:rPr>
              <a:t>点と</a:t>
            </a:r>
            <a:r>
              <a:rPr lang="en-US" altLang="ja-JP" sz="2400" b="1" dirty="0">
                <a:solidFill>
                  <a:schemeClr val="accent1"/>
                </a:solidFill>
              </a:rPr>
              <a:t>+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41436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⑥　マンチェスターユナイテッド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(MU)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(20/21)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：前半は膠着状態を維持し、後半で勝ち越しを狙う。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37426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85841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12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10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19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14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20/21</a:t>
            </a:r>
            <a:r>
              <a:rPr kumimoji="1" lang="ja-JP" altLang="en-US" b="1" dirty="0"/>
              <a:t>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389166A-A5BD-8BBE-069A-705F69F90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471555"/>
              </p:ext>
            </p:extLst>
          </p:nvPr>
        </p:nvGraphicFramePr>
        <p:xfrm>
          <a:off x="0" y="1520190"/>
          <a:ext cx="6019331" cy="485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753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マンチェスターユナイテッド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20/21</a:t>
            </a:r>
            <a:r>
              <a:rPr kumimoji="1" lang="ja-JP" altLang="en-US" sz="2400" b="1" dirty="0"/>
              <a:t>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26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74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+48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+8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29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+21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74</a:t>
            </a:r>
            <a:r>
              <a:rPr lang="ja-JP" altLang="en-US" sz="2400" b="1" dirty="0">
                <a:solidFill>
                  <a:schemeClr val="accent1"/>
                </a:solidFill>
              </a:rPr>
              <a:t>点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+20</a:t>
            </a:r>
          </a:p>
        </p:txBody>
      </p:sp>
    </p:spTree>
    <p:extLst>
      <p:ext uri="{BB962C8B-B14F-4D97-AF65-F5344CB8AC3E}">
        <p14:creationId xmlns:p14="http://schemas.microsoft.com/office/powerpoint/2010/main" val="42261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2AD8-D0A7-EDCA-CF06-24685A6A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162560"/>
            <a:ext cx="3932237" cy="834390"/>
          </a:xfrm>
        </p:spPr>
        <p:txBody>
          <a:bodyPr anchor="ctr">
            <a:normAutofit/>
          </a:bodyPr>
          <a:lstStyle/>
          <a:p>
            <a:r>
              <a:rPr kumimoji="1" lang="ja-JP" altLang="en-US" b="1" dirty="0"/>
              <a:t>全チームのまとめ</a:t>
            </a:r>
          </a:p>
        </p:txBody>
      </p:sp>
      <p:graphicFrame>
        <p:nvGraphicFramePr>
          <p:cNvPr id="8" name="図プレースホルダー 7">
            <a:extLst>
              <a:ext uri="{FF2B5EF4-FFF2-40B4-BE49-F238E27FC236}">
                <a16:creationId xmlns:a16="http://schemas.microsoft.com/office/drawing/2014/main" id="{FBF40737-7CB2-7A7C-B1B0-6A4915EC408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31957394"/>
              </p:ext>
            </p:extLst>
          </p:nvPr>
        </p:nvGraphicFramePr>
        <p:xfrm>
          <a:off x="325464" y="822325"/>
          <a:ext cx="11515241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4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9BD6271-1ACA-64CB-81A1-7275F449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テーマ</a:t>
            </a:r>
            <a:br>
              <a:rPr lang="en-US" altLang="ja-JP" sz="4000" b="1" dirty="0"/>
            </a:br>
            <a:r>
              <a:rPr lang="ja-JP" altLang="en-US" sz="4000" b="1" dirty="0"/>
              <a:t>時間帯別の得失点を基にした</a:t>
            </a:r>
            <a:br>
              <a:rPr lang="en-US" altLang="ja-JP" sz="4000" b="1" dirty="0"/>
            </a:br>
            <a:r>
              <a:rPr lang="ja-JP" altLang="en-US" sz="4000" b="1" dirty="0"/>
              <a:t>勝ち点の分析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4434E0-3F47-E976-BC22-B0E0599D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901814"/>
          </a:xfrm>
        </p:spPr>
        <p:txBody>
          <a:bodyPr anchor="ctr">
            <a:normAutofit fontScale="70000" lnSpcReduction="20000"/>
          </a:bodyPr>
          <a:lstStyle/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r>
              <a:rPr lang="ja-JP" altLang="en-US" sz="3400" b="1" dirty="0"/>
              <a:t>目的⇒得失点のパターンから各チームの戦い方を見いだし、最終的な勝ち点を予想すること。</a:t>
            </a:r>
            <a:endParaRPr lang="en-US" altLang="ja-JP" sz="3400" b="1" dirty="0"/>
          </a:p>
          <a:p>
            <a:endParaRPr lang="en-US" altLang="ja-JP" sz="3400" b="1" dirty="0"/>
          </a:p>
          <a:p>
            <a:endParaRPr lang="en-US" altLang="ja-JP" sz="3400" dirty="0"/>
          </a:p>
          <a:p>
            <a:r>
              <a:rPr lang="ja-JP" altLang="en-US" sz="3400" b="1" dirty="0"/>
              <a:t>イングランド、プレミアリーグの</a:t>
            </a:r>
            <a:r>
              <a:rPr lang="en-US" altLang="ja-JP" sz="3400" b="1" dirty="0"/>
              <a:t>2018/19</a:t>
            </a:r>
            <a:r>
              <a:rPr lang="ja-JP" altLang="en-US" sz="3400" b="1" dirty="0"/>
              <a:t>の上位</a:t>
            </a:r>
            <a:r>
              <a:rPr lang="en-US" altLang="ja-JP" sz="3400" b="1" dirty="0"/>
              <a:t>6</a:t>
            </a:r>
            <a:r>
              <a:rPr lang="ja-JP" altLang="en-US" sz="3400" b="1" dirty="0"/>
              <a:t>クラブを対象（</a:t>
            </a:r>
            <a:r>
              <a:rPr lang="en-US" altLang="ja-JP" sz="3400" b="1" dirty="0"/>
              <a:t>“Footy Stats”</a:t>
            </a:r>
            <a:r>
              <a:rPr lang="ja-JP" altLang="en-US" sz="3400" b="1" dirty="0"/>
              <a:t>を参照）</a:t>
            </a:r>
            <a:endParaRPr lang="en-US" altLang="ja-JP" sz="3400" b="1" dirty="0"/>
          </a:p>
          <a:p>
            <a:endParaRPr lang="en-US" altLang="ja-JP" sz="1000" b="1" dirty="0"/>
          </a:p>
          <a:p>
            <a:pPr marL="0" indent="0">
              <a:buNone/>
            </a:pPr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16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今シーズンの</a:t>
            </a:r>
            <a:br>
              <a:rPr kumimoji="1" lang="en-US" altLang="ja-JP" sz="4000" b="1" dirty="0"/>
            </a:br>
            <a:r>
              <a:rPr kumimoji="1" lang="ja-JP" altLang="en-US" sz="4000" b="1" dirty="0"/>
              <a:t>順位予想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644" y="1384685"/>
            <a:ext cx="6096000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位</a:t>
            </a:r>
            <a:r>
              <a:rPr lang="en-US" altLang="ja-JP" sz="2400" b="1" dirty="0">
                <a:sym typeface="Wingdings" panose="05000000000000000000" pitchFamily="2" charset="2"/>
              </a:rPr>
              <a:t>:</a:t>
            </a:r>
            <a:r>
              <a:rPr lang="ja-JP" altLang="en-US" sz="2400" b="1" dirty="0">
                <a:sym typeface="Wingdings" panose="05000000000000000000" pitchFamily="2" charset="2"/>
              </a:rPr>
              <a:t> </a:t>
            </a:r>
            <a:r>
              <a:rPr lang="en-US" altLang="ja-JP" sz="2400" b="1" dirty="0">
                <a:sym typeface="Wingdings" panose="05000000000000000000" pitchFamily="2" charset="2"/>
              </a:rPr>
              <a:t>(</a:t>
            </a:r>
            <a:r>
              <a:rPr lang="ja-JP" altLang="en-US" sz="2400" b="1" dirty="0">
                <a:sym typeface="Wingdings" panose="05000000000000000000" pitchFamily="2" charset="2"/>
              </a:rPr>
              <a:t>→</a:t>
            </a:r>
            <a:r>
              <a:rPr lang="en-US" altLang="ja-JP" sz="2400" b="1" dirty="0">
                <a:sym typeface="Wingdings" panose="05000000000000000000" pitchFamily="2" charset="2"/>
              </a:rPr>
              <a:t>)</a:t>
            </a:r>
            <a:r>
              <a:rPr kumimoji="1" lang="ja-JP" altLang="en-US" sz="2400" b="1" dirty="0"/>
              <a:t>マンチェスターシティ</a:t>
            </a:r>
            <a:r>
              <a:rPr kumimoji="1" lang="en-US" altLang="ja-JP" sz="2400" b="1" dirty="0"/>
              <a:t>(MC)</a:t>
            </a:r>
          </a:p>
          <a:p>
            <a:pPr marL="0" indent="0">
              <a:buNone/>
            </a:pPr>
            <a:r>
              <a:rPr kumimoji="1" lang="en-US" altLang="ja-JP" sz="2400" b="1" dirty="0"/>
              <a:t>2</a:t>
            </a:r>
            <a:r>
              <a:rPr kumimoji="1" lang="ja-JP" altLang="en-US" sz="2400" b="1" dirty="0"/>
              <a:t>位</a:t>
            </a:r>
            <a:r>
              <a:rPr lang="en-US" altLang="ja-JP" sz="2400" b="1" dirty="0">
                <a:sym typeface="Wingdings" panose="05000000000000000000" pitchFamily="2" charset="2"/>
              </a:rPr>
              <a:t>:</a:t>
            </a:r>
            <a:r>
              <a:rPr lang="ja-JP" altLang="en-US" sz="2400" b="1" dirty="0">
                <a:sym typeface="Wingdings" panose="05000000000000000000" pitchFamily="2" charset="2"/>
              </a:rPr>
              <a:t> </a:t>
            </a:r>
            <a:r>
              <a:rPr lang="en-US" altLang="ja-JP" sz="2400" b="1" dirty="0">
                <a:sym typeface="Wingdings" panose="05000000000000000000" pitchFamily="2" charset="2"/>
              </a:rPr>
              <a:t>(</a:t>
            </a:r>
            <a:r>
              <a:rPr lang="ja-JP" altLang="en-US" sz="2400" b="1" dirty="0">
                <a:sym typeface="Wingdings" panose="05000000000000000000" pitchFamily="2" charset="2"/>
              </a:rPr>
              <a:t>↑</a:t>
            </a:r>
            <a:r>
              <a:rPr lang="en-US" altLang="ja-JP" sz="2400" b="1" dirty="0">
                <a:sym typeface="Wingdings" panose="05000000000000000000" pitchFamily="2" charset="2"/>
              </a:rPr>
              <a:t>3)</a:t>
            </a:r>
            <a:r>
              <a:rPr kumimoji="1" lang="ja-JP" altLang="en-US" sz="2400" b="1" dirty="0"/>
              <a:t>アーセナル</a:t>
            </a:r>
            <a:r>
              <a:rPr kumimoji="1" lang="en-US" altLang="ja-JP" sz="2400" b="1" dirty="0"/>
              <a:t>(ARS)</a:t>
            </a:r>
          </a:p>
          <a:p>
            <a:pPr marL="628650" indent="-628650">
              <a:buNone/>
            </a:pP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位</a:t>
            </a:r>
            <a:r>
              <a:rPr lang="en-US" altLang="ja-JP" sz="2400" b="1" dirty="0"/>
              <a:t>: 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↑</a:t>
            </a:r>
            <a:r>
              <a:rPr kumimoji="1" lang="en-US" altLang="ja-JP" sz="2400" b="1" dirty="0"/>
              <a:t>3)</a:t>
            </a:r>
            <a:r>
              <a:rPr kumimoji="1" lang="ja-JP" altLang="en-US" sz="2400" b="1" dirty="0"/>
              <a:t>マンチェスターユナイテッド</a:t>
            </a:r>
            <a:r>
              <a:rPr kumimoji="1" lang="en-US" altLang="ja-JP" sz="2400" b="1" dirty="0"/>
              <a:t>(MU)</a:t>
            </a:r>
            <a:r>
              <a:rPr kumimoji="1" lang="ja-JP" altLang="en-US" sz="2400" b="1" dirty="0"/>
              <a:t>　　　　　　　　</a:t>
            </a:r>
            <a:r>
              <a:rPr kumimoji="1" lang="en-US" altLang="ja-JP" sz="2400" b="1" dirty="0"/>
              <a:t> </a:t>
            </a:r>
          </a:p>
          <a:p>
            <a:pPr marL="0" indent="0">
              <a:buNone/>
            </a:pPr>
            <a:r>
              <a:rPr kumimoji="1" lang="en-US" altLang="ja-JP" sz="2400" b="1" dirty="0"/>
              <a:t>4</a:t>
            </a:r>
            <a:r>
              <a:rPr kumimoji="1" lang="ja-JP" altLang="en-US" sz="2400" b="1" dirty="0"/>
              <a:t>位</a:t>
            </a:r>
            <a:r>
              <a:rPr kumimoji="1" lang="en-US" altLang="ja-JP" sz="2400" b="1" dirty="0"/>
              <a:t>: (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トッテナム</a:t>
            </a:r>
            <a:r>
              <a:rPr kumimoji="1" lang="en-US" altLang="ja-JP" sz="2400" b="1" dirty="0"/>
              <a:t>(TOT)</a:t>
            </a:r>
          </a:p>
          <a:p>
            <a:pPr marL="0" indent="0">
              <a:buNone/>
            </a:pPr>
            <a:r>
              <a:rPr kumimoji="1" lang="en-US" altLang="ja-JP" sz="2400" b="1" dirty="0"/>
              <a:t>5</a:t>
            </a:r>
            <a:r>
              <a:rPr kumimoji="1" lang="ja-JP" altLang="en-US" sz="2400" b="1" dirty="0"/>
              <a:t>位</a:t>
            </a:r>
            <a:r>
              <a:rPr lang="en-US" altLang="ja-JP" sz="2400" b="1" dirty="0">
                <a:sym typeface="Wingdings" panose="05000000000000000000" pitchFamily="2" charset="2"/>
              </a:rPr>
              <a:t>: (</a:t>
            </a:r>
            <a:r>
              <a:rPr lang="ja-JP" altLang="en-US" sz="2400" b="1" dirty="0">
                <a:sym typeface="Wingdings" panose="05000000000000000000" pitchFamily="2" charset="2"/>
              </a:rPr>
              <a:t>↓</a:t>
            </a:r>
            <a:r>
              <a:rPr lang="en-US" altLang="ja-JP" sz="2400" b="1" dirty="0">
                <a:sym typeface="Wingdings" panose="05000000000000000000" pitchFamily="2" charset="2"/>
              </a:rPr>
              <a:t>3)</a:t>
            </a:r>
            <a:r>
              <a:rPr kumimoji="1" lang="ja-JP" altLang="en-US" sz="2400" b="1" dirty="0"/>
              <a:t>リヴァプール</a:t>
            </a:r>
            <a:r>
              <a:rPr kumimoji="1" lang="en-US" altLang="ja-JP" sz="2400" b="1" dirty="0"/>
              <a:t>(LIV)</a:t>
            </a:r>
          </a:p>
          <a:p>
            <a:pPr marL="0" indent="0">
              <a:buNone/>
            </a:pPr>
            <a:r>
              <a:rPr kumimoji="1" lang="en-US" altLang="ja-JP" sz="2400" b="1" dirty="0"/>
              <a:t>6</a:t>
            </a:r>
            <a:r>
              <a:rPr kumimoji="1" lang="ja-JP" altLang="en-US" sz="2400" b="1" dirty="0"/>
              <a:t>位</a:t>
            </a:r>
            <a:r>
              <a:rPr kumimoji="1" lang="en-US" altLang="ja-JP" sz="2400" b="1" dirty="0"/>
              <a:t>: (</a:t>
            </a:r>
            <a:r>
              <a:rPr kumimoji="1" lang="ja-JP" altLang="en-US" sz="2400" b="1" dirty="0"/>
              <a:t>↓</a:t>
            </a:r>
            <a:r>
              <a:rPr kumimoji="1" lang="en-US" altLang="ja-JP" sz="2400" b="1" dirty="0"/>
              <a:t>3)</a:t>
            </a:r>
            <a:r>
              <a:rPr kumimoji="1" lang="ja-JP" altLang="en-US" sz="2400" b="1" dirty="0"/>
              <a:t>チェルシー</a:t>
            </a:r>
            <a:r>
              <a:rPr kumimoji="1" lang="en-US" altLang="ja-JP" sz="2400" b="1" dirty="0"/>
              <a:t>(CHE)</a:t>
            </a:r>
          </a:p>
          <a:p>
            <a:pPr marL="0" indent="0">
              <a:buNone/>
            </a:pP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062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参考文献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dirty="0">
                <a:hlinkClick r:id="rId2"/>
              </a:rPr>
              <a:t>サッカーデータとスタッツの統計分析サイト </a:t>
            </a:r>
            <a:r>
              <a:rPr lang="en-US" altLang="ja-JP" dirty="0">
                <a:hlinkClick r:id="rId2"/>
              </a:rPr>
              <a:t>- FootyStats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8943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1900" b="1" dirty="0"/>
              <a:t>①</a:t>
            </a:r>
            <a:r>
              <a:rPr kumimoji="1" lang="en-US" altLang="ja-JP" sz="1900" b="1" dirty="0"/>
              <a:t>18/19</a:t>
            </a:r>
            <a:r>
              <a:rPr kumimoji="1" lang="ja-JP" altLang="en-US" sz="1900" b="1" dirty="0"/>
              <a:t>から</a:t>
            </a:r>
            <a:r>
              <a:rPr kumimoji="1" lang="en-US" altLang="ja-JP" sz="1900" b="1" dirty="0"/>
              <a:t>21/22</a:t>
            </a:r>
            <a:r>
              <a:rPr kumimoji="1" lang="ja-JP" altLang="en-US" sz="1900" b="1" dirty="0"/>
              <a:t>までの</a:t>
            </a:r>
            <a:r>
              <a:rPr kumimoji="1" lang="en-US" altLang="ja-JP" sz="1900" b="1" dirty="0"/>
              <a:t>4</a:t>
            </a:r>
            <a:r>
              <a:rPr kumimoji="1" lang="ja-JP" altLang="en-US" sz="1900" b="1" dirty="0"/>
              <a:t>年間の得点パターンを折れ線グラフにまとめる。</a:t>
            </a:r>
            <a:endParaRPr kumimoji="1" lang="en-US" altLang="ja-JP" sz="1900" b="1" dirty="0"/>
          </a:p>
          <a:p>
            <a:pPr marL="0" indent="0">
              <a:buNone/>
            </a:pPr>
            <a:endParaRPr lang="en-US" altLang="ja-JP" sz="1900" dirty="0"/>
          </a:p>
          <a:p>
            <a:pPr marL="0" indent="0">
              <a:buNone/>
            </a:pPr>
            <a:r>
              <a:rPr kumimoji="1" lang="ja-JP" altLang="en-US" sz="1900" b="1" dirty="0"/>
              <a:t>②今シーズンの</a:t>
            </a:r>
            <a:r>
              <a:rPr kumimoji="1" lang="en-US" altLang="ja-JP" sz="1900" b="1" dirty="0"/>
              <a:t>13</a:t>
            </a:r>
            <a:r>
              <a:rPr kumimoji="1" lang="ja-JP" altLang="en-US" sz="1900" b="1" dirty="0"/>
              <a:t>節（全体の</a:t>
            </a:r>
            <a:r>
              <a:rPr kumimoji="1" lang="en-US" altLang="ja-JP" sz="1900" b="1" dirty="0"/>
              <a:t>3</a:t>
            </a:r>
            <a:r>
              <a:rPr kumimoji="1" lang="ja-JP" altLang="en-US" sz="1900" b="1" dirty="0"/>
              <a:t>分の</a:t>
            </a:r>
            <a:r>
              <a:rPr kumimoji="1" lang="en-US" altLang="ja-JP" sz="1900" b="1" dirty="0"/>
              <a:t>1</a:t>
            </a:r>
            <a:r>
              <a:rPr kumimoji="1" lang="ja-JP" altLang="en-US" sz="1900" b="1" dirty="0"/>
              <a:t>）終了時点のデータを集め、それぞれの得失点パターンと比較する。　</a:t>
            </a:r>
            <a:endParaRPr kumimoji="1" lang="en-US" altLang="ja-JP" sz="1900" b="1" dirty="0"/>
          </a:p>
          <a:p>
            <a:pPr marL="0" indent="0">
              <a:buNone/>
            </a:pPr>
            <a:endParaRPr kumimoji="1" lang="en-US" altLang="ja-JP" sz="1900" b="1" dirty="0"/>
          </a:p>
          <a:p>
            <a:pPr marL="0" indent="0">
              <a:buNone/>
            </a:pPr>
            <a:r>
              <a:rPr kumimoji="1" lang="ja-JP" altLang="en-US" sz="1900" b="1" dirty="0"/>
              <a:t>③最も近いもののデータを基に今シーズンの勝ち点と得失点を予想する。</a:t>
            </a:r>
            <a:endParaRPr kumimoji="1" lang="en-US" altLang="ja-JP" sz="1900" b="1" dirty="0"/>
          </a:p>
          <a:p>
            <a:pPr marL="0" indent="0">
              <a:buNone/>
            </a:pPr>
            <a:endParaRPr kumimoji="1" lang="en-US" altLang="ja-JP" sz="1900" b="1" dirty="0"/>
          </a:p>
          <a:p>
            <a:pPr marL="0" indent="0">
              <a:buNone/>
            </a:pPr>
            <a:r>
              <a:rPr kumimoji="1" lang="ja-JP" altLang="en-US" sz="19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45655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検証方法①②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000" b="1" dirty="0"/>
              <a:t>各時間帯（</a:t>
            </a:r>
            <a:r>
              <a:rPr kumimoji="1" lang="en-US" altLang="ja-JP" sz="2000" b="1" dirty="0"/>
              <a:t>10</a:t>
            </a:r>
            <a:r>
              <a:rPr kumimoji="1" lang="ja-JP" altLang="en-US" sz="2000" b="1" dirty="0"/>
              <a:t>分ごと）の得失点を、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　　　　　　　　　①</a:t>
            </a:r>
            <a:r>
              <a:rPr kumimoji="1" lang="en-US" altLang="ja-JP" sz="2000" b="1" dirty="0"/>
              <a:t>0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②</a:t>
            </a:r>
            <a:r>
              <a:rPr kumimoji="1" lang="en-US" altLang="ja-JP" sz="2000" b="1" dirty="0"/>
              <a:t>1</a:t>
            </a:r>
            <a:r>
              <a:rPr kumimoji="1" lang="ja-JP" altLang="en-US" sz="2000" b="1" dirty="0"/>
              <a:t>点以上～</a:t>
            </a:r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③</a:t>
            </a:r>
            <a:r>
              <a:rPr kumimoji="1" lang="en-US" altLang="ja-JP" sz="2000" b="1" dirty="0"/>
              <a:t>6</a:t>
            </a:r>
            <a:r>
              <a:rPr kumimoji="1" lang="ja-JP" altLang="en-US" sz="2000" b="1" dirty="0"/>
              <a:t>点以上～</a:t>
            </a:r>
            <a:r>
              <a:rPr kumimoji="1" lang="en-US" altLang="ja-JP" sz="2000" b="1" dirty="0"/>
              <a:t>10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④</a:t>
            </a:r>
            <a:r>
              <a:rPr kumimoji="1" lang="en-US" altLang="ja-JP" sz="2000" b="1" dirty="0"/>
              <a:t>11</a:t>
            </a:r>
            <a:r>
              <a:rPr kumimoji="1" lang="ja-JP" altLang="en-US" sz="2000" b="1" dirty="0"/>
              <a:t>点以上～</a:t>
            </a: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の</a:t>
            </a:r>
            <a:r>
              <a:rPr kumimoji="1" lang="en-US" altLang="ja-JP" sz="2000" b="1" dirty="0"/>
              <a:t>4</a:t>
            </a:r>
            <a:r>
              <a:rPr kumimoji="1" lang="ja-JP" altLang="en-US" sz="2000" b="1" dirty="0"/>
              <a:t>つに分けて、今シーズンと一致するものと、</a:t>
            </a:r>
            <a:endParaRPr kumimoji="1" lang="en-US" altLang="ja-JP" sz="2000" b="1" dirty="0"/>
          </a:p>
          <a:p>
            <a:pPr marL="1793875" indent="-1793875">
              <a:buNone/>
            </a:pPr>
            <a:r>
              <a:rPr kumimoji="1" lang="ja-JP" altLang="en-US" sz="2000" b="1" dirty="0"/>
              <a:t>隣り合うものの個数をそれぞれ出す。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→一致＝個数</a:t>
            </a:r>
            <a:r>
              <a:rPr kumimoji="1" lang="en-US" altLang="ja-JP" sz="2000" b="1" dirty="0"/>
              <a:t>×3</a:t>
            </a:r>
            <a:r>
              <a:rPr kumimoji="1" lang="ja-JP" altLang="en-US" sz="2000" b="1" dirty="0"/>
              <a:t>（点）、隣＝個数（点）として計算</a:t>
            </a:r>
            <a:endParaRPr kumimoji="1" lang="en-US" altLang="ja-JP" sz="2000" b="1" dirty="0"/>
          </a:p>
          <a:p>
            <a:pPr marL="2422525" indent="-2422525">
              <a:buNone/>
            </a:pP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→最も点の大きいシーズンを選択</a:t>
            </a: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　＊</a:t>
            </a:r>
            <a:r>
              <a:rPr kumimoji="1" lang="en-US" altLang="ja-JP" sz="2000" b="1" dirty="0"/>
              <a:t>13</a:t>
            </a:r>
            <a:r>
              <a:rPr kumimoji="1" lang="ja-JP" altLang="en-US" sz="2000" b="1" dirty="0"/>
              <a:t>点以下の場合は各シーズンの平均を採用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1577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検証方法③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b="1" dirty="0"/>
              <a:t>選んだシーズンの</a:t>
            </a:r>
            <a:r>
              <a:rPr kumimoji="1" lang="en-US" altLang="ja-JP" b="1" dirty="0"/>
              <a:t>13</a:t>
            </a:r>
            <a:r>
              <a:rPr kumimoji="1" lang="ja-JP" altLang="en-US" b="1" dirty="0"/>
              <a:t>節終了時点から最終節までの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勝ち点と得失点の推移を基に、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今シーズンの勝率と得失点を予想し、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バブルチャートにまとめる。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5238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対象クラブ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①：マンチェスターシティ</a:t>
            </a:r>
            <a:r>
              <a:rPr kumimoji="1" lang="en-US" altLang="ja-JP" sz="2400" b="1" dirty="0"/>
              <a:t>(MC)</a:t>
            </a:r>
          </a:p>
          <a:p>
            <a:pPr marL="0" indent="0">
              <a:buNone/>
            </a:pPr>
            <a:r>
              <a:rPr kumimoji="1" lang="ja-JP" altLang="en-US" sz="2400" b="1" dirty="0"/>
              <a:t>②：リヴァプール</a:t>
            </a:r>
            <a:r>
              <a:rPr kumimoji="1" lang="en-US" altLang="ja-JP" sz="2400" b="1" dirty="0"/>
              <a:t>(LIV)</a:t>
            </a:r>
          </a:p>
          <a:p>
            <a:pPr marL="0" indent="0">
              <a:buNone/>
            </a:pPr>
            <a:r>
              <a:rPr kumimoji="1" lang="ja-JP" altLang="en-US" sz="2400" b="1" dirty="0"/>
              <a:t>③：チェルシー</a:t>
            </a:r>
            <a:r>
              <a:rPr kumimoji="1" lang="en-US" altLang="ja-JP" sz="2400" b="1" dirty="0"/>
              <a:t>(CHE)</a:t>
            </a:r>
          </a:p>
          <a:p>
            <a:pPr marL="0" indent="0">
              <a:buNone/>
            </a:pPr>
            <a:r>
              <a:rPr kumimoji="1" lang="ja-JP" altLang="en-US" sz="2400" b="1" dirty="0"/>
              <a:t>④：トッテナム</a:t>
            </a:r>
            <a:r>
              <a:rPr kumimoji="1" lang="en-US" altLang="ja-JP" sz="2400" b="1" dirty="0"/>
              <a:t>(TOT)</a:t>
            </a:r>
          </a:p>
          <a:p>
            <a:pPr marL="0" indent="0">
              <a:buNone/>
            </a:pPr>
            <a:r>
              <a:rPr kumimoji="1" lang="ja-JP" altLang="en-US" sz="2400" b="1" dirty="0"/>
              <a:t>⑤：アーセナル</a:t>
            </a:r>
            <a:r>
              <a:rPr kumimoji="1" lang="en-US" altLang="ja-JP" sz="2400" b="1" dirty="0"/>
              <a:t>(ARS)</a:t>
            </a:r>
          </a:p>
          <a:p>
            <a:pPr marL="628650" indent="-628650">
              <a:buNone/>
            </a:pPr>
            <a:r>
              <a:rPr kumimoji="1" lang="ja-JP" altLang="en-US" sz="2400" b="1" dirty="0"/>
              <a:t>⑥：マンチェスターユナイテッド　　　　　　　　　</a:t>
            </a:r>
            <a:r>
              <a:rPr kumimoji="1" lang="en-US" altLang="ja-JP" sz="2400" b="1" dirty="0"/>
              <a:t>(MU)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2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①　マンチェスターシティ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(MC)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現在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(18/19)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：試合全体を通してボールを保持し、有利なペースを保つ。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05F2C4-D33C-D3C1-EB20-780D75F64D36}"/>
              </a:ext>
            </a:extLst>
          </p:cNvPr>
          <p:cNvSpPr txBox="1"/>
          <p:nvPr/>
        </p:nvSpPr>
        <p:spPr>
          <a:xfrm>
            <a:off x="331471" y="2331720"/>
            <a:ext cx="4024992" cy="450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2000" u="sng" dirty="0"/>
              <a:t>赤色のグラフが今シーズン</a:t>
            </a: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27E1E0A-7E75-9530-D4F0-4BB412391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12251"/>
              </p:ext>
            </p:extLst>
          </p:nvPr>
        </p:nvGraphicFramePr>
        <p:xfrm>
          <a:off x="0" y="1520190"/>
          <a:ext cx="6019331" cy="472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89068" y="6296525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2074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93196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1910420709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→各シーズンの平均を採用</a:t>
            </a:r>
          </a:p>
        </p:txBody>
      </p:sp>
    </p:spTree>
    <p:extLst>
      <p:ext uri="{BB962C8B-B14F-4D97-AF65-F5344CB8AC3E}">
        <p14:creationId xmlns:p14="http://schemas.microsoft.com/office/powerpoint/2010/main" val="24750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マンチェスターシティ</a:t>
            </a:r>
            <a:br>
              <a:rPr kumimoji="1" lang="en-US" altLang="ja-JP" sz="4000" b="1" dirty="0"/>
            </a:br>
            <a:r>
              <a:rPr lang="en-US" altLang="ja-JP" sz="4000" b="1" dirty="0"/>
              <a:t> </a:t>
            </a: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各シーズンの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平均の勝ち点と合計得失点差の推移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lang="en-US" altLang="ja-JP" sz="2400" b="1" dirty="0"/>
              <a:t>29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→</a:t>
            </a:r>
            <a:r>
              <a:rPr lang="en-US" altLang="ja-JP" sz="2400" b="1" dirty="0"/>
              <a:t>90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+61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+21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+66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+45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93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+72</a:t>
            </a:r>
          </a:p>
        </p:txBody>
      </p:sp>
    </p:spTree>
    <p:extLst>
      <p:ext uri="{BB962C8B-B14F-4D97-AF65-F5344CB8AC3E}">
        <p14:creationId xmlns:p14="http://schemas.microsoft.com/office/powerpoint/2010/main" val="8736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②　リヴァプール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(MC)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現在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(19/20)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：前半と後半それぞれの終了間際での勝ち越し、逆転を狙う。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32866" y="6099810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9191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93358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1247522188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20/21</a:t>
            </a:r>
            <a:r>
              <a:rPr kumimoji="1" lang="ja-JP" altLang="en-US" b="1" dirty="0"/>
              <a:t>シーズンを採用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5EDBF7A1-6B0A-A9C5-78C6-4578C389F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735922"/>
              </p:ext>
            </p:extLst>
          </p:nvPr>
        </p:nvGraphicFramePr>
        <p:xfrm>
          <a:off x="20470" y="1520190"/>
          <a:ext cx="6019331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378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1511</Words>
  <Application>Microsoft Office PowerPoint</Application>
  <PresentationFormat>ワイド画面</PresentationFormat>
  <Paragraphs>559</Paragraphs>
  <Slides>21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Calibri</vt:lpstr>
      <vt:lpstr>Office テーマ</vt:lpstr>
      <vt:lpstr>卒業制作</vt:lpstr>
      <vt:lpstr>テーマ 時間帯別の得失点を基にした 勝ち点の分析</vt:lpstr>
      <vt:lpstr>検証方法</vt:lpstr>
      <vt:lpstr>検証方法①②</vt:lpstr>
      <vt:lpstr>検証方法③</vt:lpstr>
      <vt:lpstr>対象クラブ</vt:lpstr>
      <vt:lpstr>①　マンチェスターシティ(MC)　現在2位  理想的な戦略(18/19)：試合全体を通してボールを保持し、有利なペースを保つ。</vt:lpstr>
      <vt:lpstr>マンチェスターシティ  </vt:lpstr>
      <vt:lpstr>②　リヴァプール(MC)　現在6位  理想的な戦略(19/20)：前半と後半それぞれの終了間際での勝ち越し、逆転を狙う。</vt:lpstr>
      <vt:lpstr>リヴァプール</vt:lpstr>
      <vt:lpstr>③　チェルシー(CHE)現在10位 理想的な戦略(21/22)：ボールを保持し続け、有利な時間帯を増やす。</vt:lpstr>
      <vt:lpstr>チェルシー</vt:lpstr>
      <vt:lpstr>④　トッテナム(TOT)現在5位 理想的な戦略(18/19)：前半のうちに先制点を取り、最後まで守り切る。</vt:lpstr>
      <vt:lpstr>トッテナム </vt:lpstr>
      <vt:lpstr>⑤　アーセナル(ARS)現在1位 理想的な戦略(21/22)：ボールを保持し続け、有利な時間帯を増やす。</vt:lpstr>
      <vt:lpstr>  アーセナル  </vt:lpstr>
      <vt:lpstr>⑥　マンチェスターユナイテッド(MU)現在4位 理想的な戦略(20/21)：前半は膠着状態を維持し、後半で勝ち越しを狙う。</vt:lpstr>
      <vt:lpstr>マンチェスターユナイテッド </vt:lpstr>
      <vt:lpstr>全チームのまとめ</vt:lpstr>
      <vt:lpstr>今シーズンの 順位予想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時間帯別の得失点と勝率の関係の分析</dc:title>
  <dc:creator>田岡 和也</dc:creator>
  <cp:lastModifiedBy>田岡 和也</cp:lastModifiedBy>
  <cp:revision>23</cp:revision>
  <dcterms:created xsi:type="dcterms:W3CDTF">2022-10-27T06:14:58Z</dcterms:created>
  <dcterms:modified xsi:type="dcterms:W3CDTF">2023-01-11T08:32:26Z</dcterms:modified>
</cp:coreProperties>
</file>