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d0352aa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cd0352aa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d0352aa1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d0352aa1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cd0352aa13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cd0352aa13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cd0352aa13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cd0352aa1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d0352aa1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d0352aa1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d0352aa1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d0352aa1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d0352aa1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d0352aa1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d0352aa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d0352aa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d0352aa1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cd0352aa1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d0352aa1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d0352aa1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d0352aa1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d0352aa1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d0352aa1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d0352aa1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ゼミ卒業制作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最終発表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193082 </a:t>
            </a:r>
            <a:r>
              <a:rPr lang="ja"/>
              <a:t>桑原求伍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比較1　天皇賞（秋）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843850" y="-1165125"/>
            <a:ext cx="1835051" cy="78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/>
          <p:nvPr/>
        </p:nvSpPr>
        <p:spPr>
          <a:xfrm>
            <a:off x="977925" y="4560500"/>
            <a:ext cx="310200" cy="282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1835550" y="4278500"/>
            <a:ext cx="310200" cy="282000"/>
          </a:xfrm>
          <a:prstGeom prst="ellipse">
            <a:avLst/>
          </a:prstGeom>
          <a:solidFill>
            <a:srgbClr val="90EE9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61125" y="4560500"/>
            <a:ext cx="310200" cy="282000"/>
          </a:xfrm>
          <a:prstGeom prst="ellipse">
            <a:avLst/>
          </a:prstGeom>
          <a:solidFill>
            <a:srgbClr val="FFEFD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2713950" y="4278500"/>
            <a:ext cx="310200" cy="282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2941575" y="4560500"/>
            <a:ext cx="310200" cy="282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251775" y="3983700"/>
            <a:ext cx="310200" cy="282000"/>
          </a:xfrm>
          <a:prstGeom prst="ellipse">
            <a:avLst/>
          </a:prstGeom>
          <a:solidFill>
            <a:srgbClr val="87C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3453225" y="4278500"/>
            <a:ext cx="310200" cy="282000"/>
          </a:xfrm>
          <a:prstGeom prst="ellipse">
            <a:avLst/>
          </a:prstGeom>
          <a:solidFill>
            <a:srgbClr val="F080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3652650" y="4560500"/>
            <a:ext cx="310200" cy="282000"/>
          </a:xfrm>
          <a:prstGeom prst="ellipse">
            <a:avLst/>
          </a:prstGeom>
          <a:solidFill>
            <a:srgbClr val="E6E6F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3763425" y="3983700"/>
            <a:ext cx="310200" cy="282000"/>
          </a:xfrm>
          <a:prstGeom prst="ellipse">
            <a:avLst/>
          </a:prstGeom>
          <a:solidFill>
            <a:srgbClr val="FFA5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4277150" y="4278500"/>
            <a:ext cx="310200" cy="282000"/>
          </a:xfrm>
          <a:prstGeom prst="ellipse">
            <a:avLst/>
          </a:prstGeom>
          <a:solidFill>
            <a:srgbClr val="1E9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984350" y="3983700"/>
            <a:ext cx="310200" cy="282000"/>
          </a:xfrm>
          <a:prstGeom prst="ellipse">
            <a:avLst/>
          </a:prstGeom>
          <a:solidFill>
            <a:srgbClr val="DC14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5294550" y="4560500"/>
            <a:ext cx="310200" cy="282000"/>
          </a:xfrm>
          <a:prstGeom prst="ellipse">
            <a:avLst/>
          </a:prstGeom>
          <a:solidFill>
            <a:srgbClr val="8080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6311950" y="4560500"/>
            <a:ext cx="310200" cy="282000"/>
          </a:xfrm>
          <a:prstGeom prst="ellipse">
            <a:avLst/>
          </a:prstGeom>
          <a:solidFill>
            <a:srgbClr val="228B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7082900" y="4560500"/>
            <a:ext cx="310200" cy="282000"/>
          </a:xfrm>
          <a:prstGeom prst="ellipse">
            <a:avLst/>
          </a:prstGeom>
          <a:solidFill>
            <a:srgbClr val="FFE4B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7647525" y="4560500"/>
            <a:ext cx="310200" cy="282000"/>
          </a:xfrm>
          <a:prstGeom prst="ellipse">
            <a:avLst/>
          </a:prstGeom>
          <a:solidFill>
            <a:srgbClr val="D269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比較2　日本ダービー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606799" y="-887874"/>
            <a:ext cx="1747550" cy="723099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/>
          <p:nvPr/>
        </p:nvSpPr>
        <p:spPr>
          <a:xfrm>
            <a:off x="1748975" y="4560500"/>
            <a:ext cx="310200" cy="282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4704350" y="3983700"/>
            <a:ext cx="310200" cy="282000"/>
          </a:xfrm>
          <a:prstGeom prst="ellipse">
            <a:avLst/>
          </a:prstGeom>
          <a:solidFill>
            <a:srgbClr val="90EE9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7453825" y="4278500"/>
            <a:ext cx="310200" cy="282000"/>
          </a:xfrm>
          <a:prstGeom prst="ellipse">
            <a:avLst/>
          </a:prstGeom>
          <a:solidFill>
            <a:srgbClr val="FFEFD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4117888" y="3983700"/>
            <a:ext cx="310200" cy="282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3992713" y="4278500"/>
            <a:ext cx="310200" cy="282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2320850" y="4560500"/>
            <a:ext cx="310200" cy="282000"/>
          </a:xfrm>
          <a:prstGeom prst="ellipse">
            <a:avLst/>
          </a:prstGeom>
          <a:solidFill>
            <a:srgbClr val="87C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3453225" y="4278500"/>
            <a:ext cx="310200" cy="282000"/>
          </a:xfrm>
          <a:prstGeom prst="ellipse">
            <a:avLst/>
          </a:prstGeom>
          <a:solidFill>
            <a:srgbClr val="F080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3807700" y="4560500"/>
            <a:ext cx="310200" cy="282000"/>
          </a:xfrm>
          <a:prstGeom prst="ellipse">
            <a:avLst/>
          </a:prstGeom>
          <a:solidFill>
            <a:srgbClr val="E6E6F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5574875" y="4156150"/>
            <a:ext cx="310200" cy="282000"/>
          </a:xfrm>
          <a:prstGeom prst="ellipse">
            <a:avLst/>
          </a:prstGeom>
          <a:solidFill>
            <a:srgbClr val="FFA5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4783800" y="4278500"/>
            <a:ext cx="310200" cy="282000"/>
          </a:xfrm>
          <a:prstGeom prst="ellipse">
            <a:avLst/>
          </a:prstGeom>
          <a:solidFill>
            <a:srgbClr val="1E9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2432838" y="4278500"/>
            <a:ext cx="310200" cy="282000"/>
          </a:xfrm>
          <a:prstGeom prst="ellipse">
            <a:avLst/>
          </a:prstGeom>
          <a:solidFill>
            <a:srgbClr val="DC14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4473600" y="4560500"/>
            <a:ext cx="310200" cy="282000"/>
          </a:xfrm>
          <a:prstGeom prst="ellipse">
            <a:avLst/>
          </a:prstGeom>
          <a:solidFill>
            <a:srgbClr val="8080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7613475" y="4560500"/>
            <a:ext cx="310200" cy="282000"/>
          </a:xfrm>
          <a:prstGeom prst="ellipse">
            <a:avLst/>
          </a:prstGeom>
          <a:solidFill>
            <a:srgbClr val="228B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906775" y="4560500"/>
            <a:ext cx="310200" cy="282000"/>
          </a:xfrm>
          <a:prstGeom prst="ellipse">
            <a:avLst/>
          </a:prstGeom>
          <a:solidFill>
            <a:srgbClr val="FFE4B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4582100" y="3701700"/>
            <a:ext cx="310200" cy="282000"/>
          </a:xfrm>
          <a:prstGeom prst="ellipse">
            <a:avLst/>
          </a:prstGeom>
          <a:solidFill>
            <a:srgbClr val="D269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3351750" y="3983700"/>
            <a:ext cx="310200" cy="282000"/>
          </a:xfrm>
          <a:prstGeom prst="ellipse">
            <a:avLst/>
          </a:prstGeom>
          <a:solidFill>
            <a:srgbClr val="DDA0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6018775" y="4560500"/>
            <a:ext cx="310200" cy="282000"/>
          </a:xfrm>
          <a:prstGeom prst="ellipse">
            <a:avLst/>
          </a:prstGeom>
          <a:solidFill>
            <a:srgbClr val="FFB6C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6514350" y="4278500"/>
            <a:ext cx="310200" cy="282000"/>
          </a:xfrm>
          <a:prstGeom prst="ellipse">
            <a:avLst/>
          </a:prstGeom>
          <a:solidFill>
            <a:srgbClr val="FF69B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反省点1　双方向性について</a:t>
            </a:r>
            <a:endParaRPr/>
          </a:p>
        </p:txBody>
      </p:sp>
      <p:grpSp>
        <p:nvGrpSpPr>
          <p:cNvPr id="193" name="Google Shape;193;p24"/>
          <p:cNvGrpSpPr/>
          <p:nvPr/>
        </p:nvGrpSpPr>
        <p:grpSpPr>
          <a:xfrm>
            <a:off x="731250" y="2567450"/>
            <a:ext cx="7685100" cy="1656000"/>
            <a:chOff x="729450" y="2765600"/>
            <a:chExt cx="7685100" cy="1656000"/>
          </a:xfrm>
        </p:grpSpPr>
        <p:sp>
          <p:nvSpPr>
            <p:cNvPr id="194" name="Google Shape;194;p24"/>
            <p:cNvSpPr/>
            <p:nvPr/>
          </p:nvSpPr>
          <p:spPr>
            <a:xfrm>
              <a:off x="729450" y="2765600"/>
              <a:ext cx="2035200" cy="1656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/>
                <a:t>ユーザ入力から</a:t>
              </a:r>
              <a:endParaRPr sz="1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/>
                <a:t>JavaScriptに送信</a:t>
              </a:r>
              <a:endParaRPr sz="1800"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3554400" y="2765600"/>
              <a:ext cx="2035200" cy="1656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/>
                <a:t>JavaScriptから</a:t>
              </a:r>
              <a:endParaRPr sz="1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/>
                <a:t>p5.jsへの</a:t>
              </a:r>
              <a:endParaRPr sz="1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/>
                <a:t>情報の受け渡し</a:t>
              </a:r>
              <a:endParaRPr sz="1800"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6379350" y="2765600"/>
              <a:ext cx="2035200" cy="1656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/>
                <a:t>p5.js</a:t>
              </a:r>
              <a:r>
                <a:rPr lang="ja" sz="1800"/>
                <a:t>での描画</a:t>
              </a:r>
              <a:endParaRPr sz="1800"/>
            </a:p>
          </p:txBody>
        </p:sp>
        <p:sp>
          <p:nvSpPr>
            <p:cNvPr id="197" name="Google Shape;197;p24"/>
            <p:cNvSpPr txBox="1"/>
            <p:nvPr/>
          </p:nvSpPr>
          <p:spPr>
            <a:xfrm>
              <a:off x="2825325" y="3224150"/>
              <a:ext cx="6684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3600">
                  <a:latin typeface="Lato"/>
                  <a:ea typeface="Lato"/>
                  <a:cs typeface="Lato"/>
                  <a:sym typeface="Lato"/>
                </a:rPr>
                <a:t>⇒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8" name="Google Shape;198;p24"/>
            <p:cNvSpPr txBox="1"/>
            <p:nvPr/>
          </p:nvSpPr>
          <p:spPr>
            <a:xfrm>
              <a:off x="5650275" y="3224150"/>
              <a:ext cx="6684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3600">
                  <a:latin typeface="Lato"/>
                  <a:ea typeface="Lato"/>
                  <a:cs typeface="Lato"/>
                  <a:sym typeface="Lato"/>
                </a:rPr>
                <a:t>⇒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99" name="Google Shape;199;p24"/>
          <p:cNvSpPr txBox="1"/>
          <p:nvPr/>
        </p:nvSpPr>
        <p:spPr>
          <a:xfrm>
            <a:off x="731250" y="2010538"/>
            <a:ext cx="24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Lato"/>
                <a:ea typeface="Lato"/>
                <a:cs typeface="Lato"/>
                <a:sym typeface="Lato"/>
              </a:rPr>
              <a:t>開発当初考えていた流れ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反省点2　描画スキルについて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実際のレースに近い細かい展開図の設定や</a:t>
            </a:r>
            <a:br>
              <a:rPr lang="ja" sz="1800"/>
            </a:br>
            <a:r>
              <a:rPr lang="ja" sz="1800"/>
              <a:t>アニメーションを実現させることができなかった。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800"/>
              <a:t>→どちらも私が構築したシステム上難しく、システムの見直しから必要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目次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853850"/>
            <a:ext cx="7688700" cy="28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ja" sz="1800"/>
              <a:t>・</a:t>
            </a:r>
            <a:r>
              <a:rPr lang="ja" sz="1800"/>
              <a:t>制作のきっかけ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ja" sz="1800"/>
              <a:t>・テーマ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ja" sz="1800"/>
              <a:t>・競馬の説明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ja" sz="1800"/>
              <a:t>・今回使用した要素技術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ja" sz="1800"/>
              <a:t>・制作物の発表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ja" sz="1800"/>
              <a:t>・反省点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きっかけ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趣味の競馬をより楽しむことができる、ツールを作りたい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800"/>
              <a:t>近年の競馬文化の盛り上がりから、自分の制作物が競馬文化を支えることができる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719900" y="2079150"/>
            <a:ext cx="57042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/>
              <a:t>競馬展開予想ツール</a:t>
            </a:r>
            <a:endParaRPr sz="4800"/>
          </a:p>
        </p:txBody>
      </p:sp>
      <p:sp>
        <p:nvSpPr>
          <p:cNvPr id="105" name="Google Shape;105;p16"/>
          <p:cNvSpPr txBox="1"/>
          <p:nvPr/>
        </p:nvSpPr>
        <p:spPr>
          <a:xfrm>
            <a:off x="883900" y="1410475"/>
            <a:ext cx="40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Lato"/>
                <a:ea typeface="Lato"/>
                <a:cs typeface="Lato"/>
                <a:sym typeface="Lato"/>
              </a:rPr>
              <a:t>今回の制作物のテーマは、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競馬についての説明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・</a:t>
            </a:r>
            <a:r>
              <a:rPr lang="ja" sz="1600"/>
              <a:t>競馬とは、</a:t>
            </a:r>
            <a:r>
              <a:rPr b="1" lang="ja" sz="1600"/>
              <a:t>着順</a:t>
            </a:r>
            <a:r>
              <a:rPr lang="ja" sz="1600"/>
              <a:t>を予想するレースである　（x　タイム）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600"/>
              <a:t>・会場・距離は決まっているが、各馬が走るレーンが決まっているわけではない</a:t>
            </a:r>
            <a:br>
              <a:rPr lang="ja" sz="1600"/>
            </a:br>
            <a:r>
              <a:rPr lang="ja" sz="1600"/>
              <a:t>（陸上で言うと、</a:t>
            </a:r>
            <a:r>
              <a:rPr b="1" lang="ja" sz="1600"/>
              <a:t>オープンレーン</a:t>
            </a:r>
            <a:r>
              <a:rPr lang="ja" sz="1600"/>
              <a:t>）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・どのペースで、どこから全速力で、どのルートで走れば、最も良いパフォーマンスができるかは馬によって異なる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600"/>
              <a:t>（スタートから飛ばして最後はバテるタイプ、最初は体力温存してラストスパートをかけるタイプ）　＝　</a:t>
            </a:r>
            <a:r>
              <a:rPr b="1" lang="ja" sz="1600"/>
              <a:t>脚質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展開の重要性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4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展開とは、いわゆる</a:t>
            </a:r>
            <a:r>
              <a:rPr b="1" lang="ja" sz="1800"/>
              <a:t>隊列</a:t>
            </a:r>
            <a:r>
              <a:rPr lang="ja" sz="1800"/>
              <a:t>や</a:t>
            </a:r>
            <a:r>
              <a:rPr b="1" lang="ja" sz="1800"/>
              <a:t>順番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800"/>
              <a:t>「スタート時からレース中盤」や「ラスト300~400m」の展開図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800"/>
              <a:t>レースで走る馬のレベル・能力が拮抗しやすい上位のレースほど、</a:t>
            </a:r>
            <a:br>
              <a:rPr lang="ja" sz="1800"/>
            </a:br>
            <a:r>
              <a:rPr lang="ja" sz="1800"/>
              <a:t>展開面を重要視すべき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今回使用したプログラミング言語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00" y="22454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2288" y="224546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8700" y="2245475"/>
            <a:ext cx="2819904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役割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00" y="24740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8888" y="247406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8700" y="2474075"/>
            <a:ext cx="2819904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1673750" y="2012375"/>
            <a:ext cx="20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latin typeface="Lato"/>
                <a:ea typeface="Lato"/>
                <a:cs typeface="Lato"/>
                <a:sym typeface="Lato"/>
              </a:rPr>
              <a:t>Webサイト作り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889625" y="3300500"/>
            <a:ext cx="66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600">
                <a:latin typeface="Lato"/>
                <a:ea typeface="Lato"/>
                <a:cs typeface="Lato"/>
                <a:sym typeface="Lato"/>
              </a:rPr>
              <a:t>⇒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6687900" y="2012375"/>
            <a:ext cx="108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latin typeface="Lato"/>
                <a:ea typeface="Lato"/>
                <a:cs typeface="Lato"/>
                <a:sym typeface="Lato"/>
              </a:rPr>
              <a:t>図式化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制作物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実際のサイトを見ながら紹介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