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zE0smTkgcvWPRzAn6sLG/rqAT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0163E6-C1A6-4D38-8C0F-5139BF7B5C6A}">
  <a:tblStyle styleId="{430163E6-C1A6-4D38-8C0F-5139BF7B5C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c43bbe459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c43bbe45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c43bbe459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c43bbe45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c43bbe459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c43bbe45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c43bbe459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c43bbe45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c43bbe459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c43bbe45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c43bbe45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c43bbe4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c43bbe459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c43bbe45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c43bbe459_2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c43bbe459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c43bbe459_2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c43bbe459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c43bbe459_2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c43bbe459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c43bbe4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c43bbe4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c43bbe459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c43bbe459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c43bbe459_2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c43bbe459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c43bbe459_2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c43bbe459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c43bbe45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c43bbe4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c43bbe45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c43bbe4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c43bbe45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c43bbe4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c43bbe45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c43bbe4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c43bbe459_2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c43bbe459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c43bbe459_2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c43bbe459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c43bbe45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c43bbe45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c43bbe459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c43bbe45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c43bbe45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c43bbe4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c43bbe459_3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c43bbe459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c43bbe459_3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c43bbe45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tr-TR"/>
              <a:t>EE464 Feedback Session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tr-TR"/>
              <a:t>Mert Eren Kandilli</a:t>
            </a:r>
            <a:endParaRPr/>
          </a:p>
          <a:p>
            <a:pPr indent="0" lvl="0" marL="0" rtl="0" algn="ctr">
              <a:lnSpc>
                <a:spcPct val="90000"/>
              </a:lnSpc>
              <a:spcBef>
                <a:spcPts val="0"/>
              </a:spcBef>
              <a:spcAft>
                <a:spcPts val="0"/>
              </a:spcAft>
              <a:buClr>
                <a:schemeClr val="dk1"/>
              </a:buClr>
              <a:buSzPts val="2400"/>
              <a:buNone/>
            </a:pPr>
            <a:r>
              <a:rPr lang="tr-TR"/>
              <a:t>Emre Çakmakyurdu</a:t>
            </a:r>
            <a:endParaRPr/>
          </a:p>
          <a:p>
            <a:pPr indent="0" lvl="0" marL="0" rtl="0" algn="ctr">
              <a:lnSpc>
                <a:spcPct val="90000"/>
              </a:lnSpc>
              <a:spcBef>
                <a:spcPts val="0"/>
              </a:spcBef>
              <a:spcAft>
                <a:spcPts val="0"/>
              </a:spcAft>
              <a:buClr>
                <a:schemeClr val="dk1"/>
              </a:buClr>
              <a:buSzPts val="2400"/>
              <a:buNone/>
            </a:pPr>
            <a:r>
              <a:rPr lang="tr-TR"/>
              <a:t>Kubilay Kaya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11c43bbe459_3_40"/>
          <p:cNvPicPr preferRelativeResize="0"/>
          <p:nvPr/>
        </p:nvPicPr>
        <p:blipFill>
          <a:blip r:embed="rId3">
            <a:alphaModFix/>
          </a:blip>
          <a:stretch>
            <a:fillRect/>
          </a:stretch>
        </p:blipFill>
        <p:spPr>
          <a:xfrm>
            <a:off x="2382200" y="643650"/>
            <a:ext cx="7427600" cy="5570700"/>
          </a:xfrm>
          <a:prstGeom prst="rect">
            <a:avLst/>
          </a:prstGeom>
          <a:noFill/>
          <a:ln>
            <a:noFill/>
          </a:ln>
        </p:spPr>
      </p:pic>
      <p:sp>
        <p:nvSpPr>
          <p:cNvPr id="143" name="Google Shape;143;g11c43bbe459_3_40"/>
          <p:cNvSpPr txBox="1"/>
          <p:nvPr/>
        </p:nvSpPr>
        <p:spPr>
          <a:xfrm>
            <a:off x="4132175" y="210050"/>
            <a:ext cx="400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latin typeface="Calibri"/>
                <a:ea typeface="Calibri"/>
                <a:cs typeface="Calibri"/>
                <a:sym typeface="Calibri"/>
              </a:rPr>
              <a:t>		MAGNETIZING INDUCTANCE</a:t>
            </a:r>
            <a:endParaRPr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11c43bbe459_3_45"/>
          <p:cNvPicPr preferRelativeResize="0"/>
          <p:nvPr/>
        </p:nvPicPr>
        <p:blipFill>
          <a:blip r:embed="rId3">
            <a:alphaModFix/>
          </a:blip>
          <a:stretch>
            <a:fillRect/>
          </a:stretch>
        </p:blipFill>
        <p:spPr>
          <a:xfrm>
            <a:off x="2090625" y="1305402"/>
            <a:ext cx="8010750" cy="5127626"/>
          </a:xfrm>
          <a:prstGeom prst="rect">
            <a:avLst/>
          </a:prstGeom>
          <a:noFill/>
          <a:ln>
            <a:noFill/>
          </a:ln>
        </p:spPr>
      </p:pic>
      <p:sp>
        <p:nvSpPr>
          <p:cNvPr id="149" name="Google Shape;149;g11c43bbe459_3_45"/>
          <p:cNvSpPr txBox="1"/>
          <p:nvPr/>
        </p:nvSpPr>
        <p:spPr>
          <a:xfrm>
            <a:off x="4361850" y="731350"/>
            <a:ext cx="346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latin typeface="Calibri"/>
                <a:ea typeface="Calibri"/>
                <a:cs typeface="Calibri"/>
                <a:sym typeface="Calibri"/>
              </a:rPr>
              <a:t>          LEAKAGE INDUCTANCE</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1c43bbe459_2_21"/>
          <p:cNvPicPr preferRelativeResize="0"/>
          <p:nvPr/>
        </p:nvPicPr>
        <p:blipFill>
          <a:blip r:embed="rId3">
            <a:alphaModFix/>
          </a:blip>
          <a:stretch>
            <a:fillRect/>
          </a:stretch>
        </p:blipFill>
        <p:spPr>
          <a:xfrm>
            <a:off x="402975" y="785225"/>
            <a:ext cx="11077149" cy="5047000"/>
          </a:xfrm>
          <a:prstGeom prst="rect">
            <a:avLst/>
          </a:prstGeom>
          <a:noFill/>
          <a:ln>
            <a:noFill/>
          </a:ln>
        </p:spPr>
      </p:pic>
      <p:sp>
        <p:nvSpPr>
          <p:cNvPr id="155" name="Google Shape;155;g11c43bbe459_2_21"/>
          <p:cNvSpPr txBox="1"/>
          <p:nvPr/>
        </p:nvSpPr>
        <p:spPr>
          <a:xfrm>
            <a:off x="4596000" y="5832225"/>
            <a:ext cx="300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tr-TR"/>
              <a:t>MOSFET Voltage Waveform Transient (24V Input)</a:t>
            </a:r>
            <a:endParaRPr/>
          </a:p>
        </p:txBody>
      </p:sp>
      <p:sp>
        <p:nvSpPr>
          <p:cNvPr id="156" name="Google Shape;156;g11c43bbe459_2_21"/>
          <p:cNvSpPr txBox="1"/>
          <p:nvPr/>
        </p:nvSpPr>
        <p:spPr>
          <a:xfrm>
            <a:off x="8777650" y="0"/>
            <a:ext cx="300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tr-TR" sz="2800">
                <a:solidFill>
                  <a:schemeClr val="dk1"/>
                </a:solidFill>
                <a:latin typeface="Calibri"/>
                <a:ea typeface="Calibri"/>
                <a:cs typeface="Calibri"/>
                <a:sym typeface="Calibri"/>
              </a:rPr>
              <a:t>MOSFET Selection</a:t>
            </a:r>
            <a:endParaRPr/>
          </a:p>
        </p:txBody>
      </p:sp>
      <p:sp>
        <p:nvSpPr>
          <p:cNvPr id="157" name="Google Shape;157;g11c43bbe459_2_21"/>
          <p:cNvSpPr txBox="1"/>
          <p:nvPr>
            <p:ph type="title"/>
          </p:nvPr>
        </p:nvSpPr>
        <p:spPr>
          <a:xfrm>
            <a:off x="153875" y="-3765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Component Selection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11c43bbe459_2_26"/>
          <p:cNvPicPr preferRelativeResize="0"/>
          <p:nvPr/>
        </p:nvPicPr>
        <p:blipFill>
          <a:blip r:embed="rId3">
            <a:alphaModFix/>
          </a:blip>
          <a:stretch>
            <a:fillRect/>
          </a:stretch>
        </p:blipFill>
        <p:spPr>
          <a:xfrm>
            <a:off x="152400" y="152400"/>
            <a:ext cx="11849101" cy="5653025"/>
          </a:xfrm>
          <a:prstGeom prst="rect">
            <a:avLst/>
          </a:prstGeom>
          <a:noFill/>
          <a:ln>
            <a:noFill/>
          </a:ln>
        </p:spPr>
      </p:pic>
      <p:sp>
        <p:nvSpPr>
          <p:cNvPr id="163" name="Google Shape;163;g11c43bbe459_2_26"/>
          <p:cNvSpPr txBox="1"/>
          <p:nvPr/>
        </p:nvSpPr>
        <p:spPr>
          <a:xfrm>
            <a:off x="4576950" y="5934800"/>
            <a:ext cx="300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tr-TR"/>
              <a:t>MOSFET Voltage Waveform Transient (48V Input)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11c43bbe459_2_31"/>
          <p:cNvPicPr preferRelativeResize="0"/>
          <p:nvPr/>
        </p:nvPicPr>
        <p:blipFill>
          <a:blip r:embed="rId3">
            <a:alphaModFix/>
          </a:blip>
          <a:stretch>
            <a:fillRect/>
          </a:stretch>
        </p:blipFill>
        <p:spPr>
          <a:xfrm>
            <a:off x="152400" y="152400"/>
            <a:ext cx="11909474" cy="5430725"/>
          </a:xfrm>
          <a:prstGeom prst="rect">
            <a:avLst/>
          </a:prstGeom>
          <a:noFill/>
          <a:ln>
            <a:noFill/>
          </a:ln>
        </p:spPr>
      </p:pic>
      <p:sp>
        <p:nvSpPr>
          <p:cNvPr id="169" name="Google Shape;169;g11c43bbe459_2_31"/>
          <p:cNvSpPr txBox="1"/>
          <p:nvPr/>
        </p:nvSpPr>
        <p:spPr>
          <a:xfrm>
            <a:off x="4607138" y="58175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500">
                <a:solidFill>
                  <a:schemeClr val="dk1"/>
                </a:solidFill>
              </a:rPr>
              <a:t>MOSFET Current Waveform Transient (24V Input)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11c43bbe459_3_0"/>
          <p:cNvPicPr preferRelativeResize="0"/>
          <p:nvPr/>
        </p:nvPicPr>
        <p:blipFill>
          <a:blip r:embed="rId3">
            <a:alphaModFix/>
          </a:blip>
          <a:stretch>
            <a:fillRect/>
          </a:stretch>
        </p:blipFill>
        <p:spPr>
          <a:xfrm>
            <a:off x="152400" y="152400"/>
            <a:ext cx="11893051" cy="5422225"/>
          </a:xfrm>
          <a:prstGeom prst="rect">
            <a:avLst/>
          </a:prstGeom>
          <a:noFill/>
          <a:ln>
            <a:noFill/>
          </a:ln>
        </p:spPr>
      </p:pic>
      <p:sp>
        <p:nvSpPr>
          <p:cNvPr id="175" name="Google Shape;175;g11c43bbe459_3_0"/>
          <p:cNvSpPr txBox="1"/>
          <p:nvPr/>
        </p:nvSpPr>
        <p:spPr>
          <a:xfrm>
            <a:off x="4598925" y="5773600"/>
            <a:ext cx="300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tr-TR"/>
              <a:t>MOSFET Current Waveform Transient (48V Input)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g11c43bbe459_2_60"/>
          <p:cNvGraphicFramePr/>
          <p:nvPr/>
        </p:nvGraphicFramePr>
        <p:xfrm>
          <a:off x="2995600" y="416150"/>
          <a:ext cx="3000000" cy="3000000"/>
        </p:xfrm>
        <a:graphic>
          <a:graphicData uri="http://schemas.openxmlformats.org/drawingml/2006/table">
            <a:tbl>
              <a:tblPr>
                <a:noFill/>
                <a:tableStyleId>{430163E6-C1A6-4D38-8C0F-5139BF7B5C6A}</a:tableStyleId>
              </a:tblPr>
              <a:tblGrid>
                <a:gridCol w="2066925"/>
                <a:gridCol w="2066925"/>
                <a:gridCol w="2066925"/>
              </a:tblGrid>
              <a:tr h="190500">
                <a:tc>
                  <a:txBody>
                    <a:bodyPr/>
                    <a:lstStyle/>
                    <a:p>
                      <a:pPr indent="0" lvl="0" marL="0" rtl="0" algn="ctr">
                        <a:lnSpc>
                          <a:spcPct val="115000"/>
                        </a:lnSpc>
                        <a:spcBef>
                          <a:spcPts val="1200"/>
                        </a:spcBef>
                        <a:spcAft>
                          <a:spcPts val="1200"/>
                        </a:spcAft>
                        <a:buNone/>
                      </a:pPr>
                      <a:r>
                        <a:rPr b="1" lang="tr-TR" sz="1100"/>
                        <a:t>Vin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tr-TR" sz="1100"/>
                        <a:t>Peak Voltage</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tr-TR" sz="1100"/>
                        <a:t>Peak Current</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90500">
                <a:tc>
                  <a:txBody>
                    <a:bodyPr/>
                    <a:lstStyle/>
                    <a:p>
                      <a:pPr indent="0" lvl="0" marL="0" rtl="0" algn="ctr">
                        <a:lnSpc>
                          <a:spcPct val="115000"/>
                        </a:lnSpc>
                        <a:spcBef>
                          <a:spcPts val="1200"/>
                        </a:spcBef>
                        <a:spcAft>
                          <a:spcPts val="1200"/>
                        </a:spcAft>
                        <a:buNone/>
                      </a:pPr>
                      <a:r>
                        <a:rPr lang="tr-TR"/>
                        <a:t>24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~280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~27 A</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90500">
                <a:tc>
                  <a:txBody>
                    <a:bodyPr/>
                    <a:lstStyle/>
                    <a:p>
                      <a:pPr indent="0" lvl="0" marL="0" rtl="0" algn="ctr">
                        <a:lnSpc>
                          <a:spcPct val="115000"/>
                        </a:lnSpc>
                        <a:spcBef>
                          <a:spcPts val="1200"/>
                        </a:spcBef>
                        <a:spcAft>
                          <a:spcPts val="1200"/>
                        </a:spcAft>
                        <a:buNone/>
                      </a:pPr>
                      <a:r>
                        <a:rPr lang="tr-TR"/>
                        <a:t>48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~300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~27 A</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
        <p:nvSpPr>
          <p:cNvPr id="181" name="Google Shape;181;g11c43bbe459_2_60"/>
          <p:cNvSpPr txBox="1"/>
          <p:nvPr/>
        </p:nvSpPr>
        <p:spPr>
          <a:xfrm>
            <a:off x="1201625" y="3165225"/>
            <a:ext cx="10096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sz="2000">
                <a:solidFill>
                  <a:schemeClr val="dk1"/>
                </a:solidFill>
              </a:rPr>
              <a:t>IXFP38N30X3M N-Channel MOSFET </a:t>
            </a:r>
            <a:endParaRPr sz="2000">
              <a:solidFill>
                <a:schemeClr val="dk1"/>
              </a:solidFill>
            </a:endParaRPr>
          </a:p>
          <a:p>
            <a:pPr indent="0" lvl="0" marL="0" rtl="0" algn="ctr">
              <a:spcBef>
                <a:spcPts val="0"/>
              </a:spcBef>
              <a:spcAft>
                <a:spcPts val="0"/>
              </a:spcAft>
              <a:buNone/>
            </a:pPr>
            <a:r>
              <a:rPr lang="tr-TR" sz="2000">
                <a:solidFill>
                  <a:schemeClr val="dk1"/>
                </a:solidFill>
              </a:rPr>
              <a:t>300 V</a:t>
            </a:r>
            <a:endParaRPr sz="2000">
              <a:solidFill>
                <a:schemeClr val="dk1"/>
              </a:solidFill>
            </a:endParaRPr>
          </a:p>
          <a:p>
            <a:pPr indent="0" lvl="0" marL="0" rtl="0" algn="ctr">
              <a:spcBef>
                <a:spcPts val="0"/>
              </a:spcBef>
              <a:spcAft>
                <a:spcPts val="0"/>
              </a:spcAft>
              <a:buNone/>
            </a:pPr>
            <a:r>
              <a:rPr lang="tr-TR" sz="2000">
                <a:solidFill>
                  <a:schemeClr val="dk1"/>
                </a:solidFill>
              </a:rPr>
              <a:t>38 A</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c43bbe459_2_70"/>
          <p:cNvSpPr txBox="1"/>
          <p:nvPr>
            <p:ph type="title"/>
          </p:nvPr>
        </p:nvSpPr>
        <p:spPr>
          <a:xfrm>
            <a:off x="0" y="-25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Component Selection</a:t>
            </a:r>
            <a:endParaRPr/>
          </a:p>
        </p:txBody>
      </p:sp>
      <p:sp>
        <p:nvSpPr>
          <p:cNvPr id="187" name="Google Shape;187;g11c43bbe459_2_70"/>
          <p:cNvSpPr txBox="1"/>
          <p:nvPr/>
        </p:nvSpPr>
        <p:spPr>
          <a:xfrm>
            <a:off x="8997475" y="126175"/>
            <a:ext cx="300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tr-TR" sz="2800">
                <a:solidFill>
                  <a:schemeClr val="dk1"/>
                </a:solidFill>
                <a:latin typeface="Calibri"/>
                <a:ea typeface="Calibri"/>
                <a:cs typeface="Calibri"/>
                <a:sym typeface="Calibri"/>
              </a:rPr>
              <a:t>Diode </a:t>
            </a:r>
            <a:r>
              <a:rPr lang="tr-TR" sz="2800">
                <a:solidFill>
                  <a:schemeClr val="dk1"/>
                </a:solidFill>
                <a:latin typeface="Calibri"/>
                <a:ea typeface="Calibri"/>
                <a:cs typeface="Calibri"/>
                <a:sym typeface="Calibri"/>
              </a:rPr>
              <a:t>Selection</a:t>
            </a:r>
            <a:endParaRPr/>
          </a:p>
        </p:txBody>
      </p:sp>
      <p:pic>
        <p:nvPicPr>
          <p:cNvPr id="188" name="Google Shape;188;g11c43bbe459_2_70"/>
          <p:cNvPicPr preferRelativeResize="0"/>
          <p:nvPr/>
        </p:nvPicPr>
        <p:blipFill>
          <a:blip r:embed="rId3">
            <a:alphaModFix/>
          </a:blip>
          <a:stretch>
            <a:fillRect/>
          </a:stretch>
        </p:blipFill>
        <p:spPr>
          <a:xfrm>
            <a:off x="0" y="719313"/>
            <a:ext cx="11874375" cy="5419368"/>
          </a:xfrm>
          <a:prstGeom prst="rect">
            <a:avLst/>
          </a:prstGeom>
          <a:noFill/>
          <a:ln>
            <a:noFill/>
          </a:ln>
        </p:spPr>
      </p:pic>
      <p:sp>
        <p:nvSpPr>
          <p:cNvPr id="189" name="Google Shape;189;g11c43bbe459_2_70"/>
          <p:cNvSpPr txBox="1"/>
          <p:nvPr/>
        </p:nvSpPr>
        <p:spPr>
          <a:xfrm>
            <a:off x="4513400" y="6138675"/>
            <a:ext cx="300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tr-TR"/>
              <a:t>Diode Current Waveform Transient (24V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1c43bbe459_2_91"/>
          <p:cNvPicPr preferRelativeResize="0"/>
          <p:nvPr/>
        </p:nvPicPr>
        <p:blipFill>
          <a:blip r:embed="rId3">
            <a:alphaModFix/>
          </a:blip>
          <a:stretch>
            <a:fillRect/>
          </a:stretch>
        </p:blipFill>
        <p:spPr>
          <a:xfrm>
            <a:off x="152400" y="152400"/>
            <a:ext cx="11893050" cy="5424150"/>
          </a:xfrm>
          <a:prstGeom prst="rect">
            <a:avLst/>
          </a:prstGeom>
          <a:noFill/>
          <a:ln>
            <a:noFill/>
          </a:ln>
        </p:spPr>
      </p:pic>
      <p:sp>
        <p:nvSpPr>
          <p:cNvPr id="195" name="Google Shape;195;g11c43bbe459_2_91"/>
          <p:cNvSpPr txBox="1"/>
          <p:nvPr/>
        </p:nvSpPr>
        <p:spPr>
          <a:xfrm>
            <a:off x="4596000" y="5876200"/>
            <a:ext cx="30000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tr-TR"/>
              <a:t>Diode Current Waveform Transient (48V Input)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11c43bbe459_2_81"/>
          <p:cNvPicPr preferRelativeResize="0"/>
          <p:nvPr/>
        </p:nvPicPr>
        <p:blipFill>
          <a:blip r:embed="rId3">
            <a:alphaModFix/>
          </a:blip>
          <a:stretch>
            <a:fillRect/>
          </a:stretch>
        </p:blipFill>
        <p:spPr>
          <a:xfrm>
            <a:off x="152400" y="152400"/>
            <a:ext cx="11922375" cy="5443125"/>
          </a:xfrm>
          <a:prstGeom prst="rect">
            <a:avLst/>
          </a:prstGeom>
          <a:noFill/>
          <a:ln>
            <a:noFill/>
          </a:ln>
        </p:spPr>
      </p:pic>
      <p:sp>
        <p:nvSpPr>
          <p:cNvPr id="201" name="Google Shape;201;g11c43bbe459_2_81"/>
          <p:cNvSpPr txBox="1"/>
          <p:nvPr/>
        </p:nvSpPr>
        <p:spPr>
          <a:xfrm>
            <a:off x="4596000" y="59201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a:solidFill>
                  <a:schemeClr val="dk1"/>
                </a:solidFill>
              </a:rPr>
              <a:t>Diode Voltage Waveform Steady State (24V Input)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1c43bbe459_0_0"/>
          <p:cNvSpPr txBox="1"/>
          <p:nvPr>
            <p:ph type="title"/>
          </p:nvPr>
        </p:nvSpPr>
        <p:spPr>
          <a:xfrm>
            <a:off x="838200" y="48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Overview</a:t>
            </a:r>
            <a:endParaRPr/>
          </a:p>
        </p:txBody>
      </p:sp>
      <p:sp>
        <p:nvSpPr>
          <p:cNvPr id="91" name="Google Shape;91;g11c43bbe459_0_0"/>
          <p:cNvSpPr txBox="1"/>
          <p:nvPr>
            <p:ph idx="1" type="body"/>
          </p:nvPr>
        </p:nvSpPr>
        <p:spPr>
          <a:xfrm>
            <a:off x="838200" y="1176950"/>
            <a:ext cx="10515600" cy="49998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tr-TR"/>
              <a:t>Topology Selection</a:t>
            </a:r>
            <a:endParaRPr/>
          </a:p>
          <a:p>
            <a:pPr indent="-342900" lvl="0" marL="457200" rtl="0" algn="l">
              <a:spcBef>
                <a:spcPts val="0"/>
              </a:spcBef>
              <a:spcAft>
                <a:spcPts val="0"/>
              </a:spcAft>
              <a:buSzPts val="1800"/>
              <a:buChar char="•"/>
            </a:pPr>
            <a:r>
              <a:rPr lang="tr-TR"/>
              <a:t>Magnetic Design </a:t>
            </a:r>
            <a:endParaRPr/>
          </a:p>
          <a:p>
            <a:pPr indent="-342900" lvl="1" marL="914400" rtl="0" algn="l">
              <a:spcBef>
                <a:spcPts val="0"/>
              </a:spcBef>
              <a:spcAft>
                <a:spcPts val="0"/>
              </a:spcAft>
              <a:buSzPts val="1800"/>
              <a:buChar char="•"/>
            </a:pPr>
            <a:r>
              <a:rPr lang="tr-TR"/>
              <a:t>Core Selection</a:t>
            </a:r>
            <a:endParaRPr/>
          </a:p>
          <a:p>
            <a:pPr indent="-342900" lvl="1" marL="914400" rtl="0" algn="l">
              <a:spcBef>
                <a:spcPts val="0"/>
              </a:spcBef>
              <a:spcAft>
                <a:spcPts val="0"/>
              </a:spcAft>
              <a:buSzPts val="1800"/>
              <a:buChar char="•"/>
            </a:pPr>
            <a:r>
              <a:rPr lang="tr-TR"/>
              <a:t>Cable Selection</a:t>
            </a:r>
            <a:endParaRPr/>
          </a:p>
          <a:p>
            <a:pPr indent="-342900" lvl="1" marL="914400" rtl="0" algn="l">
              <a:spcBef>
                <a:spcPts val="0"/>
              </a:spcBef>
              <a:spcAft>
                <a:spcPts val="0"/>
              </a:spcAft>
              <a:buSzPts val="1800"/>
              <a:buChar char="•"/>
            </a:pPr>
            <a:r>
              <a:rPr lang="tr-TR"/>
              <a:t>Winding </a:t>
            </a:r>
            <a:endParaRPr/>
          </a:p>
          <a:p>
            <a:pPr indent="-342900" lvl="0" marL="457200" rtl="0" algn="l">
              <a:spcBef>
                <a:spcPts val="0"/>
              </a:spcBef>
              <a:spcAft>
                <a:spcPts val="0"/>
              </a:spcAft>
              <a:buSzPts val="1800"/>
              <a:buChar char="•"/>
            </a:pPr>
            <a:r>
              <a:rPr lang="tr-TR"/>
              <a:t>Component Selection </a:t>
            </a:r>
            <a:endParaRPr/>
          </a:p>
          <a:p>
            <a:pPr indent="-342900" lvl="1" marL="914400" rtl="0" algn="l">
              <a:spcBef>
                <a:spcPts val="0"/>
              </a:spcBef>
              <a:spcAft>
                <a:spcPts val="0"/>
              </a:spcAft>
              <a:buSzPts val="1800"/>
              <a:buChar char="•"/>
            </a:pPr>
            <a:r>
              <a:rPr lang="tr-TR"/>
              <a:t>MOSFET Selection</a:t>
            </a:r>
            <a:endParaRPr/>
          </a:p>
          <a:p>
            <a:pPr indent="-342900" lvl="1" marL="914400" rtl="0" algn="l">
              <a:spcBef>
                <a:spcPts val="0"/>
              </a:spcBef>
              <a:spcAft>
                <a:spcPts val="0"/>
              </a:spcAft>
              <a:buSzPts val="1800"/>
              <a:buChar char="•"/>
            </a:pPr>
            <a:r>
              <a:rPr lang="tr-TR"/>
              <a:t>Diode Selection</a:t>
            </a:r>
            <a:endParaRPr/>
          </a:p>
          <a:p>
            <a:pPr indent="-342900" lvl="1" marL="914400" rtl="0" algn="l">
              <a:spcBef>
                <a:spcPts val="0"/>
              </a:spcBef>
              <a:spcAft>
                <a:spcPts val="0"/>
              </a:spcAft>
              <a:buSzPts val="1800"/>
              <a:buChar char="•"/>
            </a:pPr>
            <a:r>
              <a:rPr lang="tr-TR"/>
              <a:t>Output Capacitor Selection</a:t>
            </a:r>
            <a:endParaRPr/>
          </a:p>
          <a:p>
            <a:pPr indent="-342900" lvl="0" marL="457200" rtl="0" algn="l">
              <a:spcBef>
                <a:spcPts val="0"/>
              </a:spcBef>
              <a:spcAft>
                <a:spcPts val="0"/>
              </a:spcAft>
              <a:buSzPts val="1800"/>
              <a:buChar char="•"/>
            </a:pPr>
            <a:r>
              <a:rPr lang="tr-TR"/>
              <a:t>Controller Design </a:t>
            </a:r>
            <a:endParaRPr/>
          </a:p>
          <a:p>
            <a:pPr indent="-342900" lvl="1" marL="914400" rtl="0" algn="l">
              <a:spcBef>
                <a:spcPts val="0"/>
              </a:spcBef>
              <a:spcAft>
                <a:spcPts val="0"/>
              </a:spcAft>
              <a:buSzPts val="1800"/>
              <a:buChar char="•"/>
            </a:pPr>
            <a:r>
              <a:rPr lang="tr-TR"/>
              <a:t>IC Selection</a:t>
            </a:r>
            <a:endParaRPr/>
          </a:p>
          <a:p>
            <a:pPr indent="-342900" lvl="1" marL="914400" rtl="0" algn="l">
              <a:spcBef>
                <a:spcPts val="0"/>
              </a:spcBef>
              <a:spcAft>
                <a:spcPts val="0"/>
              </a:spcAft>
              <a:buSzPts val="1800"/>
              <a:buChar char="•"/>
            </a:pPr>
            <a:r>
              <a:rPr lang="tr-TR"/>
              <a:t>Design</a:t>
            </a:r>
            <a:endParaRPr/>
          </a:p>
          <a:p>
            <a:pPr indent="-342900" lvl="1" marL="914400" rtl="0" algn="l">
              <a:spcBef>
                <a:spcPts val="0"/>
              </a:spcBef>
              <a:spcAft>
                <a:spcPts val="0"/>
              </a:spcAft>
              <a:buSzPts val="1800"/>
              <a:buChar char="•"/>
            </a:pPr>
            <a:r>
              <a:rPr lang="tr-TR"/>
              <a:t>Efficiencies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11c43bbe459_2_86"/>
          <p:cNvPicPr preferRelativeResize="0"/>
          <p:nvPr/>
        </p:nvPicPr>
        <p:blipFill>
          <a:blip r:embed="rId3">
            <a:alphaModFix/>
          </a:blip>
          <a:stretch>
            <a:fillRect/>
          </a:stretch>
        </p:blipFill>
        <p:spPr>
          <a:xfrm>
            <a:off x="152400" y="152400"/>
            <a:ext cx="11849099" cy="5398225"/>
          </a:xfrm>
          <a:prstGeom prst="rect">
            <a:avLst/>
          </a:prstGeom>
          <a:noFill/>
          <a:ln>
            <a:noFill/>
          </a:ln>
        </p:spPr>
      </p:pic>
      <p:sp>
        <p:nvSpPr>
          <p:cNvPr id="207" name="Google Shape;207;g11c43bbe459_2_86"/>
          <p:cNvSpPr txBox="1"/>
          <p:nvPr/>
        </p:nvSpPr>
        <p:spPr>
          <a:xfrm>
            <a:off x="4596000" y="596412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a:solidFill>
                  <a:schemeClr val="dk1"/>
                </a:solidFill>
              </a:rPr>
              <a:t>Diode Voltage Waveform Steady State (48V Input)</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g11c43bbe459_2_108"/>
          <p:cNvGraphicFramePr/>
          <p:nvPr/>
        </p:nvGraphicFramePr>
        <p:xfrm>
          <a:off x="2995600" y="723900"/>
          <a:ext cx="3000000" cy="3000000"/>
        </p:xfrm>
        <a:graphic>
          <a:graphicData uri="http://schemas.openxmlformats.org/drawingml/2006/table">
            <a:tbl>
              <a:tblPr>
                <a:noFill/>
                <a:tableStyleId>{430163E6-C1A6-4D38-8C0F-5139BF7B5C6A}</a:tableStyleId>
              </a:tblPr>
              <a:tblGrid>
                <a:gridCol w="2066925"/>
                <a:gridCol w="2066925"/>
                <a:gridCol w="2066925"/>
              </a:tblGrid>
              <a:tr h="190500">
                <a:tc>
                  <a:txBody>
                    <a:bodyPr/>
                    <a:lstStyle/>
                    <a:p>
                      <a:pPr indent="0" lvl="0" marL="0" rtl="0" algn="ctr">
                        <a:lnSpc>
                          <a:spcPct val="115000"/>
                        </a:lnSpc>
                        <a:spcBef>
                          <a:spcPts val="1200"/>
                        </a:spcBef>
                        <a:spcAft>
                          <a:spcPts val="1200"/>
                        </a:spcAft>
                        <a:buNone/>
                      </a:pPr>
                      <a:r>
                        <a:rPr b="1" lang="tr-TR" sz="1100"/>
                        <a:t>Vin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tr-TR" sz="1100"/>
                        <a:t>Peak Voltage</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tr-TR" sz="1100"/>
                        <a:t>Peak Current</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90500">
                <a:tc>
                  <a:txBody>
                    <a:bodyPr/>
                    <a:lstStyle/>
                    <a:p>
                      <a:pPr indent="0" lvl="0" marL="0" rtl="0" algn="ctr">
                        <a:lnSpc>
                          <a:spcPct val="115000"/>
                        </a:lnSpc>
                        <a:spcBef>
                          <a:spcPts val="1200"/>
                        </a:spcBef>
                        <a:spcAft>
                          <a:spcPts val="1200"/>
                        </a:spcAft>
                        <a:buNone/>
                      </a:pPr>
                      <a:r>
                        <a:rPr lang="tr-TR"/>
                        <a:t>24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~-48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~35 A</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90500">
                <a:tc>
                  <a:txBody>
                    <a:bodyPr/>
                    <a:lstStyle/>
                    <a:p>
                      <a:pPr indent="0" lvl="0" marL="0" rtl="0" algn="ctr">
                        <a:lnSpc>
                          <a:spcPct val="115000"/>
                        </a:lnSpc>
                        <a:spcBef>
                          <a:spcPts val="1200"/>
                        </a:spcBef>
                        <a:spcAft>
                          <a:spcPts val="1200"/>
                        </a:spcAft>
                        <a:buNone/>
                      </a:pPr>
                      <a:r>
                        <a:rPr lang="tr-TR"/>
                        <a:t>48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~-72 V</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tr-TR"/>
                        <a:t>~35 A</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
        <p:nvSpPr>
          <p:cNvPr id="213" name="Google Shape;213;g11c43bbe459_2_108"/>
          <p:cNvSpPr txBox="1"/>
          <p:nvPr/>
        </p:nvSpPr>
        <p:spPr>
          <a:xfrm>
            <a:off x="1201625" y="3165225"/>
            <a:ext cx="10096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sz="2000">
                <a:solidFill>
                  <a:schemeClr val="dk1"/>
                </a:solidFill>
              </a:rPr>
              <a:t>ESAF92-03R Diode </a:t>
            </a:r>
            <a:r>
              <a:rPr lang="tr-TR" sz="2000">
                <a:solidFill>
                  <a:schemeClr val="dk1"/>
                </a:solidFill>
              </a:rPr>
              <a:t> </a:t>
            </a:r>
            <a:endParaRPr sz="2000">
              <a:solidFill>
                <a:schemeClr val="dk1"/>
              </a:solidFill>
            </a:endParaRPr>
          </a:p>
          <a:p>
            <a:pPr indent="0" lvl="0" marL="0" rtl="0" algn="ctr">
              <a:spcBef>
                <a:spcPts val="0"/>
              </a:spcBef>
              <a:spcAft>
                <a:spcPts val="0"/>
              </a:spcAft>
              <a:buNone/>
            </a:pPr>
            <a:r>
              <a:rPr lang="tr-TR" sz="2000">
                <a:solidFill>
                  <a:schemeClr val="dk1"/>
                </a:solidFill>
              </a:rPr>
              <a:t>300 V</a:t>
            </a:r>
            <a:endParaRPr sz="2000">
              <a:solidFill>
                <a:schemeClr val="dk1"/>
              </a:solidFill>
            </a:endParaRPr>
          </a:p>
          <a:p>
            <a:pPr indent="0" lvl="0" marL="0" rtl="0" algn="ctr">
              <a:spcBef>
                <a:spcPts val="0"/>
              </a:spcBef>
              <a:spcAft>
                <a:spcPts val="0"/>
              </a:spcAft>
              <a:buNone/>
            </a:pPr>
            <a:r>
              <a:rPr lang="tr-TR" sz="2000">
                <a:solidFill>
                  <a:schemeClr val="dk1"/>
                </a:solidFill>
              </a:rPr>
              <a:t>60 A</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c43bbe459_2_122"/>
          <p:cNvSpPr txBox="1"/>
          <p:nvPr>
            <p:ph type="title"/>
          </p:nvPr>
        </p:nvSpPr>
        <p:spPr>
          <a:xfrm>
            <a:off x="0" y="-2503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Component Selection</a:t>
            </a:r>
            <a:endParaRPr/>
          </a:p>
        </p:txBody>
      </p:sp>
      <p:sp>
        <p:nvSpPr>
          <p:cNvPr id="219" name="Google Shape;219;g11c43bbe459_2_122"/>
          <p:cNvSpPr txBox="1"/>
          <p:nvPr/>
        </p:nvSpPr>
        <p:spPr>
          <a:xfrm>
            <a:off x="8997475" y="126175"/>
            <a:ext cx="300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tr-TR" sz="2800">
                <a:solidFill>
                  <a:schemeClr val="dk1"/>
                </a:solidFill>
                <a:latin typeface="Calibri"/>
                <a:ea typeface="Calibri"/>
                <a:cs typeface="Calibri"/>
                <a:sym typeface="Calibri"/>
              </a:rPr>
              <a:t>Capacitor</a:t>
            </a:r>
            <a:r>
              <a:rPr lang="tr-TR" sz="2800">
                <a:solidFill>
                  <a:schemeClr val="dk1"/>
                </a:solidFill>
                <a:latin typeface="Calibri"/>
                <a:ea typeface="Calibri"/>
                <a:cs typeface="Calibri"/>
                <a:sym typeface="Calibri"/>
              </a:rPr>
              <a:t> Selection</a:t>
            </a:r>
            <a:endParaRPr/>
          </a:p>
        </p:txBody>
      </p:sp>
      <p:sp>
        <p:nvSpPr>
          <p:cNvPr id="220" name="Google Shape;220;g11c43bbe459_2_122"/>
          <p:cNvSpPr txBox="1"/>
          <p:nvPr/>
        </p:nvSpPr>
        <p:spPr>
          <a:xfrm>
            <a:off x="1182600" y="2130450"/>
            <a:ext cx="9826800" cy="572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tr-TR" sz="2800">
                <a:solidFill>
                  <a:schemeClr val="dk1"/>
                </a:solidFill>
                <a:latin typeface="Calibri"/>
                <a:ea typeface="Calibri"/>
                <a:cs typeface="Calibri"/>
                <a:sym typeface="Calibri"/>
              </a:rPr>
              <a:t>470uF 25 V electrolytic capacitor is selected.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11c43bbe459_0_15"/>
          <p:cNvPicPr preferRelativeResize="0"/>
          <p:nvPr/>
        </p:nvPicPr>
        <p:blipFill>
          <a:blip r:embed="rId3">
            <a:alphaModFix/>
          </a:blip>
          <a:stretch>
            <a:fillRect/>
          </a:stretch>
        </p:blipFill>
        <p:spPr>
          <a:xfrm>
            <a:off x="1408575" y="76200"/>
            <a:ext cx="10728960" cy="6705600"/>
          </a:xfrm>
          <a:prstGeom prst="rect">
            <a:avLst/>
          </a:prstGeom>
          <a:noFill/>
          <a:ln>
            <a:noFill/>
          </a:ln>
        </p:spPr>
      </p:pic>
      <p:sp>
        <p:nvSpPr>
          <p:cNvPr id="226" name="Google Shape;226;g11c43bbe459_0_15"/>
          <p:cNvSpPr txBox="1"/>
          <p:nvPr>
            <p:ph type="title"/>
          </p:nvPr>
        </p:nvSpPr>
        <p:spPr>
          <a:xfrm>
            <a:off x="476075" y="3311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Controller Design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c43bbe459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tr-TR"/>
              <a:t>IC Selection : UC3842</a:t>
            </a:r>
            <a:endParaRPr/>
          </a:p>
        </p:txBody>
      </p:sp>
      <p:sp>
        <p:nvSpPr>
          <p:cNvPr id="232" name="Google Shape;232;g11c43bbe459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914400" rtl="0" algn="l">
              <a:spcBef>
                <a:spcPts val="1000"/>
              </a:spcBef>
              <a:spcAft>
                <a:spcPts val="0"/>
              </a:spcAft>
              <a:buNone/>
            </a:pPr>
            <a:r>
              <a:rPr b="1" lang="tr-TR"/>
              <a:t>Advantages</a:t>
            </a:r>
            <a:endParaRPr b="1"/>
          </a:p>
          <a:p>
            <a:pPr indent="-342900" lvl="0" marL="457200" rtl="0" algn="l">
              <a:spcBef>
                <a:spcPts val="1000"/>
              </a:spcBef>
              <a:spcAft>
                <a:spcPts val="0"/>
              </a:spcAft>
              <a:buSzPts val="1800"/>
              <a:buChar char="•"/>
            </a:pPr>
            <a:r>
              <a:rPr lang="tr-TR"/>
              <a:t>Can be found in Turkish Market</a:t>
            </a:r>
            <a:endParaRPr/>
          </a:p>
          <a:p>
            <a:pPr indent="-342900" lvl="0" marL="457200" rtl="0" algn="l">
              <a:spcBef>
                <a:spcPts val="0"/>
              </a:spcBef>
              <a:spcAft>
                <a:spcPts val="0"/>
              </a:spcAft>
              <a:buSzPts val="1800"/>
              <a:buChar char="•"/>
            </a:pPr>
            <a:r>
              <a:rPr lang="tr-TR"/>
              <a:t>Very cheap w.r.t other ICs</a:t>
            </a:r>
            <a:endParaRPr/>
          </a:p>
          <a:p>
            <a:pPr indent="-342900" lvl="0" marL="457200" rtl="0" algn="l">
              <a:spcBef>
                <a:spcPts val="0"/>
              </a:spcBef>
              <a:spcAft>
                <a:spcPts val="0"/>
              </a:spcAft>
              <a:buSzPts val="1800"/>
              <a:buChar char="•"/>
            </a:pPr>
            <a:r>
              <a:rPr lang="tr-TR"/>
              <a:t>Voltage can be controlled using a POT </a:t>
            </a:r>
            <a:endParaRPr/>
          </a:p>
          <a:p>
            <a:pPr indent="-342900" lvl="0" marL="457200" rtl="0" algn="l">
              <a:spcBef>
                <a:spcPts val="0"/>
              </a:spcBef>
              <a:spcAft>
                <a:spcPts val="0"/>
              </a:spcAft>
              <a:buSzPts val="1800"/>
              <a:buChar char="•"/>
            </a:pPr>
            <a:r>
              <a:rPr lang="tr-TR"/>
              <a:t>Current Mode Control</a:t>
            </a:r>
            <a:endParaRPr/>
          </a:p>
          <a:p>
            <a:pPr indent="-342900" lvl="0" marL="457200" rtl="0" algn="l">
              <a:spcBef>
                <a:spcPts val="0"/>
              </a:spcBef>
              <a:spcAft>
                <a:spcPts val="0"/>
              </a:spcAft>
              <a:buSzPts val="1800"/>
              <a:buChar char="•"/>
            </a:pPr>
            <a:r>
              <a:rPr lang="tr-TR"/>
              <a:t>A desired frequency can be controlled by changing resistor and capacitor</a:t>
            </a:r>
            <a:endParaRPr/>
          </a:p>
          <a:p>
            <a:pPr indent="-342900" lvl="0" marL="457200" rtl="0" algn="l">
              <a:spcBef>
                <a:spcPts val="0"/>
              </a:spcBef>
              <a:spcAft>
                <a:spcPts val="0"/>
              </a:spcAft>
              <a:buSzPts val="1800"/>
              <a:buChar char="•"/>
            </a:pPr>
            <a:r>
              <a:rPr lang="tr-TR"/>
              <a:t>Can drive MOSFET gate without any additional circuit component</a:t>
            </a:r>
            <a:endParaRPr/>
          </a:p>
          <a:p>
            <a:pPr indent="0" lvl="0" marL="0" rtl="0" algn="l">
              <a:spcBef>
                <a:spcPts val="1000"/>
              </a:spcBef>
              <a:spcAft>
                <a:spcPts val="0"/>
              </a:spcAft>
              <a:buNone/>
            </a:pPr>
            <a:r>
              <a:rPr lang="tr-TR"/>
              <a:t>		</a:t>
            </a:r>
            <a:r>
              <a:rPr b="1" lang="tr-TR"/>
              <a:t>Disadvantages</a:t>
            </a:r>
            <a:endParaRPr b="1"/>
          </a:p>
          <a:p>
            <a:pPr indent="-342900" lvl="0" marL="457200" rtl="0" algn="l">
              <a:spcBef>
                <a:spcPts val="1000"/>
              </a:spcBef>
              <a:spcAft>
                <a:spcPts val="0"/>
              </a:spcAft>
              <a:buSzPts val="1800"/>
              <a:buChar char="•"/>
            </a:pPr>
            <a:r>
              <a:rPr lang="tr-TR"/>
              <a:t>Requires a third winding in order to feed the input pin.</a:t>
            </a:r>
            <a:endParaRPr/>
          </a:p>
        </p:txBody>
      </p:sp>
      <p:pic>
        <p:nvPicPr>
          <p:cNvPr id="233" name="Google Shape;233;g11c43bbe459_0_23"/>
          <p:cNvPicPr preferRelativeResize="0"/>
          <p:nvPr/>
        </p:nvPicPr>
        <p:blipFill>
          <a:blip r:embed="rId3">
            <a:alphaModFix/>
          </a:blip>
          <a:stretch>
            <a:fillRect/>
          </a:stretch>
        </p:blipFill>
        <p:spPr>
          <a:xfrm>
            <a:off x="9381650" y="48825"/>
            <a:ext cx="2636850" cy="2636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c43bbe459_0_34"/>
          <p:cNvSpPr txBox="1"/>
          <p:nvPr>
            <p:ph type="title"/>
          </p:nvPr>
        </p:nvSpPr>
        <p:spPr>
          <a:xfrm>
            <a:off x="974000" y="4999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Isolation</a:t>
            </a:r>
            <a:endParaRPr/>
          </a:p>
        </p:txBody>
      </p:sp>
      <p:sp>
        <p:nvSpPr>
          <p:cNvPr id="239" name="Google Shape;239;g11c43bbe459_0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tr-TR"/>
              <a:t>In order to obtain physical isolation between primary and secondary side,we need to use an optocoupler. </a:t>
            </a:r>
            <a:endParaRPr/>
          </a:p>
          <a:p>
            <a:pPr indent="-342900" lvl="0" marL="457200" rtl="0" algn="l">
              <a:spcBef>
                <a:spcPts val="0"/>
              </a:spcBef>
              <a:spcAft>
                <a:spcPts val="0"/>
              </a:spcAft>
              <a:buSzPts val="1800"/>
              <a:buChar char="•"/>
            </a:pPr>
            <a:r>
              <a:rPr lang="tr-TR"/>
              <a:t>Output voltage can be controlled used R5 and R11. When we changed this resistors, the sensibility of feedback also changes. It effects the Vref voltage. Finally, the output voltage is determined.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40" name="Google Shape;240;g11c43bbe459_0_34"/>
          <p:cNvPicPr preferRelativeResize="0"/>
          <p:nvPr/>
        </p:nvPicPr>
        <p:blipFill>
          <a:blip r:embed="rId3">
            <a:alphaModFix/>
          </a:blip>
          <a:stretch>
            <a:fillRect/>
          </a:stretch>
        </p:blipFill>
        <p:spPr>
          <a:xfrm>
            <a:off x="4270422" y="4113100"/>
            <a:ext cx="3651150" cy="2193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1c43bbe459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Expected Efficiencies</a:t>
            </a:r>
            <a:endParaRPr/>
          </a:p>
        </p:txBody>
      </p:sp>
      <p:sp>
        <p:nvSpPr>
          <p:cNvPr id="246" name="Google Shape;246;g11c43bbe459_0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tr-TR"/>
              <a:t>In the simulation report, we used arbitrary MOSFET and Diodes in order to understand basics of the controller design.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tr-TR"/>
              <a:t>Finally, we have chosen suitable components (diodes, mosfets). Then, efficiency is increased from 80% to 89%.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47" name="Google Shape;247;g11c43bbe459_0_29"/>
          <p:cNvPicPr preferRelativeResize="0"/>
          <p:nvPr/>
        </p:nvPicPr>
        <p:blipFill>
          <a:blip r:embed="rId3">
            <a:alphaModFix/>
          </a:blip>
          <a:stretch>
            <a:fillRect/>
          </a:stretch>
        </p:blipFill>
        <p:spPr>
          <a:xfrm>
            <a:off x="1256175" y="4231425"/>
            <a:ext cx="3048750" cy="2065275"/>
          </a:xfrm>
          <a:prstGeom prst="rect">
            <a:avLst/>
          </a:prstGeom>
          <a:noFill/>
          <a:ln>
            <a:noFill/>
          </a:ln>
        </p:spPr>
      </p:pic>
      <p:pic>
        <p:nvPicPr>
          <p:cNvPr id="248" name="Google Shape;248;g11c43bbe459_0_29"/>
          <p:cNvPicPr preferRelativeResize="0"/>
          <p:nvPr/>
        </p:nvPicPr>
        <p:blipFill>
          <a:blip r:embed="rId4">
            <a:alphaModFix/>
          </a:blip>
          <a:stretch>
            <a:fillRect/>
          </a:stretch>
        </p:blipFill>
        <p:spPr>
          <a:xfrm>
            <a:off x="8225600" y="4300413"/>
            <a:ext cx="2956150" cy="1858175"/>
          </a:xfrm>
          <a:prstGeom prst="rect">
            <a:avLst/>
          </a:prstGeom>
          <a:noFill/>
          <a:ln>
            <a:noFill/>
          </a:ln>
        </p:spPr>
      </p:pic>
      <p:sp>
        <p:nvSpPr>
          <p:cNvPr id="249" name="Google Shape;249;g11c43bbe459_0_29"/>
          <p:cNvSpPr txBox="1"/>
          <p:nvPr/>
        </p:nvSpPr>
        <p:spPr>
          <a:xfrm>
            <a:off x="5066100" y="5029388"/>
            <a:ext cx="20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48 &amp; 24V Input Voltages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1c43bbe459_2_137"/>
          <p:cNvSpPr txBox="1"/>
          <p:nvPr/>
        </p:nvSpPr>
        <p:spPr>
          <a:xfrm>
            <a:off x="0" y="0"/>
            <a:ext cx="4419900" cy="5727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rPr lang="tr-TR" sz="2800">
                <a:solidFill>
                  <a:schemeClr val="dk1"/>
                </a:solidFill>
                <a:latin typeface="Calibri"/>
                <a:ea typeface="Calibri"/>
                <a:cs typeface="Calibri"/>
                <a:sym typeface="Calibri"/>
              </a:rPr>
              <a:t>Topology Selection</a:t>
            </a:r>
            <a:endParaRPr/>
          </a:p>
        </p:txBody>
      </p:sp>
      <p:pic>
        <p:nvPicPr>
          <p:cNvPr id="97" name="Google Shape;97;g11c43bbe459_2_137"/>
          <p:cNvPicPr preferRelativeResize="0"/>
          <p:nvPr/>
        </p:nvPicPr>
        <p:blipFill>
          <a:blip r:embed="rId3">
            <a:alphaModFix/>
          </a:blip>
          <a:stretch>
            <a:fillRect/>
          </a:stretch>
        </p:blipFill>
        <p:spPr>
          <a:xfrm>
            <a:off x="1343025" y="712050"/>
            <a:ext cx="9505950" cy="4705350"/>
          </a:xfrm>
          <a:prstGeom prst="rect">
            <a:avLst/>
          </a:prstGeom>
          <a:noFill/>
          <a:ln>
            <a:noFill/>
          </a:ln>
        </p:spPr>
      </p:pic>
      <p:sp>
        <p:nvSpPr>
          <p:cNvPr id="98" name="Google Shape;98;g11c43bbe459_2_137"/>
          <p:cNvSpPr txBox="1"/>
          <p:nvPr/>
        </p:nvSpPr>
        <p:spPr>
          <a:xfrm>
            <a:off x="3886050" y="5417400"/>
            <a:ext cx="4419900" cy="572700"/>
          </a:xfrm>
          <a:prstGeom prst="rect">
            <a:avLst/>
          </a:prstGeom>
          <a:noFill/>
          <a:ln>
            <a:noFill/>
          </a:ln>
        </p:spPr>
        <p:txBody>
          <a:bodyPr anchorCtr="0" anchor="t" bIns="91425" lIns="91425" spcFirstLastPara="1" rIns="91425" wrap="square" tIns="91425">
            <a:spAutoFit/>
          </a:bodyPr>
          <a:lstStyle/>
          <a:p>
            <a:pPr indent="0" lvl="0" marL="457200" rtl="0" algn="ctr">
              <a:lnSpc>
                <a:spcPct val="90000"/>
              </a:lnSpc>
              <a:spcBef>
                <a:spcPts val="1000"/>
              </a:spcBef>
              <a:spcAft>
                <a:spcPts val="0"/>
              </a:spcAft>
              <a:buNone/>
            </a:pPr>
            <a:r>
              <a:rPr lang="tr-TR" sz="2800">
                <a:solidFill>
                  <a:schemeClr val="dk1"/>
                </a:solidFill>
                <a:latin typeface="Calibri"/>
                <a:ea typeface="Calibri"/>
                <a:cs typeface="Calibri"/>
                <a:sym typeface="Calibri"/>
              </a:rPr>
              <a:t>Flyback Converter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1c43bbe459_2_146"/>
          <p:cNvSpPr txBox="1"/>
          <p:nvPr/>
        </p:nvSpPr>
        <p:spPr>
          <a:xfrm>
            <a:off x="886575" y="1199500"/>
            <a:ext cx="9674100" cy="469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tr-TR">
                <a:solidFill>
                  <a:schemeClr val="dk1"/>
                </a:solidFill>
              </a:rPr>
              <a:t>ADVANTAGES</a:t>
            </a:r>
            <a:endParaRPr b="1">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Design is simple compared to other DC-DC topologies</a:t>
            </a:r>
            <a:endParaRPr>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Switching element count is less.</a:t>
            </a:r>
            <a:endParaRPr>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It can operate in a wide range of input voltages.</a:t>
            </a:r>
            <a:endParaRPr>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Cost is less than other DC-DC topologies.</a:t>
            </a:r>
            <a:endParaRPr>
              <a:solidFill>
                <a:schemeClr val="dk1"/>
              </a:solidFill>
            </a:endParaRPr>
          </a:p>
          <a:p>
            <a:pPr indent="0" lvl="0" marL="0" rtl="0" algn="l">
              <a:lnSpc>
                <a:spcPct val="150000"/>
              </a:lnSpc>
              <a:spcBef>
                <a:spcPts val="1200"/>
              </a:spcBef>
              <a:spcAft>
                <a:spcPts val="0"/>
              </a:spcAft>
              <a:buNone/>
            </a:pPr>
            <a:r>
              <a:rPr b="1" lang="tr-TR">
                <a:solidFill>
                  <a:schemeClr val="dk1"/>
                </a:solidFill>
              </a:rPr>
              <a:t>DISADVANTAGES</a:t>
            </a:r>
            <a:endParaRPr b="1">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Ripple at the output current is higher.</a:t>
            </a:r>
            <a:endParaRPr>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Core is gapped so EMI problems can occur.</a:t>
            </a:r>
            <a:endParaRPr>
              <a:solidFill>
                <a:schemeClr val="dk1"/>
              </a:solidFill>
            </a:endParaRPr>
          </a:p>
          <a:p>
            <a:pPr indent="0" lvl="0" marL="457200" rtl="0" algn="l">
              <a:lnSpc>
                <a:spcPct val="150000"/>
              </a:lnSpc>
              <a:spcBef>
                <a:spcPts val="1200"/>
              </a:spcBef>
              <a:spcAft>
                <a:spcPts val="0"/>
              </a:spcAft>
              <a:buNone/>
            </a:pPr>
            <a:r>
              <a:rPr lang="tr-TR">
                <a:solidFill>
                  <a:schemeClr val="dk1"/>
                </a:solidFill>
              </a:rPr>
              <a:t>●</a:t>
            </a:r>
            <a:r>
              <a:rPr lang="tr-TR" sz="1000">
                <a:solidFill>
                  <a:schemeClr val="dk1"/>
                </a:solidFill>
              </a:rPr>
              <a:t>       </a:t>
            </a:r>
            <a:r>
              <a:rPr lang="tr-TR">
                <a:solidFill>
                  <a:schemeClr val="dk1"/>
                </a:solidFill>
              </a:rPr>
              <a:t>Losses are increased.</a:t>
            </a:r>
            <a:endParaRPr>
              <a:solidFill>
                <a:schemeClr val="dk1"/>
              </a:solidFill>
            </a:endParaRPr>
          </a:p>
          <a:p>
            <a:pPr indent="0" lvl="0" marL="457200" rtl="0" algn="l">
              <a:lnSpc>
                <a:spcPct val="150000"/>
              </a:lnSpc>
              <a:spcBef>
                <a:spcPts val="1200"/>
              </a:spcBef>
              <a:spcAft>
                <a:spcPts val="1200"/>
              </a:spcAft>
              <a:buNone/>
            </a:pPr>
            <a:r>
              <a:rPr lang="tr-TR">
                <a:solidFill>
                  <a:schemeClr val="dk1"/>
                </a:solidFill>
              </a:rPr>
              <a:t>●</a:t>
            </a:r>
            <a:r>
              <a:rPr lang="tr-TR" sz="1000">
                <a:solidFill>
                  <a:schemeClr val="dk1"/>
                </a:solidFill>
              </a:rPr>
              <a:t>       </a:t>
            </a:r>
            <a:r>
              <a:rPr lang="tr-TR">
                <a:solidFill>
                  <a:schemeClr val="dk1"/>
                </a:solidFill>
              </a:rPr>
              <a:t>Requires additional snubber circuit to discharge the leakage inductance in the transformer.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c43bbe459_3_5"/>
          <p:cNvSpPr txBox="1"/>
          <p:nvPr>
            <p:ph idx="4294967295"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t>Magnetic Design</a:t>
            </a:r>
            <a:endParaRPr/>
          </a:p>
        </p:txBody>
      </p:sp>
      <p:pic>
        <p:nvPicPr>
          <p:cNvPr id="109" name="Google Shape;109;g11c43bbe459_3_5"/>
          <p:cNvPicPr preferRelativeResize="0"/>
          <p:nvPr/>
        </p:nvPicPr>
        <p:blipFill>
          <a:blip r:embed="rId3">
            <a:alphaModFix/>
          </a:blip>
          <a:stretch>
            <a:fillRect/>
          </a:stretch>
        </p:blipFill>
        <p:spPr>
          <a:xfrm>
            <a:off x="3224213" y="2038350"/>
            <a:ext cx="574357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11c43bbe459_3_10"/>
          <p:cNvPicPr preferRelativeResize="0"/>
          <p:nvPr/>
        </p:nvPicPr>
        <p:blipFill>
          <a:blip r:embed="rId3">
            <a:alphaModFix/>
          </a:blip>
          <a:stretch>
            <a:fillRect/>
          </a:stretch>
        </p:blipFill>
        <p:spPr>
          <a:xfrm>
            <a:off x="4198875" y="275025"/>
            <a:ext cx="4038600" cy="714375"/>
          </a:xfrm>
          <a:prstGeom prst="rect">
            <a:avLst/>
          </a:prstGeom>
          <a:noFill/>
          <a:ln>
            <a:noFill/>
          </a:ln>
        </p:spPr>
      </p:pic>
      <p:pic>
        <p:nvPicPr>
          <p:cNvPr id="115" name="Google Shape;115;g11c43bbe459_3_10"/>
          <p:cNvPicPr preferRelativeResize="0"/>
          <p:nvPr/>
        </p:nvPicPr>
        <p:blipFill>
          <a:blip r:embed="rId4">
            <a:alphaModFix/>
          </a:blip>
          <a:stretch>
            <a:fillRect/>
          </a:stretch>
        </p:blipFill>
        <p:spPr>
          <a:xfrm>
            <a:off x="4967263" y="1731650"/>
            <a:ext cx="2257425" cy="1171575"/>
          </a:xfrm>
          <a:prstGeom prst="rect">
            <a:avLst/>
          </a:prstGeom>
          <a:noFill/>
          <a:ln>
            <a:noFill/>
          </a:ln>
        </p:spPr>
      </p:pic>
      <p:pic>
        <p:nvPicPr>
          <p:cNvPr id="116" name="Google Shape;116;g11c43bbe459_3_10"/>
          <p:cNvPicPr preferRelativeResize="0"/>
          <p:nvPr/>
        </p:nvPicPr>
        <p:blipFill>
          <a:blip r:embed="rId5">
            <a:alphaModFix/>
          </a:blip>
          <a:stretch>
            <a:fillRect/>
          </a:stretch>
        </p:blipFill>
        <p:spPr>
          <a:xfrm>
            <a:off x="4691050" y="3645475"/>
            <a:ext cx="2809875"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11c43bbe459_0_10"/>
          <p:cNvPicPr preferRelativeResize="0"/>
          <p:nvPr/>
        </p:nvPicPr>
        <p:blipFill>
          <a:blip r:embed="rId3">
            <a:alphaModFix/>
          </a:blip>
          <a:stretch>
            <a:fillRect/>
          </a:stretch>
        </p:blipFill>
        <p:spPr>
          <a:xfrm>
            <a:off x="1518750" y="993225"/>
            <a:ext cx="9001125" cy="4295775"/>
          </a:xfrm>
          <a:prstGeom prst="rect">
            <a:avLst/>
          </a:prstGeom>
          <a:noFill/>
          <a:ln>
            <a:noFill/>
          </a:ln>
        </p:spPr>
      </p:pic>
      <p:sp>
        <p:nvSpPr>
          <p:cNvPr id="122" name="Google Shape;122;g11c43bbe459_0_10"/>
          <p:cNvSpPr txBox="1"/>
          <p:nvPr/>
        </p:nvSpPr>
        <p:spPr>
          <a:xfrm>
            <a:off x="4745525" y="5404425"/>
            <a:ext cx="3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Figure : Primary Side Current Waveform</a:t>
            </a:r>
            <a:endParaRPr>
              <a:latin typeface="Calibri"/>
              <a:ea typeface="Calibri"/>
              <a:cs typeface="Calibri"/>
              <a:sym typeface="Calibri"/>
            </a:endParaRPr>
          </a:p>
        </p:txBody>
      </p:sp>
      <p:sp>
        <p:nvSpPr>
          <p:cNvPr id="123" name="Google Shape;123;g11c43bbe459_0_10"/>
          <p:cNvSpPr txBox="1"/>
          <p:nvPr/>
        </p:nvSpPr>
        <p:spPr>
          <a:xfrm>
            <a:off x="5025800" y="5982500"/>
            <a:ext cx="32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Primary Current RMS Value : 3.3A</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11c43bbe459_3_28"/>
          <p:cNvPicPr preferRelativeResize="0"/>
          <p:nvPr/>
        </p:nvPicPr>
        <p:blipFill>
          <a:blip r:embed="rId3">
            <a:alphaModFix/>
          </a:blip>
          <a:stretch>
            <a:fillRect/>
          </a:stretch>
        </p:blipFill>
        <p:spPr>
          <a:xfrm>
            <a:off x="1595438" y="853100"/>
            <a:ext cx="9001125" cy="4295775"/>
          </a:xfrm>
          <a:prstGeom prst="rect">
            <a:avLst/>
          </a:prstGeom>
          <a:noFill/>
          <a:ln>
            <a:noFill/>
          </a:ln>
        </p:spPr>
      </p:pic>
      <p:sp>
        <p:nvSpPr>
          <p:cNvPr id="129" name="Google Shape;129;g11c43bbe459_3_28"/>
          <p:cNvSpPr txBox="1"/>
          <p:nvPr/>
        </p:nvSpPr>
        <p:spPr>
          <a:xfrm>
            <a:off x="4360150" y="5316850"/>
            <a:ext cx="38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Figure: Secondary Side Current</a:t>
            </a:r>
            <a:endParaRPr>
              <a:latin typeface="Calibri"/>
              <a:ea typeface="Calibri"/>
              <a:cs typeface="Calibri"/>
              <a:sym typeface="Calibri"/>
            </a:endParaRPr>
          </a:p>
        </p:txBody>
      </p:sp>
      <p:sp>
        <p:nvSpPr>
          <p:cNvPr id="130" name="Google Shape;130;g11c43bbe459_3_28"/>
          <p:cNvSpPr txBox="1"/>
          <p:nvPr/>
        </p:nvSpPr>
        <p:spPr>
          <a:xfrm>
            <a:off x="4360150" y="5717050"/>
            <a:ext cx="21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latin typeface="Calibri"/>
                <a:ea typeface="Calibri"/>
                <a:cs typeface="Calibri"/>
                <a:sym typeface="Calibri"/>
              </a:rPr>
              <a:t>RMS Current: 4.3A</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1c43bbe459_3_34"/>
          <p:cNvPicPr preferRelativeResize="0"/>
          <p:nvPr/>
        </p:nvPicPr>
        <p:blipFill>
          <a:blip r:embed="rId3">
            <a:alphaModFix/>
          </a:blip>
          <a:stretch>
            <a:fillRect/>
          </a:stretch>
        </p:blipFill>
        <p:spPr>
          <a:xfrm>
            <a:off x="2314575" y="888125"/>
            <a:ext cx="7562850" cy="1371600"/>
          </a:xfrm>
          <a:prstGeom prst="rect">
            <a:avLst/>
          </a:prstGeom>
          <a:noFill/>
          <a:ln>
            <a:noFill/>
          </a:ln>
        </p:spPr>
      </p:pic>
      <p:pic>
        <p:nvPicPr>
          <p:cNvPr id="136" name="Google Shape;136;g11c43bbe459_3_34"/>
          <p:cNvPicPr preferRelativeResize="0"/>
          <p:nvPr/>
        </p:nvPicPr>
        <p:blipFill>
          <a:blip r:embed="rId4">
            <a:alphaModFix/>
          </a:blip>
          <a:stretch>
            <a:fillRect/>
          </a:stretch>
        </p:blipFill>
        <p:spPr>
          <a:xfrm>
            <a:off x="3128963" y="2517225"/>
            <a:ext cx="5934075" cy="581025"/>
          </a:xfrm>
          <a:prstGeom prst="rect">
            <a:avLst/>
          </a:prstGeom>
          <a:noFill/>
          <a:ln>
            <a:noFill/>
          </a:ln>
        </p:spPr>
      </p:pic>
      <p:pic>
        <p:nvPicPr>
          <p:cNvPr id="137" name="Google Shape;137;g11c43bbe459_3_34"/>
          <p:cNvPicPr preferRelativeResize="0"/>
          <p:nvPr/>
        </p:nvPicPr>
        <p:blipFill>
          <a:blip r:embed="rId5">
            <a:alphaModFix/>
          </a:blip>
          <a:stretch>
            <a:fillRect/>
          </a:stretch>
        </p:blipFill>
        <p:spPr>
          <a:xfrm>
            <a:off x="3214700" y="3565950"/>
            <a:ext cx="5762625"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2022-05-15T15:43:21Z</dcterms:created>
  <dc:creator>Kubilay Kaya</dc:creator>
</cp:coreProperties>
</file>