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77" r:id="rId5"/>
    <p:sldId id="261" r:id="rId6"/>
    <p:sldId id="262" r:id="rId7"/>
    <p:sldId id="265" r:id="rId8"/>
    <p:sldId id="263" r:id="rId9"/>
    <p:sldId id="264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DF7641-93A1-4296-95B4-9B5C7769FB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C7C0FD-E237-4CEB-B625-9DE0557C47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0FC07-E0C6-4502-A988-F2B0F971AA8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0379F-FCF4-4429-8632-C6B9E2D0262F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6EE89-C6D1-41CA-9382-3CAB3469116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BD68C-B9A6-41EB-855C-B51200429F2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C7C0FD-E237-4CEB-B625-9DE0557C47AD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77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8B81-DB43-4F3B-82F1-4C7221E36E1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72A12C-85C5-43B6-B3BD-7EE51682D79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8E78C-9FD0-45EA-A1D8-02E2EB1FA74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1915D-01BB-4AFA-8CBD-6280A3F2B11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3BE45-832D-4054-ACE4-3A9CF0DB044A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34FE8-72FE-4A34-851D-B3C119E1BF40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EA00D-4151-4FFA-8808-C7F1C1AA39A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AF265-FE10-4439-BD1D-8CF2E204DB64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DAB01-E621-4FB8-9E97-A4F540FA0B2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2D9B9-A5A4-4861-9CB9-990BEE146537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1E53-A6B3-4D72-BD65-63AA2E7EDD4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EDECD-5136-405E-BB1A-B932CC658B93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B9CF-7E20-42A8-8653-E893D7DA269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488F3-08B6-483A-A26F-80005BBA641A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CC1F7-D047-4530-9E19-5C916363EC9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D18C74-2891-4B13-BED9-4E1A4D638C03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52C79-EDED-4511-BF4E-8A29E42845D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F2300D-8B1F-45F5-9387-06CF34FC898B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D07A-B53F-4A56-AEF5-7E6D64BDE3A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73BA84-9514-4F8D-80C3-2165137120F0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AAA2D-DC6B-4CDD-A39C-6C36E9B5B87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48ED57-95E5-45F2-ABA3-B10A2D411DEE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334BB-444C-44F2-9F7B-F56F4D7F277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10FAE-8CF6-4C8A-9382-031BBFEA267E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E42B2-5E48-42A2-91CD-C5205743153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6BD35-CEFE-4E6D-B0A7-AA856F1D67D5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61CE0D3-4361-42FB-A377-A72C89B2A4F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38250800-9CCF-4D1E-8484-D825B4DAE85A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E1FAC8D-C06B-4A7C-B618-356AE78CDD5C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000240"/>
            <a:ext cx="8053397" cy="2209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fr-FR" sz="4800" dirty="0"/>
              <a:t>Interface Homme Machine </a:t>
            </a:r>
            <a:br>
              <a:rPr lang="fr-FR" sz="4800" dirty="0"/>
            </a:br>
            <a:r>
              <a:rPr lang="fr-FR" sz="4800" dirty="0"/>
              <a:t>I.H.M </a:t>
            </a:r>
            <a:br>
              <a:rPr lang="fr-FR" sz="4800" dirty="0"/>
            </a:br>
            <a:endParaRPr lang="fr-FR" sz="4800" dirty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sz="3000" dirty="0"/>
          </a:p>
          <a:p>
            <a:pPr eaLnBrk="1" hangingPunct="1"/>
            <a:r>
              <a:rPr lang="fr-FR" sz="3000" dirty="0"/>
              <a:t>Humain Computer Interaction HCI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DB4D690-C759-4EC3-BDC9-FE00BC0A24C0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3075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869D9B-3ADB-42FC-8898-CB6C095974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Adapter I.H.M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/>
              <a:t>Contexte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grand public (proposer une prise en main immédiate)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loisirs (rendre le produit attrayant)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industrie (augmenter la productivité)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systèmes critiques (assurer un risque zéro)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Contraintes techniques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plate-forme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taille mémoire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écran, capteurs, effecteurs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réutilisation de code ancien</a:t>
            </a:r>
          </a:p>
        </p:txBody>
      </p:sp>
      <p:sp>
        <p:nvSpPr>
          <p:cNvPr id="12291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96521EB-4F90-475A-99FC-15F7544C546E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229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F2DD9B3-3C8A-47CE-89A6-7A80676FB72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Historique </a:t>
            </a:r>
          </a:p>
        </p:txBody>
      </p:sp>
      <p:pic>
        <p:nvPicPr>
          <p:cNvPr id="133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1844675"/>
            <a:ext cx="3600450" cy="2308225"/>
          </a:xfrm>
        </p:spPr>
      </p:pic>
      <p:sp>
        <p:nvSpPr>
          <p:cNvPr id="13315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D2EFBF4-A314-40DA-9E82-7A9F7C8011B9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331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E7D091E1-162D-488B-B979-AB8D8172C76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03800" y="3213100"/>
            <a:ext cx="352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fr-FR"/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2963863"/>
            <a:ext cx="338455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00"/>
            <a:ext cx="8435975" cy="1100138"/>
          </a:xfrm>
        </p:spPr>
        <p:txBody>
          <a:bodyPr/>
          <a:lstStyle/>
          <a:p>
            <a:pPr eaLnBrk="1" hangingPunct="1"/>
            <a:r>
              <a:rPr lang="fr-FR" sz="2800" b="1"/>
              <a:t>ORDINATEURS DE 1°GENERATION (1945-1956)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500563" y="1981200"/>
            <a:ext cx="4186237" cy="2239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/>
              <a:t>Premiers ordinateurs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ENIAC (Eckert et Mauchly, 1946)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Manchester Mark I (Newman et al., 1948)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EDVAC  (Cambridge, Von Neumann - 1949)</a:t>
            </a:r>
          </a:p>
        </p:txBody>
      </p:sp>
      <p:sp>
        <p:nvSpPr>
          <p:cNvPr id="14339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8E16D3A-B876-4F13-9850-3854EF138F04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433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CF4F024A-C464-43A6-9BA1-13BA74C32523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557338"/>
            <a:ext cx="3665538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539750" y="4724400"/>
            <a:ext cx="83534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2000" b="1"/>
              <a:t>Niveau matériel uniquement (langages dépendants de la machine)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2000" b="1"/>
              <a:t>Interaction homme-machine quasi-inexistante</a:t>
            </a:r>
          </a:p>
          <a:p>
            <a:pPr>
              <a:buClr>
                <a:schemeClr val="bg2"/>
              </a:buClr>
              <a:buFont typeface="Wingdings" pitchFamily="2" charset="2"/>
              <a:buChar char="§"/>
            </a:pPr>
            <a:r>
              <a:rPr lang="fr-FR" sz="2000" b="1"/>
              <a:t>Utilisation réservée à des experts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00"/>
            <a:ext cx="8362950" cy="1100138"/>
          </a:xfrm>
        </p:spPr>
        <p:txBody>
          <a:bodyPr/>
          <a:lstStyle/>
          <a:p>
            <a:pPr eaLnBrk="1" hangingPunct="1"/>
            <a:r>
              <a:rPr lang="fr-FR" sz="2600" b="1"/>
              <a:t>ORDINATEURS DE 2°et 3°GENERATION (1956-1971)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2555875" y="1700213"/>
            <a:ext cx="6059488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/>
              <a:t>Dispositifs d’entrée-sortie limités : pourtant le clavier est connu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Machine à écrire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Calculatrices mécaniques puis electromécaniques </a:t>
            </a:r>
            <a:r>
              <a:rPr lang="fr-FR" sz="1800">
                <a:sym typeface="Wingdings" pitchFamily="2" charset="2"/>
              </a:rPr>
              <a:t></a:t>
            </a:r>
            <a:r>
              <a:rPr lang="fr-FR" sz="1800"/>
              <a:t>non spécialistes</a:t>
            </a:r>
          </a:p>
        </p:txBody>
      </p:sp>
      <p:sp>
        <p:nvSpPr>
          <p:cNvPr id="15363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0B739F5-4E56-4830-BB09-25D8331DDF35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536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4EBB92D-4D2E-401C-AD46-DE274E3887AF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57338"/>
            <a:ext cx="18383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3141663"/>
            <a:ext cx="1728787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3284538"/>
            <a:ext cx="2087563" cy="193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11188" y="5445125"/>
            <a:ext cx="82819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sz="2000"/>
              <a:t> Absence de clavier dû à un usage réservé aux experts ?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fr-FR" sz="2000"/>
              <a:t> Le clavier direct (i.e. sans performateur de bandes  ne se généralisera qu’au début des années 1970s)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62950" cy="811213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600" b="1"/>
              <a:t>ORDINATEURS DE 2°et 3°GENERATION (1956-1971)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3481388" y="1412875"/>
            <a:ext cx="5267325" cy="38163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1800" b="1"/>
              <a:t>Technologie : séparation matériel / logiciel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b="1"/>
              <a:t>systèmes d’exploitation (FMT, VMS, DOS)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b="1"/>
              <a:t>langage de ht niveau (Fortran, Cobol)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b="1"/>
              <a:t>Interaction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b="1"/>
              <a:t>Dispositifs d’entrée-sortie limités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b="1"/>
              <a:t>lecteurs / perforateurs de cartes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b="1"/>
              <a:t>tableaux de bord (voyants)</a:t>
            </a:r>
          </a:p>
          <a:p>
            <a:pPr lvl="2" eaLnBrk="1" hangingPunct="1">
              <a:lnSpc>
                <a:spcPct val="80000"/>
              </a:lnSpc>
            </a:pPr>
            <a:r>
              <a:rPr lang="fr-FR" sz="1800" b="1"/>
              <a:t>imprimantes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b="1"/>
              <a:t>Le barrage de la syntaxe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 b="1"/>
              <a:t>langages de commandes : syntaxe hermétique, apprentissage difficiles</a:t>
            </a:r>
          </a:p>
          <a:p>
            <a:pPr eaLnBrk="1" hangingPunct="1">
              <a:lnSpc>
                <a:spcPct val="80000"/>
              </a:lnSpc>
            </a:pPr>
            <a:r>
              <a:rPr lang="fr-FR" sz="1800" b="1"/>
              <a:t>Systèmes coûteux</a:t>
            </a:r>
          </a:p>
        </p:txBody>
      </p:sp>
      <p:sp>
        <p:nvSpPr>
          <p:cNvPr id="16387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102DD69-1185-4F79-818E-FCD18D5DEB24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638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A6E38E0D-34CF-4684-9828-E03051872E8F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708400" y="5300663"/>
            <a:ext cx="46466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>
                <a:solidFill>
                  <a:srgbClr val="0033CC"/>
                </a:solidFill>
              </a:rPr>
              <a:t>Interaction toujours restreinte</a:t>
            </a:r>
          </a:p>
          <a:p>
            <a:r>
              <a:rPr lang="fr-FR" sz="2000">
                <a:solidFill>
                  <a:srgbClr val="0033CC"/>
                </a:solidFill>
              </a:rPr>
              <a:t>Toujours réservé à des experts</a:t>
            </a:r>
          </a:p>
        </p:txBody>
      </p:sp>
      <p:pic>
        <p:nvPicPr>
          <p:cNvPr id="1639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96975"/>
            <a:ext cx="27717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fr-FR" sz="2800" b="1"/>
              <a:t>ORDINATEURS MODERNES (1971-…)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3749675" y="1412875"/>
            <a:ext cx="5122863" cy="30241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800"/>
              <a:t>Pas d’évolution dans l’architecture des ordinateurs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Augmentation de la puissance de calcul;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400"/>
              <a:t>Évolution : applications et nouvelles formes d’interaction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Nouveaux dispositifs d’E/S: recherche</a:t>
            </a:r>
          </a:p>
        </p:txBody>
      </p:sp>
      <p:sp>
        <p:nvSpPr>
          <p:cNvPr id="17411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5B1D1F2-A3FA-4D83-B022-F875CAEAB497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741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6BFCCCC-0A80-408A-AABB-F591D0F17F19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341438"/>
            <a:ext cx="3260725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797425"/>
            <a:ext cx="166687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5688" y="4826000"/>
            <a:ext cx="24193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4859338" y="4765675"/>
            <a:ext cx="3600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1962  Ivan Sutherland (MIT)</a:t>
            </a:r>
          </a:p>
          <a:p>
            <a:r>
              <a:rPr lang="fr-FR"/>
              <a:t>écran graphique et stylo optique </a:t>
            </a:r>
          </a:p>
          <a:p>
            <a:r>
              <a:rPr lang="fr-FR"/>
              <a:t>1964 Doug Enghelbart</a:t>
            </a:r>
          </a:p>
          <a:p>
            <a:r>
              <a:rPr lang="fr-FR"/>
              <a:t>(Standford U.):</a:t>
            </a:r>
          </a:p>
          <a:p>
            <a:r>
              <a:rPr lang="fr-FR"/>
              <a:t>souris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fr-FR" sz="2800" b="1"/>
              <a:t>ORDINATEURS MODERNES (1971-…)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8074025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/>
              <a:t>Nouveaux dispositifs d’entrée / sortie: systèmes commerciaux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/>
              <a:t>IBM 370 (années 1970)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clavier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écran purement alphanumérique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interaction par langage de commande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</a:rPr>
              <a:t>toujours réservé à des experts</a:t>
            </a:r>
          </a:p>
        </p:txBody>
      </p:sp>
      <p:sp>
        <p:nvSpPr>
          <p:cNvPr id="18435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774545D-2F09-4456-993D-C01ABCD45FE9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843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9B804D2C-7D7E-4009-ADD7-423CC7331C1B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05263"/>
            <a:ext cx="467995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fr-FR" sz="2800" b="1"/>
              <a:t>ORDINATEURS MODERNES (1971-…)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68425"/>
            <a:ext cx="8291512" cy="2073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200" b="1">
                <a:solidFill>
                  <a:srgbClr val="0033CC"/>
                </a:solidFill>
              </a:rPr>
              <a:t>Vers le grand public: interfaces graphiques et manipulation directe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200"/>
              <a:t>	• GUI Graphical User Interface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fr-FR" sz="2200"/>
              <a:t>	• Interface WIMP Window Icon Menu Pointer</a:t>
            </a:r>
          </a:p>
          <a:p>
            <a:pPr eaLnBrk="1" hangingPunct="1">
              <a:lnSpc>
                <a:spcPct val="80000"/>
              </a:lnSpc>
            </a:pPr>
            <a:r>
              <a:rPr lang="fr-FR" sz="2200"/>
              <a:t>1964 souris, fenêtre (Doug Enghelbart)</a:t>
            </a:r>
          </a:p>
          <a:p>
            <a:pPr eaLnBrk="1" hangingPunct="1">
              <a:lnSpc>
                <a:spcPct val="80000"/>
              </a:lnSpc>
            </a:pPr>
            <a:r>
              <a:rPr lang="fr-FR" sz="2200"/>
              <a:t>1970s Xerox Palo Alto (Xerox Star) : GUI</a:t>
            </a:r>
          </a:p>
        </p:txBody>
      </p:sp>
      <p:sp>
        <p:nvSpPr>
          <p:cNvPr id="19459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94810BC-4735-4556-8A8E-D3030511196F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945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84C4394-0D54-4DD4-8FEE-C293315B949B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3573463"/>
            <a:ext cx="33845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644900"/>
            <a:ext cx="3311525" cy="249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fr-FR" sz="2800" b="1"/>
              <a:t>ORDINATEURS MODERNES (1971-…)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635375" y="1981200"/>
            <a:ext cx="4968875" cy="2887663"/>
          </a:xfrm>
        </p:spPr>
        <p:txBody>
          <a:bodyPr/>
          <a:lstStyle/>
          <a:p>
            <a:pPr eaLnBrk="1" hangingPunct="1"/>
            <a:r>
              <a:rPr lang="fr-FR" sz="2800"/>
              <a:t>Émergement  commercial</a:t>
            </a:r>
          </a:p>
          <a:p>
            <a:pPr lvl="1" eaLnBrk="1" hangingPunct="1"/>
            <a:r>
              <a:rPr lang="fr-FR" sz="2400"/>
              <a:t>1981 Xerox 8010 Star</a:t>
            </a:r>
          </a:p>
          <a:p>
            <a:pPr lvl="1" eaLnBrk="1" hangingPunct="1"/>
            <a:r>
              <a:rPr lang="fr-FR" sz="2400"/>
              <a:t>1982 Apple IIe, Apple Lisa</a:t>
            </a:r>
          </a:p>
          <a:p>
            <a:pPr lvl="1" eaLnBrk="1" hangingPunct="1"/>
            <a:r>
              <a:rPr lang="fr-FR" sz="2400"/>
              <a:t>1984 Macintosh</a:t>
            </a:r>
          </a:p>
          <a:p>
            <a:pPr lvl="1" eaLnBrk="1" hangingPunct="1"/>
            <a:r>
              <a:rPr lang="fr-FR" sz="2400"/>
              <a:t>1990 Windows 3.0</a:t>
            </a:r>
          </a:p>
        </p:txBody>
      </p:sp>
      <p:sp>
        <p:nvSpPr>
          <p:cNvPr id="20483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B45448D-43F9-4443-A1A7-7257D5FB371E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2048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4495BA4E-3FF9-4827-BC98-19108AAA9A53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557338"/>
            <a:ext cx="2686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4149725"/>
            <a:ext cx="3343275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fr-FR" sz="2800" b="1"/>
              <a:t>ORDINATEURS MODERNES (1971-…)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708400" y="1268413"/>
            <a:ext cx="4978400" cy="2808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400"/>
              <a:t>Manipulation directe: disparition de la syntaxe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Action directe sur les objets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Pas de syntaxe: erreurs limitées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Visibilité des objets d’intérêt et feedback rapide sur les actions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Transparence de l’interface: métaphore du bureau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2000"/>
              <a:t>Actions réversibles</a:t>
            </a:r>
          </a:p>
        </p:txBody>
      </p:sp>
      <p:sp>
        <p:nvSpPr>
          <p:cNvPr id="21507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92C6864-FA86-4E60-B8AD-A52B54BBF588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2150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17B8A5D9-9147-401E-B58B-A1661CC71B6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4213" y="4437063"/>
            <a:ext cx="4572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000" b="1"/>
              <a:t>Manipulation directe : WYSIWYG</a:t>
            </a:r>
          </a:p>
          <a:p>
            <a:r>
              <a:rPr lang="fr-FR" sz="2000"/>
              <a:t>What You See Is What You Get </a:t>
            </a:r>
          </a:p>
          <a:p>
            <a:r>
              <a:rPr lang="fr-FR" sz="2000"/>
              <a:t>contrôle en direct des actions et</a:t>
            </a:r>
          </a:p>
          <a:p>
            <a:r>
              <a:rPr lang="fr-FR" sz="2000"/>
              <a:t>réversibilité facilitée</a:t>
            </a:r>
          </a:p>
          <a:p>
            <a:r>
              <a:rPr lang="fr-FR" sz="2000">
                <a:solidFill>
                  <a:srgbClr val="0033CC"/>
                </a:solidFill>
              </a:rPr>
              <a:t>IHMs conviviales non réservées </a:t>
            </a:r>
          </a:p>
          <a:p>
            <a:r>
              <a:rPr lang="fr-FR" sz="2000">
                <a:solidFill>
                  <a:srgbClr val="0033CC"/>
                </a:solidFill>
              </a:rPr>
              <a:t>aux spécialistes</a:t>
            </a:r>
          </a:p>
        </p:txBody>
      </p:sp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68413"/>
            <a:ext cx="33623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6600"/>
              <a:t>I.H.M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868613"/>
            <a:ext cx="8229600" cy="22939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fr-FR" sz="8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Pourquoi ?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fr-FR" sz="8000" b="1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9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FF77505-524D-4EA3-A681-29F388CC8789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4098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9106217-ED3B-436E-AF28-645AD3663455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3 0.25873 C 0.01441 0.07931 -0.10365 -0.09988 -0.15087 -0.1710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-2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57200"/>
            <a:ext cx="8642350" cy="811213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b="1"/>
              <a:t>INTERNET, TOILE ET NAVIGATION HYPERTEXTE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84313"/>
            <a:ext cx="8229600" cy="3662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000"/>
              <a:t>Des technologies ou idées anciennes…</a:t>
            </a:r>
          </a:p>
          <a:p>
            <a:pPr eaLnBrk="1" hangingPunct="1">
              <a:lnSpc>
                <a:spcPct val="80000"/>
              </a:lnSpc>
            </a:pPr>
            <a:r>
              <a:rPr lang="fr-FR" sz="2000"/>
              <a:t>1969 réseau Arpanet </a:t>
            </a:r>
          </a:p>
          <a:p>
            <a:pPr eaLnBrk="1" hangingPunct="1">
              <a:lnSpc>
                <a:spcPct val="80000"/>
              </a:lnSpc>
            </a:pPr>
            <a:endParaRPr lang="fr-FR" sz="20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… pour une idée nouvelle…</a:t>
            </a:r>
          </a:p>
          <a:p>
            <a:pPr eaLnBrk="1" hangingPunct="1">
              <a:lnSpc>
                <a:spcPct val="80000"/>
              </a:lnSpc>
            </a:pPr>
            <a:endParaRPr lang="fr-FR" sz="20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1989 Tim Berners-Lee (CERN): World Wide Web</a:t>
            </a:r>
          </a:p>
          <a:p>
            <a:pPr eaLnBrk="1" hangingPunct="1">
              <a:lnSpc>
                <a:spcPct val="80000"/>
              </a:lnSpc>
            </a:pPr>
            <a:r>
              <a:rPr lang="fr-FR" sz="2000"/>
              <a:t>1993 Navigateur graphique Mosaic (Marc Andreesen, NCSA)</a:t>
            </a:r>
          </a:p>
          <a:p>
            <a:pPr eaLnBrk="1" hangingPunct="1">
              <a:lnSpc>
                <a:spcPct val="80000"/>
              </a:lnSpc>
            </a:pPr>
            <a:endParaRPr lang="fr-FR" sz="2000"/>
          </a:p>
          <a:p>
            <a:pPr eaLnBrk="1" hangingPunct="1">
              <a:lnSpc>
                <a:spcPct val="80000"/>
              </a:lnSpc>
            </a:pPr>
            <a:r>
              <a:rPr lang="fr-FR" sz="2000"/>
              <a:t>… pourtant peu révolutionnaire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impact dû à une demande sociale et commerciale forte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interaction classique et limitée (pas de gestion évènementielle)</a:t>
            </a:r>
          </a:p>
        </p:txBody>
      </p:sp>
      <p:sp>
        <p:nvSpPr>
          <p:cNvPr id="22531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442FA35-E783-4329-AB52-65622341E4A8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2253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463C4EE1-5261-49ED-8D13-8A0C6C8BFC1F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79388" y="5013325"/>
            <a:ext cx="82819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2400">
                <a:solidFill>
                  <a:srgbClr val="0033CC"/>
                </a:solidFill>
              </a:rPr>
              <a:t>La conception de sites Web met en jeu par contre des </a:t>
            </a:r>
          </a:p>
          <a:p>
            <a:r>
              <a:rPr lang="fr-FR" sz="2400">
                <a:solidFill>
                  <a:srgbClr val="0033CC"/>
                </a:solidFill>
              </a:rPr>
              <a:t>contraintes spécifiques en matière d’ergonomie et d’IHM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5688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fr-FR" sz="2800"/>
              <a:t>Sécurité 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 Mont Saint Odile A-320 disfonctionnement du DME (Distance measuring equipment) de l'avion qui s'est écrasé le 20 janvier 1992, faisant 87 morts et laissant 9 survivants).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Handicap, Age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(contrainte d’utilisation, demande spécifique, ...)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Apprentissage, </a:t>
            </a:r>
            <a:r>
              <a:rPr lang="fr-FR"/>
              <a:t>loisirs </a:t>
            </a:r>
            <a:endParaRPr lang="fr-FR" sz="2800"/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(application multimédia, Cd-Rom, Internet, …)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Système coopératif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(KM, tableau noir, site collaboratif, ….)</a:t>
            </a:r>
            <a:endParaRPr lang="fr-FR" sz="2400"/>
          </a:p>
          <a:p>
            <a:pPr eaLnBrk="1" hangingPunct="1">
              <a:lnSpc>
                <a:spcPct val="80000"/>
              </a:lnSpc>
            </a:pPr>
            <a:r>
              <a:rPr lang="fr-FR" sz="2800"/>
              <a:t>Site de commerce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(séduire, attirer, capter les clients, augmenter les ventes, …)</a:t>
            </a:r>
            <a:endParaRPr lang="fr-FR" sz="2400"/>
          </a:p>
          <a:p>
            <a:pPr eaLnBrk="1" hangingPunct="1">
              <a:lnSpc>
                <a:spcPct val="80000"/>
              </a:lnSpc>
            </a:pPr>
            <a:r>
              <a:rPr lang="fr-FR" sz="2800"/>
              <a:t>Industrie</a:t>
            </a:r>
          </a:p>
          <a:p>
            <a:pPr lvl="1" eaLnBrk="1" hangingPunct="1">
              <a:lnSpc>
                <a:spcPct val="80000"/>
              </a:lnSpc>
            </a:pPr>
            <a:r>
              <a:rPr lang="fr-FR" sz="1800"/>
              <a:t>(améliorer la prod, faciliter le travail, …)</a:t>
            </a:r>
          </a:p>
          <a:p>
            <a:pPr eaLnBrk="1" hangingPunct="1">
              <a:lnSpc>
                <a:spcPct val="80000"/>
              </a:lnSpc>
            </a:pPr>
            <a:r>
              <a:rPr lang="fr-FR" sz="2800"/>
              <a:t>Etc, etc………</a:t>
            </a:r>
          </a:p>
        </p:txBody>
      </p:sp>
      <p:sp>
        <p:nvSpPr>
          <p:cNvPr id="5123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163D186-4C48-4077-9B5B-4AC4189B074E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512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4E4CF2CD-0E5E-47D2-BF8C-B8981592F825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1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8A883-ED84-4EEA-B57D-C2C94108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FFD508-C1A6-4092-803E-954CF483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4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Interaction :</a:t>
            </a:r>
          </a:p>
          <a:p>
            <a:pPr algn="l"/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Une </a:t>
            </a:r>
            <a:r>
              <a:rPr lang="en-US" sz="18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interaction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est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une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action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ou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une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influence r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ciproque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entre deux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ou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plusieurs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choses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ou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ph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nom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è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nes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souvent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des 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l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ments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d'un syst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è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me. Elle a un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effet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de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changement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qui </a:t>
            </a:r>
            <a:r>
              <a:rPr lang="en-US" sz="1800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participe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à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l'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volution du syst</a:t>
            </a:r>
            <a:r>
              <a:rPr lang="zh-CN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è</a:t>
            </a:r>
            <a:r>
              <a:rPr lang="en-US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me.</a:t>
            </a:r>
            <a:r>
              <a:rPr lang="en-US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 </a:t>
            </a:r>
            <a:endParaRPr lang="fr-FR" sz="1800" kern="100" dirty="0">
              <a:effectLst/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l"/>
            <a:r>
              <a:rPr lang="fr-FR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Une </a:t>
            </a:r>
            <a:r>
              <a:rPr lang="fr-FR" sz="1800" b="1" kern="0" dirty="0">
                <a:effectLst/>
                <a:latin typeface="+mj-lt"/>
                <a:ea typeface="DengXian" panose="02010600030101010101" pitchFamily="2" charset="-122"/>
                <a:cs typeface="Times-Bold"/>
              </a:rPr>
              <a:t>interaction </a:t>
            </a:r>
            <a:r>
              <a:rPr lang="fr-FR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est une </a:t>
            </a:r>
            <a:r>
              <a:rPr lang="fr-FR" sz="1800" i="1" kern="0" dirty="0">
                <a:effectLst/>
                <a:latin typeface="+mj-lt"/>
                <a:ea typeface="DengXian" panose="02010600030101010101" pitchFamily="2" charset="-122"/>
                <a:cs typeface="Times-Italic"/>
              </a:rPr>
              <a:t>action </a:t>
            </a:r>
            <a:r>
              <a:rPr lang="fr-FR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qui provoque une </a:t>
            </a:r>
            <a:r>
              <a:rPr lang="fr-FR" sz="1800" i="1" kern="0" dirty="0">
                <a:effectLst/>
                <a:latin typeface="+mj-lt"/>
                <a:ea typeface="DengXian" panose="02010600030101010101" pitchFamily="2" charset="-122"/>
                <a:cs typeface="Times-Italic"/>
              </a:rPr>
              <a:t>réaction </a:t>
            </a:r>
            <a:r>
              <a:rPr lang="fr-FR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perceptible. Elle regroupe des notions</a:t>
            </a:r>
            <a:r>
              <a:rPr lang="fr-FR" sz="1800" kern="100" dirty="0"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fr-FR" sz="1800" kern="0" dirty="0">
                <a:effectLst/>
                <a:latin typeface="+mj-lt"/>
                <a:ea typeface="DengXian" panose="02010600030101010101" pitchFamily="2" charset="-122"/>
                <a:cs typeface="Times-Roman"/>
              </a:rPr>
              <a:t>telles que les clics souris, la frappe de touches, les pressions sur un écran tactile, etc. Cette définition est la plus courante en matière d'IHM.</a:t>
            </a:r>
            <a:endParaRPr lang="fr-FR" sz="1800" kern="100" dirty="0">
              <a:effectLst/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sz="1800" kern="100" dirty="0">
              <a:effectLst/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2400" b="1" kern="100" dirty="0" err="1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Interactivit</a:t>
            </a:r>
            <a:r>
              <a:rPr lang="zh-CN" sz="24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é </a:t>
            </a:r>
            <a:endParaRPr lang="fr-FR" sz="2400" b="1" kern="100" dirty="0">
              <a:effectLst/>
              <a:latin typeface="+mj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fr-FR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L'</a:t>
            </a:r>
            <a:r>
              <a:rPr lang="fr-FR" sz="18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interactivité</a:t>
            </a:r>
            <a:r>
              <a:rPr lang="fr-FR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est une forme d'</a:t>
            </a:r>
            <a:r>
              <a:rPr lang="fr-FR" sz="18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interaction</a:t>
            </a:r>
            <a:r>
              <a:rPr lang="fr-FR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sensorimotrice, au sens où elle désigne une </a:t>
            </a:r>
            <a:r>
              <a:rPr lang="fr-FR" sz="18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interaction</a:t>
            </a:r>
            <a:r>
              <a:rPr lang="fr-FR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entre un dispositif technique et un utilisateur humain qui sollicite essentiellement, chez ce dernier, les sens et le mouvement, sur un mode qui s'apparente à l'</a:t>
            </a:r>
            <a:r>
              <a:rPr lang="fr-FR" sz="1800" b="1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interaction</a:t>
            </a:r>
            <a:r>
              <a:rPr lang="fr-FR" sz="1800" kern="100" dirty="0">
                <a:effectLst/>
                <a:latin typeface="+mj-lt"/>
                <a:ea typeface="DengXian" panose="02010600030101010101" pitchFamily="2" charset="-122"/>
                <a:cs typeface="Arial" panose="020B0604020202020204" pitchFamily="34" charset="0"/>
              </a:rPr>
              <a:t> avec le monde sensible.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66526-6DB8-4D56-8E81-230D9387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EDECD-5136-405E-BB1A-B932CC658B93}" type="datetime1">
              <a:rPr lang="fr-FR" smtClean="0"/>
              <a:pPr>
                <a:defRPr/>
              </a:pPr>
              <a:t>05/10/2022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B4760E-0DCE-4615-A68A-5453BAD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AB9CF-7E20-42A8-8653-E893D7DA269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fr-FR"/>
              <a:t>Définitions I.H.M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700213"/>
            <a:ext cx="8507412" cy="44656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Ensemble des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dispositifs matériels et logiciels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permettant à un 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utilisateur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d’interagir avec un système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interactif </a:t>
            </a:r>
          </a:p>
          <a:p>
            <a:pPr eaLnBrk="1" hangingPunct="1">
              <a:lnSpc>
                <a:spcPct val="80000"/>
              </a:lnSpc>
            </a:pPr>
            <a:endParaRPr lang="fr-FR" sz="2400" dirty="0"/>
          </a:p>
          <a:p>
            <a:pPr eaLnBrk="1" hangingPunct="1">
              <a:lnSpc>
                <a:spcPct val="80000"/>
              </a:lnSpc>
            </a:pPr>
            <a:r>
              <a:rPr lang="fr-FR" sz="2400" dirty="0"/>
              <a:t>“Discipline qui touche à la </a:t>
            </a:r>
            <a:r>
              <a:rPr lang="fr-FR" sz="2400" b="1" dirty="0"/>
              <a:t>conception</a:t>
            </a:r>
            <a:r>
              <a:rPr lang="fr-FR" sz="2400" dirty="0"/>
              <a:t>, </a:t>
            </a:r>
            <a:r>
              <a:rPr lang="fr-FR" sz="2400" b="1" dirty="0"/>
              <a:t>l'implémentation</a:t>
            </a:r>
            <a:r>
              <a:rPr lang="fr-FR" sz="2400" dirty="0"/>
              <a:t> et la </a:t>
            </a:r>
            <a:r>
              <a:rPr lang="fr-FR" sz="2400" b="1" dirty="0"/>
              <a:t>validation</a:t>
            </a:r>
            <a:r>
              <a:rPr lang="fr-FR" sz="2400" dirty="0"/>
              <a:t> de systèmes interactifs utilisés par les </a:t>
            </a:r>
            <a:r>
              <a:rPr lang="fr-FR" sz="2400" b="1" dirty="0"/>
              <a:t>hommes</a:t>
            </a:r>
            <a:r>
              <a:rPr lang="fr-FR" sz="2400" dirty="0"/>
              <a:t>, ainsi que sur l'étude des phénomènes majeurs les </a:t>
            </a:r>
            <a:r>
              <a:rPr lang="fr-FR" sz="2400" b="1" dirty="0"/>
              <a:t>environnant</a:t>
            </a:r>
            <a:r>
              <a:rPr lang="fr-FR" sz="2400" dirty="0"/>
              <a:t>”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sz="2400" dirty="0"/>
              <a:t>        (</a:t>
            </a:r>
            <a:r>
              <a:rPr lang="fr-FR" sz="2400" dirty="0" err="1"/>
              <a:t>Hewett</a:t>
            </a:r>
            <a:r>
              <a:rPr lang="fr-FR" sz="2400" dirty="0"/>
              <a:t>, 92)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“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Conception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de systèmes informatiques qui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soutiennent des personnes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de sorte qu'elles puissent effectuer leurs activités de manière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productive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et sans </a:t>
            </a:r>
            <a:r>
              <a:rPr lang="fr-FR" sz="2400" b="1" dirty="0">
                <a:solidFill>
                  <a:schemeClr val="accent3">
                    <a:lumMod val="75000"/>
                  </a:schemeClr>
                </a:solidFill>
              </a:rPr>
              <a:t>risque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”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       (</a:t>
            </a:r>
            <a:r>
              <a:rPr lang="fr-FR" sz="2400" dirty="0" err="1">
                <a:solidFill>
                  <a:schemeClr val="accent3">
                    <a:lumMod val="75000"/>
                  </a:schemeClr>
                </a:solidFill>
              </a:rPr>
              <a:t>Preece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,94)</a:t>
            </a:r>
          </a:p>
          <a:p>
            <a:pPr eaLnBrk="1" hangingPunct="1">
              <a:lnSpc>
                <a:spcPct val="80000"/>
              </a:lnSpc>
            </a:pPr>
            <a:r>
              <a:rPr lang="fr-FR" sz="2400" dirty="0"/>
              <a:t>“Science qui détermine les causes qui permettent de rendre </a:t>
            </a:r>
            <a:r>
              <a:rPr lang="fr-FR" sz="2400" b="1" dirty="0"/>
              <a:t>l’informatique plus utilisable</a:t>
            </a:r>
            <a:r>
              <a:rPr lang="fr-FR" sz="2400" dirty="0"/>
              <a:t> par des personnes”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fr-FR" sz="2400" dirty="0"/>
              <a:t>       (Dix, 94)</a:t>
            </a:r>
          </a:p>
        </p:txBody>
      </p:sp>
      <p:sp>
        <p:nvSpPr>
          <p:cNvPr id="6147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D6DA930-36B7-4028-B769-A02C48A170C8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614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7C347681-8875-4901-982D-1A8E446F1EF5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/>
              <a:t>I.H.M </a:t>
            </a:r>
            <a:r>
              <a:rPr lang="fr-FR" sz="3600" b="1"/>
              <a:t>un domaine de l’informatique</a:t>
            </a:r>
            <a:r>
              <a:rPr lang="fr-FR" sz="3600"/>
              <a:t> 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464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z="2400" b="1"/>
              <a:t>qui s’intéresse</a:t>
            </a:r>
            <a:r>
              <a:rPr lang="fr-FR" sz="24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à la conception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à l’évaluation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000"/>
              <a:t>des logiciels interactifs et de leurs interfaces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/>
              <a:t>qui s’appuie sur des connaissances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en sciences humaines et sociales : psychologie, sociologie, ergonomie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en informatique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/>
              <a:t>qui met au point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des méthodes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des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/>
              <a:t>des outils</a:t>
            </a:r>
          </a:p>
          <a:p>
            <a:pPr eaLnBrk="1" hangingPunct="1">
              <a:lnSpc>
                <a:spcPct val="90000"/>
              </a:lnSpc>
            </a:pPr>
            <a:endParaRPr lang="fr-FR" sz="2400"/>
          </a:p>
        </p:txBody>
      </p:sp>
      <p:sp>
        <p:nvSpPr>
          <p:cNvPr id="7171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1283EFC-ABCE-4674-895D-6B9DA07ADDD8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7170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620A71D1-886B-4211-9351-A86017AC8D1F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/>
              <a:t>L’IHM, grâce à</a:t>
            </a:r>
            <a:r>
              <a:rPr lang="fr-FR" sz="4000"/>
              <a:t> </a:t>
            </a:r>
          </a:p>
        </p:txBody>
      </p:sp>
      <p:sp>
        <p:nvSpPr>
          <p:cNvPr id="8195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DA61E602-6580-4056-8682-B451783775A0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819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DB62FC6E-AA66-4905-9A31-43375F461C56}" type="slidenum">
              <a:rPr lang="fr-FR" smtClean="0"/>
              <a:pPr/>
              <a:t>7</a:t>
            </a:fld>
            <a:endParaRPr lang="fr-F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60925" y="2565400"/>
            <a:ext cx="3024188" cy="2303463"/>
            <a:chOff x="1701" y="1117"/>
            <a:chExt cx="1814" cy="1451"/>
          </a:xfrm>
        </p:grpSpPr>
        <p:sp>
          <p:nvSpPr>
            <p:cNvPr id="8208" name="Oval 4"/>
            <p:cNvSpPr>
              <a:spLocks noChangeArrowheads="1"/>
            </p:cNvSpPr>
            <p:nvPr/>
          </p:nvSpPr>
          <p:spPr bwMode="auto">
            <a:xfrm>
              <a:off x="1701" y="1117"/>
              <a:ext cx="1814" cy="145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9" name="Text Box 5"/>
            <p:cNvSpPr txBox="1">
              <a:spLocks noChangeArrowheads="1"/>
            </p:cNvSpPr>
            <p:nvPr/>
          </p:nvSpPr>
          <p:spPr bwMode="auto">
            <a:xfrm>
              <a:off x="2245" y="1117"/>
              <a:ext cx="1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fr-FR"/>
            </a:p>
          </p:txBody>
        </p:sp>
        <p:sp>
          <p:nvSpPr>
            <p:cNvPr id="8210" name="Text Box 7"/>
            <p:cNvSpPr txBox="1">
              <a:spLocks noChangeArrowheads="1"/>
            </p:cNvSpPr>
            <p:nvPr/>
          </p:nvSpPr>
          <p:spPr bwMode="auto">
            <a:xfrm>
              <a:off x="2200" y="1117"/>
              <a:ext cx="1315" cy="1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fr-FR" sz="2400" b="1"/>
            </a:p>
            <a:p>
              <a:pPr algn="ctr">
                <a:spcBef>
                  <a:spcPct val="50000"/>
                </a:spcBef>
              </a:pPr>
              <a:r>
                <a:rPr lang="fr-FR" sz="2400" b="1"/>
                <a:t>Informatique</a:t>
              </a:r>
            </a:p>
            <a:p>
              <a:pPr algn="ctr">
                <a:spcBef>
                  <a:spcPct val="50000"/>
                </a:spcBef>
              </a:pPr>
              <a:r>
                <a:rPr lang="fr-FR">
                  <a:solidFill>
                    <a:schemeClr val="bg2"/>
                  </a:solidFill>
                </a:rPr>
                <a:t>Imagerie</a:t>
              </a:r>
            </a:p>
            <a:p>
              <a:pPr algn="ctr">
                <a:spcBef>
                  <a:spcPct val="50000"/>
                </a:spcBef>
              </a:pPr>
              <a:r>
                <a:rPr lang="fr-FR">
                  <a:solidFill>
                    <a:schemeClr val="bg2"/>
                  </a:solidFill>
                </a:rPr>
                <a:t>IA</a:t>
              </a:r>
            </a:p>
            <a:p>
              <a:pPr>
                <a:spcBef>
                  <a:spcPct val="50000"/>
                </a:spcBef>
              </a:pPr>
              <a:endParaRPr lang="fr-FR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19475" y="1411288"/>
            <a:ext cx="2519363" cy="2305050"/>
            <a:chOff x="2472" y="2704"/>
            <a:chExt cx="1587" cy="1452"/>
          </a:xfrm>
        </p:grpSpPr>
        <p:sp>
          <p:nvSpPr>
            <p:cNvPr id="8206" name="Oval 12"/>
            <p:cNvSpPr>
              <a:spLocks noChangeArrowheads="1"/>
            </p:cNvSpPr>
            <p:nvPr/>
          </p:nvSpPr>
          <p:spPr bwMode="auto">
            <a:xfrm>
              <a:off x="2472" y="2704"/>
              <a:ext cx="1587" cy="145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472" y="3067"/>
              <a:ext cx="158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000" b="1"/>
                <a:t>Sociologie et anthropologie</a:t>
              </a:r>
              <a:r>
                <a:rPr lang="fr-FR" sz="2400"/>
                <a:t> 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92500" y="3716338"/>
            <a:ext cx="2519363" cy="2232025"/>
            <a:chOff x="2200" y="2478"/>
            <a:chExt cx="1587" cy="1406"/>
          </a:xfrm>
        </p:grpSpPr>
        <p:sp>
          <p:nvSpPr>
            <p:cNvPr id="8204" name="Oval 16"/>
            <p:cNvSpPr>
              <a:spLocks noChangeArrowheads="1"/>
            </p:cNvSpPr>
            <p:nvPr/>
          </p:nvSpPr>
          <p:spPr bwMode="auto">
            <a:xfrm>
              <a:off x="2200" y="2478"/>
              <a:ext cx="1587" cy="140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5" name="Rectangle 18"/>
            <p:cNvSpPr>
              <a:spLocks noChangeArrowheads="1"/>
            </p:cNvSpPr>
            <p:nvPr/>
          </p:nvSpPr>
          <p:spPr bwMode="auto">
            <a:xfrm>
              <a:off x="2408" y="3158"/>
              <a:ext cx="11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fr-FR" sz="2400" b="1"/>
                <a:t> Ergonomie</a:t>
              </a:r>
            </a:p>
          </p:txBody>
        </p:sp>
      </p:grpSp>
      <p:sp>
        <p:nvSpPr>
          <p:cNvPr id="89097" name="Oval 9"/>
          <p:cNvSpPr>
            <a:spLocks noChangeArrowheads="1"/>
          </p:cNvSpPr>
          <p:nvPr/>
        </p:nvSpPr>
        <p:spPr bwMode="auto">
          <a:xfrm>
            <a:off x="1546225" y="2708275"/>
            <a:ext cx="3097213" cy="2305050"/>
          </a:xfrm>
          <a:prstGeom prst="ellipse">
            <a:avLst/>
          </a:prstGeom>
          <a:solidFill>
            <a:srgbClr val="33CCCC"/>
          </a:solidFill>
          <a:ln w="9525">
            <a:solidFill>
              <a:srgbClr val="33CC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/>
              <a:t>Psychologie et science </a:t>
            </a:r>
          </a:p>
          <a:p>
            <a:pPr algn="ctr"/>
            <a:r>
              <a:rPr lang="fr-FR" sz="2000" b="1"/>
              <a:t>cognitive 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500563" y="2997200"/>
            <a:ext cx="1223962" cy="1366838"/>
            <a:chOff x="4195" y="709"/>
            <a:chExt cx="635" cy="861"/>
          </a:xfrm>
        </p:grpSpPr>
        <p:sp>
          <p:nvSpPr>
            <p:cNvPr id="8202" name="Oval 20"/>
            <p:cNvSpPr>
              <a:spLocks noChangeArrowheads="1"/>
            </p:cNvSpPr>
            <p:nvPr/>
          </p:nvSpPr>
          <p:spPr bwMode="auto">
            <a:xfrm>
              <a:off x="4195" y="709"/>
              <a:ext cx="635" cy="861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203" name="Text Box 21"/>
            <p:cNvSpPr txBox="1">
              <a:spLocks noChangeArrowheads="1"/>
            </p:cNvSpPr>
            <p:nvPr/>
          </p:nvSpPr>
          <p:spPr bwMode="auto">
            <a:xfrm>
              <a:off x="4286" y="981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fr-FR" sz="2400" b="1"/>
                <a:t>IHM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4000" b="1"/>
              <a:t>Prise en compte de l’utilisateur</a:t>
            </a:r>
            <a:r>
              <a:rPr lang="fr-FR" sz="4000"/>
              <a:t>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b="1"/>
              <a:t>Approche technocentrée</a:t>
            </a:r>
          </a:p>
          <a:p>
            <a:pPr lvl="1" eaLnBrk="1" hangingPunct="1"/>
            <a:r>
              <a:rPr lang="fr-FR"/>
              <a:t>centrée sur la machine et ses possibilités</a:t>
            </a:r>
          </a:p>
          <a:p>
            <a:pPr lvl="1" eaLnBrk="1" hangingPunct="1"/>
            <a:r>
              <a:rPr lang="fr-FR"/>
              <a:t>l’utilisateur doit s’adapter à la machine</a:t>
            </a:r>
          </a:p>
          <a:p>
            <a:pPr eaLnBrk="1" hangingPunct="1"/>
            <a:r>
              <a:rPr lang="fr-FR" b="1"/>
              <a:t>Approche anthropocentrée</a:t>
            </a:r>
          </a:p>
          <a:p>
            <a:pPr lvl="1" eaLnBrk="1" hangingPunct="1"/>
            <a:r>
              <a:rPr lang="fr-FR"/>
              <a:t>centrée sur l’homme et ses besoins</a:t>
            </a:r>
          </a:p>
          <a:p>
            <a:pPr lvl="1" eaLnBrk="1" hangingPunct="1"/>
            <a:r>
              <a:rPr lang="fr-FR"/>
              <a:t> la machine doit s’adapter à l’utilisateur</a:t>
            </a:r>
          </a:p>
        </p:txBody>
      </p:sp>
      <p:sp>
        <p:nvSpPr>
          <p:cNvPr id="10243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29C31FF-480E-434F-A41F-9251A719253C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024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48D24B2-09AB-460B-B788-99F7A24C9EBA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/>
              <a:t>Adapter l’IHM</a:t>
            </a:r>
            <a:endParaRPr lang="fr-FR" b="1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6085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b="1"/>
              <a:t>Caractéristiques de l’utilisateur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âge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handicap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/>
              <a:t>connaissances et expériences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dans le domaine de la tâche (novice, expert, professionnel)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 en informatique, sur le système (usage occasionnel, quotidien)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/>
              <a:t>caractéristiques psychologiques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visuel/auditif, logique/intuitif, analytique/synthétique…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b="1"/>
              <a:t>caractéristiques socio-culturelles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sens d'écriture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format des dates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z="2000" b="1"/>
              <a:t>signification des icônes, des couleurs</a:t>
            </a:r>
          </a:p>
        </p:txBody>
      </p:sp>
      <p:sp>
        <p:nvSpPr>
          <p:cNvPr id="11267" name="Espace réservé de la date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F0E2948-9FC1-49DB-ACF8-1DFB97C6F388}" type="datetime1">
              <a:rPr lang="fr-FR" smtClean="0"/>
              <a:pPr/>
              <a:t>05/10/2022</a:t>
            </a:fld>
            <a:endParaRPr lang="fr-FR"/>
          </a:p>
        </p:txBody>
      </p:sp>
      <p:sp>
        <p:nvSpPr>
          <p:cNvPr id="11266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507248E5-AE80-465C-97C1-727FA3FDBFC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1212</TotalTime>
  <Words>1142</Words>
  <Application>Microsoft Office PowerPoint</Application>
  <PresentationFormat>Affichage à l'écran (4:3)</PresentationFormat>
  <Paragraphs>222</Paragraphs>
  <Slides>20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</vt:lpstr>
      <vt:lpstr>Wingdings 2</vt:lpstr>
      <vt:lpstr>Débit</vt:lpstr>
      <vt:lpstr>Interface Homme Machine  I.H.M  </vt:lpstr>
      <vt:lpstr>I.H.M</vt:lpstr>
      <vt:lpstr>Présentation PowerPoint</vt:lpstr>
      <vt:lpstr>Interaction</vt:lpstr>
      <vt:lpstr>Définitions I.H.M</vt:lpstr>
      <vt:lpstr>I.H.M un domaine de l’informatique </vt:lpstr>
      <vt:lpstr>L’IHM, grâce à </vt:lpstr>
      <vt:lpstr>Prise en compte de l’utilisateur </vt:lpstr>
      <vt:lpstr>Adapter l’IHM</vt:lpstr>
      <vt:lpstr>Adapter I.H.M</vt:lpstr>
      <vt:lpstr>Historique </vt:lpstr>
      <vt:lpstr>ORDINATEURS DE 1°GENERATION (1945-1956)</vt:lpstr>
      <vt:lpstr>ORDINATEURS DE 2°et 3°GENERATION (1956-1971)</vt:lpstr>
      <vt:lpstr>ORDINATEURS DE 2°et 3°GENERATION (1956-1971)</vt:lpstr>
      <vt:lpstr>ORDINATEURS MODERNES (1971-…)</vt:lpstr>
      <vt:lpstr>ORDINATEURS MODERNES (1971-…)</vt:lpstr>
      <vt:lpstr>ORDINATEURS MODERNES (1971-…)</vt:lpstr>
      <vt:lpstr>ORDINATEURS MODERNES (1971-…)</vt:lpstr>
      <vt:lpstr>ORDINATEURS MODERNES (1971-…)</vt:lpstr>
      <vt:lpstr>INTERNET, TOILE ET NAVIGATION HYPERTEXTE</vt:lpstr>
    </vt:vector>
  </TitlesOfParts>
  <Company>ETP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Homme Machine  I.H.M  </dc:title>
  <dc:creator>LALAMI Fatih</dc:creator>
  <cp:lastModifiedBy>Asus</cp:lastModifiedBy>
  <cp:revision>52</cp:revision>
  <dcterms:created xsi:type="dcterms:W3CDTF">2010-10-24T16:49:44Z</dcterms:created>
  <dcterms:modified xsi:type="dcterms:W3CDTF">2022-10-05T20:19:56Z</dcterms:modified>
</cp:coreProperties>
</file>