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7AAC1-E7D4-4F1D-A729-93EE22882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" sz="5400" dirty="0"/>
              <a:t>Conception</a:t>
            </a:r>
            <a:br>
              <a:rPr lang="fr" sz="5400" dirty="0"/>
            </a:br>
            <a:r>
              <a:rPr lang="fr" sz="5400" dirty="0"/>
              <a:t>IHM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0B6039-2644-469A-8418-832A6D96E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560924"/>
          </a:xfrm>
        </p:spPr>
        <p:txBody>
          <a:bodyPr/>
          <a:lstStyle/>
          <a:p>
            <a:r>
              <a:rPr lang="fr-FR" sz="1800" dirty="0"/>
              <a:t>Méthode de </a:t>
            </a:r>
            <a:r>
              <a:rPr lang="fr" sz="1800" dirty="0"/>
              <a:t>Conception Ihm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151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B1539-DDF0-4D33-A0C3-2B20DB9C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>
            <a:noAutofit/>
          </a:bodyPr>
          <a:lstStyle/>
          <a:p>
            <a:r>
              <a:rPr lang="fr-FR" b="1" dirty="0"/>
              <a:t>Règles générales </a:t>
            </a:r>
            <a:r>
              <a:rPr lang="fr" b="1" dirty="0"/>
              <a:t> </a:t>
            </a:r>
            <a:br>
              <a:rPr lang="fr-FR" b="1" dirty="0"/>
            </a:b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C1EF5-5F34-473D-8D13-C299465F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7009"/>
            <a:ext cx="8596668" cy="4464353"/>
          </a:xfrm>
        </p:spPr>
        <p:txBody>
          <a:bodyPr>
            <a:normAutofit/>
          </a:bodyPr>
          <a:lstStyle/>
          <a:p>
            <a:pPr algn="l"/>
            <a:r>
              <a:rPr lang="fr-FR" sz="2800" b="0" i="0" u="none" strike="noStrike" baseline="0" dirty="0">
                <a:latin typeface="Arial" panose="020B0604020202020204" pitchFamily="34" charset="0"/>
              </a:rPr>
              <a:t>Séparer la conception de l’application de la conception de l'interface</a:t>
            </a:r>
          </a:p>
          <a:p>
            <a:pPr algn="l"/>
            <a:r>
              <a:rPr lang="fr-FR" sz="2800" b="0" i="0" u="none" strike="noStrike" baseline="0" dirty="0">
                <a:latin typeface="Arial" panose="020B0604020202020204" pitchFamily="34" charset="0"/>
              </a:rPr>
              <a:t>Prendre en compte les utilisateurs</a:t>
            </a:r>
          </a:p>
          <a:p>
            <a:pPr algn="l"/>
            <a:r>
              <a:rPr lang="fr-FR" sz="2800" b="0" i="0" u="none" strike="noStrike" baseline="0" dirty="0">
                <a:latin typeface="Arial" panose="020B0604020202020204" pitchFamily="34" charset="0"/>
              </a:rPr>
              <a:t>Concevoir de manière itérative</a:t>
            </a:r>
          </a:p>
          <a:p>
            <a:pPr algn="l"/>
            <a:r>
              <a:rPr lang="fr-FR" sz="2800" b="0" i="0" u="none" strike="noStrike" baseline="0" dirty="0">
                <a:latin typeface="Arial" panose="020B0604020202020204" pitchFamily="34" charset="0"/>
              </a:rPr>
              <a:t>Par une équipe pluridisciplinaire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3029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5894B6-A264-44B9-B925-EA6E20E7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E9F211-8E55-4779-8E19-909B4B7A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0504"/>
            <a:ext cx="8596668" cy="4697895"/>
          </a:xfrm>
        </p:spPr>
        <p:txBody>
          <a:bodyPr>
            <a:normAutofit/>
          </a:bodyPr>
          <a:lstStyle/>
          <a:p>
            <a:pPr algn="l"/>
            <a:r>
              <a:rPr lang="fr-FR" sz="1800" b="0" i="0" u="none" strike="noStrike" baseline="0" dirty="0">
                <a:solidFill>
                  <a:srgbClr val="009A9A"/>
                </a:solidFill>
                <a:latin typeface="Arial" panose="020B0604020202020204" pitchFamily="34" charset="0"/>
              </a:rPr>
              <a:t>Processus itératif , avec phases d'affinement progressif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9A9A"/>
                </a:solidFill>
                <a:latin typeface="Arial" panose="020B0604020202020204" pitchFamily="34" charset="0"/>
              </a:rPr>
              <a:t>Phase d'</a:t>
            </a:r>
            <a:r>
              <a:rPr lang="fr-FR" sz="1800" b="0" i="0" u="none" strike="noStrike" baseline="0" dirty="0">
                <a:solidFill>
                  <a:srgbClr val="009789"/>
                </a:solidFill>
                <a:latin typeface="Arial" panose="020B0604020202020204" pitchFamily="34" charset="0"/>
              </a:rPr>
              <a:t>analyse préalable </a:t>
            </a:r>
            <a:r>
              <a:rPr lang="fr-FR" sz="1800" b="0" i="0" u="none" strike="noStrike" baseline="0" dirty="0">
                <a:solidFill>
                  <a:srgbClr val="009A9A"/>
                </a:solidFill>
                <a:latin typeface="Arial" panose="020B0604020202020204" pitchFamily="34" charset="0"/>
              </a:rPr>
              <a:t>(spécification des performances d'usage)</a:t>
            </a:r>
          </a:p>
          <a:p>
            <a:pPr lvl="1"/>
            <a:r>
              <a:rPr lang="fr-FR" b="0" i="0" u="none" strike="noStrike" baseline="0" dirty="0">
                <a:solidFill>
                  <a:srgbClr val="008000"/>
                </a:solidFill>
                <a:latin typeface="Wingdings" panose="05000000000000000000" pitchFamily="2" charset="2"/>
              </a:rPr>
              <a:t> </a:t>
            </a:r>
            <a:r>
              <a:rPr lang="fr-FR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Phases de </a:t>
            </a:r>
            <a:r>
              <a:rPr lang="fr-FR" b="0" i="0" u="none" strike="noStrike" baseline="0" dirty="0">
                <a:solidFill>
                  <a:srgbClr val="009789"/>
                </a:solidFill>
                <a:latin typeface="Arial" panose="020B0604020202020204" pitchFamily="34" charset="0"/>
              </a:rPr>
              <a:t>spécification </a:t>
            </a:r>
            <a:r>
              <a:rPr lang="fr-FR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proprement dite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• </a:t>
            </a:r>
            <a:r>
              <a:rPr lang="fr-FR" sz="1400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Niveau </a:t>
            </a:r>
            <a:r>
              <a:rPr lang="fr-FR" sz="1400" b="0" i="0" u="none" strike="noStrike" baseline="0" dirty="0">
                <a:solidFill>
                  <a:srgbClr val="260AF5"/>
                </a:solidFill>
                <a:latin typeface="Arial" panose="020B0604020202020204" pitchFamily="34" charset="0"/>
              </a:rPr>
              <a:t>conceptuel </a:t>
            </a:r>
            <a:r>
              <a:rPr lang="fr-FR" sz="1400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(définit les objets , leurs relations, attributs et opérations)</a:t>
            </a:r>
          </a:p>
          <a:p>
            <a:pPr marL="0" indent="0" algn="l">
              <a:buNone/>
            </a:pPr>
            <a:r>
              <a:rPr lang="fr-FR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• </a:t>
            </a:r>
            <a:r>
              <a:rPr lang="fr-FR" sz="1400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Niveau </a:t>
            </a:r>
            <a:r>
              <a:rPr lang="fr-FR" sz="1400" b="0" i="0" u="none" strike="noStrike" baseline="0" dirty="0">
                <a:solidFill>
                  <a:srgbClr val="260AF5"/>
                </a:solidFill>
                <a:latin typeface="Arial" panose="020B0604020202020204" pitchFamily="34" charset="0"/>
              </a:rPr>
              <a:t>fonctionnel </a:t>
            </a:r>
            <a:r>
              <a:rPr lang="fr-FR" sz="1400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(effets des commandes et donc des retours d'informations)</a:t>
            </a:r>
          </a:p>
          <a:p>
            <a:pPr marL="0" indent="0" algn="l">
              <a:buNone/>
            </a:pPr>
            <a:r>
              <a:rPr lang="fr-FR" sz="1400" dirty="0">
                <a:solidFill>
                  <a:srgbClr val="620217"/>
                </a:solidFill>
                <a:latin typeface="Arial" panose="020B0604020202020204" pitchFamily="34" charset="0"/>
              </a:rPr>
              <a:t>		</a:t>
            </a:r>
            <a:r>
              <a:rPr lang="fr-FR" sz="14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• </a:t>
            </a:r>
            <a:r>
              <a:rPr lang="fr-FR" sz="1400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Niveau </a:t>
            </a:r>
            <a:r>
              <a:rPr lang="fr-FR" sz="1400" b="0" i="0" u="none" strike="noStrike" baseline="0" dirty="0">
                <a:solidFill>
                  <a:srgbClr val="260AF5"/>
                </a:solidFill>
                <a:latin typeface="Arial" panose="020B0604020202020204" pitchFamily="34" charset="0"/>
              </a:rPr>
              <a:t>syntaxique </a:t>
            </a:r>
            <a:r>
              <a:rPr lang="fr-FR" sz="1400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et lexical (choix de style de dialogue, niveau style guide)</a:t>
            </a:r>
          </a:p>
          <a:p>
            <a:pPr lvl="1"/>
            <a:r>
              <a:rPr lang="fr-FR" b="0" i="0" u="none" strike="noStrike" baseline="0" dirty="0">
                <a:solidFill>
                  <a:srgbClr val="000000"/>
                </a:solidFill>
                <a:latin typeface="Wingdings" panose="05000000000000000000" pitchFamily="2" charset="2"/>
              </a:rPr>
              <a:t> </a:t>
            </a:r>
            <a:r>
              <a:rPr lang="fr-FR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Pas de réelle méthode pour la </a:t>
            </a:r>
            <a:r>
              <a:rPr lang="fr-FR" b="0" i="0" u="none" strike="noStrike" baseline="0" dirty="0">
                <a:solidFill>
                  <a:srgbClr val="009789"/>
                </a:solidFill>
                <a:latin typeface="Arial" panose="020B0604020202020204" pitchFamily="34" charset="0"/>
              </a:rPr>
              <a:t>prise en compte des </a:t>
            </a:r>
            <a:r>
              <a:rPr lang="fr-FR" sz="1800" b="0" i="0" u="none" strike="noStrike" baseline="0" dirty="0">
                <a:solidFill>
                  <a:srgbClr val="009789"/>
                </a:solidFill>
                <a:latin typeface="Arial" panose="020B0604020202020204" pitchFamily="34" charset="0"/>
              </a:rPr>
              <a:t>problèmes ergonomiques </a:t>
            </a:r>
            <a:r>
              <a:rPr lang="fr-FR" sz="1800" b="0" i="0" u="none" strike="noStrike" baseline="0" dirty="0">
                <a:solidFill>
                  <a:srgbClr val="620217"/>
                </a:solidFill>
                <a:latin typeface="Arial" panose="020B0604020202020204" pitchFamily="34" charset="0"/>
              </a:rPr>
              <a:t>en dehors des cycles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C25ADE-63F3-4A70-8E91-D70F31CB2832}"/>
              </a:ext>
            </a:extLst>
          </p:cNvPr>
          <p:cNvSpPr txBox="1"/>
          <p:nvPr/>
        </p:nvSpPr>
        <p:spPr>
          <a:xfrm>
            <a:off x="1192696" y="4704522"/>
            <a:ext cx="172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Analyse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30887F-4296-403F-963C-0E0C8B2E2EB6}"/>
              </a:ext>
            </a:extLst>
          </p:cNvPr>
          <p:cNvSpPr txBox="1"/>
          <p:nvPr/>
        </p:nvSpPr>
        <p:spPr>
          <a:xfrm>
            <a:off x="7033338" y="4693815"/>
            <a:ext cx="172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Evaluation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1307C4-34E7-4C09-8492-BAA2C082714E}"/>
              </a:ext>
            </a:extLst>
          </p:cNvPr>
          <p:cNvSpPr txBox="1"/>
          <p:nvPr/>
        </p:nvSpPr>
        <p:spPr>
          <a:xfrm>
            <a:off x="4296012" y="4760076"/>
            <a:ext cx="172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Réalisation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A18AFA-B5AE-452A-9F36-EF267DA5E1C4}"/>
              </a:ext>
            </a:extLst>
          </p:cNvPr>
          <p:cNvSpPr txBox="1"/>
          <p:nvPr/>
        </p:nvSpPr>
        <p:spPr>
          <a:xfrm>
            <a:off x="4296012" y="5714233"/>
            <a:ext cx="1725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Modification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569549ED-5FFB-4304-8157-9728193D9A20}"/>
              </a:ext>
            </a:extLst>
          </p:cNvPr>
          <p:cNvSpPr/>
          <p:nvPr/>
        </p:nvSpPr>
        <p:spPr>
          <a:xfrm>
            <a:off x="2940965" y="4905439"/>
            <a:ext cx="1332080" cy="50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9BBBC409-38EC-4F40-9618-486FC881C8E5}"/>
              </a:ext>
            </a:extLst>
          </p:cNvPr>
          <p:cNvSpPr/>
          <p:nvPr/>
        </p:nvSpPr>
        <p:spPr>
          <a:xfrm>
            <a:off x="5701258" y="4929583"/>
            <a:ext cx="1332080" cy="50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4E47A78D-441A-4E4D-96EB-78082FED8595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4465459" y="2683813"/>
            <a:ext cx="1020418" cy="58406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42FE6C5-48A4-4902-8CC5-18105C071899}"/>
              </a:ext>
            </a:extLst>
          </p:cNvPr>
          <p:cNvCxnSpPr>
            <a:endCxn id="4" idx="2"/>
          </p:cNvCxnSpPr>
          <p:nvPr/>
        </p:nvCxnSpPr>
        <p:spPr>
          <a:xfrm flipV="1">
            <a:off x="2055347" y="5104632"/>
            <a:ext cx="0" cy="1009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1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7B1790-27A9-40AE-95BB-064ED5A9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>
            <a:normAutofit/>
          </a:bodyPr>
          <a:lstStyle/>
          <a:p>
            <a:r>
              <a:rPr lang="fr-FR" b="0" i="0" u="none" strike="noStrike" baseline="0" dirty="0">
                <a:latin typeface="LMSans12-Regular"/>
              </a:rPr>
              <a:t>Concepts - phases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31D5A-18EC-4A09-B61C-2C25E4CE3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006"/>
            <a:ext cx="8596668" cy="4087811"/>
          </a:xfrm>
        </p:spPr>
        <p:txBody>
          <a:bodyPr>
            <a:noAutofit/>
          </a:bodyPr>
          <a:lstStyle/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Une méthode de conception IHM se découpe (généralement) en trois phases :</a:t>
            </a:r>
          </a:p>
          <a:p>
            <a:pPr algn="l"/>
            <a:r>
              <a:rPr lang="fr-FR" sz="2400" b="1" i="0" u="none" strike="noStrike" baseline="0" dirty="0">
                <a:solidFill>
                  <a:srgbClr val="000000"/>
                </a:solidFill>
                <a:latin typeface="LMSans10-Bold"/>
              </a:rPr>
              <a:t>Analyse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= préciser les attentes et les besoins des utilisatrices, connaître leurs tâches et le contexte</a:t>
            </a:r>
          </a:p>
          <a:p>
            <a:pPr algn="l"/>
            <a:r>
              <a:rPr lang="fr-FR" sz="2400" b="1" dirty="0">
                <a:solidFill>
                  <a:srgbClr val="000000"/>
                </a:solidFill>
                <a:latin typeface="LMSans10-Bold"/>
              </a:rPr>
              <a:t>R</a:t>
            </a:r>
            <a:r>
              <a:rPr lang="fr-FR" sz="2400" b="1" i="0" u="none" strike="noStrike" baseline="0" dirty="0">
                <a:solidFill>
                  <a:srgbClr val="000000"/>
                </a:solidFill>
                <a:latin typeface="LMSans10-Bold"/>
              </a:rPr>
              <a:t>éalisation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= réaliser tout ou partie d’une interface (sous une forme plus ou moins aboutie)</a:t>
            </a:r>
          </a:p>
          <a:p>
            <a:pPr algn="l"/>
            <a:r>
              <a:rPr lang="fr-FR" sz="2400" b="1" i="0" u="none" strike="noStrike" baseline="0" dirty="0">
                <a:solidFill>
                  <a:srgbClr val="000000"/>
                </a:solidFill>
                <a:latin typeface="LMSans10-Bold"/>
              </a:rPr>
              <a:t>Évaluation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= mesurer l’utilisabilité de l’interface réalisée, la satisfaction des utilisatrices pour réaliser les tâches avec cette interface, identifier les points à améliorer pour la version suivante, etc.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9223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1F2AA-4F73-4504-B5F6-A87CB4E3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fr-FR" dirty="0"/>
              <a:t>1- Conception I</a:t>
            </a:r>
            <a:r>
              <a:rPr lang="fr-FR" b="0" i="0" u="none" strike="noStrike" baseline="0" dirty="0">
                <a:latin typeface="LMSans12-Regular"/>
              </a:rPr>
              <a:t>ncrémentale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27C9EE-ED06-4BC1-88E1-0D3DF97B7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2539"/>
            <a:ext cx="8596668" cy="4278823"/>
          </a:xfrm>
        </p:spPr>
        <p:txBody>
          <a:bodyPr>
            <a:normAutofit/>
          </a:bodyPr>
          <a:lstStyle/>
          <a:p>
            <a:pPr algn="l"/>
            <a:r>
              <a:rPr lang="fr-FR" sz="2800" b="0" i="0" u="none" strike="noStrike" baseline="0" dirty="0">
                <a:solidFill>
                  <a:srgbClr val="000000"/>
                </a:solidFill>
                <a:latin typeface="LMSans10-Regular"/>
              </a:rPr>
              <a:t>Méthodologie basée sur la réalisation d’une première partie, puis d’une seconde, etc.</a:t>
            </a:r>
          </a:p>
          <a:p>
            <a:pPr algn="l"/>
            <a:r>
              <a:rPr lang="fr-FR" sz="2800" b="0" i="0" u="none" strike="noStrike" baseline="0" dirty="0">
                <a:solidFill>
                  <a:srgbClr val="000000"/>
                </a:solidFill>
                <a:latin typeface="LMSans10-Regular"/>
              </a:rPr>
              <a:t>Travail sur une seule zone de l’interface jusqu’à satisfaction</a:t>
            </a:r>
          </a:p>
          <a:p>
            <a:pPr algn="l"/>
            <a:r>
              <a:rPr lang="fr-FR" sz="2800" b="0" i="0" u="none" strike="noStrike" baseline="0" dirty="0">
                <a:solidFill>
                  <a:srgbClr val="000000"/>
                </a:solidFill>
                <a:latin typeface="LMSans10-Regular"/>
              </a:rPr>
              <a:t>Développement de solutions partielles, intermédiaires</a:t>
            </a:r>
          </a:p>
          <a:p>
            <a:pPr algn="l"/>
            <a:r>
              <a:rPr lang="fr-FR" sz="2800" b="0" i="0" u="none" strike="noStrike" baseline="0" dirty="0">
                <a:solidFill>
                  <a:srgbClr val="000000"/>
                </a:solidFill>
                <a:latin typeface="LMSans10-Regular"/>
              </a:rPr>
              <a:t>Prise en compte de nouveaux objectifs</a:t>
            </a:r>
          </a:p>
          <a:p>
            <a:pPr algn="l"/>
            <a:r>
              <a:rPr lang="fr-FR" sz="2800" b="0" i="0" u="none" strike="noStrike" baseline="0" dirty="0">
                <a:solidFill>
                  <a:srgbClr val="000000"/>
                </a:solidFill>
                <a:latin typeface="LMSans10-Regular"/>
              </a:rPr>
              <a:t>Prise en compte de l’avis des utilisatrices qui peuvent changer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1199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CEF8F-B3B1-4362-974A-B29255C53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fr-FR"/>
              <a:t>2- </a:t>
            </a:r>
            <a:r>
              <a:rPr lang="fr-FR" dirty="0"/>
              <a:t>Conception maquettes/prototypes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11ECDA-AFF4-490E-82A8-072C40A5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235"/>
            <a:ext cx="8596668" cy="4610127"/>
          </a:xfrm>
        </p:spPr>
        <p:txBody>
          <a:bodyPr/>
          <a:lstStyle/>
          <a:p>
            <a:pPr marL="0" indent="0" algn="l">
              <a:buNone/>
            </a:pP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Obtenir une interface finale passe par plusieurs étapes :</a:t>
            </a:r>
          </a:p>
          <a:p>
            <a:pPr algn="l"/>
            <a:r>
              <a:rPr lang="fr-FR" sz="2400" b="1" i="0" u="none" strike="noStrike" baseline="0" dirty="0">
                <a:solidFill>
                  <a:srgbClr val="000000"/>
                </a:solidFill>
                <a:latin typeface="LMSans10-Bold"/>
              </a:rPr>
              <a:t>Croquis (sketch)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= aperçu global de l’interface (idée générale)</a:t>
            </a:r>
          </a:p>
          <a:p>
            <a:pPr algn="l"/>
            <a:r>
              <a:rPr lang="fr-FR" sz="2400" b="1" i="0" u="none" strike="noStrike" baseline="0" dirty="0">
                <a:solidFill>
                  <a:srgbClr val="000000"/>
                </a:solidFill>
                <a:latin typeface="LMSans10-Bold"/>
              </a:rPr>
              <a:t>Maquette (</a:t>
            </a:r>
            <a:r>
              <a:rPr lang="fr-FR" sz="2400" b="1" i="0" u="none" strike="noStrike" baseline="0" dirty="0" err="1">
                <a:solidFill>
                  <a:srgbClr val="000000"/>
                </a:solidFill>
                <a:latin typeface="LMSans10-Bold"/>
              </a:rPr>
              <a:t>mockup</a:t>
            </a:r>
            <a:r>
              <a:rPr lang="fr-FR" sz="2400" b="1" i="0" u="none" strike="noStrike" baseline="0" dirty="0">
                <a:solidFill>
                  <a:srgbClr val="000000"/>
                </a:solidFill>
                <a:latin typeface="LMSans10-Bold"/>
              </a:rPr>
              <a:t>, wireframe)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= interface détaillée (sans interaction)</a:t>
            </a:r>
          </a:p>
          <a:p>
            <a:pPr algn="l"/>
            <a:r>
              <a:rPr lang="fr-FR" sz="2400" b="1" i="0" u="none" strike="noStrike" baseline="0" dirty="0">
                <a:solidFill>
                  <a:srgbClr val="000000"/>
                </a:solidFill>
                <a:latin typeface="LMSans10-Bold"/>
              </a:rPr>
              <a:t>Prototype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= version incomplète d’une interface (avec interactions)</a:t>
            </a:r>
          </a:p>
          <a:p>
            <a:pPr marL="0" indent="0" algn="l">
              <a:buNone/>
            </a:pPr>
            <a:r>
              <a:rPr lang="fr-FR" sz="1800" b="0" i="0" u="none" strike="noStrike" baseline="0" dirty="0">
                <a:solidFill>
                  <a:srgbClr val="000000"/>
                </a:solidFill>
                <a:latin typeface="LMSans10-Regular"/>
              </a:rPr>
              <a:t>Lors de ces étapes, faire des choix :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LMSans10-Regular"/>
              </a:rPr>
              <a:t>de haut niveau (e.g., fonctionnalités disponibles)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LMSans10-Regular"/>
              </a:rPr>
              <a:t>de niveau intermédiaire (e.g., enchaînement des écrans)</a:t>
            </a:r>
          </a:p>
          <a:p>
            <a:pPr algn="l"/>
            <a:r>
              <a:rPr lang="fr-FR" sz="1800" b="0" i="0" u="none" strike="noStrike" baseline="0" dirty="0">
                <a:solidFill>
                  <a:srgbClr val="000000"/>
                </a:solidFill>
                <a:latin typeface="LMSans10-Regular"/>
              </a:rPr>
              <a:t>de bas niveau (e.g., idées d’icônes)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0D867BA-1342-4BD6-8B7C-03B1EAA76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838" y="914400"/>
            <a:ext cx="8596668" cy="4996070"/>
          </a:xfrm>
        </p:spPr>
      </p:pic>
    </p:spTree>
    <p:extLst>
      <p:ext uri="{BB962C8B-B14F-4D97-AF65-F5344CB8AC3E}">
        <p14:creationId xmlns:p14="http://schemas.microsoft.com/office/powerpoint/2010/main" val="289636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6B1EE-A06E-45CE-9E12-9ABBABAC2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fr-FR" dirty="0"/>
              <a:t>Prototypage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B8C062-6E4A-46A3-9832-468C9E65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5061"/>
            <a:ext cx="8596668" cy="414630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Outils d’aide au prototypage :</a:t>
            </a:r>
          </a:p>
          <a:p>
            <a:pPr algn="l"/>
            <a:r>
              <a:rPr lang="fr-FR" sz="2400" b="0" i="0" u="none" strike="noStrike" baseline="0" dirty="0">
                <a:solidFill>
                  <a:srgbClr val="04064C"/>
                </a:solidFill>
                <a:latin typeface="MSAM10"/>
              </a:rPr>
              <a:t> 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Papier, post-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LMSans10-Regular"/>
              </a:rPr>
              <a:t>its</a:t>
            </a:r>
            <a:endParaRPr lang="fr-FR" sz="2400" b="0" i="0" u="none" strike="noStrike" baseline="0" dirty="0">
              <a:solidFill>
                <a:srgbClr val="000000"/>
              </a:solidFill>
              <a:latin typeface="LMSans10-Regular"/>
            </a:endParaRP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Transparents, vidéo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Logiciels de maquettage</a:t>
            </a:r>
          </a:p>
          <a:p>
            <a:pPr lvl="1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haute fidélité, i.e., avec interactions (e.g.,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LMSans10-Regular"/>
              </a:rPr>
              <a:t>Invision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,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LMSans10-Regular"/>
              </a:rPr>
              <a:t>Maqetta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)</a:t>
            </a:r>
          </a:p>
          <a:p>
            <a:pPr lvl="1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basse fidélité, i.e., seulement des liens entre écrans (e.g.,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LMSans10-Regular"/>
              </a:rPr>
              <a:t>Mocking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 Bird, Pencil,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LMSans10-Regular"/>
              </a:rPr>
              <a:t>Basalmiq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)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Logiciels de développement (e.g.,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LMSans10-Regular"/>
              </a:rPr>
              <a:t>frameworks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 web, </a:t>
            </a:r>
            <a:r>
              <a:rPr lang="fr-FR" sz="2400" b="0" i="0" u="none" strike="noStrike" baseline="0" dirty="0" err="1">
                <a:solidFill>
                  <a:srgbClr val="000000"/>
                </a:solidFill>
                <a:latin typeface="LMSans10-Regular"/>
              </a:rPr>
              <a:t>Netbeans</a:t>
            </a:r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, Visual Studio)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981638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B794C-DC68-4AFC-8AF1-5CCE5104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878"/>
          </a:xfrm>
        </p:spPr>
        <p:txBody>
          <a:bodyPr/>
          <a:lstStyle/>
          <a:p>
            <a:r>
              <a:rPr lang="fr-FR" dirty="0"/>
              <a:t>Prototypage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F3754-A13A-4FF4-9D5F-5BC8AB4C2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44776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i="0" u="none" strike="noStrike" baseline="0" dirty="0">
                <a:latin typeface="LMSans10-Regular"/>
              </a:rPr>
              <a:t>Avantages du prototypage</a:t>
            </a:r>
          </a:p>
          <a:p>
            <a:pPr marL="0" indent="0">
              <a:buNone/>
            </a:pPr>
            <a:endParaRPr lang="fr-FR" sz="2800" b="0" i="0" u="none" strike="noStrike" baseline="0" dirty="0">
              <a:latin typeface="LMSans10-Regular"/>
            </a:endParaRP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Travailler sur plusieurs ensembles de détails à la fois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Se concentrer sur les parties problématiques de l’interface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Étudier des alternatives de conception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S’assurer de l’utilisabilité du système</a:t>
            </a:r>
          </a:p>
          <a:p>
            <a:pPr algn="l"/>
            <a:r>
              <a:rPr lang="fr-FR" sz="2400" b="0" i="0" u="none" strike="noStrike" baseline="0" dirty="0">
                <a:solidFill>
                  <a:srgbClr val="000000"/>
                </a:solidFill>
                <a:latin typeface="LMSans10-Regular"/>
              </a:rPr>
              <a:t>Visualiser ce que sera le système final (utilisatrices)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379390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145</TotalTime>
  <Words>466</Words>
  <Application>Microsoft Office PowerPoint</Application>
  <PresentationFormat>Grand écran</PresentationFormat>
  <Paragraphs>54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LMSans10-Bold</vt:lpstr>
      <vt:lpstr>LMSans10-Regular</vt:lpstr>
      <vt:lpstr>LMSans12-Regular</vt:lpstr>
      <vt:lpstr>MSAM10</vt:lpstr>
      <vt:lpstr>Arial</vt:lpstr>
      <vt:lpstr>Trebuchet MS</vt:lpstr>
      <vt:lpstr>Wingdings</vt:lpstr>
      <vt:lpstr>Wingdings 3</vt:lpstr>
      <vt:lpstr>Facette</vt:lpstr>
      <vt:lpstr>Conception IHM</vt:lpstr>
      <vt:lpstr>Règles générales   </vt:lpstr>
      <vt:lpstr>Présentation PowerPoint</vt:lpstr>
      <vt:lpstr>Concepts - phases</vt:lpstr>
      <vt:lpstr>1- Conception Incrémentale</vt:lpstr>
      <vt:lpstr>2- Conception maquettes/prototypes</vt:lpstr>
      <vt:lpstr>Présentation PowerPoint</vt:lpstr>
      <vt:lpstr>Prototypage </vt:lpstr>
      <vt:lpstr>Prototypage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Conception IHM</dc:title>
  <dc:creator>Asus</dc:creator>
  <cp:lastModifiedBy>Asus</cp:lastModifiedBy>
  <cp:revision>12</cp:revision>
  <dcterms:created xsi:type="dcterms:W3CDTF">2021-01-22T21:01:38Z</dcterms:created>
  <dcterms:modified xsi:type="dcterms:W3CDTF">2021-01-22T23:27:29Z</dcterms:modified>
</cp:coreProperties>
</file>