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256" r:id="rId2"/>
    <p:sldId id="385" r:id="rId3"/>
    <p:sldId id="405" r:id="rId4"/>
    <p:sldId id="316" r:id="rId5"/>
    <p:sldId id="260" r:id="rId6"/>
    <p:sldId id="319" r:id="rId7"/>
    <p:sldId id="389" r:id="rId8"/>
    <p:sldId id="395" r:id="rId9"/>
    <p:sldId id="344" r:id="rId10"/>
    <p:sldId id="390" r:id="rId11"/>
    <p:sldId id="340" r:id="rId12"/>
    <p:sldId id="342" r:id="rId13"/>
    <p:sldId id="383" r:id="rId14"/>
    <p:sldId id="324" r:id="rId15"/>
    <p:sldId id="384" r:id="rId16"/>
    <p:sldId id="392" r:id="rId17"/>
    <p:sldId id="325" r:id="rId18"/>
    <p:sldId id="327" r:id="rId19"/>
    <p:sldId id="331" r:id="rId20"/>
    <p:sldId id="329" r:id="rId21"/>
    <p:sldId id="393" r:id="rId22"/>
    <p:sldId id="394" r:id="rId23"/>
    <p:sldId id="339" r:id="rId24"/>
    <p:sldId id="332" r:id="rId25"/>
    <p:sldId id="400" r:id="rId26"/>
    <p:sldId id="335" r:id="rId27"/>
    <p:sldId id="320" r:id="rId28"/>
    <p:sldId id="343" r:id="rId29"/>
    <p:sldId id="270" r:id="rId30"/>
    <p:sldId id="353" r:id="rId31"/>
    <p:sldId id="396" r:id="rId32"/>
    <p:sldId id="357" r:id="rId33"/>
    <p:sldId id="358" r:id="rId34"/>
    <p:sldId id="354" r:id="rId35"/>
    <p:sldId id="404" r:id="rId36"/>
    <p:sldId id="336" r:id="rId37"/>
    <p:sldId id="388" r:id="rId38"/>
    <p:sldId id="359" r:id="rId39"/>
    <p:sldId id="356" r:id="rId40"/>
    <p:sldId id="360" r:id="rId41"/>
    <p:sldId id="361" r:id="rId42"/>
    <p:sldId id="341" r:id="rId43"/>
    <p:sldId id="372" r:id="rId44"/>
    <p:sldId id="377" r:id="rId45"/>
    <p:sldId id="378" r:id="rId46"/>
    <p:sldId id="373" r:id="rId47"/>
    <p:sldId id="376" r:id="rId48"/>
    <p:sldId id="397" r:id="rId49"/>
    <p:sldId id="283" r:id="rId50"/>
    <p:sldId id="375" r:id="rId51"/>
    <p:sldId id="401" r:id="rId52"/>
    <p:sldId id="403" r:id="rId53"/>
    <p:sldId id="402" r:id="rId54"/>
    <p:sldId id="285" r:id="rId55"/>
    <p:sldId id="293" r:id="rId56"/>
    <p:sldId id="298" r:id="rId57"/>
    <p:sldId id="374" r:id="rId58"/>
    <p:sldId id="301" r:id="rId59"/>
    <p:sldId id="380" r:id="rId60"/>
    <p:sldId id="381" r:id="rId61"/>
    <p:sldId id="379" r:id="rId62"/>
    <p:sldId id="369" r:id="rId63"/>
    <p:sldId id="399" r:id="rId64"/>
    <p:sldId id="312" r:id="rId65"/>
    <p:sldId id="398"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5" autoAdjust="0"/>
    <p:restoredTop sz="94660"/>
  </p:normalViewPr>
  <p:slideViewPr>
    <p:cSldViewPr>
      <p:cViewPr varScale="1">
        <p:scale>
          <a:sx n="62" d="100"/>
          <a:sy n="62" d="100"/>
        </p:scale>
        <p:origin x="-12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45616-0401-4906-8E68-DD94A4AA75C6}" type="datetimeFigureOut">
              <a:rPr lang="en-GB" smtClean="0"/>
              <a:t>16/02/2022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BE279-830C-422C-ABEE-F49DD6E339FA}" type="slidenum">
              <a:rPr lang="en-GB" smtClean="0"/>
              <a:t>‹#›</a:t>
            </a:fld>
            <a:endParaRPr lang="en-GB"/>
          </a:p>
        </p:txBody>
      </p:sp>
    </p:spTree>
    <p:extLst>
      <p:ext uri="{BB962C8B-B14F-4D97-AF65-F5344CB8AC3E}">
        <p14:creationId xmlns:p14="http://schemas.microsoft.com/office/powerpoint/2010/main" val="1114371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free and early open source advocates were preoccupied with evangelizing the </a:t>
            </a:r>
            <a:r>
              <a:rPr lang="en-GB" i="1" dirty="0" smtClean="0"/>
              <a:t>idea </a:t>
            </a:r>
            <a:r>
              <a:rPr lang="en-GB" dirty="0" smtClean="0"/>
              <a:t>of open source, whether for ideological or business reasons. </a:t>
            </a:r>
          </a:p>
          <a:p>
            <a:r>
              <a:rPr lang="en-GB" dirty="0" smtClean="0"/>
              <a:t>But today’s developers hardly even notice “open source” as a concept anymore. They just want to write, share, and discover code.</a:t>
            </a:r>
          </a:p>
          <a:p>
            <a:endParaRPr lang="en-GB" dirty="0"/>
          </a:p>
        </p:txBody>
      </p:sp>
      <p:sp>
        <p:nvSpPr>
          <p:cNvPr id="4" name="Slide Number Placeholder 3"/>
          <p:cNvSpPr>
            <a:spLocks noGrp="1"/>
          </p:cNvSpPr>
          <p:nvPr>
            <p:ph type="sldNum" sz="quarter" idx="10"/>
          </p:nvPr>
        </p:nvSpPr>
        <p:spPr/>
        <p:txBody>
          <a:bodyPr/>
          <a:lstStyle/>
          <a:p>
            <a:fld id="{E3EBE279-830C-422C-ABEE-F49DD6E339FA}" type="slidenum">
              <a:rPr lang="en-GB" smtClean="0"/>
              <a:t>55</a:t>
            </a:fld>
            <a:endParaRPr lang="en-GB"/>
          </a:p>
        </p:txBody>
      </p:sp>
    </p:spTree>
    <p:extLst>
      <p:ext uri="{BB962C8B-B14F-4D97-AF65-F5344CB8AC3E}">
        <p14:creationId xmlns:p14="http://schemas.microsoft.com/office/powerpoint/2010/main" val="118647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2/15/2022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sf.org.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gnu.org/gnu/linux-and-gnu.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storage.googleapis.com/cdn.thenewstack.io/media/2018/03/cd1abaf2-christine-peterson-cp2016_crop2.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catb.org/esr/open-sourc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gnu.org/gnu/linux-and-gnu.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sourceforge.ne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openhub.net/"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savannah.gnu.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github.com/sponsors/sindresorhu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FLOSS : History and Evolution </a:t>
            </a:r>
            <a:endParaRPr lang="en-GB" dirty="0"/>
          </a:p>
        </p:txBody>
      </p:sp>
      <p:sp>
        <p:nvSpPr>
          <p:cNvPr id="3" name="Subtitle 2"/>
          <p:cNvSpPr>
            <a:spLocks noGrp="1"/>
          </p:cNvSpPr>
          <p:nvPr>
            <p:ph type="subTitle" idx="1"/>
          </p:nvPr>
        </p:nvSpPr>
        <p:spPr/>
        <p:txBody>
          <a:bodyPr/>
          <a:lstStyle/>
          <a:p>
            <a:pPr algn="ctr"/>
            <a:r>
              <a:rPr lang="en-GB" dirty="0" err="1" smtClean="0"/>
              <a:t>Dr.</a:t>
            </a:r>
            <a:r>
              <a:rPr lang="en-GB" dirty="0" smtClean="0"/>
              <a:t> </a:t>
            </a:r>
            <a:r>
              <a:rPr lang="en-GB" dirty="0" err="1" smtClean="0"/>
              <a:t>Kuljit</a:t>
            </a:r>
            <a:r>
              <a:rPr lang="en-GB" dirty="0" smtClean="0"/>
              <a:t> </a:t>
            </a:r>
            <a:r>
              <a:rPr lang="en-GB" dirty="0" err="1" smtClean="0"/>
              <a:t>Kaur</a:t>
            </a:r>
            <a:r>
              <a:rPr lang="en-GB" dirty="0" smtClean="0"/>
              <a:t> </a:t>
            </a:r>
            <a:r>
              <a:rPr lang="en-GB" dirty="0" err="1" smtClean="0"/>
              <a:t>Chahal</a:t>
            </a:r>
            <a:endParaRPr lang="en-GB" dirty="0" smtClean="0"/>
          </a:p>
          <a:p>
            <a:pPr algn="ctr"/>
            <a:r>
              <a:rPr lang="en-GB" dirty="0" smtClean="0"/>
              <a:t>Department of Computer Science</a:t>
            </a:r>
          </a:p>
          <a:p>
            <a:pPr algn="ctr"/>
            <a:r>
              <a:rPr lang="en-GB" dirty="0" smtClean="0"/>
              <a:t>Guru Nanak </a:t>
            </a:r>
            <a:r>
              <a:rPr lang="en-GB" dirty="0" err="1" smtClean="0"/>
              <a:t>Dev</a:t>
            </a:r>
            <a:r>
              <a:rPr lang="en-GB" dirty="0" smtClean="0"/>
              <a:t> University, Amritsar, India</a:t>
            </a:r>
            <a:endParaRPr lang="en-GB" dirty="0"/>
          </a:p>
        </p:txBody>
      </p:sp>
    </p:spTree>
    <p:extLst>
      <p:ext uri="{BB962C8B-B14F-4D97-AF65-F5344CB8AC3E}">
        <p14:creationId xmlns:p14="http://schemas.microsoft.com/office/powerpoint/2010/main" val="1278331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few others</a:t>
            </a:r>
            <a:endParaRPr lang="en-GB" dirty="0"/>
          </a:p>
        </p:txBody>
      </p:sp>
      <p:sp>
        <p:nvSpPr>
          <p:cNvPr id="3" name="Content Placeholder 2"/>
          <p:cNvSpPr>
            <a:spLocks noGrp="1"/>
          </p:cNvSpPr>
          <p:nvPr>
            <p:ph idx="1"/>
          </p:nvPr>
        </p:nvSpPr>
        <p:spPr/>
        <p:txBody>
          <a:bodyPr/>
          <a:lstStyle/>
          <a:p>
            <a:r>
              <a:rPr lang="en-GB" dirty="0" smtClean="0"/>
              <a:t>Tim O’Reilly</a:t>
            </a:r>
          </a:p>
          <a:p>
            <a:r>
              <a:rPr lang="en-US" dirty="0">
                <a:latin typeface="Arial" charset="0"/>
                <a:cs typeface="Arial" charset="0"/>
              </a:rPr>
              <a:t>Christine Peterson</a:t>
            </a:r>
            <a:endParaRPr lang="en-GB" dirty="0" smtClean="0"/>
          </a:p>
          <a:p>
            <a:endParaRPr lang="en-GB" dirty="0"/>
          </a:p>
        </p:txBody>
      </p:sp>
    </p:spTree>
    <p:extLst>
      <p:ext uri="{BB962C8B-B14F-4D97-AF65-F5344CB8AC3E}">
        <p14:creationId xmlns:p14="http://schemas.microsoft.com/office/powerpoint/2010/main" val="1114662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Players : An Introduction</a:t>
            </a:r>
            <a:endParaRPr lang="en-GB" dirty="0"/>
          </a:p>
        </p:txBody>
      </p:sp>
      <p:sp>
        <p:nvSpPr>
          <p:cNvPr id="3" name="Content Placeholder 2"/>
          <p:cNvSpPr>
            <a:spLocks noGrp="1"/>
          </p:cNvSpPr>
          <p:nvPr>
            <p:ph idx="1"/>
          </p:nvPr>
        </p:nvSpPr>
        <p:spPr/>
        <p:txBody>
          <a:bodyPr>
            <a:normAutofit/>
          </a:bodyPr>
          <a:lstStyle/>
          <a:p>
            <a:r>
              <a:rPr lang="en-GB" dirty="0"/>
              <a:t>Richard Stallman (also known as RMS) </a:t>
            </a:r>
            <a:r>
              <a:rPr lang="en-GB" dirty="0" smtClean="0"/>
              <a:t>kicked </a:t>
            </a:r>
            <a:r>
              <a:rPr lang="en-GB" dirty="0"/>
              <a:t>off the </a:t>
            </a:r>
            <a:r>
              <a:rPr lang="en-GB" dirty="0" smtClean="0"/>
              <a:t>free software </a:t>
            </a:r>
            <a:r>
              <a:rPr lang="en-GB" dirty="0"/>
              <a:t>movement at MIT in the 1980s. </a:t>
            </a:r>
            <a:endParaRPr lang="en-GB" dirty="0" smtClean="0"/>
          </a:p>
          <a:p>
            <a:pPr lvl="1"/>
            <a:r>
              <a:rPr lang="en-GB" dirty="0" smtClean="0"/>
              <a:t>Started the GNU project and the Free Software Foundation</a:t>
            </a:r>
          </a:p>
          <a:p>
            <a:pPr algn="just"/>
            <a:r>
              <a:rPr lang="en-GB" dirty="0" smtClean="0"/>
              <a:t>Eric </a:t>
            </a:r>
            <a:r>
              <a:rPr lang="en-GB" dirty="0"/>
              <a:t>S. Raymond (also known as </a:t>
            </a:r>
            <a:r>
              <a:rPr lang="en-GB" dirty="0" smtClean="0"/>
              <a:t>ESR) supported the rebranding of free </a:t>
            </a:r>
            <a:r>
              <a:rPr lang="en-GB" dirty="0"/>
              <a:t>software to “open source” in the </a:t>
            </a:r>
            <a:r>
              <a:rPr lang="en-GB" dirty="0" smtClean="0"/>
              <a:t>1990s.</a:t>
            </a:r>
          </a:p>
          <a:p>
            <a:pPr lvl="1" algn="just"/>
            <a:r>
              <a:rPr lang="en-GB" dirty="0" smtClean="0"/>
              <a:t>Wrote the famous essay “The Cathedral and the Bazaar” </a:t>
            </a:r>
          </a:p>
          <a:p>
            <a:r>
              <a:rPr lang="en-GB" dirty="0" smtClean="0"/>
              <a:t>And Linus Torvalds created </a:t>
            </a:r>
            <a:r>
              <a:rPr lang="en-GB" dirty="0"/>
              <a:t>both Linux, the open source kernel </a:t>
            </a:r>
            <a:r>
              <a:rPr lang="en-GB" dirty="0" smtClean="0"/>
              <a:t>that powers </a:t>
            </a:r>
            <a:r>
              <a:rPr lang="en-GB" dirty="0"/>
              <a:t>many of today’s operating systems, in 1991, and Git, in 2005. </a:t>
            </a:r>
            <a:endParaRPr lang="en-GB" dirty="0" smtClean="0"/>
          </a:p>
          <a:p>
            <a:pPr lvl="1" algn="just"/>
            <a:r>
              <a:rPr lang="en-GB" dirty="0" smtClean="0"/>
              <a:t>Linux a </a:t>
            </a:r>
            <a:r>
              <a:rPr lang="en-GB" dirty="0"/>
              <a:t>poster child for the early promise of </a:t>
            </a:r>
            <a:r>
              <a:rPr lang="en-GB" dirty="0" smtClean="0"/>
              <a:t>large-scale collaboration</a:t>
            </a:r>
            <a:r>
              <a:rPr lang="en-GB" dirty="0"/>
              <a:t>, </a:t>
            </a:r>
            <a:endParaRPr lang="en-GB" dirty="0" smtClean="0"/>
          </a:p>
          <a:p>
            <a:pPr lvl="1" algn="just"/>
            <a:r>
              <a:rPr lang="en-GB" dirty="0" smtClean="0"/>
              <a:t>Git for version control. Ironically </a:t>
            </a:r>
            <a:r>
              <a:rPr lang="en-GB" dirty="0" err="1" smtClean="0"/>
              <a:t>GitHub</a:t>
            </a:r>
            <a:r>
              <a:rPr lang="en-GB" dirty="0" smtClean="0"/>
              <a:t> is there due to Git.</a:t>
            </a:r>
            <a:endParaRPr lang="en-GB"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1565" y="5562600"/>
            <a:ext cx="531433" cy="105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854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74" y="3067608"/>
            <a:ext cx="3200400" cy="685800"/>
          </a:xfrm>
        </p:spPr>
        <p:txBody>
          <a:bodyPr>
            <a:normAutofit/>
          </a:bodyPr>
          <a:lstStyle/>
          <a:p>
            <a:pPr marL="0" indent="0">
              <a:buNone/>
            </a:pPr>
            <a:r>
              <a:rPr lang="en-GB" dirty="0" smtClean="0">
                <a:solidFill>
                  <a:srgbClr val="7030A0"/>
                </a:solidFill>
              </a:rPr>
              <a:t>Richard Stallman</a:t>
            </a:r>
            <a:endParaRPr lang="en-GB" dirty="0">
              <a:solidFill>
                <a:srgbClr val="7030A0"/>
              </a:solidFill>
            </a:endParaRPr>
          </a:p>
        </p:txBody>
      </p:sp>
      <p:pic>
        <p:nvPicPr>
          <p:cNvPr id="5" name="Picture 2" descr="Free as in Freedom.jpeg"/>
          <p:cNvPicPr>
            <a:picLocks noChangeAspect="1" noChangeArrowheads="1"/>
          </p:cNvPicPr>
          <p:nvPr/>
        </p:nvPicPr>
        <p:blipFill rotWithShape="1">
          <a:blip r:embed="rId2">
            <a:extLst>
              <a:ext uri="{28A0092B-C50C-407E-A947-70E740481C1C}">
                <a14:useLocalDpi xmlns:a14="http://schemas.microsoft.com/office/drawing/2010/main" val="0"/>
              </a:ext>
            </a:extLst>
          </a:blip>
          <a:srcRect t="43789" b="7746"/>
          <a:stretch/>
        </p:blipFill>
        <p:spPr bwMode="auto">
          <a:xfrm>
            <a:off x="114215" y="631861"/>
            <a:ext cx="3163416" cy="236941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4338" name="Picture 2" descr="https://cdn.thenewstack.io/media/2018/03/074997bf-linus-torval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557" y="3886200"/>
            <a:ext cx="3271137" cy="245744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5780926" y="6343649"/>
            <a:ext cx="3200400" cy="685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GB" dirty="0" smtClean="0">
                <a:solidFill>
                  <a:srgbClr val="FF0000"/>
                </a:solidFill>
              </a:rPr>
              <a:t>Linus Torvalds</a:t>
            </a:r>
            <a:endParaRPr lang="en-GB" dirty="0">
              <a:solidFill>
                <a:srgbClr val="FF0000"/>
              </a:solidFill>
            </a:endParaRPr>
          </a:p>
        </p:txBody>
      </p:sp>
      <p:pic>
        <p:nvPicPr>
          <p:cNvPr id="14340" name="Picture 4" descr="TOP 25 QUOTES BY ERIC S. RAYMOND (of 63) | A-Z Quo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029" y="2249016"/>
            <a:ext cx="2322984" cy="232298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3161704" y="4572000"/>
            <a:ext cx="3200400" cy="685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GB" dirty="0" smtClean="0">
                <a:solidFill>
                  <a:srgbClr val="00B0F0"/>
                </a:solidFill>
              </a:rPr>
              <a:t>Eric Raymond</a:t>
            </a:r>
            <a:endParaRPr lang="en-GB" dirty="0">
              <a:solidFill>
                <a:srgbClr val="00B0F0"/>
              </a:solidFill>
            </a:endParaRPr>
          </a:p>
        </p:txBody>
      </p:sp>
    </p:spTree>
    <p:extLst>
      <p:ext uri="{BB962C8B-B14F-4D97-AF65-F5344CB8AC3E}">
        <p14:creationId xmlns:p14="http://schemas.microsoft.com/office/powerpoint/2010/main" val="4075448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Launching of the GNU project</a:t>
            </a:r>
            <a:br>
              <a:rPr lang="en-GB" dirty="0"/>
            </a:br>
            <a:r>
              <a:rPr lang="en-GB" dirty="0"/>
              <a:t>in 1983</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8717542"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170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normAutofit fontScale="90000"/>
          </a:bodyPr>
          <a:lstStyle/>
          <a:p>
            <a:r>
              <a:rPr lang="en-GB" dirty="0" smtClean="0"/>
              <a:t>Launching of the GNU project</a:t>
            </a:r>
            <a:br>
              <a:rPr lang="en-GB" dirty="0" smtClean="0"/>
            </a:br>
            <a:r>
              <a:rPr lang="en-GB" dirty="0" smtClean="0"/>
              <a:t>in 1983</a:t>
            </a:r>
            <a:endParaRPr lang="en-GB" dirty="0"/>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37589"/>
          <a:stretch/>
        </p:blipFill>
        <p:spPr bwMode="auto">
          <a:xfrm>
            <a:off x="152400" y="2526517"/>
            <a:ext cx="8845730" cy="18870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068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62" y="457200"/>
            <a:ext cx="8229600" cy="1143000"/>
          </a:xfrm>
        </p:spPr>
        <p:txBody>
          <a:bodyPr>
            <a:normAutofit fontScale="90000"/>
          </a:bodyPr>
          <a:lstStyle/>
          <a:p>
            <a:r>
              <a:rPr lang="en-GB" dirty="0" smtClean="0"/>
              <a:t>Launching of the GNU project</a:t>
            </a:r>
            <a:br>
              <a:rPr lang="en-GB" dirty="0" smtClean="0"/>
            </a:br>
            <a:r>
              <a:rPr lang="en-GB" dirty="0" smtClean="0"/>
              <a:t>in 1983</a:t>
            </a:r>
            <a:endParaRPr lang="en-GB"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24" y="2209799"/>
            <a:ext cx="8745876" cy="318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322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62" y="457200"/>
            <a:ext cx="8229600" cy="1143000"/>
          </a:xfrm>
        </p:spPr>
        <p:txBody>
          <a:bodyPr>
            <a:normAutofit fontScale="90000"/>
          </a:bodyPr>
          <a:lstStyle/>
          <a:p>
            <a:r>
              <a:rPr lang="en-GB" dirty="0" smtClean="0"/>
              <a:t>Launching of the GNU project</a:t>
            </a:r>
            <a:br>
              <a:rPr lang="en-GB" dirty="0" smtClean="0"/>
            </a:br>
            <a:r>
              <a:rPr lang="en-GB" dirty="0" smtClean="0"/>
              <a:t>in 1983</a:t>
            </a:r>
            <a:endParaRPr lang="en-GB" dirty="0"/>
          </a:p>
        </p:txBody>
      </p:sp>
      <p:sp>
        <p:nvSpPr>
          <p:cNvPr id="3" name="Rectangle 2"/>
          <p:cNvSpPr/>
          <p:nvPr/>
        </p:nvSpPr>
        <p:spPr>
          <a:xfrm>
            <a:off x="1143000" y="3276600"/>
            <a:ext cx="5181600" cy="584775"/>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a:spAutoFit/>
          </a:bodyPr>
          <a:lstStyle/>
          <a:p>
            <a:r>
              <a:rPr lang="en-GB" sz="3200" dirty="0" smtClean="0"/>
              <a:t>Almost </a:t>
            </a:r>
            <a:r>
              <a:rPr lang="en-GB" sz="3200" dirty="0"/>
              <a:t>complete in 1990</a:t>
            </a:r>
          </a:p>
        </p:txBody>
      </p:sp>
    </p:spTree>
    <p:extLst>
      <p:ext uri="{BB962C8B-B14F-4D97-AF65-F5344CB8AC3E}">
        <p14:creationId xmlns:p14="http://schemas.microsoft.com/office/powerpoint/2010/main" val="2242432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motivated Richard Stallman?</a:t>
            </a:r>
            <a:endParaRPr lang="en-GB" dirty="0"/>
          </a:p>
        </p:txBody>
      </p:sp>
      <p:sp>
        <p:nvSpPr>
          <p:cNvPr id="3" name="Content Placeholder 2"/>
          <p:cNvSpPr>
            <a:spLocks noGrp="1"/>
          </p:cNvSpPr>
          <p:nvPr>
            <p:ph idx="1"/>
          </p:nvPr>
        </p:nvSpPr>
        <p:spPr>
          <a:xfrm>
            <a:off x="457200" y="1371600"/>
            <a:ext cx="8229600" cy="4876800"/>
          </a:xfrm>
        </p:spPr>
        <p:txBody>
          <a:bodyPr>
            <a:normAutofit lnSpcReduction="10000"/>
          </a:bodyPr>
          <a:lstStyle/>
          <a:p>
            <a:r>
              <a:rPr lang="en-GB" dirty="0" smtClean="0"/>
              <a:t>His </a:t>
            </a:r>
            <a:r>
              <a:rPr lang="en-GB" dirty="0"/>
              <a:t>belief that </a:t>
            </a:r>
            <a:endParaRPr lang="en-GB" dirty="0" smtClean="0"/>
          </a:p>
          <a:p>
            <a:pPr lvl="1"/>
            <a:r>
              <a:rPr lang="en-GB" dirty="0" smtClean="0"/>
              <a:t>computer programs are easier </a:t>
            </a:r>
            <a:r>
              <a:rPr lang="en-GB" dirty="0"/>
              <a:t>to copy and </a:t>
            </a:r>
            <a:r>
              <a:rPr lang="en-GB" dirty="0" smtClean="0"/>
              <a:t>modify. </a:t>
            </a:r>
          </a:p>
          <a:p>
            <a:pPr lvl="1"/>
            <a:r>
              <a:rPr lang="en-GB" dirty="0" smtClean="0"/>
              <a:t>Relevance of social needs </a:t>
            </a:r>
          </a:p>
          <a:p>
            <a:pPr lvl="2"/>
            <a:r>
              <a:rPr lang="en-GB" dirty="0" smtClean="0"/>
              <a:t>availability of information </a:t>
            </a:r>
          </a:p>
          <a:p>
            <a:pPr lvl="2"/>
            <a:r>
              <a:rPr lang="en-GB" dirty="0" smtClean="0"/>
              <a:t>freedom for its citizens </a:t>
            </a:r>
            <a:r>
              <a:rPr lang="en-GB" dirty="0"/>
              <a:t>to control </a:t>
            </a:r>
            <a:r>
              <a:rPr lang="en-GB" dirty="0" smtClean="0"/>
              <a:t>their </a:t>
            </a:r>
            <a:r>
              <a:rPr lang="en-GB" dirty="0"/>
              <a:t>own lives.</a:t>
            </a:r>
          </a:p>
          <a:p>
            <a:pPr lvl="2"/>
            <a:r>
              <a:rPr lang="en-GB" dirty="0" smtClean="0"/>
              <a:t>the </a:t>
            </a:r>
            <a:r>
              <a:rPr lang="en-GB" dirty="0"/>
              <a:t>spirit of voluntary </a:t>
            </a:r>
            <a:r>
              <a:rPr lang="en-GB" dirty="0" smtClean="0"/>
              <a:t>cooperation. </a:t>
            </a:r>
          </a:p>
          <a:p>
            <a:pPr lvl="1"/>
            <a:r>
              <a:rPr lang="en-GB" dirty="0">
                <a:solidFill>
                  <a:srgbClr val="FF0000"/>
                </a:solidFill>
              </a:rPr>
              <a:t>system that says you are not allowed to share or change software—is antisocial, </a:t>
            </a:r>
            <a:r>
              <a:rPr lang="en-GB" dirty="0" smtClean="0">
                <a:solidFill>
                  <a:srgbClr val="FF0000"/>
                </a:solidFill>
              </a:rPr>
              <a:t>unethical</a:t>
            </a:r>
          </a:p>
          <a:p>
            <a:r>
              <a:rPr lang="en-GB" dirty="0" smtClean="0"/>
              <a:t>His stance that free software </a:t>
            </a:r>
            <a:r>
              <a:rPr lang="en-GB" dirty="0"/>
              <a:t>is a matter of freedom, not price</a:t>
            </a:r>
            <a:r>
              <a:rPr lang="en-GB" dirty="0" smtClean="0"/>
              <a:t>.</a:t>
            </a:r>
          </a:p>
          <a:p>
            <a:pPr lvl="1"/>
            <a:r>
              <a:rPr lang="en-GB" dirty="0" smtClean="0"/>
              <a:t>Economics is important no doubt.</a:t>
            </a:r>
          </a:p>
          <a:p>
            <a:pPr lvl="1"/>
            <a:r>
              <a:rPr lang="en-GB" dirty="0" smtClean="0"/>
              <a:t>“Some </a:t>
            </a:r>
            <a:r>
              <a:rPr lang="en-GB" dirty="0"/>
              <a:t>people write useful software for the pleasure of writing it or for admiration and love; but if we want more software than those people write, we need to raise funds</a:t>
            </a:r>
            <a:r>
              <a:rPr lang="en-GB" dirty="0" smtClean="0"/>
              <a:t>.”</a:t>
            </a:r>
            <a:endParaRPr lang="en-GB" dirty="0"/>
          </a:p>
          <a:p>
            <a:endParaRPr lang="en-GB" dirty="0"/>
          </a:p>
        </p:txBody>
      </p:sp>
      <p:sp>
        <p:nvSpPr>
          <p:cNvPr id="4" name="Rectangle 3"/>
          <p:cNvSpPr/>
          <p:nvPr/>
        </p:nvSpPr>
        <p:spPr>
          <a:xfrm>
            <a:off x="924674" y="6096000"/>
            <a:ext cx="7772400" cy="523220"/>
          </a:xfrm>
          <a:prstGeom prst="rect">
            <a:avLst/>
          </a:prstGeom>
        </p:spPr>
        <p:txBody>
          <a:bodyPr wrap="square">
            <a:spAutoFit/>
          </a:bodyPr>
          <a:lstStyle/>
          <a:p>
            <a:r>
              <a:rPr lang="en-GB" sz="2800" dirty="0" smtClean="0">
                <a:solidFill>
                  <a:srgbClr val="00B0F0"/>
                </a:solidFill>
              </a:rPr>
              <a:t>“</a:t>
            </a:r>
            <a:r>
              <a:rPr lang="en-GB" sz="2800" dirty="0">
                <a:solidFill>
                  <a:srgbClr val="00B0F0"/>
                </a:solidFill>
              </a:rPr>
              <a:t>Free as </a:t>
            </a:r>
            <a:r>
              <a:rPr lang="en-GB" sz="2800" dirty="0" smtClean="0">
                <a:solidFill>
                  <a:srgbClr val="00B0F0"/>
                </a:solidFill>
              </a:rPr>
              <a:t>in freedom</a:t>
            </a:r>
            <a:r>
              <a:rPr lang="en-GB" sz="2800" dirty="0">
                <a:solidFill>
                  <a:srgbClr val="00B0F0"/>
                </a:solidFill>
              </a:rPr>
              <a:t>, not free as in beer,” </a:t>
            </a:r>
          </a:p>
        </p:txBody>
      </p:sp>
    </p:spTree>
    <p:extLst>
      <p:ext uri="{BB962C8B-B14F-4D97-AF65-F5344CB8AC3E}">
        <p14:creationId xmlns:p14="http://schemas.microsoft.com/office/powerpoint/2010/main" val="2146616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143000"/>
          </a:xfrm>
        </p:spPr>
        <p:txBody>
          <a:bodyPr>
            <a:normAutofit/>
          </a:bodyPr>
          <a:lstStyle/>
          <a:p>
            <a:r>
              <a:rPr lang="en-GB" dirty="0"/>
              <a:t>What motivated Richard Stallman?</a:t>
            </a:r>
          </a:p>
        </p:txBody>
      </p:sp>
      <p:sp>
        <p:nvSpPr>
          <p:cNvPr id="3" name="Content Placeholder 2"/>
          <p:cNvSpPr>
            <a:spLocks noGrp="1"/>
          </p:cNvSpPr>
          <p:nvPr>
            <p:ph idx="1"/>
          </p:nvPr>
        </p:nvSpPr>
        <p:spPr>
          <a:xfrm>
            <a:off x="457200" y="1295400"/>
            <a:ext cx="8229600" cy="3352799"/>
          </a:xfrm>
        </p:spPr>
        <p:txBody>
          <a:bodyPr>
            <a:normAutofit fontScale="92500"/>
          </a:bodyPr>
          <a:lstStyle/>
          <a:p>
            <a:pPr algn="just"/>
            <a:r>
              <a:rPr lang="en-GB" sz="2000" dirty="0" smtClean="0"/>
              <a:t>Vanishing software-sharing community in the </a:t>
            </a:r>
            <a:r>
              <a:rPr lang="en-GB" sz="2000" dirty="0" err="1" smtClean="0"/>
              <a:t>neighbouhood</a:t>
            </a:r>
            <a:r>
              <a:rPr lang="en-GB" sz="2000" dirty="0" smtClean="0"/>
              <a:t> and a failed attempt to customize a printer in office for lack of access to its source code was the last straw .</a:t>
            </a:r>
          </a:p>
          <a:p>
            <a:r>
              <a:rPr lang="en-GB" sz="2000" dirty="0" smtClean="0"/>
              <a:t>Stallman </a:t>
            </a:r>
            <a:r>
              <a:rPr lang="en-GB" sz="2000" dirty="0"/>
              <a:t>wanted to liberate code from proprietary use. </a:t>
            </a:r>
            <a:r>
              <a:rPr lang="en-GB" sz="2000" dirty="0" smtClean="0"/>
              <a:t> </a:t>
            </a:r>
          </a:p>
          <a:p>
            <a:pPr lvl="1"/>
            <a:r>
              <a:rPr lang="en-GB" sz="1800" dirty="0"/>
              <a:t>Contributions of time, money, programs and equipment are greatly needed.</a:t>
            </a:r>
            <a:endParaRPr lang="en-GB" sz="1800" dirty="0" smtClean="0"/>
          </a:p>
          <a:p>
            <a:r>
              <a:rPr lang="en-GB" sz="2000" dirty="0" smtClean="0"/>
              <a:t>and </a:t>
            </a:r>
            <a:r>
              <a:rPr lang="en-GB" sz="2000" dirty="0"/>
              <a:t>the occasional use of the Spanish word </a:t>
            </a:r>
            <a:r>
              <a:rPr lang="en-GB" sz="2000" i="1" dirty="0" err="1"/>
              <a:t>libre</a:t>
            </a:r>
            <a:r>
              <a:rPr lang="en-GB" sz="2000" dirty="0" smtClean="0"/>
              <a:t>, rather </a:t>
            </a:r>
            <a:r>
              <a:rPr lang="en-GB" sz="2000" dirty="0"/>
              <a:t>than </a:t>
            </a:r>
            <a:r>
              <a:rPr lang="en-GB" sz="2000" i="1" dirty="0"/>
              <a:t>gratis, </a:t>
            </a:r>
            <a:r>
              <a:rPr lang="en-GB" sz="2000" dirty="0"/>
              <a:t>to refer to free software, in order to distinguish between </a:t>
            </a:r>
            <a:r>
              <a:rPr lang="en-GB" sz="2000" dirty="0" smtClean="0"/>
              <a:t>these two </a:t>
            </a:r>
            <a:r>
              <a:rPr lang="en-GB" sz="2000" dirty="0"/>
              <a:t>meanings</a:t>
            </a:r>
            <a:r>
              <a:rPr lang="en-GB" sz="2000" dirty="0" smtClean="0"/>
              <a:t>.</a:t>
            </a:r>
          </a:p>
          <a:p>
            <a:pPr lvl="1"/>
            <a:r>
              <a:rPr lang="en-GB" sz="1600" dirty="0"/>
              <a:t>"Gratis" pertains to being able to access and use the code, without a price-barrier, while "</a:t>
            </a:r>
            <a:r>
              <a:rPr lang="en-GB" sz="1600" dirty="0" err="1"/>
              <a:t>libre</a:t>
            </a:r>
            <a:r>
              <a:rPr lang="en-GB" sz="1600" dirty="0"/>
              <a:t>" pertains to being allowed to modify and re-use the code, without a permission barrier.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908265"/>
            <a:ext cx="74739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441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GNU</a:t>
            </a:r>
            <a:r>
              <a:rPr lang="en-GB" dirty="0"/>
              <a:t>, is a recursive acronym meaning “GNU's Not Unix”—</a:t>
            </a:r>
            <a:br>
              <a:rPr lang="en-GB" dirty="0"/>
            </a:br>
            <a:endParaRPr lang="en-GB" dirty="0"/>
          </a:p>
        </p:txBody>
      </p:sp>
      <p:sp>
        <p:nvSpPr>
          <p:cNvPr id="3" name="Content Placeholder 2"/>
          <p:cNvSpPr>
            <a:spLocks noGrp="1"/>
          </p:cNvSpPr>
          <p:nvPr>
            <p:ph idx="1"/>
          </p:nvPr>
        </p:nvSpPr>
        <p:spPr>
          <a:xfrm>
            <a:off x="609600" y="1981200"/>
            <a:ext cx="8229600" cy="2590800"/>
          </a:xfrm>
        </p:spPr>
        <p:txBody>
          <a:bodyPr>
            <a:normAutofit fontScale="92500" lnSpcReduction="20000"/>
          </a:bodyPr>
          <a:lstStyle/>
          <a:p>
            <a:r>
              <a:rPr lang="en-GB" dirty="0" smtClean="0"/>
              <a:t>GNU gets the technical </a:t>
            </a:r>
            <a:r>
              <a:rPr lang="en-GB" dirty="0"/>
              <a:t>ideas of </a:t>
            </a:r>
            <a:r>
              <a:rPr lang="en-GB" dirty="0" smtClean="0"/>
              <a:t>Unix.</a:t>
            </a:r>
          </a:p>
          <a:p>
            <a:pPr lvl="1"/>
            <a:r>
              <a:rPr lang="en-GB" dirty="0" smtClean="0"/>
              <a:t>But gives </a:t>
            </a:r>
            <a:r>
              <a:rPr lang="en-GB" dirty="0"/>
              <a:t>its users </a:t>
            </a:r>
            <a:r>
              <a:rPr lang="en-GB" dirty="0" smtClean="0"/>
              <a:t>freedom to read and adapt code</a:t>
            </a:r>
            <a:endParaRPr lang="en-GB" dirty="0"/>
          </a:p>
          <a:p>
            <a:r>
              <a:rPr lang="en-GB" dirty="0" smtClean="0"/>
              <a:t>The </a:t>
            </a:r>
            <a:r>
              <a:rPr lang="en-GB" dirty="0"/>
              <a:t>principal goal of GNU is to be free software</a:t>
            </a:r>
            <a:r>
              <a:rPr lang="en-GB" dirty="0" smtClean="0"/>
              <a:t>.</a:t>
            </a:r>
          </a:p>
          <a:p>
            <a:r>
              <a:rPr lang="en-GB" dirty="0" smtClean="0"/>
              <a:t>Though no </a:t>
            </a:r>
            <a:r>
              <a:rPr lang="en-GB" dirty="0"/>
              <a:t>technical advantage over Unix, </a:t>
            </a:r>
            <a:endParaRPr lang="en-GB" dirty="0" smtClean="0"/>
          </a:p>
          <a:p>
            <a:pPr lvl="1"/>
            <a:r>
              <a:rPr lang="en-GB" dirty="0" smtClean="0"/>
              <a:t>But a </a:t>
            </a:r>
            <a:r>
              <a:rPr lang="en-GB" dirty="0"/>
              <a:t>social </a:t>
            </a:r>
            <a:r>
              <a:rPr lang="en-GB" dirty="0" smtClean="0"/>
              <a:t>advantage</a:t>
            </a:r>
          </a:p>
          <a:p>
            <a:pPr lvl="2"/>
            <a:r>
              <a:rPr lang="en-GB" dirty="0" smtClean="0"/>
              <a:t>allowing </a:t>
            </a:r>
            <a:r>
              <a:rPr lang="en-GB" dirty="0"/>
              <a:t>users to cooperate, and </a:t>
            </a:r>
            <a:endParaRPr lang="en-GB" dirty="0" smtClean="0"/>
          </a:p>
          <a:p>
            <a:pPr lvl="1"/>
            <a:r>
              <a:rPr lang="en-GB" dirty="0" smtClean="0"/>
              <a:t>an </a:t>
            </a:r>
            <a:r>
              <a:rPr lang="en-GB" dirty="0"/>
              <a:t>ethical advantage, </a:t>
            </a:r>
            <a:endParaRPr lang="en-GB" dirty="0" smtClean="0"/>
          </a:p>
          <a:p>
            <a:pPr lvl="2"/>
            <a:r>
              <a:rPr lang="en-GB" dirty="0" smtClean="0"/>
              <a:t>respecting </a:t>
            </a:r>
            <a:r>
              <a:rPr lang="en-GB" dirty="0"/>
              <a:t>the user's freedom.</a:t>
            </a:r>
          </a:p>
        </p:txBody>
      </p:sp>
    </p:spTree>
    <p:extLst>
      <p:ext uri="{BB962C8B-B14F-4D97-AF65-F5344CB8AC3E}">
        <p14:creationId xmlns:p14="http://schemas.microsoft.com/office/powerpoint/2010/main" val="2742314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990600"/>
          </a:xfrm>
        </p:spPr>
        <p:txBody>
          <a:bodyPr>
            <a:normAutofit fontScale="90000"/>
          </a:bodyPr>
          <a:lstStyle/>
          <a:p>
            <a:r>
              <a:rPr lang="en-GB" dirty="0" smtClean="0"/>
              <a:t>Which of the two names have you seen/heard the most?</a:t>
            </a:r>
            <a:endParaRPr lang="en-GB" dirty="0"/>
          </a:p>
        </p:txBody>
      </p:sp>
      <p:sp>
        <p:nvSpPr>
          <p:cNvPr id="3" name="Content Placeholder 2"/>
          <p:cNvSpPr>
            <a:spLocks noGrp="1"/>
          </p:cNvSpPr>
          <p:nvPr>
            <p:ph idx="1"/>
          </p:nvPr>
        </p:nvSpPr>
        <p:spPr>
          <a:xfrm>
            <a:off x="2667000" y="2743200"/>
            <a:ext cx="3200400" cy="1143000"/>
          </a:xfrm>
        </p:spPr>
        <p:txBody>
          <a:bodyPr/>
          <a:lstStyle/>
          <a:p>
            <a:r>
              <a:rPr lang="en-GB" dirty="0" smtClean="0"/>
              <a:t>A. Linux</a:t>
            </a:r>
          </a:p>
          <a:p>
            <a:r>
              <a:rPr lang="en-GB" dirty="0" smtClean="0"/>
              <a:t>B. GNU/Linux</a:t>
            </a:r>
            <a:endParaRPr lang="en-GB" dirty="0"/>
          </a:p>
        </p:txBody>
      </p:sp>
    </p:spTree>
    <p:extLst>
      <p:ext uri="{BB962C8B-B14F-4D97-AF65-F5344CB8AC3E}">
        <p14:creationId xmlns:p14="http://schemas.microsoft.com/office/powerpoint/2010/main" val="4044288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09600" y="2819400"/>
            <a:ext cx="8229600" cy="990600"/>
          </a:xfrm>
        </p:spPr>
        <p:txBody>
          <a:bodyPr/>
          <a:lstStyle/>
          <a:p>
            <a:pPr marL="0" indent="0">
              <a:buNone/>
            </a:pPr>
            <a:r>
              <a:rPr lang="en-GB" dirty="0" smtClean="0"/>
              <a:t>Richard Stallman quit the job at MIT in </a:t>
            </a:r>
            <a:r>
              <a:rPr lang="en-GB" b="1" dirty="0" smtClean="0">
                <a:solidFill>
                  <a:srgbClr val="FF0000"/>
                </a:solidFill>
              </a:rPr>
              <a:t>1984</a:t>
            </a:r>
            <a:r>
              <a:rPr lang="en-GB" dirty="0" smtClean="0"/>
              <a:t> for </a:t>
            </a:r>
            <a:r>
              <a:rPr lang="en-GB" dirty="0"/>
              <a:t>creating a </a:t>
            </a:r>
            <a:r>
              <a:rPr lang="en-GB" dirty="0" smtClean="0"/>
              <a:t>new </a:t>
            </a:r>
            <a:r>
              <a:rPr lang="en-GB" dirty="0"/>
              <a:t>software-sharing community.</a:t>
            </a:r>
          </a:p>
        </p:txBody>
      </p:sp>
    </p:spTree>
    <p:extLst>
      <p:ext uri="{BB962C8B-B14F-4D97-AF65-F5344CB8AC3E}">
        <p14:creationId xmlns:p14="http://schemas.microsoft.com/office/powerpoint/2010/main" val="1381910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GB" dirty="0"/>
              <a:t>the Free Software Foundation (FSF)</a:t>
            </a:r>
          </a:p>
        </p:txBody>
      </p:sp>
      <p:sp>
        <p:nvSpPr>
          <p:cNvPr id="3" name="Content Placeholder 2"/>
          <p:cNvSpPr>
            <a:spLocks noGrp="1"/>
          </p:cNvSpPr>
          <p:nvPr>
            <p:ph idx="1"/>
          </p:nvPr>
        </p:nvSpPr>
        <p:spPr>
          <a:xfrm>
            <a:off x="533400" y="1371600"/>
            <a:ext cx="8229600" cy="3992563"/>
          </a:xfrm>
        </p:spPr>
        <p:txBody>
          <a:bodyPr>
            <a:normAutofit/>
          </a:bodyPr>
          <a:lstStyle/>
          <a:p>
            <a:r>
              <a:rPr lang="en-GB" sz="2000" dirty="0"/>
              <a:t>I</a:t>
            </a:r>
            <a:r>
              <a:rPr lang="en-GB" sz="2000" dirty="0" smtClean="0"/>
              <a:t>n 1985, a </a:t>
            </a:r>
            <a:r>
              <a:rPr lang="en-GB" sz="2000" dirty="0"/>
              <a:t>tax-exempt charity for free software </a:t>
            </a:r>
            <a:r>
              <a:rPr lang="en-GB" sz="2000" dirty="0" smtClean="0"/>
              <a:t>development.</a:t>
            </a:r>
          </a:p>
          <a:p>
            <a:pPr lvl="1"/>
            <a:r>
              <a:rPr lang="en-GB" sz="1800" dirty="0" smtClean="0"/>
              <a:t>the </a:t>
            </a:r>
            <a:r>
              <a:rPr lang="en-GB" sz="1800" dirty="0"/>
              <a:t>organizational home for the GNU Project</a:t>
            </a:r>
            <a:endParaRPr lang="en-GB" sz="1800" dirty="0" smtClean="0"/>
          </a:p>
          <a:p>
            <a:pPr algn="just"/>
            <a:r>
              <a:rPr lang="en-GB" sz="2000" dirty="0" smtClean="0"/>
              <a:t>The </a:t>
            </a:r>
            <a:r>
              <a:rPr lang="en-GB" sz="2000" dirty="0"/>
              <a:t>FSF also took over the </a:t>
            </a:r>
            <a:r>
              <a:rPr lang="en-GB" sz="2000" dirty="0" smtClean="0"/>
              <a:t>GNU </a:t>
            </a:r>
            <a:r>
              <a:rPr lang="en-GB" sz="2000" dirty="0" err="1" smtClean="0"/>
              <a:t>Emacs</a:t>
            </a:r>
            <a:r>
              <a:rPr lang="en-GB" sz="2000" dirty="0" smtClean="0"/>
              <a:t> </a:t>
            </a:r>
            <a:r>
              <a:rPr lang="en-GB" sz="2000" dirty="0"/>
              <a:t>tape distribution business; </a:t>
            </a:r>
            <a:endParaRPr lang="en-GB" sz="2000" dirty="0" smtClean="0"/>
          </a:p>
          <a:p>
            <a:pPr lvl="1"/>
            <a:r>
              <a:rPr lang="en-GB" sz="1800" dirty="0" smtClean="0"/>
              <a:t>later </a:t>
            </a:r>
            <a:r>
              <a:rPr lang="en-GB" sz="1800" dirty="0"/>
              <a:t>it extended this by adding other free software (both GNU and non-GNU) to the tape, </a:t>
            </a:r>
            <a:endParaRPr lang="en-GB" sz="1800" dirty="0" smtClean="0"/>
          </a:p>
          <a:p>
            <a:pPr lvl="1"/>
            <a:r>
              <a:rPr lang="en-GB" sz="1800" dirty="0" smtClean="0"/>
              <a:t>and </a:t>
            </a:r>
            <a:r>
              <a:rPr lang="en-GB" sz="1800" dirty="0"/>
              <a:t>by selling free manuals as well. </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10" t="4069" r="3517" b="6057"/>
          <a:stretch/>
        </p:blipFill>
        <p:spPr bwMode="auto">
          <a:xfrm>
            <a:off x="1828800" y="3581400"/>
            <a:ext cx="5332288" cy="3061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394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481" y="2514600"/>
            <a:ext cx="8229600" cy="1752600"/>
          </a:xfrm>
        </p:spPr>
        <p:txBody>
          <a:bodyPr/>
          <a:lstStyle/>
          <a:p>
            <a:r>
              <a:rPr lang="en-GB" dirty="0"/>
              <a:t>FSF India is a non-profit organisation committed to advocating, promoting and propagating the use and development of </a:t>
            </a:r>
            <a:r>
              <a:rPr lang="en-GB" dirty="0" err="1"/>
              <a:t>swatantra</a:t>
            </a:r>
            <a:r>
              <a:rPr lang="en-GB" dirty="0"/>
              <a:t> software in India. </a:t>
            </a:r>
            <a:endParaRPr lang="en-GB" dirty="0" smtClean="0"/>
          </a:p>
          <a:p>
            <a:r>
              <a:rPr lang="en-GB" dirty="0">
                <a:hlinkClick r:id="rId2"/>
              </a:rPr>
              <a:t>https://fsf.org.in</a:t>
            </a:r>
            <a:r>
              <a:rPr lang="en-GB" dirty="0" smtClean="0">
                <a:hlinkClick r:id="rId2"/>
              </a:rPr>
              <a:t>/</a:t>
            </a:r>
            <a:r>
              <a:rPr lang="en-GB" dirty="0" smtClean="0"/>
              <a:t> </a:t>
            </a:r>
            <a:endParaRPr lang="en-GB"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09600"/>
            <a:ext cx="59721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681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GNU Project. </a:t>
            </a:r>
            <a:endParaRPr lang="en-GB" dirty="0" smtClean="0"/>
          </a:p>
          <a:p>
            <a:r>
              <a:rPr lang="en-GB" dirty="0" smtClean="0"/>
              <a:t>Programming </a:t>
            </a:r>
            <a:r>
              <a:rPr lang="en-GB" dirty="0"/>
              <a:t>languages, such as Perl and Python, </a:t>
            </a:r>
            <a:endParaRPr lang="en-GB" dirty="0" smtClean="0"/>
          </a:p>
          <a:p>
            <a:r>
              <a:rPr lang="en-GB" dirty="0" smtClean="0"/>
              <a:t>and </a:t>
            </a:r>
            <a:r>
              <a:rPr lang="en-GB" dirty="0"/>
              <a:t>Internet software, such as BIND, </a:t>
            </a:r>
            <a:r>
              <a:rPr lang="en-GB" dirty="0" err="1"/>
              <a:t>sendmail</a:t>
            </a:r>
            <a:r>
              <a:rPr lang="en-GB" dirty="0"/>
              <a:t>, and Apache, demonstrated that free software was already ubiquitous and influential.</a:t>
            </a:r>
          </a:p>
        </p:txBody>
      </p:sp>
    </p:spTree>
    <p:extLst>
      <p:ext uri="{BB962C8B-B14F-4D97-AF65-F5344CB8AC3E}">
        <p14:creationId xmlns:p14="http://schemas.microsoft.com/office/powerpoint/2010/main" val="1946914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Linux arrives in 1991</a:t>
            </a:r>
            <a:endParaRPr lang="en-GB" dirty="0"/>
          </a:p>
        </p:txBody>
      </p:sp>
      <p:sp>
        <p:nvSpPr>
          <p:cNvPr id="4" name="Content Placeholder 3"/>
          <p:cNvSpPr>
            <a:spLocks noGrp="1"/>
          </p:cNvSpPr>
          <p:nvPr>
            <p:ph idx="1"/>
          </p:nvPr>
        </p:nvSpPr>
        <p:spPr/>
        <p:txBody>
          <a:bodyPr/>
          <a:lstStyle/>
          <a:p>
            <a:pPr marL="182880" lvl="1"/>
            <a:r>
              <a:rPr lang="en-GB" sz="2800" dirty="0"/>
              <a:t>Linus Torvalds, </a:t>
            </a:r>
            <a:endParaRPr lang="en-GB" sz="2800" dirty="0" smtClean="0"/>
          </a:p>
          <a:p>
            <a:pPr marL="457200" lvl="2"/>
            <a:r>
              <a:rPr lang="en-GB" sz="2300" dirty="0" smtClean="0"/>
              <a:t>21 </a:t>
            </a:r>
            <a:r>
              <a:rPr lang="en-GB" sz="2300" dirty="0"/>
              <a:t>year old</a:t>
            </a:r>
            <a:r>
              <a:rPr lang="en-US" sz="2200" dirty="0"/>
              <a:t> Finnish computer science student. </a:t>
            </a:r>
            <a:endParaRPr lang="en-US" sz="2200" dirty="0" smtClean="0"/>
          </a:p>
          <a:p>
            <a:pPr marL="457200" lvl="2"/>
            <a:r>
              <a:rPr lang="en-US" sz="2200" dirty="0" smtClean="0"/>
              <a:t>Finish </a:t>
            </a:r>
            <a:r>
              <a:rPr lang="en-US" sz="2200" dirty="0" err="1" smtClean="0"/>
              <a:t>wunderkid</a:t>
            </a:r>
            <a:endParaRPr lang="en-US" sz="2200" dirty="0"/>
          </a:p>
          <a:p>
            <a:endParaRPr lang="en-GB"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97" y="3429000"/>
            <a:ext cx="8839200" cy="1448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16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Linux arrives in 1991</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sz="2900" dirty="0"/>
              <a:t>In 1991, the last major essential component of a Unix-like system was developed: </a:t>
            </a:r>
            <a:endParaRPr lang="en-GB" sz="2900" dirty="0" smtClean="0"/>
          </a:p>
          <a:p>
            <a:pPr lvl="1" algn="just"/>
            <a:r>
              <a:rPr lang="en-GB" sz="2500" dirty="0" smtClean="0">
                <a:solidFill>
                  <a:srgbClr val="00B0F0"/>
                </a:solidFill>
              </a:rPr>
              <a:t>Linux</a:t>
            </a:r>
            <a:r>
              <a:rPr lang="en-GB" sz="2500" dirty="0"/>
              <a:t>, the free kernel written by </a:t>
            </a:r>
            <a:r>
              <a:rPr lang="en-GB" sz="2500" dirty="0">
                <a:solidFill>
                  <a:srgbClr val="00B0F0"/>
                </a:solidFill>
              </a:rPr>
              <a:t>Linus </a:t>
            </a:r>
            <a:r>
              <a:rPr lang="en-GB" sz="2500" dirty="0" smtClean="0">
                <a:solidFill>
                  <a:srgbClr val="00B0F0"/>
                </a:solidFill>
              </a:rPr>
              <a:t>Torvalds</a:t>
            </a:r>
            <a:r>
              <a:rPr lang="en-GB" sz="2500" dirty="0" smtClean="0"/>
              <a:t>, </a:t>
            </a:r>
          </a:p>
          <a:p>
            <a:pPr lvl="1" algn="just"/>
            <a:r>
              <a:rPr lang="en-US" sz="2400" dirty="0" smtClean="0"/>
              <a:t>Other </a:t>
            </a:r>
            <a:r>
              <a:rPr lang="en-US" sz="2400" dirty="0"/>
              <a:t>people joined to collaboration to create the GNU/Linux operating system. </a:t>
            </a:r>
            <a:endParaRPr lang="en-US" sz="2400" dirty="0" smtClean="0"/>
          </a:p>
          <a:p>
            <a:r>
              <a:rPr lang="en-GB" sz="2400" dirty="0" smtClean="0"/>
              <a:t>It </a:t>
            </a:r>
            <a:r>
              <a:rPr lang="en-GB" sz="2400" dirty="0"/>
              <a:t>was proprietary at first, but in 1992, he made it free software; </a:t>
            </a:r>
            <a:endParaRPr lang="en-GB" sz="2400" dirty="0" smtClean="0"/>
          </a:p>
          <a:p>
            <a:r>
              <a:rPr lang="en-GB" sz="2400" dirty="0" smtClean="0"/>
              <a:t>Combined Linux </a:t>
            </a:r>
            <a:r>
              <a:rPr lang="en-GB" sz="2400" dirty="0"/>
              <a:t>with the not-quite-complete GNU system resulted in a complete free operating system. </a:t>
            </a:r>
            <a:endParaRPr lang="en-GB" sz="2400" dirty="0" smtClean="0"/>
          </a:p>
          <a:p>
            <a:pPr lvl="2"/>
            <a:r>
              <a:rPr lang="en-GB" sz="1800" dirty="0" smtClean="0"/>
              <a:t>a </a:t>
            </a:r>
            <a:r>
              <a:rPr lang="en-GB" sz="1800" dirty="0"/>
              <a:t>substantial job in itself, of course</a:t>
            </a:r>
            <a:r>
              <a:rPr lang="en-GB" sz="1800" dirty="0" smtClean="0"/>
              <a:t>..</a:t>
            </a:r>
            <a:endParaRPr lang="en-GB" sz="1800" dirty="0"/>
          </a:p>
          <a:p>
            <a:r>
              <a:rPr lang="en-GB" sz="2400" dirty="0" smtClean="0">
                <a:hlinkClick r:id="rId2"/>
              </a:rPr>
              <a:t>GNU/Linux</a:t>
            </a:r>
            <a:r>
              <a:rPr lang="en-GB" sz="2400" dirty="0"/>
              <a:t>, </a:t>
            </a:r>
            <a:r>
              <a:rPr lang="en-GB" sz="2400" dirty="0" smtClean="0"/>
              <a:t>is a </a:t>
            </a:r>
            <a:r>
              <a:rPr lang="en-GB" sz="2400" dirty="0"/>
              <a:t>combination of the GNU system with Linux as the kernel. </a:t>
            </a:r>
            <a:endParaRPr lang="en-GB" sz="2400" dirty="0" smtClean="0"/>
          </a:p>
          <a:p>
            <a:pPr marL="274320" lvl="1" indent="0">
              <a:buNone/>
            </a:pPr>
            <a:r>
              <a:rPr lang="en-GB" dirty="0" smtClean="0">
                <a:solidFill>
                  <a:srgbClr val="FF0000"/>
                </a:solidFill>
              </a:rPr>
              <a:t>“</a:t>
            </a:r>
            <a:r>
              <a:rPr lang="en-GB" sz="2000" dirty="0" smtClean="0">
                <a:solidFill>
                  <a:srgbClr val="FF0000"/>
                </a:solidFill>
              </a:rPr>
              <a:t>Please </a:t>
            </a:r>
            <a:r>
              <a:rPr lang="en-GB" sz="2000" dirty="0">
                <a:solidFill>
                  <a:srgbClr val="FF0000"/>
                </a:solidFill>
              </a:rPr>
              <a:t>don't fall into the practice of calling the whole system “Linux,” since that means attributing our work to someone else</a:t>
            </a:r>
            <a:r>
              <a:rPr lang="en-GB" sz="2000" dirty="0" smtClean="0">
                <a:solidFill>
                  <a:srgbClr val="FF0000"/>
                </a:solidFill>
              </a:rPr>
              <a:t>.”</a:t>
            </a:r>
            <a:endParaRPr lang="en-GB" sz="2000" dirty="0">
              <a:solidFill>
                <a:srgbClr val="FF0000"/>
              </a:solidFill>
            </a:endParaRPr>
          </a:p>
          <a:p>
            <a:pPr marL="274320" lvl="1" indent="0">
              <a:buNone/>
            </a:pPr>
            <a:endParaRPr lang="en-US" sz="2000" dirty="0"/>
          </a:p>
        </p:txBody>
      </p:sp>
    </p:spTree>
    <p:extLst>
      <p:ext uri="{BB962C8B-B14F-4D97-AF65-F5344CB8AC3E}">
        <p14:creationId xmlns:p14="http://schemas.microsoft.com/office/powerpoint/2010/main" val="758172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Threats to Free Software</a:t>
            </a:r>
            <a:endParaRPr lang="en-GB" dirty="0"/>
          </a:p>
        </p:txBody>
      </p:sp>
      <p:sp>
        <p:nvSpPr>
          <p:cNvPr id="3" name="Content Placeholder 2"/>
          <p:cNvSpPr>
            <a:spLocks noGrp="1"/>
          </p:cNvSpPr>
          <p:nvPr>
            <p:ph idx="1"/>
          </p:nvPr>
        </p:nvSpPr>
        <p:spPr>
          <a:xfrm>
            <a:off x="457200" y="1600200"/>
            <a:ext cx="8229600" cy="2362200"/>
          </a:xfrm>
        </p:spPr>
        <p:txBody>
          <a:bodyPr>
            <a:normAutofit/>
          </a:bodyPr>
          <a:lstStyle/>
          <a:p>
            <a:r>
              <a:rPr lang="en-GB" dirty="0" smtClean="0"/>
              <a:t>Secret hardware specification. </a:t>
            </a:r>
          </a:p>
          <a:p>
            <a:pPr lvl="1"/>
            <a:r>
              <a:rPr lang="en-GB" dirty="0" smtClean="0"/>
              <a:t>To write </a:t>
            </a:r>
            <a:r>
              <a:rPr lang="en-GB" dirty="0"/>
              <a:t>free software to </a:t>
            </a:r>
            <a:r>
              <a:rPr lang="en-GB" dirty="0" smtClean="0"/>
              <a:t>communicate </a:t>
            </a:r>
            <a:r>
              <a:rPr lang="en-GB" dirty="0"/>
              <a:t>with a device if </a:t>
            </a:r>
            <a:r>
              <a:rPr lang="en-GB" dirty="0" smtClean="0"/>
              <a:t>there is no specification to use the device.</a:t>
            </a:r>
            <a:endParaRPr lang="en-GB" dirty="0"/>
          </a:p>
          <a:p>
            <a:r>
              <a:rPr lang="en-GB" dirty="0" smtClean="0"/>
              <a:t>Proprietary software in classroom</a:t>
            </a:r>
          </a:p>
          <a:p>
            <a:pPr lvl="1"/>
            <a:r>
              <a:rPr lang="en-GB" dirty="0" smtClean="0"/>
              <a:t>Teaching young students only the proprietary software makes the whole ecosystem dependent on it.</a:t>
            </a:r>
            <a:endParaRPr lang="en-GB" dirty="0"/>
          </a:p>
          <a:p>
            <a:endParaRPr lang="en-GB" dirty="0"/>
          </a:p>
        </p:txBody>
      </p:sp>
    </p:spTree>
    <p:extLst>
      <p:ext uri="{BB962C8B-B14F-4D97-AF65-F5344CB8AC3E}">
        <p14:creationId xmlns:p14="http://schemas.microsoft.com/office/powerpoint/2010/main" val="1803076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Counter culture</a:t>
            </a:r>
            <a:endParaRPr lang="en-GB" dirty="0"/>
          </a:p>
        </p:txBody>
      </p:sp>
      <p:sp>
        <p:nvSpPr>
          <p:cNvPr id="3" name="Content Placeholder 2"/>
          <p:cNvSpPr>
            <a:spLocks noGrp="1"/>
          </p:cNvSpPr>
          <p:nvPr>
            <p:ph idx="1"/>
          </p:nvPr>
        </p:nvSpPr>
        <p:spPr/>
        <p:txBody>
          <a:bodyPr>
            <a:normAutofit fontScale="92500"/>
          </a:bodyPr>
          <a:lstStyle/>
          <a:p>
            <a:r>
              <a:rPr lang="en-GB" dirty="0" smtClean="0"/>
              <a:t>It </a:t>
            </a:r>
            <a:r>
              <a:rPr lang="en-GB" dirty="0"/>
              <a:t>is a mistake to associate GNU with the term “open source”—that term was coined in 1998 by people who disagree with the Free Software Movement's ethical values. </a:t>
            </a:r>
            <a:endParaRPr lang="en-GB" dirty="0" smtClean="0"/>
          </a:p>
          <a:p>
            <a:r>
              <a:rPr lang="en-GB" dirty="0" smtClean="0"/>
              <a:t>They </a:t>
            </a:r>
            <a:r>
              <a:rPr lang="en-GB" dirty="0"/>
              <a:t>use it to promote an amoral approach to the same field</a:t>
            </a:r>
            <a:r>
              <a:rPr lang="en-GB" dirty="0" smtClean="0"/>
              <a:t>.</a:t>
            </a:r>
          </a:p>
          <a:p>
            <a:pPr algn="just"/>
            <a:r>
              <a:rPr lang="en-GB" sz="1600" dirty="0"/>
              <a:t>Open source developers were frequently characterized as “hobby” developers (most famously in Bill </a:t>
            </a:r>
            <a:r>
              <a:rPr lang="en-GB" sz="1600" dirty="0" err="1"/>
              <a:t>Gates’s</a:t>
            </a:r>
            <a:r>
              <a:rPr lang="en-GB" sz="1600" dirty="0"/>
              <a:t> 1976 “Open Letter to Hobbyists,” which we’ll get to later), because the assumption was that only companies could make “real” software.</a:t>
            </a:r>
          </a:p>
          <a:p>
            <a:pPr algn="just"/>
            <a:r>
              <a:rPr lang="en-GB" sz="1600" dirty="0"/>
              <a:t>Once companies started using open source for commercial purposes, and people realized that these “hobby projects” were able to compete with the software made by paid employees, scholars had to come up with a new framework to explain this behaviour.</a:t>
            </a:r>
          </a:p>
          <a:p>
            <a:r>
              <a:rPr lang="en-GB" sz="1600" dirty="0"/>
              <a:t>By contrast, the open source projects attracting attention in the late 1990s and early 2000s</a:t>
            </a:r>
          </a:p>
          <a:p>
            <a:pPr lvl="1"/>
            <a:r>
              <a:rPr lang="en-GB" sz="1600" dirty="0"/>
              <a:t>the Linux kernel, which powers operating systems; </a:t>
            </a:r>
          </a:p>
          <a:p>
            <a:pPr lvl="1"/>
            <a:r>
              <a:rPr lang="en-GB" sz="1600" dirty="0"/>
              <a:t>Apache, an HTTP server; </a:t>
            </a:r>
          </a:p>
          <a:p>
            <a:pPr lvl="1"/>
            <a:r>
              <a:rPr lang="en-GB" sz="1600" dirty="0"/>
              <a:t>FreeBSD, an operating system; </a:t>
            </a:r>
          </a:p>
          <a:p>
            <a:pPr lvl="1"/>
            <a:r>
              <a:rPr lang="en-GB" sz="1600" dirty="0"/>
              <a:t>GNOME, a desktop environment</a:t>
            </a:r>
          </a:p>
          <a:p>
            <a:pPr marL="0" indent="0">
              <a:buNone/>
            </a:pPr>
            <a:r>
              <a:rPr lang="en-GB" sz="1600" dirty="0"/>
              <a:t>          were produced by distributed groups of developers that transcended employer affiliations.</a:t>
            </a:r>
          </a:p>
          <a:p>
            <a:endParaRPr lang="en-GB" dirty="0"/>
          </a:p>
        </p:txBody>
      </p:sp>
    </p:spTree>
    <p:extLst>
      <p:ext uri="{BB962C8B-B14F-4D97-AF65-F5344CB8AC3E}">
        <p14:creationId xmlns:p14="http://schemas.microsoft.com/office/powerpoint/2010/main" val="2126387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0"/>
            <a:ext cx="8229600" cy="1143000"/>
          </a:xfrm>
        </p:spPr>
        <p:txBody>
          <a:bodyPr>
            <a:normAutofit fontScale="90000"/>
          </a:bodyPr>
          <a:lstStyle/>
          <a:p>
            <a:r>
              <a:rPr lang="en-GB" dirty="0" smtClean="0"/>
              <a:t>From: Free software </a:t>
            </a:r>
            <a:br>
              <a:rPr lang="en-GB" dirty="0" smtClean="0"/>
            </a:br>
            <a:r>
              <a:rPr lang="en-GB" dirty="0" smtClean="0"/>
              <a:t/>
            </a:r>
            <a:br>
              <a:rPr lang="en-GB" dirty="0" smtClean="0"/>
            </a:br>
            <a:r>
              <a:rPr lang="en-GB" dirty="0" smtClean="0"/>
              <a:t>To: Open source Software</a:t>
            </a:r>
            <a:endParaRPr lang="en-GB"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267200"/>
            <a:ext cx="54959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311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a:t>
            </a:r>
            <a:r>
              <a:rPr lang="en-GB" dirty="0"/>
              <a:t>Freely Redistributable Software Conference</a:t>
            </a:r>
          </a:p>
        </p:txBody>
      </p:sp>
      <p:sp>
        <p:nvSpPr>
          <p:cNvPr id="3" name="Content Placeholder 2"/>
          <p:cNvSpPr>
            <a:spLocks noGrp="1"/>
          </p:cNvSpPr>
          <p:nvPr>
            <p:ph idx="1"/>
          </p:nvPr>
        </p:nvSpPr>
        <p:spPr>
          <a:xfrm>
            <a:off x="457200" y="1905000"/>
            <a:ext cx="8229600" cy="3581400"/>
          </a:xfrm>
        </p:spPr>
        <p:txBody>
          <a:bodyPr>
            <a:normAutofit/>
          </a:bodyPr>
          <a:lstStyle/>
          <a:p>
            <a:r>
              <a:rPr lang="en-GB" dirty="0" smtClean="0"/>
              <a:t>First conference on free software</a:t>
            </a:r>
          </a:p>
          <a:p>
            <a:pPr lvl="1"/>
            <a:r>
              <a:rPr lang="en-GB" dirty="0" smtClean="0"/>
              <a:t>In 1996 sponsored </a:t>
            </a:r>
            <a:r>
              <a:rPr lang="en-GB" dirty="0"/>
              <a:t>by the Free Software Foundation</a:t>
            </a:r>
            <a:endParaRPr lang="en-GB" dirty="0" smtClean="0"/>
          </a:p>
          <a:p>
            <a:pPr lvl="1"/>
            <a:r>
              <a:rPr lang="en-GB" dirty="0" smtClean="0"/>
              <a:t>With keynotes from </a:t>
            </a:r>
            <a:r>
              <a:rPr lang="en-GB" dirty="0" smtClean="0">
                <a:solidFill>
                  <a:srgbClr val="00B050"/>
                </a:solidFill>
              </a:rPr>
              <a:t>Linus Torvalds </a:t>
            </a:r>
            <a:r>
              <a:rPr lang="en-GB" dirty="0" smtClean="0"/>
              <a:t>and </a:t>
            </a:r>
            <a:r>
              <a:rPr lang="en-GB" dirty="0" smtClean="0">
                <a:solidFill>
                  <a:srgbClr val="00B050"/>
                </a:solidFill>
              </a:rPr>
              <a:t>Richard Stallman</a:t>
            </a:r>
          </a:p>
          <a:p>
            <a:pPr lvl="2"/>
            <a:r>
              <a:rPr lang="en-GB" dirty="0"/>
              <a:t>The dividing line separating Linux developers from GNU/Linux developers was largely generational</a:t>
            </a:r>
            <a:r>
              <a:rPr lang="en-GB" dirty="0" smtClean="0"/>
              <a:t>.</a:t>
            </a:r>
          </a:p>
          <a:p>
            <a:pPr lvl="2"/>
            <a:r>
              <a:rPr lang="en-GB" dirty="0"/>
              <a:t>Stallman representing the older, wiser contingent of </a:t>
            </a:r>
            <a:r>
              <a:rPr lang="en-GB" dirty="0" smtClean="0"/>
              <a:t>ITS/Unix</a:t>
            </a:r>
          </a:p>
          <a:p>
            <a:pPr lvl="2"/>
            <a:r>
              <a:rPr lang="en-GB" dirty="0"/>
              <a:t>Torvalds representing the younger, more energetic crop of Linux </a:t>
            </a:r>
            <a:r>
              <a:rPr lang="en-GB" dirty="0" smtClean="0"/>
              <a:t>hackers</a:t>
            </a:r>
          </a:p>
          <a:p>
            <a:pPr lvl="1"/>
            <a:r>
              <a:rPr lang="en-GB" dirty="0" smtClean="0"/>
              <a:t>A </a:t>
            </a:r>
            <a:r>
              <a:rPr lang="en-GB" dirty="0"/>
              <a:t>welcome </a:t>
            </a:r>
            <a:r>
              <a:rPr lang="en-GB" dirty="0" smtClean="0"/>
              <a:t>event for </a:t>
            </a:r>
            <a:r>
              <a:rPr lang="en-GB" dirty="0" smtClean="0">
                <a:solidFill>
                  <a:srgbClr val="00B050"/>
                </a:solidFill>
              </a:rPr>
              <a:t>Eric S. Raymond</a:t>
            </a:r>
          </a:p>
          <a:p>
            <a:pPr lvl="2"/>
            <a:r>
              <a:rPr lang="en-GB" dirty="0"/>
              <a:t>Active in the GNU Project during the </a:t>
            </a:r>
            <a:r>
              <a:rPr lang="en-GB" dirty="0" smtClean="0"/>
              <a:t>1980s</a:t>
            </a:r>
          </a:p>
        </p:txBody>
      </p:sp>
    </p:spTree>
    <p:extLst>
      <p:ext uri="{BB962C8B-B14F-4D97-AF65-F5344CB8AC3E}">
        <p14:creationId xmlns:p14="http://schemas.microsoft.com/office/powerpoint/2010/main" val="3461914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13" y="1676400"/>
            <a:ext cx="8229600" cy="990600"/>
          </a:xfrm>
        </p:spPr>
        <p:txBody>
          <a:bodyPr>
            <a:normAutofit fontScale="90000"/>
          </a:bodyPr>
          <a:lstStyle/>
          <a:p>
            <a:r>
              <a:rPr lang="en-GB" dirty="0" smtClean="0"/>
              <a:t>Free/</a:t>
            </a:r>
            <a:r>
              <a:rPr lang="en-GB" dirty="0" err="1" smtClean="0"/>
              <a:t>Libre</a:t>
            </a:r>
            <a:r>
              <a:rPr lang="en-GB" dirty="0" smtClean="0"/>
              <a:t> Open Source Software</a:t>
            </a:r>
            <a:br>
              <a:rPr lang="en-GB" dirty="0" smtClean="0"/>
            </a:br>
            <a:r>
              <a:rPr lang="en-GB" dirty="0" smtClean="0"/>
              <a:t>(FLOSS)</a:t>
            </a:r>
            <a:endParaRPr lang="en-GB" dirty="0"/>
          </a:p>
        </p:txBody>
      </p:sp>
      <p:sp>
        <p:nvSpPr>
          <p:cNvPr id="3" name="Content Placeholder 2"/>
          <p:cNvSpPr>
            <a:spLocks noGrp="1"/>
          </p:cNvSpPr>
          <p:nvPr>
            <p:ph idx="1"/>
          </p:nvPr>
        </p:nvSpPr>
        <p:spPr>
          <a:xfrm>
            <a:off x="457200" y="3048000"/>
            <a:ext cx="8229600" cy="2438400"/>
          </a:xfrm>
        </p:spPr>
        <p:txBody>
          <a:bodyPr/>
          <a:lstStyle/>
          <a:p>
            <a:r>
              <a:rPr lang="en-GB" dirty="0" smtClean="0"/>
              <a:t>Open Source Software is dominating the software industry more than ever before:</a:t>
            </a:r>
          </a:p>
          <a:p>
            <a:pPr lvl="1"/>
            <a:r>
              <a:rPr lang="en-GB" dirty="0" smtClean="0"/>
              <a:t>More than 90% of software products contain open source components*</a:t>
            </a:r>
          </a:p>
        </p:txBody>
      </p:sp>
      <p:sp>
        <p:nvSpPr>
          <p:cNvPr id="4" name="Rectangle 3"/>
          <p:cNvSpPr/>
          <p:nvPr/>
        </p:nvSpPr>
        <p:spPr>
          <a:xfrm>
            <a:off x="140413" y="6519446"/>
            <a:ext cx="8991600" cy="307777"/>
          </a:xfrm>
          <a:prstGeom prst="rect">
            <a:avLst/>
          </a:prstGeom>
        </p:spPr>
        <p:txBody>
          <a:bodyPr wrap="square">
            <a:spAutoFit/>
          </a:bodyPr>
          <a:lstStyle/>
          <a:p>
            <a:pPr lvl="1"/>
            <a:r>
              <a:rPr lang="en-GB" sz="1400" dirty="0" smtClean="0"/>
              <a:t>*Managing </a:t>
            </a:r>
            <a:r>
              <a:rPr lang="en-GB" sz="1400" dirty="0"/>
              <a:t>your open source supply chain – why and </a:t>
            </a:r>
            <a:r>
              <a:rPr lang="en-GB" sz="1400" dirty="0" smtClean="0"/>
              <a:t>how, IEEE </a:t>
            </a:r>
            <a:r>
              <a:rPr lang="en-GB" sz="1400" dirty="0"/>
              <a:t>Computer, 53(6), 2020 </a:t>
            </a:r>
            <a:endParaRPr lang="en-GB" sz="1400" dirty="0"/>
          </a:p>
        </p:txBody>
      </p:sp>
    </p:spTree>
    <p:extLst>
      <p:ext uri="{BB962C8B-B14F-4D97-AF65-F5344CB8AC3E}">
        <p14:creationId xmlns:p14="http://schemas.microsoft.com/office/powerpoint/2010/main" val="507550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Cathedral and the Bazaar</a:t>
            </a:r>
          </a:p>
        </p:txBody>
      </p:sp>
      <p:sp>
        <p:nvSpPr>
          <p:cNvPr id="3" name="Content Placeholder 2"/>
          <p:cNvSpPr>
            <a:spLocks noGrp="1"/>
          </p:cNvSpPr>
          <p:nvPr>
            <p:ph idx="1"/>
          </p:nvPr>
        </p:nvSpPr>
        <p:spPr/>
        <p:txBody>
          <a:bodyPr>
            <a:normAutofit/>
          </a:bodyPr>
          <a:lstStyle/>
          <a:p>
            <a:r>
              <a:rPr lang="en-GB" dirty="0" smtClean="0"/>
              <a:t>The essay written by Eric S. Raymond in 1998.</a:t>
            </a:r>
          </a:p>
          <a:p>
            <a:r>
              <a:rPr lang="en-GB" dirty="0" smtClean="0"/>
              <a:t>It contrasted </a:t>
            </a:r>
            <a:r>
              <a:rPr lang="en-GB" dirty="0"/>
              <a:t>the management styles of the GNU Project with the management style of Torvalds </a:t>
            </a:r>
            <a:endParaRPr lang="en-GB" dirty="0" smtClean="0"/>
          </a:p>
          <a:p>
            <a:r>
              <a:rPr lang="en-GB" dirty="0" smtClean="0"/>
              <a:t>The </a:t>
            </a:r>
            <a:r>
              <a:rPr lang="en-GB" dirty="0"/>
              <a:t>paper drew its name from Raymond's central analogy. </a:t>
            </a:r>
          </a:p>
          <a:p>
            <a:pPr lvl="1"/>
            <a:r>
              <a:rPr lang="en-GB" dirty="0"/>
              <a:t>GNU programs were "cathedrals," impressive, centrally planned monuments to the hacker ethic, built to stand the test of time. </a:t>
            </a:r>
          </a:p>
          <a:p>
            <a:pPr lvl="1"/>
            <a:r>
              <a:rPr lang="en-GB" dirty="0"/>
              <a:t>Linux, on the other hand, was more like "a great babbling bazaar," a software program developed through the loose decentralizing dynamics of the Internet</a:t>
            </a:r>
            <a:r>
              <a:rPr lang="en-GB" dirty="0" smtClean="0"/>
              <a:t>.</a:t>
            </a:r>
          </a:p>
          <a:p>
            <a:pPr lvl="1"/>
            <a:r>
              <a:rPr lang="en-GB" dirty="0"/>
              <a:t>‘cathedral’ (centralized, closed, </a:t>
            </a:r>
            <a:r>
              <a:rPr lang="en-GB" dirty="0" smtClean="0"/>
              <a:t>controlled) </a:t>
            </a:r>
            <a:r>
              <a:rPr lang="en-GB" dirty="0"/>
              <a:t>and ‘bazaar’ (decentralized, open, peer-review-intensive) </a:t>
            </a:r>
          </a:p>
          <a:p>
            <a:endParaRPr lang="en-GB" dirty="0"/>
          </a:p>
        </p:txBody>
      </p:sp>
    </p:spTree>
    <p:extLst>
      <p:ext uri="{BB962C8B-B14F-4D97-AF65-F5344CB8AC3E}">
        <p14:creationId xmlns:p14="http://schemas.microsoft.com/office/powerpoint/2010/main" val="3085469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GB" dirty="0" smtClean="0">
                <a:solidFill>
                  <a:srgbClr val="00B0F0"/>
                </a:solidFill>
              </a:rPr>
              <a:t>Development Style</a:t>
            </a:r>
            <a:endParaRPr lang="en-GB" dirty="0">
              <a:solidFill>
                <a:srgbClr val="00B0F0"/>
              </a:solidFill>
            </a:endParaRPr>
          </a:p>
        </p:txBody>
      </p:sp>
      <p:sp>
        <p:nvSpPr>
          <p:cNvPr id="3" name="Content Placeholder 2"/>
          <p:cNvSpPr>
            <a:spLocks noGrp="1"/>
          </p:cNvSpPr>
          <p:nvPr>
            <p:ph idx="1"/>
          </p:nvPr>
        </p:nvSpPr>
        <p:spPr>
          <a:xfrm>
            <a:off x="4876800" y="1752600"/>
            <a:ext cx="1066800" cy="457200"/>
          </a:xfrm>
        </p:spPr>
        <p:txBody>
          <a:bodyPr/>
          <a:lstStyle/>
          <a:p>
            <a:pPr marL="0" indent="0">
              <a:buNone/>
            </a:pPr>
            <a:r>
              <a:rPr lang="en-GB" dirty="0" smtClean="0"/>
              <a:t>Linux</a:t>
            </a:r>
            <a:endParaRPr lang="en-GB" dirty="0"/>
          </a:p>
        </p:txBody>
      </p:sp>
      <p:pic>
        <p:nvPicPr>
          <p:cNvPr id="4" name="Picture 2" descr="The Cathedral and the Bazaar | The Daily Omniv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565" y="2329844"/>
            <a:ext cx="4528156" cy="452815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2945258" y="1752600"/>
            <a:ext cx="914400" cy="457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GB" dirty="0" smtClean="0"/>
              <a:t>GNU</a:t>
            </a:r>
            <a:endParaRPr lang="en-GB" dirty="0"/>
          </a:p>
        </p:txBody>
      </p:sp>
      <p:sp>
        <p:nvSpPr>
          <p:cNvPr id="7" name="Rectangle 6"/>
          <p:cNvSpPr/>
          <p:nvPr/>
        </p:nvSpPr>
        <p:spPr>
          <a:xfrm>
            <a:off x="457200" y="3814867"/>
            <a:ext cx="1914307" cy="1200329"/>
          </a:xfrm>
          <a:prstGeom prst="rect">
            <a:avLst/>
          </a:prstGeom>
        </p:spPr>
        <p:txBody>
          <a:bodyPr wrap="none">
            <a:spAutoFit/>
          </a:bodyPr>
          <a:lstStyle/>
          <a:p>
            <a:r>
              <a:rPr lang="en-GB" sz="2400" dirty="0" smtClean="0">
                <a:solidFill>
                  <a:schemeClr val="tx2"/>
                </a:solidFill>
              </a:rPr>
              <a:t>Centralized</a:t>
            </a:r>
            <a:r>
              <a:rPr lang="en-GB" sz="2400" dirty="0">
                <a:solidFill>
                  <a:schemeClr val="tx2"/>
                </a:solidFill>
              </a:rPr>
              <a:t>, </a:t>
            </a:r>
            <a:endParaRPr lang="en-GB" sz="2400" dirty="0" smtClean="0">
              <a:solidFill>
                <a:schemeClr val="tx2"/>
              </a:solidFill>
            </a:endParaRPr>
          </a:p>
          <a:p>
            <a:r>
              <a:rPr lang="en-GB" sz="2400" dirty="0" smtClean="0">
                <a:solidFill>
                  <a:schemeClr val="tx2"/>
                </a:solidFill>
              </a:rPr>
              <a:t>Closed</a:t>
            </a:r>
            <a:r>
              <a:rPr lang="en-GB" sz="2400" dirty="0">
                <a:solidFill>
                  <a:schemeClr val="tx2"/>
                </a:solidFill>
              </a:rPr>
              <a:t>, </a:t>
            </a:r>
            <a:endParaRPr lang="en-GB" sz="2400" dirty="0" smtClean="0">
              <a:solidFill>
                <a:schemeClr val="tx2"/>
              </a:solidFill>
            </a:endParaRPr>
          </a:p>
          <a:p>
            <a:r>
              <a:rPr lang="en-GB" sz="2400" dirty="0" smtClean="0">
                <a:solidFill>
                  <a:schemeClr val="tx2"/>
                </a:solidFill>
              </a:rPr>
              <a:t>Controlled</a:t>
            </a:r>
            <a:endParaRPr lang="en-GB" sz="2400" dirty="0">
              <a:solidFill>
                <a:schemeClr val="tx2"/>
              </a:solidFill>
            </a:endParaRPr>
          </a:p>
        </p:txBody>
      </p:sp>
      <p:sp>
        <p:nvSpPr>
          <p:cNvPr id="8" name="Rectangle 7"/>
          <p:cNvSpPr/>
          <p:nvPr/>
        </p:nvSpPr>
        <p:spPr>
          <a:xfrm>
            <a:off x="6629400" y="3657600"/>
            <a:ext cx="2209800" cy="1569660"/>
          </a:xfrm>
          <a:prstGeom prst="rect">
            <a:avLst/>
          </a:prstGeom>
        </p:spPr>
        <p:txBody>
          <a:bodyPr wrap="square">
            <a:spAutoFit/>
          </a:bodyPr>
          <a:lstStyle/>
          <a:p>
            <a:r>
              <a:rPr lang="en-GB" sz="2400" dirty="0" smtClean="0">
                <a:solidFill>
                  <a:srgbClr val="00B050"/>
                </a:solidFill>
              </a:rPr>
              <a:t>Decentralized</a:t>
            </a:r>
            <a:r>
              <a:rPr lang="en-GB" sz="2400" dirty="0">
                <a:solidFill>
                  <a:srgbClr val="00B050"/>
                </a:solidFill>
              </a:rPr>
              <a:t>, </a:t>
            </a:r>
            <a:r>
              <a:rPr lang="en-GB" sz="2400" dirty="0" smtClean="0">
                <a:solidFill>
                  <a:srgbClr val="00B050"/>
                </a:solidFill>
              </a:rPr>
              <a:t>Open</a:t>
            </a:r>
            <a:r>
              <a:rPr lang="en-GB" sz="2400" dirty="0">
                <a:solidFill>
                  <a:srgbClr val="00B050"/>
                </a:solidFill>
              </a:rPr>
              <a:t>, </a:t>
            </a:r>
            <a:endParaRPr lang="en-GB" sz="2400" dirty="0" smtClean="0">
              <a:solidFill>
                <a:srgbClr val="00B050"/>
              </a:solidFill>
            </a:endParaRPr>
          </a:p>
          <a:p>
            <a:r>
              <a:rPr lang="en-GB" sz="2400" dirty="0" smtClean="0">
                <a:solidFill>
                  <a:srgbClr val="00B050"/>
                </a:solidFill>
              </a:rPr>
              <a:t>Peer-review-intensive</a:t>
            </a:r>
            <a:endParaRPr lang="en-GB" sz="2400" dirty="0">
              <a:solidFill>
                <a:srgbClr val="00B050"/>
              </a:solidFill>
            </a:endParaRPr>
          </a:p>
        </p:txBody>
      </p:sp>
    </p:spTree>
    <p:extLst>
      <p:ext uri="{BB962C8B-B14F-4D97-AF65-F5344CB8AC3E}">
        <p14:creationId xmlns:p14="http://schemas.microsoft.com/office/powerpoint/2010/main" val="1047988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Cathedral </a:t>
            </a:r>
            <a:r>
              <a:rPr lang="en-GB" dirty="0" err="1" smtClean="0"/>
              <a:t>vs</a:t>
            </a:r>
            <a:r>
              <a:rPr lang="en-GB" dirty="0" smtClean="0"/>
              <a:t> Bazaar</a:t>
            </a:r>
            <a:endParaRPr lang="en-GB" dirty="0"/>
          </a:p>
        </p:txBody>
      </p:sp>
      <p:sp>
        <p:nvSpPr>
          <p:cNvPr id="3" name="Content Placeholder 2"/>
          <p:cNvSpPr>
            <a:spLocks noGrp="1"/>
          </p:cNvSpPr>
          <p:nvPr>
            <p:ph idx="1"/>
          </p:nvPr>
        </p:nvSpPr>
        <p:spPr/>
        <p:txBody>
          <a:bodyPr>
            <a:normAutofit/>
          </a:bodyPr>
          <a:lstStyle/>
          <a:p>
            <a:r>
              <a:rPr lang="en-GB" dirty="0" smtClean="0"/>
              <a:t>Rather a </a:t>
            </a:r>
            <a:r>
              <a:rPr lang="en-GB" dirty="0"/>
              <a:t>comparison of </a:t>
            </a:r>
            <a:r>
              <a:rPr lang="en-GB" dirty="0" smtClean="0"/>
              <a:t>Stallman’s </a:t>
            </a:r>
            <a:r>
              <a:rPr lang="en-GB" dirty="0"/>
              <a:t>and </a:t>
            </a:r>
            <a:r>
              <a:rPr lang="en-GB" dirty="0" smtClean="0"/>
              <a:t>Torvalds’s management styles. </a:t>
            </a:r>
          </a:p>
          <a:p>
            <a:r>
              <a:rPr lang="en-GB" dirty="0" smtClean="0"/>
              <a:t>Stallman belongs to the cathedral style</a:t>
            </a:r>
          </a:p>
          <a:p>
            <a:r>
              <a:rPr lang="en-GB" dirty="0" smtClean="0"/>
              <a:t>Torvalds is like a dinner-party </a:t>
            </a:r>
            <a:r>
              <a:rPr lang="en-GB" dirty="0"/>
              <a:t>host. </a:t>
            </a:r>
            <a:endParaRPr lang="en-GB" dirty="0" smtClean="0"/>
          </a:p>
          <a:p>
            <a:pPr lvl="1"/>
            <a:r>
              <a:rPr lang="en-GB" dirty="0" smtClean="0"/>
              <a:t>Let others </a:t>
            </a:r>
            <a:r>
              <a:rPr lang="en-GB" dirty="0"/>
              <a:t>lead the </a:t>
            </a:r>
            <a:r>
              <a:rPr lang="en-GB" dirty="0" smtClean="0"/>
              <a:t>discussions </a:t>
            </a:r>
            <a:r>
              <a:rPr lang="en-GB" dirty="0"/>
              <a:t>and </a:t>
            </a:r>
            <a:r>
              <a:rPr lang="en-GB" dirty="0" smtClean="0"/>
              <a:t>step </a:t>
            </a:r>
            <a:r>
              <a:rPr lang="en-GB" dirty="0"/>
              <a:t>in only when </a:t>
            </a:r>
            <a:r>
              <a:rPr lang="en-GB" dirty="0" smtClean="0"/>
              <a:t>needed </a:t>
            </a:r>
          </a:p>
          <a:p>
            <a:pPr lvl="1" algn="just"/>
            <a:r>
              <a:rPr lang="en-GB" dirty="0" smtClean="0"/>
              <a:t>Management means not to impose </a:t>
            </a:r>
            <a:r>
              <a:rPr lang="en-GB" dirty="0"/>
              <a:t>control but </a:t>
            </a:r>
            <a:r>
              <a:rPr lang="en-GB" dirty="0" smtClean="0"/>
              <a:t>keep </a:t>
            </a:r>
            <a:r>
              <a:rPr lang="en-GB" dirty="0"/>
              <a:t>the ideas flowing. </a:t>
            </a:r>
          </a:p>
        </p:txBody>
      </p:sp>
    </p:spTree>
    <p:extLst>
      <p:ext uri="{BB962C8B-B14F-4D97-AF65-F5344CB8AC3E}">
        <p14:creationId xmlns:p14="http://schemas.microsoft.com/office/powerpoint/2010/main" val="29803936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Bazaar style attracted more attention:</a:t>
            </a:r>
            <a:br>
              <a:rPr lang="en-GB" dirty="0" smtClean="0"/>
            </a:br>
            <a:r>
              <a:rPr lang="en-GB" sz="2700" dirty="0" smtClean="0"/>
              <a:t>Too </a:t>
            </a:r>
            <a:r>
              <a:rPr lang="en-GB" sz="2700" dirty="0"/>
              <a:t>many cooks spoil the </a:t>
            </a:r>
            <a:r>
              <a:rPr lang="en-GB" sz="2700" dirty="0" smtClean="0"/>
              <a:t>broth</a:t>
            </a:r>
            <a:br>
              <a:rPr lang="en-GB" sz="2700" dirty="0" smtClean="0"/>
            </a:br>
            <a:r>
              <a:rPr lang="en-GB" sz="2700" dirty="0" smtClean="0"/>
              <a:t>really!!! </a:t>
            </a:r>
            <a:endParaRPr lang="en-GB" sz="2700" dirty="0"/>
          </a:p>
        </p:txBody>
      </p:sp>
      <p:sp>
        <p:nvSpPr>
          <p:cNvPr id="3" name="Content Placeholder 2"/>
          <p:cNvSpPr>
            <a:spLocks noGrp="1"/>
          </p:cNvSpPr>
          <p:nvPr>
            <p:ph idx="1"/>
          </p:nvPr>
        </p:nvSpPr>
        <p:spPr>
          <a:xfrm>
            <a:off x="457200" y="1991474"/>
            <a:ext cx="8229600" cy="4876800"/>
          </a:xfrm>
        </p:spPr>
        <p:txBody>
          <a:bodyPr>
            <a:normAutofit/>
          </a:bodyPr>
          <a:lstStyle/>
          <a:p>
            <a:r>
              <a:rPr lang="en-GB" dirty="0" smtClean="0"/>
              <a:t>Brooks</a:t>
            </a:r>
            <a:r>
              <a:rPr lang="en-GB" dirty="0"/>
              <a:t>' </a:t>
            </a:r>
            <a:r>
              <a:rPr lang="en-GB" dirty="0" smtClean="0"/>
              <a:t>observation an </a:t>
            </a:r>
            <a:r>
              <a:rPr lang="en-GB" dirty="0"/>
              <a:t>incremental person when added to a project makes it take more, not less time.</a:t>
            </a:r>
            <a:endParaRPr lang="en-GB" dirty="0" smtClean="0"/>
          </a:p>
          <a:p>
            <a:pPr lvl="1"/>
            <a:r>
              <a:rPr lang="en-GB" dirty="0" smtClean="0"/>
              <a:t>In 1975 </a:t>
            </a:r>
            <a:r>
              <a:rPr lang="en-GB" dirty="0"/>
              <a:t>book, </a:t>
            </a:r>
            <a:r>
              <a:rPr lang="en-GB" i="1" dirty="0"/>
              <a:t>The Mythical Man-Month</a:t>
            </a:r>
            <a:r>
              <a:rPr lang="en-GB" dirty="0"/>
              <a:t>, </a:t>
            </a:r>
            <a:endParaRPr lang="en-GB" dirty="0" smtClean="0"/>
          </a:p>
          <a:p>
            <a:pPr lvl="1"/>
            <a:r>
              <a:rPr lang="en-GB" dirty="0" smtClean="0"/>
              <a:t>Brooks</a:t>
            </a:r>
            <a:r>
              <a:rPr lang="en-GB" dirty="0"/>
              <a:t>' Law held </a:t>
            </a:r>
            <a:r>
              <a:rPr lang="en-GB" dirty="0" smtClean="0"/>
              <a:t>that adding developers to a project only resulted in further project delays. </a:t>
            </a:r>
          </a:p>
          <a:p>
            <a:r>
              <a:rPr lang="en-GB" dirty="0"/>
              <a:t>Bazaar style </a:t>
            </a:r>
            <a:r>
              <a:rPr lang="en-GB" dirty="0" smtClean="0"/>
              <a:t>software development averse </a:t>
            </a:r>
          </a:p>
          <a:p>
            <a:pPr lvl="1"/>
            <a:r>
              <a:rPr lang="en-GB" dirty="0" smtClean="0"/>
              <a:t>Raymond observed it as revolutionary. </a:t>
            </a:r>
            <a:endParaRPr lang="en-GB" dirty="0"/>
          </a:p>
          <a:p>
            <a:r>
              <a:rPr lang="en-GB" dirty="0" smtClean="0"/>
              <a:t>Torvalds’s  development style </a:t>
            </a:r>
          </a:p>
          <a:p>
            <a:pPr lvl="1"/>
            <a:r>
              <a:rPr lang="en-GB" dirty="0" smtClean="0"/>
              <a:t>Resulted in better software</a:t>
            </a:r>
          </a:p>
        </p:txBody>
      </p:sp>
    </p:spTree>
    <p:extLst>
      <p:ext uri="{BB962C8B-B14F-4D97-AF65-F5344CB8AC3E}">
        <p14:creationId xmlns:p14="http://schemas.microsoft.com/office/powerpoint/2010/main" val="26131683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Netscape Communications releases source code of its web browser</a:t>
            </a:r>
            <a:endParaRPr lang="en-GB" dirty="0"/>
          </a:p>
        </p:txBody>
      </p:sp>
      <p:sp>
        <p:nvSpPr>
          <p:cNvPr id="3" name="Content Placeholder 2"/>
          <p:cNvSpPr>
            <a:spLocks noGrp="1"/>
          </p:cNvSpPr>
          <p:nvPr>
            <p:ph idx="1"/>
          </p:nvPr>
        </p:nvSpPr>
        <p:spPr>
          <a:xfrm>
            <a:off x="381000" y="1943528"/>
            <a:ext cx="8229600" cy="3771472"/>
          </a:xfrm>
        </p:spPr>
        <p:txBody>
          <a:bodyPr>
            <a:normAutofit/>
          </a:bodyPr>
          <a:lstStyle/>
          <a:p>
            <a:r>
              <a:rPr lang="en-GB" dirty="0"/>
              <a:t>Influenced by Raymond’s writings</a:t>
            </a:r>
          </a:p>
          <a:p>
            <a:r>
              <a:rPr lang="en-GB" dirty="0" smtClean="0"/>
              <a:t>Web browser </a:t>
            </a:r>
            <a:r>
              <a:rPr lang="en-GB" dirty="0"/>
              <a:t>source code </a:t>
            </a:r>
            <a:r>
              <a:rPr lang="en-GB" dirty="0" smtClean="0"/>
              <a:t>released </a:t>
            </a:r>
          </a:p>
          <a:p>
            <a:pPr lvl="1"/>
            <a:r>
              <a:rPr lang="en-GB" dirty="0" smtClean="0"/>
              <a:t>codenamed </a:t>
            </a:r>
            <a:r>
              <a:rPr lang="en-GB" dirty="0"/>
              <a:t>"</a:t>
            </a:r>
            <a:r>
              <a:rPr lang="en-GB" dirty="0" smtClean="0"/>
              <a:t>Mozilla“</a:t>
            </a:r>
          </a:p>
          <a:p>
            <a:r>
              <a:rPr lang="en-GB" dirty="0" smtClean="0"/>
              <a:t>Netscape </a:t>
            </a:r>
            <a:r>
              <a:rPr lang="en-GB" dirty="0"/>
              <a:t>Navigator </a:t>
            </a:r>
            <a:r>
              <a:rPr lang="en-GB" dirty="0" smtClean="0"/>
              <a:t>market </a:t>
            </a:r>
            <a:r>
              <a:rPr lang="en-GB" dirty="0"/>
              <a:t>shares of </a:t>
            </a:r>
            <a:r>
              <a:rPr lang="en-GB" dirty="0" smtClean="0"/>
              <a:t>up to 80% in </a:t>
            </a:r>
            <a:r>
              <a:rPr lang="en-GB" dirty="0"/>
              <a:t>1996</a:t>
            </a:r>
            <a:r>
              <a:rPr lang="en-GB" dirty="0" smtClean="0"/>
              <a:t>. </a:t>
            </a:r>
          </a:p>
          <a:p>
            <a:r>
              <a:rPr lang="en-GB" dirty="0" smtClean="0"/>
              <a:t>Microsoft bundles Internet Explorer with </a:t>
            </a:r>
            <a:r>
              <a:rPr lang="en-GB" dirty="0"/>
              <a:t>Windows </a:t>
            </a:r>
            <a:r>
              <a:rPr lang="en-GB" dirty="0" smtClean="0"/>
              <a:t>95</a:t>
            </a:r>
          </a:p>
          <a:p>
            <a:pPr lvl="1"/>
            <a:r>
              <a:rPr lang="en-GB" dirty="0" smtClean="0"/>
              <a:t>Netscape </a:t>
            </a:r>
            <a:r>
              <a:rPr lang="en-GB" dirty="0"/>
              <a:t>Navigator to gradually lose </a:t>
            </a:r>
            <a:r>
              <a:rPr lang="en-GB" dirty="0" smtClean="0"/>
              <a:t>market share</a:t>
            </a:r>
            <a:r>
              <a:rPr lang="en-GB" dirty="0"/>
              <a:t>. </a:t>
            </a:r>
            <a:endParaRPr lang="en-GB" dirty="0" smtClean="0"/>
          </a:p>
          <a:p>
            <a:pPr algn="just"/>
            <a:r>
              <a:rPr lang="en-GB" dirty="0" smtClean="0"/>
              <a:t>In 1998 </a:t>
            </a:r>
            <a:r>
              <a:rPr lang="en-GB" dirty="0"/>
              <a:t>Netscape announced </a:t>
            </a:r>
            <a:r>
              <a:rPr lang="en-GB" dirty="0" smtClean="0"/>
              <a:t>to distribute </a:t>
            </a:r>
            <a:r>
              <a:rPr lang="en-GB" dirty="0"/>
              <a:t>a large part </a:t>
            </a:r>
            <a:r>
              <a:rPr lang="en-GB" dirty="0" smtClean="0"/>
              <a:t>of its </a:t>
            </a:r>
            <a:r>
              <a:rPr lang="en-GB" dirty="0"/>
              <a:t>navigator code as free </a:t>
            </a:r>
            <a:r>
              <a:rPr lang="en-GB" dirty="0" smtClean="0"/>
              <a:t>software</a:t>
            </a:r>
          </a:p>
          <a:p>
            <a:pPr lvl="1"/>
            <a:r>
              <a:rPr lang="en-GB" dirty="0" smtClean="0"/>
              <a:t> launching </a:t>
            </a:r>
            <a:r>
              <a:rPr lang="en-GB" dirty="0"/>
              <a:t>the Mozilla </a:t>
            </a:r>
            <a:r>
              <a:rPr lang="en-GB" dirty="0" smtClean="0"/>
              <a:t>project</a:t>
            </a:r>
          </a:p>
          <a:p>
            <a:endParaRPr lang="en-GB" dirty="0"/>
          </a:p>
        </p:txBody>
      </p:sp>
    </p:spTree>
    <p:extLst>
      <p:ext uri="{BB962C8B-B14F-4D97-AF65-F5344CB8AC3E}">
        <p14:creationId xmlns:p14="http://schemas.microsoft.com/office/powerpoint/2010/main" val="999375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 the programming language for statistics released as Free software</a:t>
            </a:r>
            <a:endParaRPr lang="en-GB" dirty="0"/>
          </a:p>
        </p:txBody>
      </p:sp>
      <p:sp>
        <p:nvSpPr>
          <p:cNvPr id="3" name="Content Placeholder 2"/>
          <p:cNvSpPr>
            <a:spLocks noGrp="1"/>
          </p:cNvSpPr>
          <p:nvPr>
            <p:ph idx="1"/>
          </p:nvPr>
        </p:nvSpPr>
        <p:spPr>
          <a:xfrm>
            <a:off x="533400" y="1981200"/>
            <a:ext cx="8229600" cy="2743200"/>
          </a:xfrm>
        </p:spPr>
        <p:txBody>
          <a:bodyPr/>
          <a:lstStyle/>
          <a:p>
            <a:r>
              <a:rPr lang="en-GB" dirty="0"/>
              <a:t>Ross </a:t>
            </a:r>
            <a:r>
              <a:rPr lang="en-GB" dirty="0" err="1"/>
              <a:t>Ihaka</a:t>
            </a:r>
            <a:r>
              <a:rPr lang="en-GB" dirty="0"/>
              <a:t> and Robert </a:t>
            </a:r>
            <a:r>
              <a:rPr lang="en-GB" dirty="0" smtClean="0"/>
              <a:t>Gentleman, authors of the language</a:t>
            </a:r>
          </a:p>
          <a:p>
            <a:r>
              <a:rPr lang="en-GB" dirty="0"/>
              <a:t>Convinced </a:t>
            </a:r>
            <a:r>
              <a:rPr lang="en-GB" dirty="0" smtClean="0"/>
              <a:t>by statistician </a:t>
            </a:r>
            <a:r>
              <a:rPr lang="en-GB" dirty="0"/>
              <a:t>Martin </a:t>
            </a:r>
            <a:r>
              <a:rPr lang="en-GB" dirty="0" err="1"/>
              <a:t>Mächler</a:t>
            </a:r>
            <a:r>
              <a:rPr lang="en-GB" dirty="0"/>
              <a:t> to </a:t>
            </a:r>
            <a:r>
              <a:rPr lang="en-GB" dirty="0" smtClean="0"/>
              <a:t>release it under the </a:t>
            </a:r>
            <a:r>
              <a:rPr lang="en-GB" dirty="0"/>
              <a:t>GNU General Public License</a:t>
            </a:r>
          </a:p>
        </p:txBody>
      </p:sp>
    </p:spTree>
    <p:extLst>
      <p:ext uri="{BB962C8B-B14F-4D97-AF65-F5344CB8AC3E}">
        <p14:creationId xmlns:p14="http://schemas.microsoft.com/office/powerpoint/2010/main" val="25834259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Free Software turned off businesses </a:t>
            </a:r>
            <a:endParaRPr lang="en-GB" dirty="0"/>
          </a:p>
        </p:txBody>
      </p:sp>
      <p:sp>
        <p:nvSpPr>
          <p:cNvPr id="3" name="Content Placeholder 2"/>
          <p:cNvSpPr>
            <a:spLocks noGrp="1"/>
          </p:cNvSpPr>
          <p:nvPr>
            <p:ph idx="1"/>
          </p:nvPr>
        </p:nvSpPr>
        <p:spPr/>
        <p:txBody>
          <a:bodyPr>
            <a:normAutofit/>
          </a:bodyPr>
          <a:lstStyle/>
          <a:p>
            <a:pPr algn="just"/>
            <a:r>
              <a:rPr lang="en-GB" dirty="0"/>
              <a:t>the message still wasn't getting </a:t>
            </a:r>
            <a:r>
              <a:rPr lang="en-GB" dirty="0" smtClean="0"/>
              <a:t>through</a:t>
            </a:r>
          </a:p>
          <a:p>
            <a:pPr lvl="1" algn="just"/>
            <a:r>
              <a:rPr lang="en-GB" dirty="0" smtClean="0"/>
              <a:t>That the </a:t>
            </a:r>
            <a:r>
              <a:rPr lang="en-GB" dirty="0"/>
              <a:t>word "free" in free software stood for freedom and not </a:t>
            </a:r>
            <a:r>
              <a:rPr lang="en-GB" dirty="0" smtClean="0"/>
              <a:t>price</a:t>
            </a:r>
          </a:p>
          <a:p>
            <a:r>
              <a:rPr lang="en-GB" dirty="0" smtClean="0"/>
              <a:t>The </a:t>
            </a:r>
            <a:r>
              <a:rPr lang="en-GB" dirty="0"/>
              <a:t>term </a:t>
            </a:r>
            <a:r>
              <a:rPr lang="en-GB" dirty="0" smtClean="0"/>
              <a:t>interpreted as "zero </a:t>
            </a:r>
            <a:r>
              <a:rPr lang="en-GB" dirty="0"/>
              <a:t>cost," </a:t>
            </a:r>
            <a:endParaRPr lang="en-GB" dirty="0" smtClean="0"/>
          </a:p>
          <a:p>
            <a:r>
              <a:rPr lang="en-GB" dirty="0" smtClean="0"/>
              <a:t>Different options</a:t>
            </a:r>
          </a:p>
          <a:p>
            <a:pPr lvl="1"/>
            <a:r>
              <a:rPr lang="en-GB" dirty="0" err="1" smtClean="0"/>
              <a:t>Sourceware</a:t>
            </a:r>
            <a:endParaRPr lang="en-GB" dirty="0" smtClean="0"/>
          </a:p>
          <a:p>
            <a:pPr lvl="1"/>
            <a:r>
              <a:rPr lang="en-GB" dirty="0" smtClean="0"/>
              <a:t>Source code available</a:t>
            </a:r>
          </a:p>
          <a:p>
            <a:pPr lvl="1"/>
            <a:r>
              <a:rPr lang="en-GB" dirty="0"/>
              <a:t>freely </a:t>
            </a:r>
            <a:r>
              <a:rPr lang="en-GB" dirty="0" smtClean="0"/>
              <a:t>distributable</a:t>
            </a:r>
          </a:p>
          <a:p>
            <a:pPr lvl="1"/>
            <a:r>
              <a:rPr lang="en-GB" dirty="0"/>
              <a:t>cooperatively developed</a:t>
            </a:r>
          </a:p>
        </p:txBody>
      </p:sp>
    </p:spTree>
    <p:extLst>
      <p:ext uri="{BB962C8B-B14F-4D97-AF65-F5344CB8AC3E}">
        <p14:creationId xmlns:p14="http://schemas.microsoft.com/office/powerpoint/2010/main" val="1761794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685800"/>
            <a:ext cx="8362950" cy="1600200"/>
          </a:xfrm>
        </p:spPr>
        <p:txBody>
          <a:bodyPr>
            <a:normAutofit fontScale="90000"/>
          </a:bodyPr>
          <a:lstStyle/>
          <a:p>
            <a:pPr algn="just"/>
            <a:r>
              <a:rPr lang="en-GB" dirty="0" smtClean="0"/>
              <a:t>From: </a:t>
            </a:r>
            <a:r>
              <a:rPr lang="en-GB" dirty="0" err="1" smtClean="0"/>
              <a:t>Sourceware</a:t>
            </a:r>
            <a:r>
              <a:rPr lang="en-GB" dirty="0" smtClean="0"/>
              <a:t>, Source code available</a:t>
            </a:r>
            <a:br>
              <a:rPr lang="en-GB" dirty="0" smtClean="0"/>
            </a:br>
            <a:r>
              <a:rPr lang="en-GB" dirty="0" smtClean="0"/>
              <a:t>to: Open Source Software</a:t>
            </a:r>
            <a:endParaRPr lang="en-GB" dirty="0"/>
          </a:p>
        </p:txBody>
      </p:sp>
      <p:pic>
        <p:nvPicPr>
          <p:cNvPr id="27650" name="Picture 2" descr="https://storage.googleapis.com/cdn.thenewstack.io/media/2018/03/cd1abaf2-christine-peterson-cp2016_crop2-228x300.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209800"/>
            <a:ext cx="21717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52231" y="5181600"/>
            <a:ext cx="4211410" cy="800219"/>
          </a:xfrm>
          <a:prstGeom prst="rect">
            <a:avLst/>
          </a:prstGeom>
        </p:spPr>
        <p:txBody>
          <a:bodyPr wrap="none">
            <a:spAutoFit/>
          </a:bodyPr>
          <a:lstStyle/>
          <a:p>
            <a:pPr lvl="0" algn="ctr" eaLnBrk="0" fontAlgn="base" hangingPunct="0">
              <a:spcBef>
                <a:spcPct val="0"/>
              </a:spcBef>
              <a:spcAft>
                <a:spcPct val="0"/>
              </a:spcAft>
            </a:pPr>
            <a:r>
              <a:rPr lang="en-US" sz="2800" dirty="0">
                <a:latin typeface="Arial" charset="0"/>
                <a:cs typeface="Arial" charset="0"/>
              </a:rPr>
              <a:t>Christine </a:t>
            </a:r>
            <a:r>
              <a:rPr lang="en-US" sz="2800" dirty="0" smtClean="0">
                <a:latin typeface="Arial" charset="0"/>
                <a:cs typeface="Arial" charset="0"/>
              </a:rPr>
              <a:t>Peterson</a:t>
            </a:r>
          </a:p>
          <a:p>
            <a:pPr lvl="0" algn="ctr" eaLnBrk="0" fontAlgn="base" hangingPunct="0">
              <a:spcBef>
                <a:spcPct val="0"/>
              </a:spcBef>
              <a:spcAft>
                <a:spcPct val="0"/>
              </a:spcAft>
            </a:pPr>
            <a:r>
              <a:rPr lang="en-GB" dirty="0"/>
              <a:t>executive director at Foresight Institute</a:t>
            </a:r>
            <a:r>
              <a:rPr lang="en-US" dirty="0" smtClean="0">
                <a:latin typeface="Arial" charset="0"/>
                <a:cs typeface="Arial" charset="0"/>
              </a:rPr>
              <a:t> </a:t>
            </a:r>
          </a:p>
        </p:txBody>
      </p:sp>
      <p:sp>
        <p:nvSpPr>
          <p:cNvPr id="6" name="Rectangle 5"/>
          <p:cNvSpPr/>
          <p:nvPr/>
        </p:nvSpPr>
        <p:spPr>
          <a:xfrm>
            <a:off x="187842" y="6417600"/>
            <a:ext cx="8915400" cy="369332"/>
          </a:xfrm>
          <a:prstGeom prst="rect">
            <a:avLst/>
          </a:prstGeom>
        </p:spPr>
        <p:txBody>
          <a:bodyPr wrap="square">
            <a:spAutoFit/>
          </a:bodyPr>
          <a:lstStyle/>
          <a:p>
            <a:pPr lvl="0" eaLnBrk="0" fontAlgn="base" hangingPunct="0">
              <a:spcBef>
                <a:spcPct val="0"/>
              </a:spcBef>
              <a:spcAft>
                <a:spcPct val="0"/>
              </a:spcAft>
            </a:pPr>
            <a:r>
              <a:rPr lang="en-US" dirty="0">
                <a:latin typeface="Arial" charset="0"/>
                <a:cs typeface="Arial" charset="0"/>
              </a:rPr>
              <a:t>https://opensource.com/article/18/2/coining-term-open-source-software</a:t>
            </a:r>
            <a:endParaRPr lang="en-US" dirty="0">
              <a:latin typeface="Arial" charset="0"/>
              <a:cs typeface="Arial" charset="0"/>
            </a:endParaRPr>
          </a:p>
        </p:txBody>
      </p:sp>
    </p:spTree>
    <p:extLst>
      <p:ext uri="{BB962C8B-B14F-4D97-AF65-F5344CB8AC3E}">
        <p14:creationId xmlns:p14="http://schemas.microsoft.com/office/powerpoint/2010/main" val="206904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Role </a:t>
            </a:r>
            <a:r>
              <a:rPr lang="en-GB" dirty="0"/>
              <a:t>of free </a:t>
            </a:r>
            <a:r>
              <a:rPr lang="en-GB" dirty="0" smtClean="0"/>
              <a:t>software in running the Internet</a:t>
            </a:r>
            <a:endParaRPr lang="en-GB" dirty="0"/>
          </a:p>
        </p:txBody>
      </p:sp>
      <p:sp>
        <p:nvSpPr>
          <p:cNvPr id="3" name="Content Placeholder 2"/>
          <p:cNvSpPr>
            <a:spLocks noGrp="1"/>
          </p:cNvSpPr>
          <p:nvPr>
            <p:ph idx="1"/>
          </p:nvPr>
        </p:nvSpPr>
        <p:spPr>
          <a:xfrm>
            <a:off x="457200" y="1905000"/>
            <a:ext cx="8229600" cy="2133600"/>
          </a:xfrm>
        </p:spPr>
        <p:txBody>
          <a:bodyPr>
            <a:normAutofit/>
          </a:bodyPr>
          <a:lstStyle/>
          <a:p>
            <a:r>
              <a:rPr lang="en-GB" dirty="0" smtClean="0"/>
              <a:t>Growing </a:t>
            </a:r>
            <a:r>
              <a:rPr lang="en-GB" dirty="0"/>
              <a:t>commercial interest in </a:t>
            </a:r>
            <a:endParaRPr lang="en-GB" dirty="0" smtClean="0"/>
          </a:p>
          <a:p>
            <a:pPr lvl="1"/>
            <a:r>
              <a:rPr lang="en-GB" dirty="0" smtClean="0"/>
              <a:t>GNU/Linux, a complete operating system </a:t>
            </a:r>
          </a:p>
          <a:p>
            <a:pPr lvl="1"/>
            <a:r>
              <a:rPr lang="en-GB" dirty="0" smtClean="0"/>
              <a:t>Apache</a:t>
            </a:r>
            <a:r>
              <a:rPr lang="en-GB" dirty="0"/>
              <a:t>, a popular free software web server, </a:t>
            </a:r>
            <a:endParaRPr lang="en-GB" dirty="0" smtClean="0"/>
          </a:p>
          <a:p>
            <a:r>
              <a:rPr lang="en-GB" dirty="0" smtClean="0"/>
              <a:t>Need to publicize </a:t>
            </a:r>
          </a:p>
        </p:txBody>
      </p:sp>
    </p:spTree>
    <p:extLst>
      <p:ext uri="{BB962C8B-B14F-4D97-AF65-F5344CB8AC3E}">
        <p14:creationId xmlns:p14="http://schemas.microsoft.com/office/powerpoint/2010/main" val="12767648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Freeware Summit</a:t>
            </a:r>
          </a:p>
        </p:txBody>
      </p:sp>
      <p:sp>
        <p:nvSpPr>
          <p:cNvPr id="3" name="Content Placeholder 2"/>
          <p:cNvSpPr>
            <a:spLocks noGrp="1"/>
          </p:cNvSpPr>
          <p:nvPr>
            <p:ph idx="1"/>
          </p:nvPr>
        </p:nvSpPr>
        <p:spPr/>
        <p:txBody>
          <a:bodyPr>
            <a:normAutofit fontScale="92500" lnSpcReduction="10000"/>
          </a:bodyPr>
          <a:lstStyle/>
          <a:p>
            <a:r>
              <a:rPr lang="en-GB" dirty="0" smtClean="0"/>
              <a:t>In 1998 Hosted </a:t>
            </a:r>
            <a:r>
              <a:rPr lang="en-GB" dirty="0"/>
              <a:t>by Tim O'Reilly, </a:t>
            </a:r>
          </a:p>
          <a:p>
            <a:pPr lvl="1"/>
            <a:r>
              <a:rPr lang="en-GB" dirty="0"/>
              <a:t>publisher of O'Reilly &amp; Associates</a:t>
            </a:r>
          </a:p>
          <a:p>
            <a:r>
              <a:rPr lang="en-GB" dirty="0"/>
              <a:t>the first "Open Source Summit."</a:t>
            </a:r>
            <a:endParaRPr lang="en-GB" b="1" dirty="0" smtClean="0">
              <a:hlinkClick r:id="rId2"/>
            </a:endParaRPr>
          </a:p>
          <a:p>
            <a:r>
              <a:rPr lang="en-GB" dirty="0" smtClean="0"/>
              <a:t>At </a:t>
            </a:r>
            <a:r>
              <a:rPr lang="en-GB" dirty="0"/>
              <a:t>the end of the one-day conference, attendees put the three </a:t>
            </a:r>
            <a:r>
              <a:rPr lang="en-GB" dirty="0" smtClean="0"/>
              <a:t>terms-</a:t>
            </a:r>
          </a:p>
          <a:p>
            <a:pPr marL="0" indent="0">
              <a:buNone/>
            </a:pPr>
            <a:r>
              <a:rPr lang="en-GB" dirty="0"/>
              <a:t>	</a:t>
            </a:r>
            <a:r>
              <a:rPr lang="en-GB" dirty="0" smtClean="0"/>
              <a:t>free </a:t>
            </a:r>
            <a:r>
              <a:rPr lang="en-GB" dirty="0"/>
              <a:t>software, open source, or </a:t>
            </a:r>
            <a:r>
              <a:rPr lang="en-GB" dirty="0" err="1" smtClean="0"/>
              <a:t>sourceware</a:t>
            </a:r>
            <a:r>
              <a:rPr lang="en-GB" dirty="0" smtClean="0"/>
              <a:t>-</a:t>
            </a:r>
          </a:p>
          <a:p>
            <a:pPr marL="0" indent="0">
              <a:buNone/>
            </a:pPr>
            <a:r>
              <a:rPr lang="en-GB" dirty="0"/>
              <a:t> </a:t>
            </a:r>
            <a:r>
              <a:rPr lang="en-GB" dirty="0" smtClean="0"/>
              <a:t> up for voting.</a:t>
            </a:r>
          </a:p>
          <a:p>
            <a:r>
              <a:rPr lang="en-GB" dirty="0" smtClean="0"/>
              <a:t>According </a:t>
            </a:r>
            <a:r>
              <a:rPr lang="en-GB" dirty="0"/>
              <a:t>to O'Reilly, 9 out of the 15 attendees voted for "open source</a:t>
            </a:r>
            <a:r>
              <a:rPr lang="en-GB" dirty="0" smtClean="0"/>
              <a:t>.“</a:t>
            </a:r>
          </a:p>
          <a:p>
            <a:r>
              <a:rPr lang="en-GB" dirty="0"/>
              <a:t>In 1998, Eric Raymond proposed launching the </a:t>
            </a:r>
            <a:r>
              <a:rPr lang="en-GB" dirty="0">
                <a:solidFill>
                  <a:srgbClr val="00B0F0"/>
                </a:solidFill>
              </a:rPr>
              <a:t>Open Source Initiative</a:t>
            </a:r>
            <a:r>
              <a:rPr lang="en-GB" dirty="0"/>
              <a:t>, or OSI, an organization that would police the use of the term "open source" and provide a definition for companies interested in making their own programs. </a:t>
            </a:r>
            <a:endParaRPr lang="en-GB" dirty="0" smtClean="0"/>
          </a:p>
          <a:p>
            <a:r>
              <a:rPr lang="en-GB" dirty="0" smtClean="0">
                <a:solidFill>
                  <a:srgbClr val="FF0000"/>
                </a:solidFill>
              </a:rPr>
              <a:t>Profit motives separates OS movements</a:t>
            </a:r>
            <a:endParaRPr lang="en-GB" dirty="0">
              <a:solidFill>
                <a:srgbClr val="FF0000"/>
              </a:solidFill>
            </a:endParaRPr>
          </a:p>
          <a:p>
            <a:endParaRPr lang="en-GB" dirty="0"/>
          </a:p>
        </p:txBody>
      </p:sp>
      <p:pic>
        <p:nvPicPr>
          <p:cNvPr id="4098" name="Picture 2" descr="The logo of the Open Source Initiat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1295400"/>
            <a:ext cx="110189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4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8229600" cy="990600"/>
          </a:xfrm>
        </p:spPr>
        <p:txBody>
          <a:bodyPr>
            <a:normAutofit fontScale="90000"/>
          </a:bodyPr>
          <a:lstStyle/>
          <a:p>
            <a:r>
              <a:rPr lang="en-GB" dirty="0" smtClean="0"/>
              <a:t/>
            </a:r>
            <a:br>
              <a:rPr lang="en-GB" dirty="0" smtClean="0"/>
            </a:br>
            <a:r>
              <a:rPr lang="en-GB" dirty="0" smtClean="0"/>
              <a:t>Is FLOSS free?</a:t>
            </a:r>
            <a:r>
              <a:rPr lang="en-GB" dirty="0"/>
              <a:t/>
            </a:r>
            <a:br>
              <a:rPr lang="en-GB" dirty="0"/>
            </a:br>
            <a:endParaRPr lang="en-GB" dirty="0"/>
          </a:p>
        </p:txBody>
      </p:sp>
      <p:sp>
        <p:nvSpPr>
          <p:cNvPr id="3" name="Content Placeholder 2"/>
          <p:cNvSpPr>
            <a:spLocks noGrp="1"/>
          </p:cNvSpPr>
          <p:nvPr>
            <p:ph idx="1"/>
          </p:nvPr>
        </p:nvSpPr>
        <p:spPr>
          <a:xfrm>
            <a:off x="583915" y="1823028"/>
            <a:ext cx="8305800" cy="2743200"/>
          </a:xfrm>
        </p:spPr>
        <p:txBody>
          <a:bodyPr/>
          <a:lstStyle/>
          <a:p>
            <a:pPr lvl="1"/>
            <a:r>
              <a:rPr lang="en-GB" dirty="0" smtClean="0"/>
              <a:t>YES!</a:t>
            </a:r>
          </a:p>
          <a:p>
            <a:pPr lvl="2"/>
            <a:r>
              <a:rPr lang="en-GB" dirty="0" smtClean="0"/>
              <a:t>The user is free to run, copy, study, adapt, improve, distribute an open source product</a:t>
            </a:r>
          </a:p>
          <a:p>
            <a:pPr lvl="2"/>
            <a:r>
              <a:rPr lang="en-GB" dirty="0" smtClean="0"/>
              <a:t>The source code is in the public domain for all these actions</a:t>
            </a:r>
          </a:p>
          <a:p>
            <a:pPr lvl="1"/>
            <a:r>
              <a:rPr lang="en-GB" dirty="0" smtClean="0"/>
              <a:t>NO!</a:t>
            </a:r>
          </a:p>
          <a:p>
            <a:pPr lvl="2"/>
            <a:r>
              <a:rPr lang="en-GB" dirty="0" smtClean="0"/>
              <a:t>Software has a price. </a:t>
            </a:r>
          </a:p>
          <a:p>
            <a:pPr lvl="2"/>
            <a:r>
              <a:rPr lang="en-GB" sz="2800" dirty="0" smtClean="0"/>
              <a:t>Its not free as free beer.</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24375"/>
            <a:ext cx="19621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Mozilla Firefox - Free download and software reviews - CNET Download"/>
          <p:cNvSpPr>
            <a:spLocks noChangeAspect="1" noChangeArrowheads="1"/>
          </p:cNvSpPr>
          <p:nvPr/>
        </p:nvSpPr>
        <p:spPr bwMode="auto">
          <a:xfrm>
            <a:off x="155575" y="-822325"/>
            <a:ext cx="17145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656065"/>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7" name="Picture 7" descr="334,721 Beer Photos - Free &amp;amp; Royalty-Free Stock Photos from Dreamstim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332" t="7126" b="6265"/>
          <a:stretch/>
        </p:blipFill>
        <p:spPr bwMode="auto">
          <a:xfrm>
            <a:off x="5181600" y="3567317"/>
            <a:ext cx="620999" cy="696059"/>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2570" y="5257800"/>
            <a:ext cx="27051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44165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r>
              <a:rPr lang="en-GB" dirty="0" err="1"/>
              <a:t>Tiemann</a:t>
            </a:r>
            <a:r>
              <a:rPr lang="en-GB" dirty="0"/>
              <a:t> </a:t>
            </a:r>
            <a:r>
              <a:rPr lang="en-GB" dirty="0" smtClean="0"/>
              <a:t>a summit attendee says</a:t>
            </a:r>
            <a:r>
              <a:rPr lang="en-GB" dirty="0"/>
              <a:t>. </a:t>
            </a:r>
          </a:p>
          <a:p>
            <a:pPr marL="0" indent="0" algn="just">
              <a:buNone/>
            </a:pPr>
            <a:endParaRPr lang="en-GB" dirty="0" smtClean="0"/>
          </a:p>
          <a:p>
            <a:pPr marL="0" indent="0" algn="just">
              <a:buNone/>
            </a:pPr>
            <a:r>
              <a:rPr lang="en-GB" dirty="0" smtClean="0"/>
              <a:t>"</a:t>
            </a:r>
            <a:r>
              <a:rPr lang="en-GB" dirty="0"/>
              <a:t>Open source positioned itself as being business friendly and business sensible. Free software positioned itself as morally righteous. For better or worse we figured it was more advantageous to align with the open source crowd</a:t>
            </a:r>
            <a:r>
              <a:rPr lang="en-GB" dirty="0" smtClean="0"/>
              <a:t>.”</a:t>
            </a:r>
            <a:endParaRPr lang="en-GB" dirty="0"/>
          </a:p>
        </p:txBody>
      </p:sp>
    </p:spTree>
    <p:extLst>
      <p:ext uri="{BB962C8B-B14F-4D97-AF65-F5344CB8AC3E}">
        <p14:creationId xmlns:p14="http://schemas.microsoft.com/office/powerpoint/2010/main" val="274550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Linux world show in 1999</a:t>
            </a:r>
            <a:endParaRPr lang="en-GB" dirty="0"/>
          </a:p>
        </p:txBody>
      </p:sp>
      <p:sp>
        <p:nvSpPr>
          <p:cNvPr id="3" name="Content Placeholder 2"/>
          <p:cNvSpPr>
            <a:spLocks noGrp="1"/>
          </p:cNvSpPr>
          <p:nvPr>
            <p:ph idx="1"/>
          </p:nvPr>
        </p:nvSpPr>
        <p:spPr>
          <a:xfrm>
            <a:off x="457200" y="2286000"/>
            <a:ext cx="8229600" cy="1295400"/>
          </a:xfrm>
        </p:spPr>
        <p:txBody>
          <a:bodyPr/>
          <a:lstStyle/>
          <a:p>
            <a:r>
              <a:rPr lang="en-GB" dirty="0"/>
              <a:t>Stallman </a:t>
            </a:r>
            <a:r>
              <a:rPr lang="en-GB" dirty="0" smtClean="0"/>
              <a:t>preferred to stick with the term </a:t>
            </a:r>
            <a:r>
              <a:rPr lang="en-GB" dirty="0"/>
              <a:t>free software. </a:t>
            </a:r>
            <a:endParaRPr lang="en-GB" dirty="0" smtClean="0"/>
          </a:p>
          <a:p>
            <a:r>
              <a:rPr lang="en-GB" dirty="0" smtClean="0"/>
              <a:t>But he didn’t reject the idea of open source per se.</a:t>
            </a:r>
            <a:endParaRPr lang="en-GB" dirty="0"/>
          </a:p>
        </p:txBody>
      </p:sp>
    </p:spTree>
    <p:extLst>
      <p:ext uri="{BB962C8B-B14F-4D97-AF65-F5344CB8AC3E}">
        <p14:creationId xmlns:p14="http://schemas.microsoft.com/office/powerpoint/2010/main" val="30406736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85800" y="2209800"/>
            <a:ext cx="8229600" cy="4525963"/>
          </a:xfrm>
        </p:spPr>
        <p:txBody>
          <a:bodyPr>
            <a:normAutofit/>
          </a:bodyPr>
          <a:lstStyle/>
          <a:p>
            <a:endParaRPr lang="en-GB" dirty="0" smtClean="0"/>
          </a:p>
          <a:p>
            <a:endParaRPr lang="en-GB" dirty="0"/>
          </a:p>
          <a:p>
            <a:endParaRPr lang="en-GB" dirty="0" smtClean="0"/>
          </a:p>
          <a:p>
            <a:endParaRPr lang="en-GB" dirty="0"/>
          </a:p>
          <a:p>
            <a:endParaRPr lang="en-GB" dirty="0" smtClean="0"/>
          </a:p>
          <a:p>
            <a:r>
              <a:rPr lang="en-GB" sz="2100" dirty="0"/>
              <a:t>In 1998, the Open Source Initiative (OSI) was </a:t>
            </a:r>
            <a:r>
              <a:rPr lang="en-GB" sz="2100" dirty="0" smtClean="0"/>
              <a:t>founded</a:t>
            </a:r>
          </a:p>
          <a:p>
            <a:r>
              <a:rPr lang="en-GB" sz="2100" dirty="0" smtClean="0"/>
              <a:t>Adopted </a:t>
            </a:r>
            <a:r>
              <a:rPr lang="en-GB" sz="2100" dirty="0"/>
              <a:t>the term </a:t>
            </a:r>
            <a:r>
              <a:rPr lang="en-GB" sz="2100" i="1" dirty="0"/>
              <a:t>open source software </a:t>
            </a:r>
            <a:r>
              <a:rPr lang="en-GB" sz="2100" dirty="0"/>
              <a:t>as a brand for introducing free </a:t>
            </a:r>
            <a:r>
              <a:rPr lang="en-GB" sz="2100" dirty="0" smtClean="0"/>
              <a:t>software into </a:t>
            </a:r>
            <a:r>
              <a:rPr lang="en-GB" sz="2100" dirty="0"/>
              <a:t>the business world, </a:t>
            </a:r>
            <a:endParaRPr lang="en-GB" sz="2100" dirty="0" smtClean="0"/>
          </a:p>
          <a:p>
            <a:pPr algn="just"/>
            <a:r>
              <a:rPr lang="en-GB" sz="2100" dirty="0" smtClean="0"/>
              <a:t>To avoid the ambiguous </a:t>
            </a:r>
            <a:r>
              <a:rPr lang="en-GB" sz="2100" dirty="0"/>
              <a:t>term </a:t>
            </a:r>
            <a:r>
              <a:rPr lang="en-GB" sz="2100" i="1" dirty="0"/>
              <a:t>free </a:t>
            </a:r>
            <a:r>
              <a:rPr lang="en-GB" sz="2100" i="1" dirty="0" smtClean="0"/>
              <a:t>software </a:t>
            </a:r>
            <a:r>
              <a:rPr lang="en-GB" sz="2100" dirty="0" smtClean="0"/>
              <a:t>(which can be misinterpreted as free </a:t>
            </a:r>
            <a:r>
              <a:rPr lang="en-GB" sz="2100" dirty="0"/>
              <a:t>to use </a:t>
            </a:r>
            <a:r>
              <a:rPr lang="en-GB" sz="2100" dirty="0" smtClean="0"/>
              <a:t>as well as </a:t>
            </a:r>
            <a:r>
              <a:rPr lang="en-GB" sz="2100" dirty="0"/>
              <a:t>free of charge).</a:t>
            </a:r>
            <a:endParaRPr lang="en-GB" sz="21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92987"/>
            <a:ext cx="473018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7383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a:t>
            </a:r>
            <a:r>
              <a:rPr lang="en-GB" dirty="0"/>
              <a:t>two concepts </a:t>
            </a:r>
            <a:r>
              <a:rPr lang="en-GB" dirty="0" smtClean="0"/>
              <a:t>are only culturally distinct: Ideology </a:t>
            </a:r>
            <a:r>
              <a:rPr lang="en-GB" dirty="0" err="1" smtClean="0"/>
              <a:t>vs</a:t>
            </a:r>
            <a:r>
              <a:rPr lang="en-GB" dirty="0" smtClean="0"/>
              <a:t> Pragmatics</a:t>
            </a:r>
            <a:endParaRPr lang="en-GB" b="1" dirty="0"/>
          </a:p>
        </p:txBody>
      </p:sp>
      <p:sp>
        <p:nvSpPr>
          <p:cNvPr id="3" name="Content Placeholder 2"/>
          <p:cNvSpPr>
            <a:spLocks noGrp="1"/>
          </p:cNvSpPr>
          <p:nvPr>
            <p:ph idx="1"/>
          </p:nvPr>
        </p:nvSpPr>
        <p:spPr/>
        <p:txBody>
          <a:bodyPr>
            <a:normAutofit/>
          </a:bodyPr>
          <a:lstStyle/>
          <a:p>
            <a:r>
              <a:rPr lang="en-GB" dirty="0" smtClean="0"/>
              <a:t>The </a:t>
            </a:r>
            <a:r>
              <a:rPr lang="en-GB" dirty="0"/>
              <a:t>definitions of “free” and “open source” software </a:t>
            </a:r>
            <a:r>
              <a:rPr lang="en-GB" dirty="0" smtClean="0"/>
              <a:t>are</a:t>
            </a:r>
          </a:p>
          <a:p>
            <a:pPr lvl="1"/>
            <a:r>
              <a:rPr lang="en-GB" dirty="0"/>
              <a:t> </a:t>
            </a:r>
            <a:r>
              <a:rPr lang="en-GB" dirty="0" smtClean="0"/>
              <a:t>only that </a:t>
            </a:r>
            <a:r>
              <a:rPr lang="en-GB" dirty="0"/>
              <a:t>the two concepts </a:t>
            </a:r>
            <a:r>
              <a:rPr lang="en-GB" dirty="0" smtClean="0"/>
              <a:t>are culturally </a:t>
            </a:r>
            <a:r>
              <a:rPr lang="en-GB" dirty="0"/>
              <a:t>distinct. </a:t>
            </a:r>
            <a:endParaRPr lang="en-GB" dirty="0" smtClean="0"/>
          </a:p>
          <a:p>
            <a:r>
              <a:rPr lang="en-GB" dirty="0"/>
              <a:t>Free software </a:t>
            </a:r>
            <a:r>
              <a:rPr lang="en-GB" dirty="0" smtClean="0"/>
              <a:t>is a </a:t>
            </a:r>
            <a:r>
              <a:rPr lang="en-GB" dirty="0"/>
              <a:t>“a movement for freedom and justice</a:t>
            </a:r>
            <a:r>
              <a:rPr lang="en-GB" dirty="0" smtClean="0"/>
              <a:t>.”</a:t>
            </a:r>
          </a:p>
          <a:p>
            <a:pPr lvl="1"/>
            <a:r>
              <a:rPr lang="en-GB" dirty="0"/>
              <a:t>code should be liberated from proprietary control. </a:t>
            </a:r>
          </a:p>
          <a:p>
            <a:r>
              <a:rPr lang="en-GB" dirty="0" smtClean="0"/>
              <a:t>Free </a:t>
            </a:r>
            <a:r>
              <a:rPr lang="en-GB" dirty="0"/>
              <a:t>software </a:t>
            </a:r>
            <a:r>
              <a:rPr lang="en-GB" dirty="0" smtClean="0"/>
              <a:t>developers has this ideology</a:t>
            </a:r>
          </a:p>
          <a:p>
            <a:pPr lvl="1"/>
            <a:r>
              <a:rPr lang="en-GB" dirty="0" smtClean="0"/>
              <a:t>They don’t </a:t>
            </a:r>
            <a:r>
              <a:rPr lang="en-GB" dirty="0"/>
              <a:t>like to mix these terms</a:t>
            </a:r>
            <a:r>
              <a:rPr lang="en-GB" dirty="0" smtClean="0"/>
              <a:t>.</a:t>
            </a:r>
          </a:p>
          <a:p>
            <a:r>
              <a:rPr lang="en-GB" dirty="0" smtClean="0"/>
              <a:t>Open </a:t>
            </a:r>
            <a:r>
              <a:rPr lang="en-GB" dirty="0"/>
              <a:t>source </a:t>
            </a:r>
            <a:r>
              <a:rPr lang="en-GB" dirty="0" smtClean="0"/>
              <a:t>advocates set pragmatic goals</a:t>
            </a:r>
          </a:p>
          <a:p>
            <a:pPr lvl="1"/>
            <a:r>
              <a:rPr lang="en-GB" dirty="0" smtClean="0"/>
              <a:t>such </a:t>
            </a:r>
            <a:r>
              <a:rPr lang="en-GB" dirty="0"/>
              <a:t>as standard </a:t>
            </a:r>
            <a:r>
              <a:rPr lang="en-GB" dirty="0" smtClean="0"/>
              <a:t>Open source licenses offer greater </a:t>
            </a:r>
            <a:r>
              <a:rPr lang="en-GB" dirty="0"/>
              <a:t>liberties </a:t>
            </a:r>
            <a:r>
              <a:rPr lang="en-GB" dirty="0" smtClean="0"/>
              <a:t>than </a:t>
            </a:r>
            <a:r>
              <a:rPr lang="en-GB" dirty="0"/>
              <a:t>the </a:t>
            </a:r>
            <a:r>
              <a:rPr lang="en-GB" dirty="0" smtClean="0"/>
              <a:t>GPL.</a:t>
            </a:r>
          </a:p>
          <a:p>
            <a:pPr lvl="1"/>
            <a:r>
              <a:rPr lang="en-GB" dirty="0" smtClean="0"/>
              <a:t>Allow mixing </a:t>
            </a:r>
            <a:r>
              <a:rPr lang="en-GB" dirty="0"/>
              <a:t>proprietary and open-source software.”</a:t>
            </a:r>
            <a:endParaRPr lang="en-GB" dirty="0"/>
          </a:p>
        </p:txBody>
      </p:sp>
    </p:spTree>
    <p:extLst>
      <p:ext uri="{BB962C8B-B14F-4D97-AF65-F5344CB8AC3E}">
        <p14:creationId xmlns:p14="http://schemas.microsoft.com/office/powerpoint/2010/main" val="33976721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in values</a:t>
            </a:r>
            <a:endParaRPr lang="en-GB" dirty="0"/>
          </a:p>
        </p:txBody>
      </p:sp>
      <p:sp>
        <p:nvSpPr>
          <p:cNvPr id="3" name="Content Placeholder 2"/>
          <p:cNvSpPr>
            <a:spLocks noGrp="1"/>
          </p:cNvSpPr>
          <p:nvPr>
            <p:ph idx="1"/>
          </p:nvPr>
        </p:nvSpPr>
        <p:spPr/>
        <p:txBody>
          <a:bodyPr>
            <a:normAutofit/>
          </a:bodyPr>
          <a:lstStyle/>
          <a:p>
            <a:r>
              <a:rPr lang="en-GB" dirty="0" smtClean="0"/>
              <a:t>. </a:t>
            </a:r>
          </a:p>
          <a:p>
            <a:r>
              <a:rPr lang="en-GB" dirty="0" smtClean="0"/>
              <a:t>For </a:t>
            </a:r>
            <a:r>
              <a:rPr lang="en-GB" dirty="0"/>
              <a:t>the Open Source </a:t>
            </a:r>
            <a:r>
              <a:rPr lang="en-GB" dirty="0" smtClean="0"/>
              <a:t>movement</a:t>
            </a:r>
          </a:p>
          <a:p>
            <a:pPr lvl="1"/>
            <a:r>
              <a:rPr lang="en-GB" dirty="0" smtClean="0"/>
              <a:t>whether </a:t>
            </a:r>
            <a:r>
              <a:rPr lang="en-GB" dirty="0"/>
              <a:t>software should be open </a:t>
            </a:r>
            <a:r>
              <a:rPr lang="en-GB" dirty="0" smtClean="0"/>
              <a:t>source</a:t>
            </a:r>
          </a:p>
          <a:p>
            <a:pPr lvl="2"/>
            <a:r>
              <a:rPr lang="en-GB" dirty="0" smtClean="0"/>
              <a:t>a </a:t>
            </a:r>
            <a:r>
              <a:rPr lang="en-GB" dirty="0"/>
              <a:t>practical question, not an ethical one. </a:t>
            </a:r>
            <a:endParaRPr lang="en-GB" dirty="0" smtClean="0"/>
          </a:p>
          <a:p>
            <a:pPr lvl="1"/>
            <a:r>
              <a:rPr lang="en-GB" dirty="0" smtClean="0"/>
              <a:t>non-free </a:t>
            </a:r>
            <a:r>
              <a:rPr lang="en-GB" dirty="0"/>
              <a:t>software is a suboptimal solution</a:t>
            </a:r>
            <a:endParaRPr lang="en-GB" dirty="0" smtClean="0"/>
          </a:p>
          <a:p>
            <a:r>
              <a:rPr lang="en-GB" dirty="0" smtClean="0"/>
              <a:t>For </a:t>
            </a:r>
            <a:r>
              <a:rPr lang="en-GB" dirty="0"/>
              <a:t>the Free Software </a:t>
            </a:r>
            <a:r>
              <a:rPr lang="en-GB" dirty="0" smtClean="0"/>
              <a:t>movement</a:t>
            </a:r>
          </a:p>
          <a:p>
            <a:pPr lvl="1"/>
            <a:r>
              <a:rPr lang="en-GB" dirty="0" smtClean="0"/>
              <a:t>Non-free </a:t>
            </a:r>
            <a:r>
              <a:rPr lang="en-GB" dirty="0"/>
              <a:t>software is a social problem and free software is the solution</a:t>
            </a:r>
            <a:r>
              <a:rPr lang="en-GB" dirty="0" smtClean="0"/>
              <a:t>.</a:t>
            </a:r>
          </a:p>
        </p:txBody>
      </p:sp>
    </p:spTree>
    <p:extLst>
      <p:ext uri="{BB962C8B-B14F-4D97-AF65-F5344CB8AC3E}">
        <p14:creationId xmlns:p14="http://schemas.microsoft.com/office/powerpoint/2010/main" val="355692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viewpoint worth consideration</a:t>
            </a:r>
            <a:endParaRPr lang="en-GB" dirty="0"/>
          </a:p>
        </p:txBody>
      </p:sp>
      <p:sp>
        <p:nvSpPr>
          <p:cNvPr id="3" name="Content Placeholder 2"/>
          <p:cNvSpPr>
            <a:spLocks noGrp="1"/>
          </p:cNvSpPr>
          <p:nvPr>
            <p:ph idx="1"/>
          </p:nvPr>
        </p:nvSpPr>
        <p:spPr/>
        <p:txBody>
          <a:bodyPr>
            <a:normAutofit fontScale="92500" lnSpcReduction="20000"/>
          </a:bodyPr>
          <a:lstStyle/>
          <a:p>
            <a:r>
              <a:rPr lang="en-GB" dirty="0"/>
              <a:t>We are not against the Open Source movement, but we don't want to be lumped in with them. </a:t>
            </a:r>
            <a:endParaRPr lang="en-GB" dirty="0" smtClean="0"/>
          </a:p>
          <a:p>
            <a:r>
              <a:rPr lang="en-GB" dirty="0" smtClean="0"/>
              <a:t>We </a:t>
            </a:r>
            <a:r>
              <a:rPr lang="en-GB" dirty="0"/>
              <a:t>acknowledge that they have contributed to our community, but we created this community, and we want people to know this. </a:t>
            </a:r>
            <a:endParaRPr lang="en-GB" dirty="0" smtClean="0"/>
          </a:p>
          <a:p>
            <a:r>
              <a:rPr lang="en-GB" dirty="0" smtClean="0"/>
              <a:t>We </a:t>
            </a:r>
            <a:r>
              <a:rPr lang="en-GB" dirty="0"/>
              <a:t>want people to associate our achievements with our values and our philosophy, not with theirs. </a:t>
            </a:r>
            <a:endParaRPr lang="en-GB" dirty="0" smtClean="0"/>
          </a:p>
          <a:p>
            <a:r>
              <a:rPr lang="en-GB" dirty="0" smtClean="0"/>
              <a:t>We </a:t>
            </a:r>
            <a:r>
              <a:rPr lang="en-GB" dirty="0"/>
              <a:t>want to be heard, not obscured behind a group with different views. </a:t>
            </a:r>
            <a:endParaRPr lang="en-GB" dirty="0" smtClean="0"/>
          </a:p>
          <a:p>
            <a:r>
              <a:rPr lang="en-GB" dirty="0" smtClean="0"/>
              <a:t>To </a:t>
            </a:r>
            <a:r>
              <a:rPr lang="en-GB" dirty="0"/>
              <a:t>prevent people from thinking we are part of them, we take pains to avoid using the word “open” to describe free software, or its contrary, “closed,” in talking about </a:t>
            </a:r>
            <a:r>
              <a:rPr lang="en-GB" dirty="0" smtClean="0"/>
              <a:t>non-free </a:t>
            </a:r>
            <a:r>
              <a:rPr lang="en-GB" dirty="0"/>
              <a:t>software.</a:t>
            </a:r>
          </a:p>
          <a:p>
            <a:pPr algn="just"/>
            <a:r>
              <a:rPr lang="en-GB" dirty="0">
                <a:solidFill>
                  <a:srgbClr val="00B0F0"/>
                </a:solidFill>
              </a:rPr>
              <a:t>So please mention the Free Software movement when you talk about the work we have done, and the software we have developed—such as the </a:t>
            </a:r>
            <a:r>
              <a:rPr lang="en-GB" dirty="0">
                <a:solidFill>
                  <a:srgbClr val="00B0F0"/>
                </a:solidFill>
                <a:hlinkClick r:id="rId2"/>
              </a:rPr>
              <a:t>GNU/Linux</a:t>
            </a:r>
            <a:r>
              <a:rPr lang="en-GB" dirty="0">
                <a:solidFill>
                  <a:srgbClr val="00B0F0"/>
                </a:solidFill>
              </a:rPr>
              <a:t> operating system</a:t>
            </a:r>
            <a:r>
              <a:rPr lang="en-GB" dirty="0"/>
              <a:t>.</a:t>
            </a:r>
          </a:p>
          <a:p>
            <a:endParaRPr lang="en-GB" dirty="0"/>
          </a:p>
        </p:txBody>
      </p:sp>
    </p:spTree>
    <p:extLst>
      <p:ext uri="{BB962C8B-B14F-4D97-AF65-F5344CB8AC3E}">
        <p14:creationId xmlns:p14="http://schemas.microsoft.com/office/powerpoint/2010/main" val="5429226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FLOSS Projects Timeline</a:t>
            </a:r>
            <a:endParaRPr lang="en-GB" dirty="0"/>
          </a:p>
        </p:txBody>
      </p:sp>
      <p:sp>
        <p:nvSpPr>
          <p:cNvPr id="3" name="Content Placeholder 2"/>
          <p:cNvSpPr>
            <a:spLocks noGrp="1"/>
          </p:cNvSpPr>
          <p:nvPr>
            <p:ph idx="1"/>
          </p:nvPr>
        </p:nvSpPr>
        <p:spPr>
          <a:xfrm>
            <a:off x="762000" y="1781298"/>
            <a:ext cx="3429000" cy="3962400"/>
          </a:xfrm>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r>
              <a:rPr lang="en-GB" dirty="0" smtClean="0"/>
              <a:t>1987 PERL</a:t>
            </a:r>
          </a:p>
          <a:p>
            <a:r>
              <a:rPr lang="en-GB" dirty="0" smtClean="0"/>
              <a:t>1990 Python</a:t>
            </a:r>
          </a:p>
          <a:p>
            <a:r>
              <a:rPr lang="en-GB" dirty="0" smtClean="0"/>
              <a:t>1992 GNU/Linux </a:t>
            </a:r>
          </a:p>
          <a:p>
            <a:r>
              <a:rPr lang="en-GB" dirty="0" smtClean="0"/>
              <a:t>1994 PHP</a:t>
            </a:r>
          </a:p>
          <a:p>
            <a:r>
              <a:rPr lang="en-GB" dirty="0" smtClean="0"/>
              <a:t>1994 Blender</a:t>
            </a:r>
          </a:p>
          <a:p>
            <a:r>
              <a:rPr lang="en-GB" dirty="0" smtClean="0"/>
              <a:t>1995 MySQL</a:t>
            </a:r>
          </a:p>
          <a:p>
            <a:r>
              <a:rPr lang="en-GB" dirty="0"/>
              <a:t>1995 Apache web </a:t>
            </a:r>
            <a:r>
              <a:rPr lang="en-GB" dirty="0" smtClean="0"/>
              <a:t>server</a:t>
            </a:r>
          </a:p>
          <a:p>
            <a:r>
              <a:rPr lang="en-GB" dirty="0"/>
              <a:t>1995 </a:t>
            </a:r>
            <a:r>
              <a:rPr lang="en-GB" dirty="0" smtClean="0"/>
              <a:t>R</a:t>
            </a:r>
          </a:p>
          <a:p>
            <a:r>
              <a:rPr lang="en-GB" dirty="0"/>
              <a:t>1996 </a:t>
            </a:r>
            <a:r>
              <a:rPr lang="en-GB" dirty="0" err="1"/>
              <a:t>cURL</a:t>
            </a:r>
            <a:endParaRPr lang="en-GB" dirty="0"/>
          </a:p>
          <a:p>
            <a:r>
              <a:rPr lang="en-GB" dirty="0" smtClean="0"/>
              <a:t>1996 </a:t>
            </a:r>
            <a:r>
              <a:rPr lang="en-GB" dirty="0" err="1" smtClean="0"/>
              <a:t>PostGreSQL</a:t>
            </a:r>
            <a:endParaRPr lang="en-GB" dirty="0" smtClean="0"/>
          </a:p>
          <a:p>
            <a:r>
              <a:rPr lang="en-GB" dirty="0"/>
              <a:t>1998 </a:t>
            </a:r>
            <a:r>
              <a:rPr lang="en-GB" dirty="0" err="1" smtClean="0"/>
              <a:t>OpenSSL</a:t>
            </a:r>
            <a:r>
              <a:rPr lang="en-GB" dirty="0" smtClean="0"/>
              <a:t> </a:t>
            </a:r>
            <a:endParaRPr lang="en-GB" dirty="0"/>
          </a:p>
        </p:txBody>
      </p:sp>
      <p:sp>
        <p:nvSpPr>
          <p:cNvPr id="4" name="Rectangle 3"/>
          <p:cNvSpPr/>
          <p:nvPr/>
        </p:nvSpPr>
        <p:spPr>
          <a:xfrm>
            <a:off x="4724400" y="1752600"/>
            <a:ext cx="2971800"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GB" sz="2000" dirty="0"/>
              <a:t>2001 Eclipse</a:t>
            </a:r>
          </a:p>
          <a:p>
            <a:r>
              <a:rPr lang="en-GB" sz="2000" dirty="0"/>
              <a:t>2002 </a:t>
            </a:r>
            <a:r>
              <a:rPr lang="en-GB" sz="2000" dirty="0" err="1" smtClean="0"/>
              <a:t>OpeneOffice</a:t>
            </a:r>
            <a:endParaRPr lang="en-GB" sz="2000" dirty="0"/>
          </a:p>
          <a:p>
            <a:r>
              <a:rPr lang="en-GB" sz="2000" dirty="0"/>
              <a:t>2003 </a:t>
            </a:r>
            <a:r>
              <a:rPr lang="en-GB" sz="2000" dirty="0" smtClean="0"/>
              <a:t>Firefox, </a:t>
            </a:r>
            <a:r>
              <a:rPr lang="en-GB" sz="2000" dirty="0" err="1" smtClean="0"/>
              <a:t>WordPress</a:t>
            </a:r>
            <a:r>
              <a:rPr lang="en-GB" sz="2000" dirty="0" smtClean="0"/>
              <a:t> </a:t>
            </a:r>
          </a:p>
          <a:p>
            <a:r>
              <a:rPr lang="en-GB" sz="2000" dirty="0" smtClean="0"/>
              <a:t>2004 Ubuntu</a:t>
            </a:r>
            <a:endParaRPr lang="en-GB" sz="2000" dirty="0"/>
          </a:p>
          <a:p>
            <a:r>
              <a:rPr lang="en-GB" sz="2000" dirty="0" smtClean="0"/>
              <a:t>2005 Git</a:t>
            </a:r>
            <a:endParaRPr lang="en-GB" sz="2000" dirty="0"/>
          </a:p>
          <a:p>
            <a:r>
              <a:rPr lang="en-GB" sz="2000" dirty="0"/>
              <a:t>2006 Apache </a:t>
            </a:r>
            <a:r>
              <a:rPr lang="en-GB" sz="2000" dirty="0" err="1"/>
              <a:t>Hadoop</a:t>
            </a:r>
            <a:endParaRPr lang="en-GB" sz="2000" dirty="0"/>
          </a:p>
          <a:p>
            <a:r>
              <a:rPr lang="en-GB" sz="2000" dirty="0"/>
              <a:t>2008 Android </a:t>
            </a:r>
            <a:endParaRPr lang="en-GB" sz="2000" dirty="0" smtClean="0"/>
          </a:p>
          <a:p>
            <a:r>
              <a:rPr lang="en-GB" sz="2000" dirty="0" smtClean="0"/>
              <a:t>2013 </a:t>
            </a:r>
            <a:r>
              <a:rPr lang="en-GB" sz="2000" dirty="0" err="1"/>
              <a:t>Docker</a:t>
            </a:r>
            <a:r>
              <a:rPr lang="en-GB" sz="2000" dirty="0"/>
              <a:t> </a:t>
            </a:r>
            <a:endParaRPr lang="en-GB" sz="2000" dirty="0" smtClean="0"/>
          </a:p>
          <a:p>
            <a:r>
              <a:rPr lang="en-GB" sz="2000" dirty="0" smtClean="0"/>
              <a:t>2014 </a:t>
            </a:r>
            <a:r>
              <a:rPr lang="en-GB" sz="2000" dirty="0"/>
              <a:t>vue.js </a:t>
            </a:r>
            <a:endParaRPr lang="en-GB" sz="2000" dirty="0" smtClean="0"/>
          </a:p>
          <a:p>
            <a:r>
              <a:rPr lang="en-GB" sz="2000" dirty="0" smtClean="0"/>
              <a:t>2015 </a:t>
            </a:r>
            <a:r>
              <a:rPr lang="en-GB" sz="2000" dirty="0" err="1"/>
              <a:t>Kubernetes</a:t>
            </a:r>
            <a:endParaRPr lang="en-GB" sz="2000" dirty="0"/>
          </a:p>
          <a:p>
            <a:r>
              <a:rPr lang="en-GB" sz="2000" dirty="0"/>
              <a:t>2015 Tensor‐Flow</a:t>
            </a:r>
          </a:p>
          <a:p>
            <a:r>
              <a:rPr lang="en-GB" sz="2000" dirty="0"/>
              <a:t>2021 Apache </a:t>
            </a:r>
            <a:r>
              <a:rPr lang="en-GB" sz="2000" dirty="0" err="1"/>
              <a:t>MXNet</a:t>
            </a:r>
            <a:endParaRPr lang="en-GB" sz="2000" dirty="0"/>
          </a:p>
        </p:txBody>
      </p:sp>
    </p:spTree>
    <p:extLst>
      <p:ext uri="{BB962C8B-B14F-4D97-AF65-F5344CB8AC3E}">
        <p14:creationId xmlns:p14="http://schemas.microsoft.com/office/powerpoint/2010/main" val="42569032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a:t>The major players in computing—such as Amazon</a:t>
            </a:r>
            <a:r>
              <a:rPr lang="en-GB" dirty="0" smtClean="0"/>
              <a:t>, Apple</a:t>
            </a:r>
            <a:r>
              <a:rPr lang="en-GB" dirty="0"/>
              <a:t>, Facebook, Google</a:t>
            </a:r>
            <a:r>
              <a:rPr lang="en-GB" dirty="0" smtClean="0"/>
              <a:t>, </a:t>
            </a:r>
            <a:r>
              <a:rPr lang="en-GB" dirty="0"/>
              <a:t>IBM, Intel, </a:t>
            </a:r>
            <a:r>
              <a:rPr lang="en-GB" dirty="0" smtClean="0"/>
              <a:t>Microsoft</a:t>
            </a:r>
            <a:r>
              <a:rPr lang="en-GB" dirty="0"/>
              <a:t> </a:t>
            </a:r>
            <a:r>
              <a:rPr lang="en-GB" dirty="0" smtClean="0"/>
              <a:t>incorporate FLOSS .</a:t>
            </a:r>
          </a:p>
          <a:p>
            <a:r>
              <a:rPr lang="en-GB" dirty="0" smtClean="0"/>
              <a:t>Among </a:t>
            </a:r>
            <a:r>
              <a:rPr lang="en-GB" dirty="0"/>
              <a:t>the leaders in the IT market, only Microsoft </a:t>
            </a:r>
            <a:r>
              <a:rPr lang="en-GB" dirty="0" smtClean="0"/>
              <a:t>has positioned </a:t>
            </a:r>
            <a:r>
              <a:rPr lang="en-GB" dirty="0"/>
              <a:t>itself in clear opposition to free software and particularly </a:t>
            </a:r>
            <a:r>
              <a:rPr lang="en-GB" dirty="0" smtClean="0"/>
              <a:t>software distributed </a:t>
            </a:r>
            <a:r>
              <a:rPr lang="en-GB" dirty="0"/>
              <a:t>under the GPL licence.</a:t>
            </a:r>
            <a:endParaRPr lang="en-GB" dirty="0"/>
          </a:p>
        </p:txBody>
      </p:sp>
    </p:spTree>
    <p:extLst>
      <p:ext uri="{BB962C8B-B14F-4D97-AF65-F5344CB8AC3E}">
        <p14:creationId xmlns:p14="http://schemas.microsoft.com/office/powerpoint/2010/main" val="3225079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FLOSS Evolution</a:t>
            </a:r>
            <a:endParaRPr lang="en-GB" dirty="0"/>
          </a:p>
        </p:txBody>
      </p:sp>
      <p:sp>
        <p:nvSpPr>
          <p:cNvPr id="3" name="Content Placeholder 2"/>
          <p:cNvSpPr>
            <a:spLocks noGrp="1"/>
          </p:cNvSpPr>
          <p:nvPr>
            <p:ph idx="1"/>
          </p:nvPr>
        </p:nvSpPr>
        <p:spPr>
          <a:xfrm>
            <a:off x="762000" y="2133600"/>
            <a:ext cx="7391400" cy="1066800"/>
          </a:xfrm>
        </p:spPr>
        <p:txBody>
          <a:bodyPr/>
          <a:lstStyle/>
          <a:p>
            <a:r>
              <a:rPr lang="en-GB" dirty="0" smtClean="0"/>
              <a:t>Development Processes</a:t>
            </a:r>
          </a:p>
          <a:p>
            <a:r>
              <a:rPr lang="en-GB" dirty="0" smtClean="0"/>
              <a:t>Hosting Platforms</a:t>
            </a:r>
            <a:endParaRPr lang="en-GB" dirty="0"/>
          </a:p>
        </p:txBody>
      </p:sp>
    </p:spTree>
    <p:extLst>
      <p:ext uri="{BB962C8B-B14F-4D97-AF65-F5344CB8AC3E}">
        <p14:creationId xmlns:p14="http://schemas.microsoft.com/office/powerpoint/2010/main" val="23925353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Hosting Platforms</a:t>
            </a:r>
            <a:br>
              <a:rPr lang="en-GB" dirty="0" smtClean="0"/>
            </a:br>
            <a:r>
              <a:rPr lang="en-GB" dirty="0" smtClean="0"/>
              <a:t>(the </a:t>
            </a:r>
            <a:r>
              <a:rPr lang="en-GB" dirty="0" err="1" smtClean="0"/>
              <a:t>tarball</a:t>
            </a:r>
            <a:r>
              <a:rPr lang="en-GB" dirty="0" smtClean="0"/>
              <a:t> approach)</a:t>
            </a:r>
            <a:endParaRPr lang="en-GB" dirty="0"/>
          </a:p>
        </p:txBody>
      </p:sp>
      <p:sp>
        <p:nvSpPr>
          <p:cNvPr id="3" name="Content Placeholder 2"/>
          <p:cNvSpPr>
            <a:spLocks noGrp="1"/>
          </p:cNvSpPr>
          <p:nvPr>
            <p:ph idx="1"/>
          </p:nvPr>
        </p:nvSpPr>
        <p:spPr>
          <a:xfrm>
            <a:off x="457200" y="2209800"/>
            <a:ext cx="8229600" cy="1752600"/>
          </a:xfrm>
        </p:spPr>
        <p:txBody>
          <a:bodyPr>
            <a:normAutofit/>
          </a:bodyPr>
          <a:lstStyle/>
          <a:p>
            <a:r>
              <a:rPr lang="en-GB" dirty="0" smtClean="0"/>
              <a:t>Open </a:t>
            </a:r>
            <a:r>
              <a:rPr lang="en-GB" dirty="0"/>
              <a:t>source </a:t>
            </a:r>
            <a:r>
              <a:rPr lang="en-GB" dirty="0" smtClean="0"/>
              <a:t>code was distributed  in the form of a .tar file as </a:t>
            </a:r>
            <a:r>
              <a:rPr lang="en-GB" dirty="0"/>
              <a:t>a “</a:t>
            </a:r>
            <a:r>
              <a:rPr lang="en-GB" dirty="0" err="1"/>
              <a:t>tarball</a:t>
            </a:r>
            <a:r>
              <a:rPr lang="en-GB" dirty="0" smtClean="0"/>
              <a:t>”. </a:t>
            </a:r>
          </a:p>
          <a:p>
            <a:pPr algn="just"/>
            <a:r>
              <a:rPr lang="en-GB" dirty="0" smtClean="0"/>
              <a:t>Developers </a:t>
            </a:r>
            <a:r>
              <a:rPr lang="en-GB" dirty="0"/>
              <a:t>used </a:t>
            </a:r>
            <a:r>
              <a:rPr lang="en-GB" dirty="0" smtClean="0"/>
              <a:t>mailing lists </a:t>
            </a:r>
            <a:r>
              <a:rPr lang="en-GB" dirty="0"/>
              <a:t>to communicate and collaborate. </a:t>
            </a:r>
            <a:endParaRPr lang="en-GB" dirty="0" smtClean="0"/>
          </a:p>
        </p:txBody>
      </p:sp>
    </p:spTree>
    <p:extLst>
      <p:ext uri="{BB962C8B-B14F-4D97-AF65-F5344CB8AC3E}">
        <p14:creationId xmlns:p14="http://schemas.microsoft.com/office/powerpoint/2010/main" val="2026683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However</a:t>
            </a:r>
            <a:r>
              <a:rPr lang="en-GB" dirty="0"/>
              <a:t>, software was free as free </a:t>
            </a:r>
            <a:r>
              <a:rPr lang="en-GB" dirty="0" smtClean="0"/>
              <a:t>beer when* </a:t>
            </a:r>
            <a:r>
              <a:rPr lang="en-GB" dirty="0"/>
              <a:t/>
            </a:r>
            <a:br>
              <a:rPr lang="en-GB" dirty="0"/>
            </a:br>
            <a:endParaRPr lang="en-GB" dirty="0"/>
          </a:p>
        </p:txBody>
      </p:sp>
      <p:sp>
        <p:nvSpPr>
          <p:cNvPr id="3" name="Content Placeholder 2"/>
          <p:cNvSpPr>
            <a:spLocks noGrp="1"/>
          </p:cNvSpPr>
          <p:nvPr>
            <p:ph idx="1"/>
          </p:nvPr>
        </p:nvSpPr>
        <p:spPr>
          <a:xfrm>
            <a:off x="457200" y="1600200"/>
            <a:ext cx="8458200" cy="5105400"/>
          </a:xfrm>
        </p:spPr>
        <p:txBody>
          <a:bodyPr>
            <a:normAutofit/>
          </a:bodyPr>
          <a:lstStyle/>
          <a:p>
            <a:pPr lvl="1" algn="just"/>
            <a:r>
              <a:rPr lang="en-GB" dirty="0" smtClean="0"/>
              <a:t>Researchers were writing software and gladly sharing it with </a:t>
            </a:r>
            <a:r>
              <a:rPr lang="en-GB" dirty="0"/>
              <a:t>other researchers </a:t>
            </a:r>
            <a:r>
              <a:rPr lang="en-GB" dirty="0" smtClean="0"/>
              <a:t>to port </a:t>
            </a:r>
            <a:r>
              <a:rPr lang="en-GB" dirty="0"/>
              <a:t>and use </a:t>
            </a:r>
            <a:r>
              <a:rPr lang="en-GB" dirty="0" smtClean="0"/>
              <a:t>it</a:t>
            </a:r>
          </a:p>
          <a:p>
            <a:pPr lvl="2" algn="just"/>
            <a:r>
              <a:rPr lang="en-GB" dirty="0" smtClean="0"/>
              <a:t>Academic principles of sharing knowledge!!!</a:t>
            </a:r>
          </a:p>
          <a:p>
            <a:pPr lvl="1" algn="just"/>
            <a:r>
              <a:rPr lang="en-GB" dirty="0" smtClean="0"/>
              <a:t>it was bundled with hardware in 1950s and 1960s</a:t>
            </a:r>
          </a:p>
          <a:p>
            <a:pPr lvl="2" algn="just"/>
            <a:r>
              <a:rPr lang="en-GB" dirty="0" smtClean="0"/>
              <a:t>manufacturers were happy that software was making the machines useful</a:t>
            </a:r>
          </a:p>
          <a:p>
            <a:pPr lvl="2" algn="just"/>
            <a:r>
              <a:rPr lang="en-GB" dirty="0" smtClean="0"/>
              <a:t>Later, they found that all the users were not into maintaining the source code on their own, and wanted help. </a:t>
            </a:r>
          </a:p>
          <a:p>
            <a:pPr lvl="3" algn="just"/>
            <a:r>
              <a:rPr lang="en-GB" dirty="0" smtClean="0"/>
              <a:t>They stopped distributing source code.</a:t>
            </a:r>
          </a:p>
          <a:p>
            <a:pPr lvl="2" algn="just"/>
            <a:r>
              <a:rPr lang="en-GB" dirty="0" smtClean="0"/>
              <a:t>Leading player IBM's unbundling </a:t>
            </a:r>
            <a:r>
              <a:rPr lang="en-GB" dirty="0"/>
              <a:t>of software </a:t>
            </a:r>
            <a:r>
              <a:rPr lang="en-GB" dirty="0" smtClean="0"/>
              <a:t> and hardware.</a:t>
            </a:r>
          </a:p>
          <a:p>
            <a:pPr lvl="3" algn="just"/>
            <a:endParaRPr lang="en-GB" dirty="0" smtClean="0"/>
          </a:p>
          <a:p>
            <a:pPr lvl="1" algn="just"/>
            <a:r>
              <a:rPr lang="en-GB" dirty="0" smtClean="0">
                <a:solidFill>
                  <a:srgbClr val="00B0F0"/>
                </a:solidFill>
              </a:rPr>
              <a:t>By mid 70s, proprietary software was dominating the scene </a:t>
            </a:r>
          </a:p>
          <a:p>
            <a:pPr lvl="2" algn="just"/>
            <a:endParaRPr lang="en-GB" dirty="0" smtClean="0"/>
          </a:p>
          <a:p>
            <a:pPr marL="274320" lvl="1" indent="0" algn="just">
              <a:buNone/>
            </a:pPr>
            <a:endParaRPr lang="en-GB" dirty="0" smtClean="0"/>
          </a:p>
          <a:p>
            <a:pPr marL="274320" lvl="1" indent="0" algn="just">
              <a:buNone/>
            </a:pPr>
            <a:endParaRPr lang="en-GB" dirty="0"/>
          </a:p>
          <a:p>
            <a:pPr marL="274320" lvl="1" indent="0" algn="just">
              <a:buNone/>
            </a:pPr>
            <a:r>
              <a:rPr lang="en-GB" dirty="0" smtClean="0"/>
              <a:t>*there didn’t exist any definition </a:t>
            </a:r>
            <a:r>
              <a:rPr lang="en-GB" dirty="0"/>
              <a:t>of </a:t>
            </a:r>
            <a:r>
              <a:rPr lang="en-GB" i="1" dirty="0"/>
              <a:t>free </a:t>
            </a:r>
            <a:r>
              <a:rPr lang="en-GB" i="1" dirty="0" smtClean="0"/>
              <a:t>software</a:t>
            </a:r>
          </a:p>
        </p:txBody>
      </p:sp>
    </p:spTree>
    <p:extLst>
      <p:ext uri="{BB962C8B-B14F-4D97-AF65-F5344CB8AC3E}">
        <p14:creationId xmlns:p14="http://schemas.microsoft.com/office/powerpoint/2010/main" val="9890297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Hosting Platforms</a:t>
            </a:r>
            <a:br>
              <a:rPr lang="en-GB" dirty="0"/>
            </a:br>
            <a:r>
              <a:rPr lang="en-GB" dirty="0" smtClean="0"/>
              <a:t>(source management systems)</a:t>
            </a:r>
            <a:endParaRPr lang="en-GB" dirty="0"/>
          </a:p>
        </p:txBody>
      </p:sp>
      <p:sp>
        <p:nvSpPr>
          <p:cNvPr id="3" name="Content Placeholder 2"/>
          <p:cNvSpPr>
            <a:spLocks noGrp="1"/>
          </p:cNvSpPr>
          <p:nvPr>
            <p:ph idx="1"/>
          </p:nvPr>
        </p:nvSpPr>
        <p:spPr/>
        <p:txBody>
          <a:bodyPr>
            <a:normAutofit/>
          </a:bodyPr>
          <a:lstStyle/>
          <a:p>
            <a:r>
              <a:rPr lang="en-GB" dirty="0"/>
              <a:t>CVS (Concurrent Version System</a:t>
            </a:r>
            <a:r>
              <a:rPr lang="en-GB" dirty="0" smtClean="0"/>
              <a:t>) in 1980s.</a:t>
            </a:r>
          </a:p>
          <a:p>
            <a:pPr lvl="1"/>
            <a:r>
              <a:rPr lang="en-GB" dirty="0" smtClean="0"/>
              <a:t>It </a:t>
            </a:r>
            <a:r>
              <a:rPr lang="en-GB" dirty="0"/>
              <a:t>uses a </a:t>
            </a:r>
            <a:r>
              <a:rPr lang="en-GB" dirty="0" smtClean="0"/>
              <a:t>central repository </a:t>
            </a:r>
            <a:r>
              <a:rPr lang="en-GB" dirty="0"/>
              <a:t>accessed through a client/server system. </a:t>
            </a:r>
            <a:endParaRPr lang="en-GB" dirty="0" smtClean="0"/>
          </a:p>
          <a:p>
            <a:pPr lvl="1"/>
            <a:r>
              <a:rPr lang="en-GB" dirty="0" smtClean="0"/>
              <a:t>The </a:t>
            </a:r>
            <a:r>
              <a:rPr lang="en-GB" dirty="0"/>
              <a:t>site administrator </a:t>
            </a:r>
            <a:r>
              <a:rPr lang="en-GB" dirty="0" smtClean="0"/>
              <a:t>decides who </a:t>
            </a:r>
            <a:r>
              <a:rPr lang="en-GB" dirty="0"/>
              <a:t>has access to the repository, or to which parts of the </a:t>
            </a:r>
            <a:r>
              <a:rPr lang="en-GB" dirty="0" smtClean="0"/>
              <a:t>repository.</a:t>
            </a:r>
          </a:p>
          <a:p>
            <a:r>
              <a:rPr lang="en-GB" dirty="0" smtClean="0"/>
              <a:t>Subversion </a:t>
            </a:r>
          </a:p>
        </p:txBody>
      </p:sp>
    </p:spTree>
    <p:extLst>
      <p:ext uri="{BB962C8B-B14F-4D97-AF65-F5344CB8AC3E}">
        <p14:creationId xmlns:p14="http://schemas.microsoft.com/office/powerpoint/2010/main" val="714868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Development support sites</a:t>
            </a:r>
            <a:endParaRPr lang="en-GB" dirty="0"/>
          </a:p>
        </p:txBody>
      </p:sp>
      <p:sp>
        <p:nvSpPr>
          <p:cNvPr id="3" name="Content Placeholder 2"/>
          <p:cNvSpPr>
            <a:spLocks noGrp="1"/>
          </p:cNvSpPr>
          <p:nvPr>
            <p:ph idx="1"/>
          </p:nvPr>
        </p:nvSpPr>
        <p:spPr/>
        <p:txBody>
          <a:bodyPr/>
          <a:lstStyle/>
          <a:p>
            <a:r>
              <a:rPr lang="en-GB" dirty="0">
                <a:hlinkClick r:id="rId2"/>
              </a:rPr>
              <a:t>https://sourceforge.net</a:t>
            </a:r>
            <a:r>
              <a:rPr lang="en-GB" dirty="0" smtClean="0">
                <a:hlinkClick r:id="rId2"/>
              </a:rPr>
              <a:t>/</a:t>
            </a:r>
            <a:r>
              <a:rPr lang="en-GB" dirty="0" smtClean="0"/>
              <a:t> </a:t>
            </a:r>
            <a:endParaRPr lang="en-GB" dirty="0"/>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4600"/>
            <a:ext cx="8667964" cy="3373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9969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Development support sites</a:t>
            </a:r>
            <a:endParaRPr lang="en-GB" dirty="0"/>
          </a:p>
        </p:txBody>
      </p:sp>
      <p:sp>
        <p:nvSpPr>
          <p:cNvPr id="3" name="Content Placeholder 2"/>
          <p:cNvSpPr>
            <a:spLocks noGrp="1"/>
          </p:cNvSpPr>
          <p:nvPr>
            <p:ph idx="1"/>
          </p:nvPr>
        </p:nvSpPr>
        <p:spPr/>
        <p:txBody>
          <a:bodyPr/>
          <a:lstStyle/>
          <a:p>
            <a:r>
              <a:rPr lang="en-GB" dirty="0">
                <a:hlinkClick r:id="rId2"/>
              </a:rPr>
              <a:t>https://www.openhub.net</a:t>
            </a:r>
            <a:r>
              <a:rPr lang="en-GB" dirty="0" smtClean="0">
                <a:hlinkClick r:id="rId2"/>
              </a:rPr>
              <a:t>/</a:t>
            </a:r>
            <a:r>
              <a:rPr lang="en-GB" dirty="0" smtClean="0"/>
              <a:t> </a:t>
            </a:r>
            <a:endParaRPr lang="en-GB" dirty="0"/>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8077200" cy="4187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1970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Development support sites</a:t>
            </a:r>
            <a:endParaRPr lang="en-GB" dirty="0"/>
          </a:p>
        </p:txBody>
      </p:sp>
      <p:sp>
        <p:nvSpPr>
          <p:cNvPr id="3" name="Content Placeholder 2"/>
          <p:cNvSpPr>
            <a:spLocks noGrp="1"/>
          </p:cNvSpPr>
          <p:nvPr>
            <p:ph idx="1"/>
          </p:nvPr>
        </p:nvSpPr>
        <p:spPr/>
        <p:txBody>
          <a:bodyPr/>
          <a:lstStyle/>
          <a:p>
            <a:r>
              <a:rPr lang="en-GB" dirty="0">
                <a:hlinkClick r:id="rId2"/>
              </a:rPr>
              <a:t>https://savannah.gnu.org</a:t>
            </a:r>
            <a:r>
              <a:rPr lang="en-GB" dirty="0" smtClean="0">
                <a:hlinkClick r:id="rId2"/>
              </a:rPr>
              <a:t>/</a:t>
            </a:r>
            <a:r>
              <a:rPr lang="en-GB" dirty="0" smtClean="0"/>
              <a:t> </a:t>
            </a:r>
            <a:endParaRPr lang="en-GB" dirty="0"/>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599"/>
            <a:ext cx="9195687"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4205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r>
              <a:rPr lang="en-GB" dirty="0" smtClean="0"/>
              <a:t/>
            </a:r>
            <a:br>
              <a:rPr lang="en-GB" dirty="0" smtClean="0"/>
            </a:br>
            <a:r>
              <a:rPr lang="en-GB" dirty="0"/>
              <a:t/>
            </a:r>
            <a:br>
              <a:rPr lang="en-GB" dirty="0"/>
            </a:br>
            <a:r>
              <a:rPr lang="en-GB" dirty="0" smtClean="0"/>
              <a:t>Hosting </a:t>
            </a:r>
            <a:r>
              <a:rPr lang="en-GB" dirty="0"/>
              <a:t>Platforms</a:t>
            </a:r>
            <a:br>
              <a:rPr lang="en-GB" dirty="0"/>
            </a:br>
            <a:r>
              <a:rPr lang="en-GB" dirty="0" smtClean="0"/>
              <a:t>(The </a:t>
            </a:r>
            <a:r>
              <a:rPr lang="en-GB" dirty="0"/>
              <a:t>Arrival of Git</a:t>
            </a:r>
            <a:r>
              <a:rPr lang="en-GB" dirty="0" smtClean="0"/>
              <a:t>)</a:t>
            </a:r>
            <a:br>
              <a:rPr lang="en-GB" dirty="0" smtClean="0"/>
            </a:br>
            <a:r>
              <a:rPr lang="en-GB" dirty="0" smtClean="0"/>
              <a:t/>
            </a:r>
            <a:br>
              <a:rPr lang="en-GB" dirty="0" smtClean="0"/>
            </a:br>
            <a:endParaRPr lang="en-GB" dirty="0"/>
          </a:p>
        </p:txBody>
      </p:sp>
      <p:sp>
        <p:nvSpPr>
          <p:cNvPr id="3" name="Content Placeholder 2"/>
          <p:cNvSpPr>
            <a:spLocks noGrp="1"/>
          </p:cNvSpPr>
          <p:nvPr>
            <p:ph idx="1"/>
          </p:nvPr>
        </p:nvSpPr>
        <p:spPr>
          <a:xfrm>
            <a:off x="457200" y="1752600"/>
            <a:ext cx="8229600" cy="4525963"/>
          </a:xfrm>
        </p:spPr>
        <p:txBody>
          <a:bodyPr>
            <a:normAutofit/>
          </a:bodyPr>
          <a:lstStyle/>
          <a:p>
            <a:r>
              <a:rPr lang="en-GB" dirty="0" smtClean="0"/>
              <a:t>Git</a:t>
            </a:r>
            <a:r>
              <a:rPr lang="en-GB" dirty="0"/>
              <a:t>, the most popular version control system today, was </a:t>
            </a:r>
            <a:r>
              <a:rPr lang="en-GB" dirty="0" smtClean="0"/>
              <a:t>released in 2005</a:t>
            </a:r>
            <a:r>
              <a:rPr lang="en-GB" dirty="0"/>
              <a:t>. </a:t>
            </a:r>
            <a:endParaRPr lang="en-GB" dirty="0" smtClean="0"/>
          </a:p>
          <a:p>
            <a:pPr lvl="1"/>
            <a:r>
              <a:rPr lang="en-GB" dirty="0" smtClean="0"/>
              <a:t>Created by Linus Torvalds</a:t>
            </a:r>
          </a:p>
          <a:p>
            <a:r>
              <a:rPr lang="en-GB" dirty="0" smtClean="0"/>
              <a:t>Before </a:t>
            </a:r>
            <a:r>
              <a:rPr lang="en-GB" dirty="0"/>
              <a:t>that, developers primarily used </a:t>
            </a:r>
            <a:r>
              <a:rPr lang="en-GB" i="1" dirty="0"/>
              <a:t>centralized </a:t>
            </a:r>
            <a:r>
              <a:rPr lang="en-GB" dirty="0"/>
              <a:t>version control systems</a:t>
            </a:r>
            <a:r>
              <a:rPr lang="en-GB" dirty="0" smtClean="0"/>
              <a:t>, such </a:t>
            </a:r>
            <a:r>
              <a:rPr lang="en-GB" dirty="0"/>
              <a:t>as Subversion or CVS, if they used version control at all. </a:t>
            </a:r>
            <a:endParaRPr lang="en-GB" dirty="0" smtClean="0"/>
          </a:p>
          <a:p>
            <a:r>
              <a:rPr lang="en-GB" dirty="0" smtClean="0"/>
              <a:t>These systems weren’t </a:t>
            </a:r>
            <a:r>
              <a:rPr lang="en-GB" dirty="0"/>
              <a:t>designed for decentralized collaboration at scale.</a:t>
            </a:r>
            <a:endParaRPr lang="en-GB" dirty="0"/>
          </a:p>
        </p:txBody>
      </p:sp>
    </p:spTree>
    <p:extLst>
      <p:ext uri="{BB962C8B-B14F-4D97-AF65-F5344CB8AC3E}">
        <p14:creationId xmlns:p14="http://schemas.microsoft.com/office/powerpoint/2010/main" val="14695501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Hosting </a:t>
            </a:r>
            <a:r>
              <a:rPr lang="en-GB" dirty="0"/>
              <a:t>Platforms</a:t>
            </a:r>
            <a:br>
              <a:rPr lang="en-GB" dirty="0"/>
            </a:br>
            <a:r>
              <a:rPr lang="en-GB" dirty="0"/>
              <a:t>(The Arrival of </a:t>
            </a:r>
            <a:r>
              <a:rPr lang="en-GB" dirty="0" smtClean="0"/>
              <a:t>Github)</a:t>
            </a:r>
            <a:r>
              <a:rPr lang="en-GB" dirty="0"/>
              <a:t/>
            </a:r>
            <a:br>
              <a:rPr lang="en-GB" dirty="0"/>
            </a:br>
            <a:endParaRPr lang="en-GB" dirty="0"/>
          </a:p>
        </p:txBody>
      </p:sp>
      <p:sp>
        <p:nvSpPr>
          <p:cNvPr id="3" name="Content Placeholder 2"/>
          <p:cNvSpPr>
            <a:spLocks noGrp="1"/>
          </p:cNvSpPr>
          <p:nvPr>
            <p:ph idx="1"/>
          </p:nvPr>
        </p:nvSpPr>
        <p:spPr>
          <a:xfrm>
            <a:off x="457200" y="1905000"/>
            <a:ext cx="8229600" cy="4876800"/>
          </a:xfrm>
        </p:spPr>
        <p:txBody>
          <a:bodyPr>
            <a:normAutofit/>
          </a:bodyPr>
          <a:lstStyle/>
          <a:p>
            <a:r>
              <a:rPr lang="en-GB" dirty="0" err="1" smtClean="0"/>
              <a:t>GitHub</a:t>
            </a:r>
            <a:r>
              <a:rPr lang="en-GB" dirty="0" smtClean="0"/>
              <a:t> founded in 2008</a:t>
            </a:r>
          </a:p>
          <a:p>
            <a:r>
              <a:rPr lang="en-GB" dirty="0" err="1" smtClean="0"/>
              <a:t>GitHub</a:t>
            </a:r>
            <a:r>
              <a:rPr lang="en-GB" dirty="0" smtClean="0"/>
              <a:t> </a:t>
            </a:r>
            <a:r>
              <a:rPr lang="en-GB" dirty="0"/>
              <a:t>itself is not open </a:t>
            </a:r>
            <a:r>
              <a:rPr lang="en-GB" dirty="0" smtClean="0"/>
              <a:t>source. </a:t>
            </a:r>
          </a:p>
          <a:p>
            <a:pPr lvl="1"/>
            <a:r>
              <a:rPr lang="en-GB" dirty="0"/>
              <a:t>acquired by Microsoft in </a:t>
            </a:r>
            <a:r>
              <a:rPr lang="en-GB" dirty="0" smtClean="0"/>
              <a:t>2018</a:t>
            </a:r>
          </a:p>
          <a:p>
            <a:pPr lvl="1" algn="just"/>
            <a:r>
              <a:rPr lang="en-GB" dirty="0" smtClean="0"/>
              <a:t>Microsoft CEO called Open Source “a </a:t>
            </a:r>
            <a:r>
              <a:rPr lang="en-GB" dirty="0"/>
              <a:t>cancer that attaches itself in an intellectual property sense to everything it touches” </a:t>
            </a:r>
            <a:r>
              <a:rPr lang="en-GB" dirty="0" smtClean="0"/>
              <a:t>in 2001</a:t>
            </a:r>
          </a:p>
          <a:p>
            <a:pPr algn="just"/>
            <a:r>
              <a:rPr lang="en-GB" dirty="0" err="1" smtClean="0"/>
              <a:t>GitHub’s</a:t>
            </a:r>
            <a:r>
              <a:rPr lang="en-GB" dirty="0" smtClean="0"/>
              <a:t> next-closest competitor, </a:t>
            </a:r>
            <a:r>
              <a:rPr lang="en-GB" dirty="0" err="1" smtClean="0"/>
              <a:t>GitLab</a:t>
            </a:r>
            <a:r>
              <a:rPr lang="en-GB" dirty="0" smtClean="0"/>
              <a:t>, launched in 2011, is open source. </a:t>
            </a:r>
          </a:p>
          <a:p>
            <a:pPr algn="just"/>
            <a:r>
              <a:rPr lang="en-GB" dirty="0" smtClean="0"/>
              <a:t>However, </a:t>
            </a:r>
            <a:r>
              <a:rPr lang="en-GB" dirty="0" err="1" smtClean="0"/>
              <a:t>GitHub</a:t>
            </a:r>
            <a:r>
              <a:rPr lang="en-GB" dirty="0" smtClean="0"/>
              <a:t> </a:t>
            </a:r>
            <a:r>
              <a:rPr lang="en-GB" dirty="0"/>
              <a:t>is still by </a:t>
            </a:r>
            <a:r>
              <a:rPr lang="en-GB" dirty="0" smtClean="0"/>
              <a:t>far the </a:t>
            </a:r>
            <a:r>
              <a:rPr lang="en-GB" dirty="0"/>
              <a:t>dominant market </a:t>
            </a:r>
            <a:r>
              <a:rPr lang="en-GB" dirty="0" smtClean="0"/>
              <a:t>player</a:t>
            </a:r>
            <a:r>
              <a:rPr lang="en-GB" dirty="0"/>
              <a:t>.</a:t>
            </a:r>
            <a:endParaRPr lang="en-GB" dirty="0" smtClean="0"/>
          </a:p>
        </p:txBody>
      </p:sp>
    </p:spTree>
    <p:extLst>
      <p:ext uri="{BB962C8B-B14F-4D97-AF65-F5344CB8AC3E}">
        <p14:creationId xmlns:p14="http://schemas.microsoft.com/office/powerpoint/2010/main" val="15644160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Hosting Platforms</a:t>
            </a:r>
            <a:br>
              <a:rPr lang="en-GB" dirty="0"/>
            </a:br>
            <a:r>
              <a:rPr lang="en-GB" sz="3100" dirty="0" smtClean="0"/>
              <a:t>Convenience </a:t>
            </a:r>
            <a:r>
              <a:rPr lang="en-GB" sz="3100" dirty="0"/>
              <a:t>triumphing over personal values</a:t>
            </a:r>
          </a:p>
        </p:txBody>
      </p:sp>
      <p:sp>
        <p:nvSpPr>
          <p:cNvPr id="3" name="Content Placeholder 2"/>
          <p:cNvSpPr>
            <a:spLocks noGrp="1"/>
          </p:cNvSpPr>
          <p:nvPr>
            <p:ph idx="1"/>
          </p:nvPr>
        </p:nvSpPr>
        <p:spPr/>
        <p:txBody>
          <a:bodyPr>
            <a:normAutofit/>
          </a:bodyPr>
          <a:lstStyle/>
          <a:p>
            <a:r>
              <a:rPr lang="en-GB" dirty="0" smtClean="0"/>
              <a:t>Developers choose </a:t>
            </a:r>
            <a:r>
              <a:rPr lang="en-GB" dirty="0" err="1"/>
              <a:t>GitHub</a:t>
            </a:r>
            <a:r>
              <a:rPr lang="en-GB" dirty="0"/>
              <a:t> over </a:t>
            </a:r>
            <a:r>
              <a:rPr lang="en-GB" dirty="0" err="1" smtClean="0"/>
              <a:t>GitLab</a:t>
            </a:r>
            <a:r>
              <a:rPr lang="en-GB" dirty="0" smtClean="0"/>
              <a:t> </a:t>
            </a:r>
          </a:p>
          <a:p>
            <a:pPr lvl="1"/>
            <a:r>
              <a:rPr lang="en-GB" dirty="0" smtClean="0"/>
              <a:t>comfortable to use, </a:t>
            </a:r>
            <a:r>
              <a:rPr lang="en-GB" dirty="0"/>
              <a:t>and </a:t>
            </a:r>
            <a:endParaRPr lang="en-GB" dirty="0" smtClean="0"/>
          </a:p>
          <a:p>
            <a:pPr lvl="1"/>
            <a:r>
              <a:rPr lang="en-GB" dirty="0" smtClean="0"/>
              <a:t>better tool support.</a:t>
            </a:r>
            <a:endParaRPr lang="en-GB" dirty="0"/>
          </a:p>
          <a:p>
            <a:pPr algn="just"/>
            <a:r>
              <a:rPr lang="en-GB" dirty="0" smtClean="0"/>
              <a:t>Developers doesn’t seem much care about using the </a:t>
            </a:r>
            <a:r>
              <a:rPr lang="en-GB" dirty="0"/>
              <a:t>distinction between free and open source software. </a:t>
            </a:r>
          </a:p>
          <a:p>
            <a:pPr algn="just"/>
            <a:r>
              <a:rPr lang="en-GB" dirty="0" smtClean="0"/>
              <a:t>Sharing code is more like sharing any other form of content nowadays.</a:t>
            </a:r>
            <a:endParaRPr lang="en-GB" dirty="0"/>
          </a:p>
          <a:p>
            <a:pPr algn="just"/>
            <a:r>
              <a:rPr lang="en-GB" dirty="0" smtClean="0"/>
              <a:t>For them developing solutions looks more </a:t>
            </a:r>
            <a:r>
              <a:rPr lang="en-GB" dirty="0"/>
              <a:t>important </a:t>
            </a:r>
            <a:r>
              <a:rPr lang="en-GB" dirty="0" smtClean="0"/>
              <a:t>than the business model of the supporting platform.</a:t>
            </a:r>
            <a:endParaRPr lang="en-GB" dirty="0"/>
          </a:p>
        </p:txBody>
      </p:sp>
    </p:spTree>
    <p:extLst>
      <p:ext uri="{BB962C8B-B14F-4D97-AF65-F5344CB8AC3E}">
        <p14:creationId xmlns:p14="http://schemas.microsoft.com/office/powerpoint/2010/main" val="20365633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Processes</a:t>
            </a:r>
          </a:p>
        </p:txBody>
      </p:sp>
      <p:sp>
        <p:nvSpPr>
          <p:cNvPr id="3" name="Content Placeholder 2"/>
          <p:cNvSpPr>
            <a:spLocks noGrp="1"/>
          </p:cNvSpPr>
          <p:nvPr>
            <p:ph idx="1"/>
          </p:nvPr>
        </p:nvSpPr>
        <p:spPr>
          <a:xfrm>
            <a:off x="457200" y="1600200"/>
            <a:ext cx="8229600" cy="2819400"/>
          </a:xfrm>
        </p:spPr>
        <p:txBody>
          <a:bodyPr/>
          <a:lstStyle/>
          <a:p>
            <a:r>
              <a:rPr lang="en-GB" dirty="0" smtClean="0"/>
              <a:t>Community Supported Projects</a:t>
            </a:r>
          </a:p>
          <a:p>
            <a:pPr lvl="1"/>
            <a:r>
              <a:rPr lang="en-GB" dirty="0" smtClean="0"/>
              <a:t>Projects’ described  as </a:t>
            </a:r>
            <a:r>
              <a:rPr lang="en-GB" dirty="0"/>
              <a:t>a </a:t>
            </a:r>
            <a:r>
              <a:rPr lang="en-GB" i="1" dirty="0"/>
              <a:t>commons</a:t>
            </a:r>
            <a:r>
              <a:rPr lang="en-GB" dirty="0"/>
              <a:t>, meaning a resource that is owned, used, and managed by a community.</a:t>
            </a:r>
            <a:endParaRPr lang="en-GB" dirty="0" smtClean="0"/>
          </a:p>
          <a:p>
            <a:pPr lvl="2"/>
            <a:r>
              <a:rPr lang="en-GB" dirty="0" smtClean="0"/>
              <a:t>The Cathedral Style</a:t>
            </a:r>
          </a:p>
          <a:p>
            <a:pPr lvl="2"/>
            <a:r>
              <a:rPr lang="en-GB" dirty="0" smtClean="0"/>
              <a:t>The Bazaar Style</a:t>
            </a:r>
          </a:p>
          <a:p>
            <a:r>
              <a:rPr lang="en-GB" dirty="0"/>
              <a:t>Foundation Backed Projects</a:t>
            </a:r>
          </a:p>
          <a:p>
            <a:r>
              <a:rPr lang="en-GB" dirty="0" smtClean="0"/>
              <a:t>Corporate Supported Projects</a:t>
            </a:r>
          </a:p>
        </p:txBody>
      </p:sp>
    </p:spTree>
    <p:extLst>
      <p:ext uri="{BB962C8B-B14F-4D97-AF65-F5344CB8AC3E}">
        <p14:creationId xmlns:p14="http://schemas.microsoft.com/office/powerpoint/2010/main" val="17529433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Community Based Projects</a:t>
            </a:r>
            <a:endParaRPr lang="en-GB" dirty="0"/>
          </a:p>
        </p:txBody>
      </p:sp>
      <p:sp>
        <p:nvSpPr>
          <p:cNvPr id="3" name="Content Placeholder 2"/>
          <p:cNvSpPr>
            <a:spLocks noGrp="1"/>
          </p:cNvSpPr>
          <p:nvPr>
            <p:ph idx="1"/>
          </p:nvPr>
        </p:nvSpPr>
        <p:spPr>
          <a:xfrm>
            <a:off x="457200" y="1600200"/>
            <a:ext cx="8382000" cy="2438400"/>
          </a:xfrm>
        </p:spPr>
        <p:txBody>
          <a:bodyPr>
            <a:noAutofit/>
          </a:bodyPr>
          <a:lstStyle/>
          <a:p>
            <a:pPr algn="just"/>
            <a:r>
              <a:rPr lang="en-GB" sz="2800" dirty="0" smtClean="0"/>
              <a:t>Successful free/</a:t>
            </a:r>
            <a:r>
              <a:rPr lang="en-GB" sz="2800" dirty="0" err="1" smtClean="0"/>
              <a:t>libre</a:t>
            </a:r>
            <a:r>
              <a:rPr lang="en-GB" sz="2800" dirty="0" smtClean="0"/>
              <a:t> open </a:t>
            </a:r>
            <a:r>
              <a:rPr lang="en-GB" sz="2800" dirty="0"/>
              <a:t>source projects operated </a:t>
            </a:r>
            <a:r>
              <a:rPr lang="en-GB" sz="2800" dirty="0" smtClean="0"/>
              <a:t>like communities</a:t>
            </a:r>
            <a:r>
              <a:rPr lang="en-GB" sz="2800" dirty="0"/>
              <a:t>, </a:t>
            </a:r>
            <a:endParaRPr lang="en-GB" sz="2800" dirty="0" smtClean="0"/>
          </a:p>
          <a:p>
            <a:pPr lvl="1" algn="just"/>
            <a:r>
              <a:rPr lang="en-GB" dirty="0" smtClean="0"/>
              <a:t>relying </a:t>
            </a:r>
            <a:r>
              <a:rPr lang="en-GB" dirty="0"/>
              <a:t>upon self-governed rules, rather </a:t>
            </a:r>
            <a:r>
              <a:rPr lang="en-GB" dirty="0" smtClean="0"/>
              <a:t>than outside </a:t>
            </a:r>
            <a:r>
              <a:rPr lang="en-GB" dirty="0"/>
              <a:t>intervention, </a:t>
            </a:r>
            <a:endParaRPr lang="en-GB" dirty="0" smtClean="0"/>
          </a:p>
          <a:p>
            <a:pPr algn="just"/>
            <a:r>
              <a:rPr lang="en-GB" sz="2800" dirty="0" smtClean="0"/>
              <a:t>The community members are volunteers motivated</a:t>
            </a:r>
          </a:p>
          <a:p>
            <a:pPr lvl="2"/>
            <a:r>
              <a:rPr lang="en-GB" dirty="0" smtClean="0"/>
              <a:t>For fulfilling </a:t>
            </a:r>
            <a:r>
              <a:rPr lang="en-GB" dirty="0"/>
              <a:t>a need, </a:t>
            </a:r>
            <a:endParaRPr lang="en-GB" dirty="0" smtClean="0"/>
          </a:p>
          <a:p>
            <a:pPr lvl="2"/>
            <a:r>
              <a:rPr lang="en-GB" dirty="0" smtClean="0"/>
              <a:t>For learning, for earning reputation</a:t>
            </a:r>
            <a:r>
              <a:rPr lang="en-GB" dirty="0"/>
              <a:t> </a:t>
            </a:r>
            <a:r>
              <a:rPr lang="en-GB" dirty="0" smtClean="0"/>
              <a:t>in the community </a:t>
            </a:r>
            <a:r>
              <a:rPr lang="en-GB" dirty="0"/>
              <a:t>as well as </a:t>
            </a:r>
            <a:endParaRPr lang="en-GB" dirty="0" smtClean="0"/>
          </a:p>
          <a:p>
            <a:pPr lvl="2"/>
            <a:r>
              <a:rPr lang="en-GB" dirty="0" smtClean="0"/>
              <a:t>By psychological </a:t>
            </a:r>
            <a:r>
              <a:rPr lang="en-GB" dirty="0"/>
              <a:t>needs involving self-</a:t>
            </a:r>
            <a:r>
              <a:rPr lang="en-GB" dirty="0" err="1"/>
              <a:t>fulfillment</a:t>
            </a:r>
            <a:r>
              <a:rPr lang="en-GB" dirty="0" smtClean="0"/>
              <a:t>, basic </a:t>
            </a:r>
            <a:r>
              <a:rPr lang="en-GB" dirty="0"/>
              <a:t>fun and enjoyment</a:t>
            </a:r>
            <a:endParaRPr lang="en-GB" dirty="0"/>
          </a:p>
        </p:txBody>
      </p:sp>
    </p:spTree>
    <p:extLst>
      <p:ext uri="{BB962C8B-B14F-4D97-AF65-F5344CB8AC3E}">
        <p14:creationId xmlns:p14="http://schemas.microsoft.com/office/powerpoint/2010/main" val="20522272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Cathedral Style</a:t>
            </a:r>
            <a:endParaRPr lang="en-GB" dirty="0"/>
          </a:p>
        </p:txBody>
      </p:sp>
      <p:sp>
        <p:nvSpPr>
          <p:cNvPr id="3" name="Content Placeholder 2"/>
          <p:cNvSpPr>
            <a:spLocks noGrp="1"/>
          </p:cNvSpPr>
          <p:nvPr>
            <p:ph idx="1"/>
          </p:nvPr>
        </p:nvSpPr>
        <p:spPr/>
        <p:txBody>
          <a:bodyPr>
            <a:normAutofit/>
          </a:bodyPr>
          <a:lstStyle/>
          <a:p>
            <a:r>
              <a:rPr lang="en-GB" dirty="0" smtClean="0"/>
              <a:t>Highly centralised</a:t>
            </a:r>
          </a:p>
          <a:p>
            <a:pPr lvl="1"/>
            <a:r>
              <a:rPr lang="en-GB" dirty="0" smtClean="0"/>
              <a:t>a </a:t>
            </a:r>
            <a:r>
              <a:rPr lang="en-GB" dirty="0"/>
              <a:t>few people are </a:t>
            </a:r>
            <a:r>
              <a:rPr lang="en-GB" dirty="0" smtClean="0"/>
              <a:t>responsible for </a:t>
            </a:r>
            <a:r>
              <a:rPr lang="en-GB" dirty="0"/>
              <a:t>the software's design and implementation. </a:t>
            </a:r>
            <a:endParaRPr lang="en-GB" dirty="0" smtClean="0"/>
          </a:p>
          <a:p>
            <a:r>
              <a:rPr lang="en-GB" dirty="0" smtClean="0"/>
              <a:t>Well defined tasks</a:t>
            </a:r>
          </a:p>
          <a:p>
            <a:pPr lvl="1"/>
            <a:r>
              <a:rPr lang="en-GB" dirty="0" smtClean="0"/>
              <a:t>Volunteers assigned tasks. </a:t>
            </a:r>
          </a:p>
          <a:p>
            <a:r>
              <a:rPr lang="en-GB" dirty="0" smtClean="0"/>
              <a:t>Strictly scheduled releases</a:t>
            </a:r>
          </a:p>
          <a:p>
            <a:r>
              <a:rPr lang="en-GB" dirty="0" smtClean="0"/>
              <a:t>For example, GNU</a:t>
            </a:r>
          </a:p>
        </p:txBody>
      </p:sp>
    </p:spTree>
    <p:extLst>
      <p:ext uri="{BB962C8B-B14F-4D97-AF65-F5344CB8AC3E}">
        <p14:creationId xmlns:p14="http://schemas.microsoft.com/office/powerpoint/2010/main" val="160546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Free software?</a:t>
            </a:r>
            <a:endParaRPr lang="en-GB" dirty="0"/>
          </a:p>
        </p:txBody>
      </p:sp>
      <p:sp>
        <p:nvSpPr>
          <p:cNvPr id="3" name="Content Placeholder 2"/>
          <p:cNvSpPr>
            <a:spLocks noGrp="1"/>
          </p:cNvSpPr>
          <p:nvPr>
            <p:ph idx="1"/>
          </p:nvPr>
        </p:nvSpPr>
        <p:spPr>
          <a:xfrm>
            <a:off x="457200" y="1600200"/>
            <a:ext cx="8077200" cy="1752600"/>
          </a:xfrm>
        </p:spPr>
        <p:txBody>
          <a:bodyPr>
            <a:normAutofit fontScale="92500"/>
          </a:bodyPr>
          <a:lstStyle/>
          <a:p>
            <a:r>
              <a:rPr lang="en-GB" dirty="0" smtClean="0"/>
              <a:t>User should control the software rather than software controlling the user.</a:t>
            </a:r>
          </a:p>
          <a:p>
            <a:pPr lvl="1"/>
            <a:r>
              <a:rPr lang="en-GB" dirty="0" smtClean="0"/>
              <a:t>So appropriate even in the modern context? </a:t>
            </a:r>
          </a:p>
          <a:p>
            <a:r>
              <a:rPr lang="en-GB" dirty="0"/>
              <a:t>User should have the freedom or </a:t>
            </a:r>
            <a:r>
              <a:rPr lang="en-GB" dirty="0" smtClean="0"/>
              <a:t>liberty to see, and modify.</a:t>
            </a:r>
            <a:endParaRPr lang="en-GB" dirty="0"/>
          </a:p>
          <a:p>
            <a:endParaRPr lang="en-GB" dirty="0"/>
          </a:p>
        </p:txBody>
      </p:sp>
    </p:spTree>
    <p:extLst>
      <p:ext uri="{BB962C8B-B14F-4D97-AF65-F5344CB8AC3E}">
        <p14:creationId xmlns:p14="http://schemas.microsoft.com/office/powerpoint/2010/main" val="1094863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Bazaar Style</a:t>
            </a:r>
            <a:endParaRPr lang="en-GB" dirty="0"/>
          </a:p>
        </p:txBody>
      </p:sp>
      <p:sp>
        <p:nvSpPr>
          <p:cNvPr id="3" name="Content Placeholder 2"/>
          <p:cNvSpPr>
            <a:spLocks noGrp="1"/>
          </p:cNvSpPr>
          <p:nvPr>
            <p:ph idx="1"/>
          </p:nvPr>
        </p:nvSpPr>
        <p:spPr/>
        <p:txBody>
          <a:bodyPr>
            <a:normAutofit/>
          </a:bodyPr>
          <a:lstStyle/>
          <a:p>
            <a:r>
              <a:rPr lang="en-GB" dirty="0" smtClean="0"/>
              <a:t>No absolute </a:t>
            </a:r>
            <a:r>
              <a:rPr lang="en-GB" dirty="0"/>
              <a:t>authority to control the </a:t>
            </a:r>
            <a:r>
              <a:rPr lang="en-GB" dirty="0" smtClean="0"/>
              <a:t>processes or </a:t>
            </a:r>
            <a:r>
              <a:rPr lang="en-GB" dirty="0"/>
              <a:t>to strictly plan what has to happen. </a:t>
            </a:r>
            <a:endParaRPr lang="en-GB" dirty="0" smtClean="0"/>
          </a:p>
          <a:p>
            <a:pPr algn="just"/>
            <a:r>
              <a:rPr lang="en-GB" dirty="0" smtClean="0"/>
              <a:t>At </a:t>
            </a:r>
            <a:r>
              <a:rPr lang="en-GB" dirty="0"/>
              <a:t>the same time, </a:t>
            </a:r>
            <a:r>
              <a:rPr lang="en-GB" dirty="0" smtClean="0"/>
              <a:t>participants‘ roles </a:t>
            </a:r>
            <a:r>
              <a:rPr lang="en-GB" dirty="0"/>
              <a:t>can change continuously (sellers can become clients) and with no </a:t>
            </a:r>
            <a:r>
              <a:rPr lang="en-GB" dirty="0" smtClean="0"/>
              <a:t>outward indication.</a:t>
            </a:r>
          </a:p>
          <a:p>
            <a:r>
              <a:rPr lang="en-GB" dirty="0" smtClean="0"/>
              <a:t>For example, Linux</a:t>
            </a:r>
            <a:endParaRPr lang="en-GB" dirty="0"/>
          </a:p>
        </p:txBody>
      </p:sp>
    </p:spTree>
    <p:extLst>
      <p:ext uri="{BB962C8B-B14F-4D97-AF65-F5344CB8AC3E}">
        <p14:creationId xmlns:p14="http://schemas.microsoft.com/office/powerpoint/2010/main" val="27482969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Foundation Based Projects</a:t>
            </a:r>
            <a:endParaRPr lang="en-GB"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GB" dirty="0" smtClean="0"/>
              <a:t>Clustered projects sponsored by foundation</a:t>
            </a:r>
          </a:p>
          <a:p>
            <a:pPr marL="742950" lvl="2" indent="-342900"/>
            <a:r>
              <a:rPr lang="en-GB" dirty="0" smtClean="0"/>
              <a:t>Common license model</a:t>
            </a:r>
          </a:p>
          <a:p>
            <a:pPr marL="742950" lvl="2" indent="-342900"/>
            <a:r>
              <a:rPr lang="en-GB" dirty="0" smtClean="0"/>
              <a:t>Mix of paid and volunteer developers</a:t>
            </a:r>
          </a:p>
          <a:p>
            <a:pPr marL="342900" lvl="1" indent="-342900">
              <a:buFont typeface="Arial" pitchFamily="34" charset="0"/>
              <a:buChar char="•"/>
            </a:pPr>
            <a:r>
              <a:rPr lang="en-GB" dirty="0" smtClean="0"/>
              <a:t>Apache; Eclipse, </a:t>
            </a:r>
            <a:r>
              <a:rPr lang="en-GB" dirty="0" err="1" smtClean="0"/>
              <a:t>LibreOffice</a:t>
            </a:r>
            <a:endParaRPr lang="en-GB" dirty="0" smtClean="0"/>
          </a:p>
          <a:p>
            <a:r>
              <a:rPr lang="en-GB" dirty="0" smtClean="0"/>
              <a:t>Meritocracy</a:t>
            </a:r>
          </a:p>
          <a:p>
            <a:pPr lvl="1"/>
            <a:r>
              <a:rPr lang="en-GB" dirty="0" smtClean="0"/>
              <a:t>E.g. Contributors with important </a:t>
            </a:r>
            <a:r>
              <a:rPr lang="en-GB" dirty="0"/>
              <a:t>and continuous </a:t>
            </a:r>
            <a:r>
              <a:rPr lang="en-GB" dirty="0" smtClean="0"/>
              <a:t>contributions only can become members </a:t>
            </a:r>
            <a:r>
              <a:rPr lang="en-GB" dirty="0"/>
              <a:t>of the Apache </a:t>
            </a:r>
            <a:r>
              <a:rPr lang="en-GB" dirty="0" smtClean="0"/>
              <a:t>Foundation. </a:t>
            </a:r>
          </a:p>
          <a:p>
            <a:pPr marL="342900" lvl="1" indent="-342900">
              <a:buFont typeface="Arial" pitchFamily="34" charset="0"/>
              <a:buChar char="•"/>
            </a:pPr>
            <a:r>
              <a:rPr lang="en-GB" dirty="0" smtClean="0"/>
              <a:t>Motivation</a:t>
            </a:r>
          </a:p>
          <a:p>
            <a:pPr marL="742950" lvl="2" indent="-342900"/>
            <a:r>
              <a:rPr lang="en-GB" dirty="0" smtClean="0"/>
              <a:t>To improve some system</a:t>
            </a:r>
          </a:p>
          <a:p>
            <a:pPr marL="742950" lvl="2" indent="-342900"/>
            <a:r>
              <a:rPr lang="en-GB" dirty="0" smtClean="0"/>
              <a:t>To solve a problem</a:t>
            </a:r>
          </a:p>
          <a:p>
            <a:pPr marL="342900" lvl="1" indent="-342900">
              <a:buFont typeface="Arial" pitchFamily="34" charset="0"/>
              <a:buChar char="•"/>
            </a:pPr>
            <a:r>
              <a:rPr lang="en-GB" dirty="0" smtClean="0"/>
              <a:t>Funding</a:t>
            </a:r>
          </a:p>
          <a:p>
            <a:pPr marL="742950" lvl="2" indent="-342900"/>
            <a:r>
              <a:rPr lang="en-GB" dirty="0"/>
              <a:t>Public funding</a:t>
            </a:r>
          </a:p>
          <a:p>
            <a:pPr marL="742950" lvl="2" indent="-342900"/>
            <a:r>
              <a:rPr lang="en-GB" dirty="0" smtClean="0"/>
              <a:t>Private </a:t>
            </a:r>
            <a:r>
              <a:rPr lang="en-GB" dirty="0"/>
              <a:t>not-for-profit </a:t>
            </a:r>
            <a:r>
              <a:rPr lang="en-GB" dirty="0" smtClean="0"/>
              <a:t>funding</a:t>
            </a:r>
          </a:p>
          <a:p>
            <a:pPr marL="742950" lvl="2" indent="-342900"/>
            <a:r>
              <a:rPr lang="en-GB" dirty="0" smtClean="0"/>
              <a:t>Indirect funding</a:t>
            </a:r>
          </a:p>
          <a:p>
            <a:pPr marL="342900" lvl="1" indent="-342900">
              <a:buFont typeface="Arial" pitchFamily="34" charset="0"/>
              <a:buChar char="•"/>
            </a:pPr>
            <a:endParaRPr lang="en-GB" dirty="0"/>
          </a:p>
          <a:p>
            <a:endParaRPr lang="en-GB" dirty="0"/>
          </a:p>
        </p:txBody>
      </p:sp>
    </p:spTree>
    <p:extLst>
      <p:ext uri="{BB962C8B-B14F-4D97-AF65-F5344CB8AC3E}">
        <p14:creationId xmlns:p14="http://schemas.microsoft.com/office/powerpoint/2010/main" val="13322493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Corporate involvement in OSS Projects</a:t>
            </a:r>
            <a:endParaRPr lang="en-GB" dirty="0"/>
          </a:p>
        </p:txBody>
      </p:sp>
      <p:sp>
        <p:nvSpPr>
          <p:cNvPr id="3" name="Content Placeholder 2"/>
          <p:cNvSpPr>
            <a:spLocks noGrp="1"/>
          </p:cNvSpPr>
          <p:nvPr>
            <p:ph idx="1"/>
          </p:nvPr>
        </p:nvSpPr>
        <p:spPr/>
        <p:txBody>
          <a:bodyPr>
            <a:normAutofit/>
          </a:bodyPr>
          <a:lstStyle/>
          <a:p>
            <a:r>
              <a:rPr lang="en-GB" dirty="0"/>
              <a:t>Sharing the </a:t>
            </a:r>
            <a:r>
              <a:rPr lang="en-GB" dirty="0" smtClean="0"/>
              <a:t>burden</a:t>
            </a:r>
          </a:p>
          <a:p>
            <a:pPr lvl="1"/>
            <a:r>
              <a:rPr lang="en-GB" dirty="0" smtClean="0"/>
              <a:t>Developing solutions jointly for common problems </a:t>
            </a:r>
            <a:endParaRPr lang="en-GB" dirty="0"/>
          </a:p>
          <a:p>
            <a:pPr lvl="1"/>
            <a:r>
              <a:rPr lang="en-GB" dirty="0" smtClean="0"/>
              <a:t>The </a:t>
            </a:r>
            <a:r>
              <a:rPr lang="en-GB" dirty="0"/>
              <a:t>advantages are obvious: </a:t>
            </a:r>
            <a:r>
              <a:rPr lang="en-GB" dirty="0" smtClean="0"/>
              <a:t>benefits for all at divided costs. </a:t>
            </a:r>
            <a:endParaRPr lang="en-GB" dirty="0"/>
          </a:p>
          <a:p>
            <a:r>
              <a:rPr lang="en-GB" dirty="0" smtClean="0"/>
              <a:t>In </a:t>
            </a:r>
            <a:r>
              <a:rPr lang="en-GB" dirty="0"/>
              <a:t>other cases, companies </a:t>
            </a:r>
            <a:r>
              <a:rPr lang="en-GB" dirty="0" smtClean="0"/>
              <a:t>may also seek to </a:t>
            </a:r>
            <a:r>
              <a:rPr lang="en-GB" dirty="0"/>
              <a:t>collaborate in free </a:t>
            </a:r>
            <a:r>
              <a:rPr lang="en-GB" dirty="0" smtClean="0"/>
              <a:t>projects promoted </a:t>
            </a:r>
            <a:r>
              <a:rPr lang="en-GB" dirty="0"/>
              <a:t>by volunteers, </a:t>
            </a:r>
            <a:endParaRPr lang="en-GB" dirty="0" smtClean="0"/>
          </a:p>
          <a:p>
            <a:pPr marL="457200" lvl="2"/>
            <a:r>
              <a:rPr lang="en-GB" dirty="0"/>
              <a:t>The GNOME Foundation </a:t>
            </a:r>
          </a:p>
          <a:p>
            <a:r>
              <a:rPr lang="en-GB" dirty="0" smtClean="0"/>
              <a:t>make </a:t>
            </a:r>
            <a:r>
              <a:rPr lang="en-GB" dirty="0"/>
              <a:t>volunteers collaborate </a:t>
            </a:r>
            <a:r>
              <a:rPr lang="en-GB" dirty="0" smtClean="0"/>
              <a:t>with their </a:t>
            </a:r>
            <a:r>
              <a:rPr lang="en-GB" dirty="0"/>
              <a:t>own free projects. </a:t>
            </a:r>
            <a:endParaRPr lang="en-GB" dirty="0" smtClean="0"/>
          </a:p>
          <a:p>
            <a:pPr lvl="2"/>
            <a:r>
              <a:rPr lang="en-GB" dirty="0" smtClean="0"/>
              <a:t>Red Hat</a:t>
            </a:r>
          </a:p>
          <a:p>
            <a:endParaRPr lang="en-GB" dirty="0"/>
          </a:p>
        </p:txBody>
      </p:sp>
    </p:spTree>
    <p:extLst>
      <p:ext uri="{BB962C8B-B14F-4D97-AF65-F5344CB8AC3E}">
        <p14:creationId xmlns:p14="http://schemas.microsoft.com/office/powerpoint/2010/main" val="5381225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Corporate involvement in OSS Projects</a:t>
            </a:r>
            <a:endParaRPr lang="en-GB" dirty="0"/>
          </a:p>
        </p:txBody>
      </p:sp>
      <p:sp>
        <p:nvSpPr>
          <p:cNvPr id="3" name="Content Placeholder 2"/>
          <p:cNvSpPr>
            <a:spLocks noGrp="1"/>
          </p:cNvSpPr>
          <p:nvPr>
            <p:ph idx="1"/>
          </p:nvPr>
        </p:nvSpPr>
        <p:spPr/>
        <p:txBody>
          <a:bodyPr>
            <a:normAutofit fontScale="92500"/>
          </a:bodyPr>
          <a:lstStyle/>
          <a:p>
            <a:r>
              <a:rPr lang="en-GB" dirty="0" smtClean="0"/>
              <a:t>Usually </a:t>
            </a:r>
            <a:r>
              <a:rPr lang="en-GB" dirty="0"/>
              <a:t>those external entities determine how the funds are to be spent, and where the development efforts are headed. </a:t>
            </a:r>
            <a:endParaRPr lang="en-GB" dirty="0" smtClean="0"/>
          </a:p>
          <a:p>
            <a:r>
              <a:rPr lang="en-GB" dirty="0" smtClean="0"/>
              <a:t>The </a:t>
            </a:r>
            <a:r>
              <a:rPr lang="en-GB" dirty="0"/>
              <a:t>developer </a:t>
            </a:r>
            <a:r>
              <a:rPr lang="en-GB" dirty="0" smtClean="0"/>
              <a:t>just </a:t>
            </a:r>
            <a:r>
              <a:rPr lang="en-GB" dirty="0"/>
              <a:t>follows those more or less strict guidelines. </a:t>
            </a:r>
            <a:endParaRPr lang="en-GB" dirty="0" smtClean="0"/>
          </a:p>
          <a:p>
            <a:pPr algn="just"/>
            <a:r>
              <a:rPr lang="en-GB" dirty="0" smtClean="0"/>
              <a:t>In </a:t>
            </a:r>
            <a:r>
              <a:rPr lang="en-GB" dirty="0"/>
              <a:t>some sense, it could be said that the external entity `sponsors' the development of some given open source software. </a:t>
            </a:r>
            <a:endParaRPr lang="en-GB" dirty="0" smtClean="0"/>
          </a:p>
          <a:p>
            <a:r>
              <a:rPr lang="en-GB" dirty="0" smtClean="0"/>
              <a:t>Three </a:t>
            </a:r>
            <a:r>
              <a:rPr lang="en-GB" dirty="0"/>
              <a:t>models, according to who funds the project and why. </a:t>
            </a:r>
            <a:endParaRPr lang="en-GB" dirty="0" smtClean="0"/>
          </a:p>
          <a:p>
            <a:pPr lvl="1"/>
            <a:r>
              <a:rPr lang="en-GB" dirty="0" smtClean="0"/>
              <a:t>public </a:t>
            </a:r>
            <a:r>
              <a:rPr lang="en-GB" dirty="0"/>
              <a:t>funding, </a:t>
            </a:r>
            <a:endParaRPr lang="en-GB" dirty="0" smtClean="0"/>
          </a:p>
          <a:p>
            <a:pPr lvl="1"/>
            <a:r>
              <a:rPr lang="en-GB" dirty="0" smtClean="0"/>
              <a:t>‘needed </a:t>
            </a:r>
            <a:r>
              <a:rPr lang="en-GB" dirty="0"/>
              <a:t>improvement' funding, </a:t>
            </a:r>
            <a:r>
              <a:rPr lang="en-GB" dirty="0" smtClean="0"/>
              <a:t>and</a:t>
            </a:r>
          </a:p>
          <a:p>
            <a:pPr lvl="1"/>
            <a:r>
              <a:rPr lang="en-GB" dirty="0" smtClean="0"/>
              <a:t> </a:t>
            </a:r>
            <a:r>
              <a:rPr lang="en-GB" dirty="0"/>
              <a:t>indirect funding. </a:t>
            </a:r>
            <a:endParaRPr lang="en-GB" dirty="0" smtClean="0"/>
          </a:p>
          <a:p>
            <a:pPr algn="just"/>
            <a:r>
              <a:rPr lang="en-GB" dirty="0"/>
              <a:t>Today each of these kinds of free software business is practiced by a number of corporations. </a:t>
            </a:r>
          </a:p>
          <a:p>
            <a:endParaRPr lang="en-GB" dirty="0"/>
          </a:p>
        </p:txBody>
      </p:sp>
    </p:spTree>
    <p:extLst>
      <p:ext uri="{BB962C8B-B14F-4D97-AF65-F5344CB8AC3E}">
        <p14:creationId xmlns:p14="http://schemas.microsoft.com/office/powerpoint/2010/main" val="6682484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Practice of supporting the OSS developers</a:t>
            </a:r>
            <a:endParaRPr lang="en-GB" dirty="0"/>
          </a:p>
        </p:txBody>
      </p:sp>
      <p:sp>
        <p:nvSpPr>
          <p:cNvPr id="3" name="Content Placeholder 2"/>
          <p:cNvSpPr>
            <a:spLocks noGrp="1"/>
          </p:cNvSpPr>
          <p:nvPr>
            <p:ph idx="1"/>
          </p:nvPr>
        </p:nvSpPr>
        <p:spPr>
          <a:xfrm>
            <a:off x="533400" y="1947809"/>
            <a:ext cx="8229600" cy="3157591"/>
          </a:xfrm>
        </p:spPr>
        <p:txBody>
          <a:bodyPr>
            <a:normAutofit/>
          </a:bodyPr>
          <a:lstStyle/>
          <a:p>
            <a:r>
              <a:rPr lang="en-GB" dirty="0"/>
              <a:t>If open source code is like infrastructure, we want to </a:t>
            </a:r>
            <a:r>
              <a:rPr lang="en-GB" dirty="0" smtClean="0"/>
              <a:t>measure its </a:t>
            </a:r>
            <a:r>
              <a:rPr lang="en-GB" dirty="0"/>
              <a:t>value based on a combination </a:t>
            </a:r>
            <a:r>
              <a:rPr lang="en-GB" dirty="0" smtClean="0"/>
              <a:t>of</a:t>
            </a:r>
          </a:p>
          <a:p>
            <a:pPr lvl="1"/>
            <a:r>
              <a:rPr lang="en-GB" i="1" dirty="0" smtClean="0"/>
              <a:t>dependencies </a:t>
            </a:r>
            <a:r>
              <a:rPr lang="en-GB" dirty="0"/>
              <a:t>(Who uses the code?) </a:t>
            </a:r>
            <a:r>
              <a:rPr lang="en-GB" dirty="0" smtClean="0"/>
              <a:t>and </a:t>
            </a:r>
          </a:p>
          <a:p>
            <a:pPr lvl="1"/>
            <a:r>
              <a:rPr lang="en-GB" i="1" dirty="0" smtClean="0"/>
              <a:t>substitutability </a:t>
            </a:r>
            <a:r>
              <a:rPr lang="en-GB" dirty="0"/>
              <a:t>(If this code disappeared, how hard would it be to replace?). </a:t>
            </a:r>
            <a:endParaRPr lang="en-GB" dirty="0" smtClean="0"/>
          </a:p>
          <a:p>
            <a:pPr algn="just"/>
            <a:r>
              <a:rPr lang="en-GB" dirty="0" smtClean="0"/>
              <a:t>Sponsorships </a:t>
            </a:r>
            <a:r>
              <a:rPr lang="en-GB" dirty="0"/>
              <a:t>managed through </a:t>
            </a:r>
            <a:r>
              <a:rPr lang="en-GB" dirty="0" err="1"/>
              <a:t>Patreon</a:t>
            </a:r>
            <a:r>
              <a:rPr lang="en-GB" dirty="0"/>
              <a:t> and </a:t>
            </a:r>
            <a:r>
              <a:rPr lang="en-GB" dirty="0" err="1"/>
              <a:t>GitHub</a:t>
            </a:r>
            <a:r>
              <a:rPr lang="en-GB" dirty="0"/>
              <a:t> Sponsors (a </a:t>
            </a:r>
            <a:r>
              <a:rPr lang="en-GB" dirty="0" smtClean="0"/>
              <a:t>platform-native sponsorship </a:t>
            </a:r>
            <a:r>
              <a:rPr lang="en-GB" dirty="0"/>
              <a:t>product launched by </a:t>
            </a:r>
            <a:r>
              <a:rPr lang="en-GB" dirty="0" err="1"/>
              <a:t>GitHub</a:t>
            </a:r>
            <a:r>
              <a:rPr lang="en-GB" dirty="0"/>
              <a:t> in 2019</a:t>
            </a:r>
            <a:r>
              <a:rPr lang="en-GB" dirty="0" smtClean="0"/>
              <a:t>).</a:t>
            </a:r>
          </a:p>
          <a:p>
            <a:endParaRPr lang="en-GB" dirty="0" smtClean="0"/>
          </a:p>
        </p:txBody>
      </p:sp>
    </p:spTree>
    <p:extLst>
      <p:ext uri="{BB962C8B-B14F-4D97-AF65-F5344CB8AC3E}">
        <p14:creationId xmlns:p14="http://schemas.microsoft.com/office/powerpoint/2010/main" val="38276865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86800" cy="990600"/>
          </a:xfrm>
        </p:spPr>
        <p:txBody>
          <a:bodyPr>
            <a:normAutofit fontScale="90000"/>
          </a:bodyPr>
          <a:lstStyle/>
          <a:p>
            <a:r>
              <a:rPr lang="en-GB" dirty="0"/>
              <a:t>A newer practice of open source developers raising money </a:t>
            </a:r>
          </a:p>
        </p:txBody>
      </p:sp>
      <p:sp>
        <p:nvSpPr>
          <p:cNvPr id="3" name="Content Placeholder 2"/>
          <p:cNvSpPr>
            <a:spLocks noGrp="1"/>
          </p:cNvSpPr>
          <p:nvPr>
            <p:ph idx="1"/>
          </p:nvPr>
        </p:nvSpPr>
        <p:spPr/>
        <p:txBody>
          <a:bodyPr/>
          <a:lstStyle/>
          <a:p>
            <a:pPr algn="just"/>
            <a:r>
              <a:rPr lang="en-GB" dirty="0" smtClean="0"/>
              <a:t>from </a:t>
            </a:r>
            <a:r>
              <a:rPr lang="en-GB" dirty="0"/>
              <a:t>their fans and users, </a:t>
            </a:r>
            <a:endParaRPr lang="en-GB" dirty="0" smtClean="0"/>
          </a:p>
          <a:p>
            <a:pPr algn="just"/>
            <a:r>
              <a:rPr lang="en-GB" dirty="0" smtClean="0"/>
              <a:t>independent </a:t>
            </a:r>
            <a:r>
              <a:rPr lang="en-GB" dirty="0"/>
              <a:t>not just of a salaried job but of a specific project.</a:t>
            </a:r>
          </a:p>
          <a:p>
            <a:endParaRPr lang="en-GB"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69712"/>
            <a:ext cx="404812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240" y="2557141"/>
            <a:ext cx="2806973"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59175" y="6400800"/>
            <a:ext cx="4455066" cy="369332"/>
          </a:xfrm>
          <a:prstGeom prst="rect">
            <a:avLst/>
          </a:prstGeom>
        </p:spPr>
        <p:txBody>
          <a:bodyPr wrap="none">
            <a:spAutoFit/>
          </a:bodyPr>
          <a:lstStyle/>
          <a:p>
            <a:r>
              <a:rPr lang="en-GB" dirty="0">
                <a:hlinkClick r:id="rId4"/>
              </a:rPr>
              <a:t>https://</a:t>
            </a:r>
            <a:r>
              <a:rPr lang="en-GB" dirty="0" smtClean="0">
                <a:hlinkClick r:id="rId4"/>
              </a:rPr>
              <a:t>github.com/sponsors/sindresorhus</a:t>
            </a:r>
            <a:r>
              <a:rPr lang="en-GB" dirty="0" smtClean="0"/>
              <a:t> </a:t>
            </a:r>
            <a:endParaRPr lang="en-GB" dirty="0"/>
          </a:p>
        </p:txBody>
      </p:sp>
    </p:spTree>
    <p:extLst>
      <p:ext uri="{BB962C8B-B14F-4D97-AF65-F5344CB8AC3E}">
        <p14:creationId xmlns:p14="http://schemas.microsoft.com/office/powerpoint/2010/main" val="3205628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GB" sz="3200" dirty="0" smtClean="0"/>
              <a:t>Four levels of freedom</a:t>
            </a:r>
            <a:endParaRPr lang="en-GB" sz="3200" dirty="0"/>
          </a:p>
        </p:txBody>
      </p:sp>
      <p:sp>
        <p:nvSpPr>
          <p:cNvPr id="3" name="Content Placeholder 2"/>
          <p:cNvSpPr>
            <a:spLocks noGrp="1"/>
          </p:cNvSpPr>
          <p:nvPr>
            <p:ph idx="1"/>
          </p:nvPr>
        </p:nvSpPr>
        <p:spPr>
          <a:xfrm>
            <a:off x="533400" y="1219200"/>
            <a:ext cx="8229600" cy="3962400"/>
          </a:xfrm>
        </p:spPr>
        <p:txBody>
          <a:bodyPr>
            <a:normAutofit/>
          </a:bodyPr>
          <a:lstStyle/>
          <a:p>
            <a:pPr marL="274320" lvl="1" indent="0" algn="just">
              <a:buNone/>
            </a:pPr>
            <a:r>
              <a:rPr lang="en-GB" dirty="0" smtClean="0"/>
              <a:t>(</a:t>
            </a:r>
            <a:r>
              <a:rPr lang="en-GB" dirty="0"/>
              <a:t>0) The freedom to run the program as you wish, for whatever purpose.</a:t>
            </a:r>
          </a:p>
          <a:p>
            <a:pPr marL="274320" lvl="1" indent="0">
              <a:buNone/>
            </a:pPr>
            <a:r>
              <a:rPr lang="en-GB" dirty="0"/>
              <a:t>(1) The freedom to study the program's “source code,” and change it, so the program does your computing as you wish. </a:t>
            </a:r>
            <a:r>
              <a:rPr lang="en-GB" dirty="0" smtClean="0"/>
              <a:t>Anyone </a:t>
            </a:r>
            <a:r>
              <a:rPr lang="en-GB" dirty="0"/>
              <a:t>who knows programming, and has the program in source code form, can read the source code, understand its functioning, and change it too</a:t>
            </a:r>
            <a:r>
              <a:rPr lang="en-GB" dirty="0" smtClean="0"/>
              <a:t>.</a:t>
            </a:r>
            <a:endParaRPr lang="en-GB" dirty="0"/>
          </a:p>
          <a:p>
            <a:pPr marL="274320" lvl="1" indent="0" algn="just">
              <a:buNone/>
            </a:pPr>
            <a:r>
              <a:rPr lang="en-GB" dirty="0"/>
              <a:t>(2) The freedom to make and distribute exact copies when you wish. </a:t>
            </a:r>
            <a:r>
              <a:rPr lang="en-GB" dirty="0" smtClean="0"/>
              <a:t>Distributing </a:t>
            </a:r>
            <a:r>
              <a:rPr lang="en-GB" dirty="0"/>
              <a:t>a program to users without freedom mistreats them; however, choosing not to distribute the program—using it privately—does not mistreat anyone.)</a:t>
            </a:r>
          </a:p>
          <a:p>
            <a:pPr marL="274320" lvl="1" indent="0" algn="just">
              <a:buNone/>
            </a:pPr>
            <a:r>
              <a:rPr lang="en-GB" dirty="0"/>
              <a:t>(3) The freedom to make and distribute copies of your modified versions, when you wish.</a:t>
            </a:r>
            <a:endParaRPr lang="en-GB" dirty="0"/>
          </a:p>
        </p:txBody>
      </p:sp>
    </p:spTree>
    <p:extLst>
      <p:ext uri="{BB962C8B-B14F-4D97-AF65-F5344CB8AC3E}">
        <p14:creationId xmlns:p14="http://schemas.microsoft.com/office/powerpoint/2010/main" val="91423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Four freedoms from 0 to 3</a:t>
            </a:r>
            <a:endParaRPr lang="en-GB" dirty="0"/>
          </a:p>
        </p:txBody>
      </p:sp>
      <p:sp>
        <p:nvSpPr>
          <p:cNvPr id="4" name="Content Placeholder 3"/>
          <p:cNvSpPr>
            <a:spLocks noGrp="1"/>
          </p:cNvSpPr>
          <p:nvPr>
            <p:ph idx="1"/>
          </p:nvPr>
        </p:nvSpPr>
        <p:spPr>
          <a:prstGeom prst="rect">
            <a:avLst/>
          </a:prstGeom>
        </p:spPr>
        <p:txBody>
          <a:bodyPr wrap="square">
            <a:spAutoFit/>
          </a:bodyPr>
          <a:lstStyle/>
          <a:p>
            <a:r>
              <a:rPr lang="en-GB" dirty="0"/>
              <a:t>The reason the current and definitive four freedoms are numbered 0, 1, 2 and 3 is historical. </a:t>
            </a:r>
            <a:endParaRPr lang="en-GB" dirty="0" smtClean="0"/>
          </a:p>
          <a:p>
            <a:r>
              <a:rPr lang="en-GB" dirty="0" smtClean="0"/>
              <a:t>Around </a:t>
            </a:r>
            <a:r>
              <a:rPr lang="en-GB" dirty="0"/>
              <a:t>1990 there were three freedoms, numbered 1, 2, and 3. </a:t>
            </a:r>
          </a:p>
          <a:p>
            <a:r>
              <a:rPr lang="en-GB" dirty="0"/>
              <a:t>It was then decided that the freedom to run the program needed to be mentioned explicitly. </a:t>
            </a:r>
            <a:endParaRPr lang="en-GB" dirty="0" smtClean="0"/>
          </a:p>
          <a:p>
            <a:r>
              <a:rPr lang="en-GB" dirty="0" smtClean="0"/>
              <a:t>Rather </a:t>
            </a:r>
            <a:r>
              <a:rPr lang="en-GB" dirty="0"/>
              <a:t>than renumber the others, freedom 0 was added.</a:t>
            </a:r>
            <a:endParaRPr lang="en-GB" dirty="0"/>
          </a:p>
        </p:txBody>
      </p:sp>
    </p:spTree>
    <p:extLst>
      <p:ext uri="{BB962C8B-B14F-4D97-AF65-F5344CB8AC3E}">
        <p14:creationId xmlns:p14="http://schemas.microsoft.com/office/powerpoint/2010/main" val="933347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885" y="609600"/>
            <a:ext cx="8229600" cy="990600"/>
          </a:xfrm>
        </p:spPr>
        <p:txBody>
          <a:bodyPr>
            <a:normAutofit fontScale="90000"/>
          </a:bodyPr>
          <a:lstStyle/>
          <a:p>
            <a:r>
              <a:rPr lang="en-GB" dirty="0" smtClean="0"/>
              <a:t/>
            </a:r>
            <a:br>
              <a:rPr lang="en-GB" dirty="0" smtClean="0"/>
            </a:br>
            <a:r>
              <a:rPr lang="en-GB" dirty="0" smtClean="0"/>
              <a:t>People who contributed to FLOSS for what it is today</a:t>
            </a:r>
            <a:br>
              <a:rPr lang="en-GB" dirty="0" smtClean="0"/>
            </a:br>
            <a:endParaRPr lang="en-GB" dirty="0"/>
          </a:p>
        </p:txBody>
      </p:sp>
      <p:sp>
        <p:nvSpPr>
          <p:cNvPr id="3" name="Content Placeholder 2"/>
          <p:cNvSpPr>
            <a:spLocks noGrp="1"/>
          </p:cNvSpPr>
          <p:nvPr>
            <p:ph idx="1"/>
          </p:nvPr>
        </p:nvSpPr>
        <p:spPr>
          <a:xfrm>
            <a:off x="685800" y="2667000"/>
            <a:ext cx="7696200" cy="2514600"/>
          </a:xfrm>
        </p:spPr>
        <p:txBody>
          <a:bodyPr/>
          <a:lstStyle/>
          <a:p>
            <a:r>
              <a:rPr lang="en-GB" dirty="0" smtClean="0"/>
              <a:t>Richard Stallman</a:t>
            </a:r>
          </a:p>
          <a:p>
            <a:r>
              <a:rPr lang="en-GB" dirty="0" smtClean="0"/>
              <a:t>Linus Torvalds</a:t>
            </a:r>
          </a:p>
          <a:p>
            <a:r>
              <a:rPr lang="en-GB" dirty="0"/>
              <a:t>Eric S. </a:t>
            </a:r>
            <a:r>
              <a:rPr lang="en-GB" dirty="0" smtClean="0"/>
              <a:t>Raymond</a:t>
            </a:r>
          </a:p>
        </p:txBody>
      </p:sp>
      <p:sp>
        <p:nvSpPr>
          <p:cNvPr id="4" name="Rectangle 3"/>
          <p:cNvSpPr/>
          <p:nvPr/>
        </p:nvSpPr>
        <p:spPr>
          <a:xfrm>
            <a:off x="1295400" y="2020902"/>
            <a:ext cx="6781800"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2400" dirty="0"/>
              <a:t>Stallman-Torvalds-Raymond’s hacker diaspora</a:t>
            </a:r>
          </a:p>
        </p:txBody>
      </p:sp>
      <p:sp>
        <p:nvSpPr>
          <p:cNvPr id="5" name="Rectangle 4"/>
          <p:cNvSpPr/>
          <p:nvPr/>
        </p:nvSpPr>
        <p:spPr>
          <a:xfrm>
            <a:off x="914400" y="5638800"/>
            <a:ext cx="7772400" cy="923330"/>
          </a:xfrm>
          <a:prstGeom prst="rect">
            <a:avLst/>
          </a:prstGeom>
        </p:spPr>
        <p:txBody>
          <a:bodyPr wrap="square">
            <a:spAutoFit/>
          </a:bodyPr>
          <a:lstStyle/>
          <a:p>
            <a:r>
              <a:rPr lang="en-GB" i="1" dirty="0"/>
              <a:t>Hackers: Heroes of the Computer Revolution </a:t>
            </a:r>
          </a:p>
          <a:p>
            <a:pPr lvl="1"/>
            <a:r>
              <a:rPr lang="en-GB" dirty="0"/>
              <a:t>Steven Levy. </a:t>
            </a:r>
            <a:r>
              <a:rPr lang="en-GB" i="1" dirty="0"/>
              <a:t>Hackers: Heroes of the Computer Revolution</a:t>
            </a:r>
            <a:r>
              <a:rPr lang="en-GB" dirty="0"/>
              <a:t>. Anchor/Doubleday. 1984. ISBN 0-385-19195-2.</a:t>
            </a:r>
            <a:endParaRPr lang="en-GB" dirty="0"/>
          </a:p>
        </p:txBody>
      </p:sp>
    </p:spTree>
    <p:extLst>
      <p:ext uri="{BB962C8B-B14F-4D97-AF65-F5344CB8AC3E}">
        <p14:creationId xmlns:p14="http://schemas.microsoft.com/office/powerpoint/2010/main" val="1944351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9322</TotalTime>
  <Words>3381</Words>
  <Application>Microsoft Office PowerPoint</Application>
  <PresentationFormat>On-screen Show (4:3)</PresentationFormat>
  <Paragraphs>388</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Clarity</vt:lpstr>
      <vt:lpstr>FLOSS : History and Evolution </vt:lpstr>
      <vt:lpstr>Which of the two names have you seen/heard the most?</vt:lpstr>
      <vt:lpstr>Free/Libre Open Source Software (FLOSS)</vt:lpstr>
      <vt:lpstr> Is FLOSS free? </vt:lpstr>
      <vt:lpstr> However, software was free as free beer when*  </vt:lpstr>
      <vt:lpstr>Why Free software?</vt:lpstr>
      <vt:lpstr>Four levels of freedom</vt:lpstr>
      <vt:lpstr>Four freedoms from 0 to 3</vt:lpstr>
      <vt:lpstr> People who contributed to FLOSS for what it is today </vt:lpstr>
      <vt:lpstr>A few others</vt:lpstr>
      <vt:lpstr>The Players : An Introduction</vt:lpstr>
      <vt:lpstr>PowerPoint Presentation</vt:lpstr>
      <vt:lpstr>Launching of the GNU project in 1983</vt:lpstr>
      <vt:lpstr>Launching of the GNU project in 1983</vt:lpstr>
      <vt:lpstr>Launching of the GNU project in 1983</vt:lpstr>
      <vt:lpstr>Launching of the GNU project in 1983</vt:lpstr>
      <vt:lpstr>What motivated Richard Stallman?</vt:lpstr>
      <vt:lpstr>What motivated Richard Stallman?</vt:lpstr>
      <vt:lpstr> GNU, is a recursive acronym meaning “GNU's Not Unix”— </vt:lpstr>
      <vt:lpstr>PowerPoint Presentation</vt:lpstr>
      <vt:lpstr>the Free Software Foundation (FSF)</vt:lpstr>
      <vt:lpstr>PowerPoint Presentation</vt:lpstr>
      <vt:lpstr>PowerPoint Presentation</vt:lpstr>
      <vt:lpstr>Linux arrives in 1991</vt:lpstr>
      <vt:lpstr>Linux arrives in 1991</vt:lpstr>
      <vt:lpstr>Threats to Free Software</vt:lpstr>
      <vt:lpstr>Counter culture</vt:lpstr>
      <vt:lpstr>From: Free software   To: Open source Software</vt:lpstr>
      <vt:lpstr>The Freely Redistributable Software Conference</vt:lpstr>
      <vt:lpstr>The Cathedral and the Bazaar</vt:lpstr>
      <vt:lpstr>Development Style</vt:lpstr>
      <vt:lpstr>Cathedral vs Bazaar</vt:lpstr>
      <vt:lpstr>Bazaar style attracted more attention: Too many cooks spoil the broth really!!! </vt:lpstr>
      <vt:lpstr>Netscape Communications releases source code of its web browser</vt:lpstr>
      <vt:lpstr>R the programming language for statistics released as Free software</vt:lpstr>
      <vt:lpstr>Free Software turned off businesses </vt:lpstr>
      <vt:lpstr>From: Sourceware, Source code available to: Open Source Software</vt:lpstr>
      <vt:lpstr>Role of free software in running the Internet</vt:lpstr>
      <vt:lpstr>the Freeware Summit</vt:lpstr>
      <vt:lpstr>PowerPoint Presentation</vt:lpstr>
      <vt:lpstr>The Linux world show in 1999</vt:lpstr>
      <vt:lpstr>PowerPoint Presentation</vt:lpstr>
      <vt:lpstr>The two concepts are only culturally distinct: Ideology vs Pragmatics</vt:lpstr>
      <vt:lpstr>Difference in values</vt:lpstr>
      <vt:lpstr>A viewpoint worth consideration</vt:lpstr>
      <vt:lpstr>FLOSS Projects Timeline</vt:lpstr>
      <vt:lpstr>PowerPoint Presentation</vt:lpstr>
      <vt:lpstr>FLOSS Evolution</vt:lpstr>
      <vt:lpstr>Hosting Platforms (the tarball approach)</vt:lpstr>
      <vt:lpstr>Hosting Platforms (source management systems)</vt:lpstr>
      <vt:lpstr>Development support sites</vt:lpstr>
      <vt:lpstr>Development support sites</vt:lpstr>
      <vt:lpstr>Development support sites</vt:lpstr>
      <vt:lpstr>  Hosting Platforms (The Arrival of Git)  </vt:lpstr>
      <vt:lpstr> Hosting Platforms (The Arrival of Github) </vt:lpstr>
      <vt:lpstr>Hosting Platforms Convenience triumphing over personal values</vt:lpstr>
      <vt:lpstr>Development Processes</vt:lpstr>
      <vt:lpstr>Community Based Projects</vt:lpstr>
      <vt:lpstr>The Cathedral Style</vt:lpstr>
      <vt:lpstr>The Bazaar Style</vt:lpstr>
      <vt:lpstr>Foundation Based Projects</vt:lpstr>
      <vt:lpstr>Corporate involvement in OSS Projects</vt:lpstr>
      <vt:lpstr>Corporate involvement in OSS Projects</vt:lpstr>
      <vt:lpstr>Practice of supporting the OSS developers</vt:lpstr>
      <vt:lpstr>A newer practice of open source developers raising money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dc:creator>
  <cp:lastModifiedBy>kk</cp:lastModifiedBy>
  <cp:revision>264</cp:revision>
  <dcterms:created xsi:type="dcterms:W3CDTF">2006-08-16T00:00:00Z</dcterms:created>
  <dcterms:modified xsi:type="dcterms:W3CDTF">2022-02-22T03:26:32Z</dcterms:modified>
</cp:coreProperties>
</file>