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57" r:id="rId3"/>
    <p:sldId id="298" r:id="rId4"/>
    <p:sldId id="304" r:id="rId5"/>
    <p:sldId id="300" r:id="rId6"/>
    <p:sldId id="301" r:id="rId7"/>
    <p:sldId id="296" r:id="rId8"/>
    <p:sldId id="332" r:id="rId9"/>
    <p:sldId id="302" r:id="rId10"/>
    <p:sldId id="303" r:id="rId11"/>
    <p:sldId id="308" r:id="rId12"/>
    <p:sldId id="309" r:id="rId13"/>
    <p:sldId id="338" r:id="rId14"/>
    <p:sldId id="339" r:id="rId15"/>
    <p:sldId id="316" r:id="rId16"/>
    <p:sldId id="318" r:id="rId17"/>
    <p:sldId id="322" r:id="rId18"/>
    <p:sldId id="292" r:id="rId19"/>
    <p:sldId id="336" r:id="rId20"/>
    <p:sldId id="305" r:id="rId21"/>
    <p:sldId id="334" r:id="rId22"/>
    <p:sldId id="317" r:id="rId23"/>
    <p:sldId id="310" r:id="rId24"/>
    <p:sldId id="319" r:id="rId25"/>
    <p:sldId id="333" r:id="rId26"/>
    <p:sldId id="321" r:id="rId27"/>
    <p:sldId id="313" r:id="rId28"/>
    <p:sldId id="323" r:id="rId29"/>
    <p:sldId id="324" r:id="rId30"/>
    <p:sldId id="314" r:id="rId31"/>
    <p:sldId id="326" r:id="rId32"/>
    <p:sldId id="327" r:id="rId33"/>
    <p:sldId id="328" r:id="rId34"/>
    <p:sldId id="329" r:id="rId35"/>
    <p:sldId id="330" r:id="rId36"/>
    <p:sldId id="331" r:id="rId37"/>
    <p:sldId id="315" r:id="rId38"/>
    <p:sldId id="275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1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B8CBD-D8D9-447B-875E-89D674D9CD16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265345-F84A-470C-8571-8574DD8BE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103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BE279-830C-422C-ABEE-F49DD6E339F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124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Skills – coding/non-coding, beginner/advanced, programming</a:t>
            </a:r>
            <a:r>
              <a:rPr lang="en-GB" baseline="0" dirty="0" smtClean="0"/>
              <a:t> language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65345-F84A-470C-8571-8574DD8BE505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464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F91D-BCE9-4BF4-95EB-BF4BAB33A295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FA6C-1C36-4DD1-8C06-2999D262CDFD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F91D-BCE9-4BF4-95EB-BF4BAB33A295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FA6C-1C36-4DD1-8C06-2999D262CDF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F91D-BCE9-4BF4-95EB-BF4BAB33A295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FA6C-1C36-4DD1-8C06-2999D262CDF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F91D-BCE9-4BF4-95EB-BF4BAB33A295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FA6C-1C36-4DD1-8C06-2999D262CDF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F91D-BCE9-4BF4-95EB-BF4BAB33A295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FA6C-1C36-4DD1-8C06-2999D262CDFD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F91D-BCE9-4BF4-95EB-BF4BAB33A295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FA6C-1C36-4DD1-8C06-2999D262CDF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F91D-BCE9-4BF4-95EB-BF4BAB33A295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FA6C-1C36-4DD1-8C06-2999D262CDFD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F91D-BCE9-4BF4-95EB-BF4BAB33A295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FA6C-1C36-4DD1-8C06-2999D262CDF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F91D-BCE9-4BF4-95EB-BF4BAB33A295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FA6C-1C36-4DD1-8C06-2999D262CDF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F91D-BCE9-4BF4-95EB-BF4BAB33A295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FA6C-1C36-4DD1-8C06-2999D262CDFD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F91D-BCE9-4BF4-95EB-BF4BAB33A295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FA6C-1C36-4DD1-8C06-2999D262CDF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5D5F91D-BCE9-4BF4-95EB-BF4BAB33A295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193FA6C-1C36-4DD1-8C06-2999D262CDFD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ublic-apis/public-apis" TargetMode="External"/><Relationship Id="rId2" Type="http://schemas.openxmlformats.org/officeDocument/2006/relationships/hyperlink" Target="https://github.com/jeanqasaur/women-in-programming-languages-research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h5bp/Front-end-Developer-Interview-Questions" TargetMode="External"/><Relationship Id="rId4" Type="http://schemas.openxmlformats.org/officeDocument/2006/relationships/hyperlink" Target="https://github.com/sindresorhus/awesome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sindresorhus/awesom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up-for-grabs.ne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dfirstissue.dev/" TargetMode="External"/><Relationship Id="rId2" Type="http://schemas.openxmlformats.org/officeDocument/2006/relationships/hyperlink" Target="https://up-for-grabs.n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unGell/awesome-for-beginners" TargetMode="External"/><Relationship Id="rId4" Type="http://schemas.openxmlformats.org/officeDocument/2006/relationships/hyperlink" Target="https://www.firsttimersonly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5bp/Front-end-Developer-Interview-Questions/blob/main/.github/CONTRIBUTING.md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indresorhus/awesome" TargetMode="Externa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268760"/>
            <a:ext cx="7848600" cy="1927225"/>
          </a:xfrm>
        </p:spPr>
        <p:txBody>
          <a:bodyPr>
            <a:normAutofit/>
          </a:bodyPr>
          <a:lstStyle/>
          <a:p>
            <a:r>
              <a:rPr lang="en-GB" sz="4000" dirty="0" smtClean="0"/>
              <a:t>How to participate in Free/</a:t>
            </a:r>
            <a:r>
              <a:rPr lang="en-GB" sz="4000" dirty="0" err="1" smtClean="0"/>
              <a:t>Libre</a:t>
            </a:r>
            <a:r>
              <a:rPr lang="en-GB" sz="4000" dirty="0" smtClean="0"/>
              <a:t> Open Source Software Projects</a:t>
            </a:r>
            <a:endParaRPr lang="en-GB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608" y="3645024"/>
            <a:ext cx="7016824" cy="1752600"/>
          </a:xfrm>
        </p:spPr>
        <p:txBody>
          <a:bodyPr>
            <a:normAutofit/>
          </a:bodyPr>
          <a:lstStyle/>
          <a:p>
            <a:r>
              <a:rPr lang="en-GB" dirty="0" err="1" smtClean="0"/>
              <a:t>Dr.</a:t>
            </a:r>
            <a:r>
              <a:rPr lang="en-GB" dirty="0" smtClean="0"/>
              <a:t> </a:t>
            </a:r>
            <a:r>
              <a:rPr lang="en-GB" dirty="0" err="1" smtClean="0"/>
              <a:t>Kuljit</a:t>
            </a:r>
            <a:r>
              <a:rPr lang="en-GB" dirty="0" smtClean="0"/>
              <a:t> </a:t>
            </a:r>
            <a:r>
              <a:rPr lang="en-GB" dirty="0" err="1" smtClean="0"/>
              <a:t>Kaur</a:t>
            </a:r>
            <a:r>
              <a:rPr lang="en-GB" dirty="0" smtClean="0"/>
              <a:t> </a:t>
            </a:r>
            <a:r>
              <a:rPr lang="en-GB" dirty="0" err="1" smtClean="0"/>
              <a:t>Chahal</a:t>
            </a:r>
            <a:endParaRPr lang="en-GB" dirty="0" smtClean="0"/>
          </a:p>
          <a:p>
            <a:r>
              <a:rPr lang="en-GB" dirty="0" smtClean="0"/>
              <a:t>Department of Computer Science</a:t>
            </a:r>
          </a:p>
          <a:p>
            <a:r>
              <a:rPr lang="en-GB" dirty="0" smtClean="0"/>
              <a:t>Guru Nanak </a:t>
            </a:r>
            <a:r>
              <a:rPr lang="en-GB" dirty="0" err="1" smtClean="0"/>
              <a:t>Dev</a:t>
            </a:r>
            <a:r>
              <a:rPr lang="en-GB" dirty="0" smtClean="0"/>
              <a:t> University, Amritsar, India</a:t>
            </a:r>
            <a:r>
              <a:rPr lang="en-GB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69361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948" y="260648"/>
            <a:ext cx="8301608" cy="1143000"/>
          </a:xfrm>
        </p:spPr>
        <p:txBody>
          <a:bodyPr/>
          <a:lstStyle/>
          <a:p>
            <a:r>
              <a:rPr lang="en-GB" dirty="0" smtClean="0"/>
              <a:t>The </a:t>
            </a:r>
            <a:r>
              <a:rPr lang="en-GB" dirty="0"/>
              <a:t>onion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161" y="1124744"/>
            <a:ext cx="8229600" cy="5544616"/>
          </a:xfrm>
        </p:spPr>
        <p:txBody>
          <a:bodyPr/>
          <a:lstStyle/>
          <a:p>
            <a:pPr algn="just"/>
            <a:r>
              <a:rPr lang="en-GB" dirty="0" smtClean="0"/>
              <a:t>A road </a:t>
            </a:r>
            <a:r>
              <a:rPr lang="en-GB" dirty="0"/>
              <a:t>map for </a:t>
            </a:r>
            <a:r>
              <a:rPr lang="en-GB" dirty="0" smtClean="0"/>
              <a:t>developers</a:t>
            </a:r>
            <a:r>
              <a:rPr lang="en-GB" dirty="0"/>
              <a:t>’ </a:t>
            </a:r>
            <a:r>
              <a:rPr lang="en-GB" dirty="0" smtClean="0"/>
              <a:t>progression in open source projects </a:t>
            </a:r>
          </a:p>
          <a:p>
            <a:endParaRPr lang="en-GB" sz="2400" dirty="0" smtClean="0"/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/>
          </a:p>
          <a:p>
            <a:endParaRPr lang="en-GB" dirty="0" smtClean="0"/>
          </a:p>
        </p:txBody>
      </p:sp>
      <p:pic>
        <p:nvPicPr>
          <p:cNvPr id="2050" name="Picture 2" descr="https://dirkriehle.com/wp-content/uploads/2014/02/figur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698" y="2060848"/>
            <a:ext cx="6828675" cy="3712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6211669"/>
            <a:ext cx="9036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Fig. source Dirk </a:t>
            </a:r>
            <a:r>
              <a:rPr lang="en-GB" dirty="0" err="1" smtClean="0"/>
              <a:t>Riehle</a:t>
            </a:r>
            <a:r>
              <a:rPr lang="en-GB" dirty="0" smtClean="0"/>
              <a:t>. “How Open Source is Changing the Software Developer’s Career.” IEEE Computer vol. 48, no. 5 (May 2015). Page 51-57..</a:t>
            </a:r>
          </a:p>
        </p:txBody>
      </p:sp>
    </p:spTree>
    <p:extLst>
      <p:ext uri="{BB962C8B-B14F-4D97-AF65-F5344CB8AC3E}">
        <p14:creationId xmlns:p14="http://schemas.microsoft.com/office/powerpoint/2010/main" val="1043186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Who is what in a FLOSS community?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User - </a:t>
            </a:r>
            <a:r>
              <a:rPr lang="en-GB" sz="2800" dirty="0" smtClean="0"/>
              <a:t>who directly use the code</a:t>
            </a:r>
            <a:endParaRPr lang="en-GB" dirty="0" smtClean="0"/>
          </a:p>
          <a:p>
            <a:r>
              <a:rPr lang="en-GB" dirty="0" smtClean="0"/>
              <a:t>Author - </a:t>
            </a:r>
            <a:r>
              <a:rPr lang="en-GB" sz="2800" dirty="0" smtClean="0"/>
              <a:t>project </a:t>
            </a:r>
            <a:r>
              <a:rPr lang="en-GB" sz="2800" dirty="0" err="1" smtClean="0"/>
              <a:t>creater</a:t>
            </a:r>
            <a:r>
              <a:rPr lang="en-GB" sz="2800" dirty="0" smtClean="0"/>
              <a:t> who creates the initial code</a:t>
            </a:r>
          </a:p>
          <a:p>
            <a:pPr algn="just"/>
            <a:r>
              <a:rPr lang="en-GB" dirty="0" smtClean="0"/>
              <a:t>Maintainer -  </a:t>
            </a:r>
            <a:r>
              <a:rPr lang="en-GB" sz="2800" dirty="0" smtClean="0"/>
              <a:t>project curator who changes/updates the code</a:t>
            </a:r>
            <a:endParaRPr lang="en-GB" dirty="0" smtClean="0"/>
          </a:p>
          <a:p>
            <a:r>
              <a:rPr lang="en-GB" dirty="0" smtClean="0"/>
              <a:t>Committer - </a:t>
            </a:r>
          </a:p>
          <a:p>
            <a:r>
              <a:rPr lang="en-GB" dirty="0" smtClean="0"/>
              <a:t>Contributor, Developer - </a:t>
            </a:r>
            <a:r>
              <a:rPr lang="en-GB" sz="2400" dirty="0" smtClean="0"/>
              <a:t>Writing code, documentation</a:t>
            </a:r>
          </a:p>
          <a:p>
            <a:pPr lvl="1"/>
            <a:r>
              <a:rPr lang="en-GB" sz="2000" i="1" dirty="0"/>
              <a:t>Active contributors </a:t>
            </a:r>
            <a:r>
              <a:rPr lang="en-GB" sz="2000" dirty="0"/>
              <a:t>(also called “regular contributors” or “</a:t>
            </a:r>
            <a:r>
              <a:rPr lang="en-GB" sz="2000" dirty="0" smtClean="0"/>
              <a:t>long-term </a:t>
            </a:r>
            <a:r>
              <a:rPr lang="en-GB" sz="2400" dirty="0" smtClean="0"/>
              <a:t>contributors”)</a:t>
            </a:r>
          </a:p>
          <a:p>
            <a:pPr lvl="1"/>
            <a:r>
              <a:rPr lang="en-GB" dirty="0"/>
              <a:t>casual contributors </a:t>
            </a:r>
            <a:r>
              <a:rPr lang="en-GB" dirty="0" smtClean="0"/>
              <a:t> or “one-time </a:t>
            </a:r>
            <a:r>
              <a:rPr lang="en-GB" dirty="0"/>
              <a:t>contributors,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80055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Community Dynamics: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>
                <a:solidFill>
                  <a:srgbClr val="00B050"/>
                </a:solidFill>
              </a:rPr>
              <a:t>User</a:t>
            </a:r>
            <a:r>
              <a:rPr lang="en-GB" dirty="0" smtClean="0"/>
              <a:t> may leave if they don’t get what they are looking for</a:t>
            </a:r>
          </a:p>
          <a:p>
            <a:r>
              <a:rPr lang="en-GB" dirty="0" smtClean="0">
                <a:solidFill>
                  <a:srgbClr val="00B050"/>
                </a:solidFill>
              </a:rPr>
              <a:t>Author</a:t>
            </a:r>
            <a:r>
              <a:rPr lang="en-GB" dirty="0" smtClean="0"/>
              <a:t> may also leave at some point of team</a:t>
            </a:r>
          </a:p>
          <a:p>
            <a:pPr lvl="1"/>
            <a:r>
              <a:rPr lang="en-GB" dirty="0" smtClean="0"/>
              <a:t>Handover the project to someone </a:t>
            </a:r>
          </a:p>
          <a:p>
            <a:pPr lvl="2"/>
            <a:r>
              <a:rPr lang="en-GB" dirty="0" smtClean="0"/>
              <a:t>Interested</a:t>
            </a:r>
          </a:p>
          <a:p>
            <a:pPr lvl="2"/>
            <a:r>
              <a:rPr lang="en-GB" dirty="0" smtClean="0"/>
              <a:t>user</a:t>
            </a:r>
          </a:p>
          <a:p>
            <a:r>
              <a:rPr lang="en-GB" dirty="0" smtClean="0">
                <a:solidFill>
                  <a:srgbClr val="00B050"/>
                </a:solidFill>
              </a:rPr>
              <a:t>Developers</a:t>
            </a:r>
            <a:r>
              <a:rPr lang="en-GB" dirty="0" smtClean="0"/>
              <a:t> join a project due to motivation</a:t>
            </a:r>
          </a:p>
          <a:p>
            <a:pPr lvl="1"/>
            <a:r>
              <a:rPr lang="en-GB" dirty="0" smtClean="0"/>
              <a:t>when individual motivation declines members might leave, but they are replaced by new, eager faces.</a:t>
            </a:r>
          </a:p>
          <a:p>
            <a:r>
              <a:rPr lang="en-GB" dirty="0" smtClean="0">
                <a:solidFill>
                  <a:srgbClr val="00B050"/>
                </a:solidFill>
              </a:rPr>
              <a:t>Maintainers</a:t>
            </a:r>
          </a:p>
          <a:p>
            <a:pPr lvl="1"/>
            <a:r>
              <a:rPr lang="en-GB" dirty="0" smtClean="0"/>
              <a:t>They </a:t>
            </a:r>
            <a:r>
              <a:rPr lang="en-GB" dirty="0"/>
              <a:t>might cite feelings </a:t>
            </a:r>
            <a:r>
              <a:rPr lang="en-GB" dirty="0" smtClean="0"/>
              <a:t>of obligation</a:t>
            </a:r>
            <a:r>
              <a:rPr lang="en-GB" dirty="0"/>
              <a:t>, community, or helping others as reasons for looking after the project</a:t>
            </a:r>
            <a:r>
              <a:rPr lang="en-GB" dirty="0" smtClean="0"/>
              <a:t>. </a:t>
            </a:r>
          </a:p>
          <a:p>
            <a:pPr lvl="1" algn="just"/>
            <a:r>
              <a:rPr lang="en-GB" dirty="0" smtClean="0"/>
              <a:t>For </a:t>
            </a:r>
            <a:r>
              <a:rPr lang="en-GB" dirty="0"/>
              <a:t>solo maintainers, however, when their motivation declines </a:t>
            </a:r>
            <a:r>
              <a:rPr lang="en-GB" dirty="0" smtClean="0"/>
              <a:t>the decision </a:t>
            </a:r>
            <a:r>
              <a:rPr lang="en-GB" dirty="0"/>
              <a:t>to leave can have serious consequences for the project</a:t>
            </a:r>
            <a:r>
              <a:rPr lang="en-GB" dirty="0" smtClean="0"/>
              <a:t>.</a:t>
            </a:r>
          </a:p>
          <a:p>
            <a:pPr lvl="1" algn="just"/>
            <a:r>
              <a:rPr lang="en-GB" dirty="0"/>
              <a:t>After a maintainer leaves, another developer might step up. </a:t>
            </a:r>
            <a:endParaRPr lang="en-GB" dirty="0" smtClean="0"/>
          </a:p>
          <a:p>
            <a:pPr lvl="1" algn="just"/>
            <a:r>
              <a:rPr lang="en-GB" dirty="0" smtClean="0"/>
              <a:t>A lesser-known developer </a:t>
            </a:r>
            <a:r>
              <a:rPr lang="en-GB" dirty="0"/>
              <a:t>may be eager for an opportunity to maintain a popular project</a:t>
            </a:r>
            <a:r>
              <a:rPr lang="en-GB" dirty="0" smtClean="0"/>
              <a:t>. </a:t>
            </a:r>
          </a:p>
          <a:p>
            <a:pPr lvl="1" algn="just"/>
            <a:r>
              <a:rPr lang="en-GB" dirty="0" smtClean="0"/>
              <a:t>maintainers may eventually </a:t>
            </a:r>
            <a:r>
              <a:rPr lang="en-GB" dirty="0"/>
              <a:t>step down, find a replacement, or disappear altogether.</a:t>
            </a:r>
          </a:p>
        </p:txBody>
      </p:sp>
      <p:sp>
        <p:nvSpPr>
          <p:cNvPr id="4" name="Rectangle 3"/>
          <p:cNvSpPr/>
          <p:nvPr/>
        </p:nvSpPr>
        <p:spPr>
          <a:xfrm>
            <a:off x="5292080" y="2314333"/>
            <a:ext cx="33041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 smtClean="0">
                <a:solidFill>
                  <a:srgbClr val="FF0000"/>
                </a:solidFill>
              </a:rPr>
              <a:t>Join and Leave!!!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52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good FLOSS product has ………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</a:t>
            </a:r>
            <a:r>
              <a:rPr lang="en-GB" dirty="0"/>
              <a:t>conditions of innovation: </a:t>
            </a:r>
            <a:endParaRPr lang="en-GB" dirty="0" smtClean="0"/>
          </a:p>
          <a:p>
            <a:pPr lvl="1"/>
            <a:r>
              <a:rPr lang="en-GB" dirty="0" smtClean="0"/>
              <a:t>open </a:t>
            </a:r>
            <a:r>
              <a:rPr lang="en-GB" dirty="0"/>
              <a:t>standards and protocols </a:t>
            </a:r>
            <a:endParaRPr lang="en-GB" dirty="0" smtClean="0"/>
          </a:p>
          <a:p>
            <a:pPr lvl="1"/>
            <a:r>
              <a:rPr lang="en-GB" dirty="0" smtClean="0"/>
              <a:t>to </a:t>
            </a:r>
            <a:r>
              <a:rPr lang="en-GB" dirty="0"/>
              <a:t>connect </a:t>
            </a:r>
            <a:r>
              <a:rPr lang="en-GB" dirty="0" smtClean="0"/>
              <a:t>other software </a:t>
            </a:r>
          </a:p>
          <a:p>
            <a:r>
              <a:rPr lang="en-GB" dirty="0" smtClean="0"/>
              <a:t>good </a:t>
            </a:r>
            <a:r>
              <a:rPr lang="en-GB" dirty="0"/>
              <a:t>documentation, </a:t>
            </a:r>
            <a:endParaRPr lang="en-GB" dirty="0" smtClean="0"/>
          </a:p>
          <a:p>
            <a:r>
              <a:rPr lang="en-GB" dirty="0" smtClean="0"/>
              <a:t>a </a:t>
            </a:r>
            <a:r>
              <a:rPr lang="en-GB" dirty="0"/>
              <a:t>well-defined extension mechanism </a:t>
            </a:r>
            <a:endParaRPr lang="en-GB" dirty="0" smtClean="0"/>
          </a:p>
          <a:p>
            <a:pPr lvl="2"/>
            <a:r>
              <a:rPr lang="en-GB" dirty="0" smtClean="0"/>
              <a:t>that </a:t>
            </a:r>
            <a:r>
              <a:rPr lang="en-GB" dirty="0"/>
              <a:t>allows people to "roll their own" </a:t>
            </a:r>
            <a:endParaRPr lang="en-GB" dirty="0" smtClean="0"/>
          </a:p>
          <a:p>
            <a:r>
              <a:rPr lang="en-GB" dirty="0" smtClean="0"/>
              <a:t>licenses to allow others to extend without getting </a:t>
            </a:r>
            <a:r>
              <a:rPr lang="en-GB" dirty="0"/>
              <a:t>permission</a:t>
            </a:r>
            <a:r>
              <a:rPr lang="en-GB" dirty="0" smtClean="0"/>
              <a:t>.</a:t>
            </a:r>
          </a:p>
          <a:p>
            <a:r>
              <a:rPr lang="en-GB" dirty="0" smtClean="0"/>
              <a:t>Last but not the least, an active community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85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Past success stories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According to Linus Torvalds, </a:t>
            </a:r>
            <a:endParaRPr lang="en-GB" dirty="0" smtClean="0"/>
          </a:p>
          <a:p>
            <a:pPr lvl="1"/>
            <a:r>
              <a:rPr lang="en-GB" dirty="0" smtClean="0"/>
              <a:t>Linux succeeded partly due to good </a:t>
            </a:r>
            <a:r>
              <a:rPr lang="en-GB" dirty="0"/>
              <a:t>design </a:t>
            </a:r>
            <a:r>
              <a:rPr lang="en-GB" dirty="0" smtClean="0"/>
              <a:t>principles which paved the way for easy extensions in the future. </a:t>
            </a:r>
            <a:endParaRPr lang="en-GB" dirty="0"/>
          </a:p>
          <a:p>
            <a:r>
              <a:rPr lang="en-GB" dirty="0"/>
              <a:t>Similarly, Larry Wall </a:t>
            </a:r>
            <a:r>
              <a:rPr lang="en-GB" dirty="0" smtClean="0"/>
              <a:t>tells</a:t>
            </a:r>
          </a:p>
          <a:p>
            <a:pPr lvl="1"/>
            <a:r>
              <a:rPr lang="en-GB" dirty="0" smtClean="0"/>
              <a:t>Perl’s feature-set evolved naturally as per needs of its users</a:t>
            </a:r>
            <a:r>
              <a:rPr lang="en-GB" dirty="0"/>
              <a:t>.</a:t>
            </a:r>
          </a:p>
          <a:p>
            <a:r>
              <a:rPr lang="en-GB" dirty="0"/>
              <a:t>A</a:t>
            </a:r>
            <a:r>
              <a:rPr lang="en-GB" dirty="0" smtClean="0"/>
              <a:t> </a:t>
            </a:r>
            <a:r>
              <a:rPr lang="en-GB" dirty="0"/>
              <a:t>modular </a:t>
            </a:r>
            <a:r>
              <a:rPr lang="en-GB" dirty="0" smtClean="0"/>
              <a:t>architecture</a:t>
            </a:r>
          </a:p>
          <a:p>
            <a:pPr lvl="1"/>
            <a:r>
              <a:rPr lang="en-GB" dirty="0" smtClean="0"/>
              <a:t>allows </a:t>
            </a:r>
            <a:r>
              <a:rPr lang="en-GB" dirty="0"/>
              <a:t>users to extend the system's functionality without having to change existing core functionality. </a:t>
            </a:r>
            <a:endParaRPr lang="en-GB" dirty="0" smtClean="0"/>
          </a:p>
          <a:p>
            <a:pPr lvl="1"/>
            <a:r>
              <a:rPr lang="en-GB" dirty="0" smtClean="0"/>
              <a:t>Which further allows the </a:t>
            </a:r>
            <a:r>
              <a:rPr lang="en-GB" dirty="0"/>
              <a:t>project to scale with its community </a:t>
            </a:r>
            <a:r>
              <a:rPr lang="en-GB" dirty="0" smtClean="0"/>
              <a:t>and also allows the authors </a:t>
            </a:r>
            <a:r>
              <a:rPr lang="en-GB" dirty="0"/>
              <a:t>to retain control over the core product.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4611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can you contribute?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No contribution is small!!</a:t>
            </a:r>
          </a:p>
          <a:p>
            <a:r>
              <a:rPr lang="en-GB" dirty="0" smtClean="0"/>
              <a:t>Great things happen with small contributions from people with different skills</a:t>
            </a:r>
          </a:p>
          <a:p>
            <a:r>
              <a:rPr lang="en-GB" dirty="0" smtClean="0"/>
              <a:t>Coding skills</a:t>
            </a:r>
          </a:p>
          <a:p>
            <a:pPr lvl="1"/>
            <a:r>
              <a:rPr lang="en-GB" dirty="0" smtClean="0"/>
              <a:t>Fixing bugs</a:t>
            </a:r>
          </a:p>
          <a:p>
            <a:pPr lvl="1"/>
            <a:r>
              <a:rPr lang="en-GB" dirty="0" smtClean="0"/>
              <a:t>New features/enhancement</a:t>
            </a:r>
          </a:p>
          <a:p>
            <a:pPr lvl="1"/>
            <a:r>
              <a:rPr lang="en-GB" dirty="0" smtClean="0"/>
              <a:t>Code improvements</a:t>
            </a:r>
          </a:p>
          <a:p>
            <a:r>
              <a:rPr lang="en-GB" dirty="0" smtClean="0"/>
              <a:t>Language skills</a:t>
            </a:r>
          </a:p>
          <a:p>
            <a:pPr lvl="1"/>
            <a:r>
              <a:rPr lang="en-GB" dirty="0" smtClean="0"/>
              <a:t>Documentation</a:t>
            </a:r>
          </a:p>
          <a:p>
            <a:pPr lvl="1"/>
            <a:r>
              <a:rPr lang="en-GB" dirty="0" smtClean="0"/>
              <a:t>Fixing typos</a:t>
            </a:r>
          </a:p>
          <a:p>
            <a:pPr lvl="1"/>
            <a:r>
              <a:rPr lang="en-GB" dirty="0" smtClean="0"/>
              <a:t>Translation in different languages</a:t>
            </a:r>
          </a:p>
          <a:p>
            <a:r>
              <a:rPr lang="en-GB" dirty="0" smtClean="0"/>
              <a:t>Writing tutorials, how-to-pages, newsletters</a:t>
            </a:r>
          </a:p>
        </p:txBody>
      </p:sp>
    </p:spTree>
    <p:extLst>
      <p:ext uri="{BB962C8B-B14F-4D97-AF65-F5344CB8AC3E}">
        <p14:creationId xmlns:p14="http://schemas.microsoft.com/office/powerpoint/2010/main" val="1397118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Open source is not only about software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Several types of projects</a:t>
            </a:r>
          </a:p>
          <a:p>
            <a:pPr lvl="1"/>
            <a:r>
              <a:rPr lang="en-GB" dirty="0" smtClean="0"/>
              <a:t>Education</a:t>
            </a:r>
          </a:p>
          <a:p>
            <a:pPr lvl="2"/>
            <a:r>
              <a:rPr lang="en-GB" dirty="0" smtClean="0"/>
              <a:t>Curriculum </a:t>
            </a:r>
          </a:p>
          <a:p>
            <a:pPr lvl="2"/>
            <a:r>
              <a:rPr lang="en-GB" dirty="0" smtClean="0"/>
              <a:t>Books</a:t>
            </a:r>
          </a:p>
          <a:p>
            <a:pPr lvl="2"/>
            <a:r>
              <a:rPr lang="en-GB" dirty="0" smtClean="0"/>
              <a:t>Tutorials</a:t>
            </a:r>
          </a:p>
          <a:p>
            <a:pPr lvl="2"/>
            <a:r>
              <a:rPr lang="en-GB" dirty="0" smtClean="0"/>
              <a:t>Courses</a:t>
            </a:r>
          </a:p>
          <a:p>
            <a:pPr lvl="1"/>
            <a:r>
              <a:rPr lang="en-GB" dirty="0" smtClean="0"/>
              <a:t>Research</a:t>
            </a:r>
          </a:p>
          <a:p>
            <a:pPr lvl="2"/>
            <a:r>
              <a:rPr lang="en-GB" dirty="0" smtClean="0">
                <a:hlinkClick r:id="rId2"/>
              </a:rPr>
              <a:t>https://github.com/jeanqasaur/women-in-programming-languages-research</a:t>
            </a:r>
            <a:endParaRPr lang="en-GB" dirty="0" smtClean="0"/>
          </a:p>
          <a:p>
            <a:pPr lvl="1"/>
            <a:r>
              <a:rPr lang="en-GB" dirty="0" smtClean="0"/>
              <a:t>Lists </a:t>
            </a:r>
          </a:p>
          <a:p>
            <a:pPr lvl="2"/>
            <a:r>
              <a:rPr lang="en-GB" dirty="0" smtClean="0">
                <a:hlinkClick r:id="rId3"/>
              </a:rPr>
              <a:t>https://github.com/public-apis/public-apis</a:t>
            </a:r>
            <a:r>
              <a:rPr lang="en-GB" dirty="0" smtClean="0"/>
              <a:t> </a:t>
            </a:r>
          </a:p>
          <a:p>
            <a:pPr lvl="2"/>
            <a:r>
              <a:rPr lang="en-GB" dirty="0" smtClean="0">
                <a:hlinkClick r:id="rId4"/>
              </a:rPr>
              <a:t>https://github.com/sindresorhus/awesome</a:t>
            </a:r>
            <a:r>
              <a:rPr lang="en-GB" dirty="0" smtClean="0"/>
              <a:t> </a:t>
            </a:r>
          </a:p>
          <a:p>
            <a:pPr lvl="2"/>
            <a:r>
              <a:rPr lang="en-GB" dirty="0" smtClean="0">
                <a:hlinkClick r:id="rId5"/>
              </a:rPr>
              <a:t>https://github.com/h5bp/Front-end-Developer-Interview-Questions</a:t>
            </a:r>
            <a:r>
              <a:rPr lang="en-GB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3822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Contributing to an OSS 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Technical Contributions</a:t>
            </a:r>
          </a:p>
          <a:p>
            <a:pPr lvl="1"/>
            <a:r>
              <a:rPr lang="en-GB" dirty="0" smtClean="0"/>
              <a:t>code</a:t>
            </a:r>
          </a:p>
          <a:p>
            <a:pPr lvl="1"/>
            <a:r>
              <a:rPr lang="en-GB" dirty="0" smtClean="0"/>
              <a:t>Documentation</a:t>
            </a:r>
          </a:p>
          <a:p>
            <a:pPr lvl="1"/>
            <a:r>
              <a:rPr lang="en-GB" dirty="0" smtClean="0"/>
              <a:t>Discussions</a:t>
            </a:r>
          </a:p>
          <a:p>
            <a:pPr lvl="1"/>
            <a:r>
              <a:rPr lang="en-GB" dirty="0" smtClean="0"/>
              <a:t>Reviews</a:t>
            </a:r>
          </a:p>
          <a:p>
            <a:pPr lvl="1"/>
            <a:r>
              <a:rPr lang="en-GB" dirty="0" smtClean="0"/>
              <a:t>issues</a:t>
            </a:r>
          </a:p>
          <a:p>
            <a:r>
              <a:rPr lang="en-GB" dirty="0" smtClean="0"/>
              <a:t>Non technical contributions</a:t>
            </a:r>
          </a:p>
          <a:p>
            <a:pPr lvl="1"/>
            <a:r>
              <a:rPr lang="en-GB" dirty="0" smtClean="0"/>
              <a:t>like </a:t>
            </a:r>
            <a:r>
              <a:rPr lang="en-GB" dirty="0"/>
              <a:t>organizing events </a:t>
            </a:r>
            <a:endParaRPr lang="en-GB" dirty="0" smtClean="0"/>
          </a:p>
          <a:p>
            <a:pPr lvl="1"/>
            <a:r>
              <a:rPr lang="en-GB" dirty="0" smtClean="0"/>
              <a:t>providing </a:t>
            </a:r>
            <a:r>
              <a:rPr lang="en-GB" dirty="0"/>
              <a:t>financial </a:t>
            </a:r>
            <a:r>
              <a:rPr lang="en-GB" dirty="0" smtClean="0"/>
              <a:t>support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581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Commercial </a:t>
            </a:r>
            <a:r>
              <a:rPr lang="en-GB" dirty="0" err="1" smtClean="0"/>
              <a:t>vs</a:t>
            </a:r>
            <a:r>
              <a:rPr lang="en-GB" dirty="0" smtClean="0"/>
              <a:t> FLOSS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Commercial </a:t>
            </a:r>
            <a:r>
              <a:rPr lang="en-GB" dirty="0"/>
              <a:t>product development </a:t>
            </a:r>
            <a:r>
              <a:rPr lang="en-GB" dirty="0" smtClean="0"/>
              <a:t>focus on </a:t>
            </a:r>
            <a:r>
              <a:rPr lang="en-GB" dirty="0"/>
              <a:t>creating products </a:t>
            </a:r>
            <a:r>
              <a:rPr lang="en-GB" dirty="0" smtClean="0"/>
              <a:t>for profit. </a:t>
            </a:r>
          </a:p>
          <a:p>
            <a:pPr lvl="1"/>
            <a:r>
              <a:rPr lang="en-GB" dirty="0" smtClean="0"/>
              <a:t>There </a:t>
            </a:r>
            <a:r>
              <a:rPr lang="en-GB" dirty="0"/>
              <a:t>are many products that meet real needs that are either too specialized or too early to market to produce the return on investment that either a large company or a venture-backed </a:t>
            </a:r>
            <a:r>
              <a:rPr lang="en-GB" dirty="0" err="1"/>
              <a:t>startup</a:t>
            </a:r>
            <a:r>
              <a:rPr lang="en-GB" dirty="0"/>
              <a:t> demands.</a:t>
            </a:r>
          </a:p>
          <a:p>
            <a:r>
              <a:rPr lang="en-GB" dirty="0"/>
              <a:t>In fact, many open-source projects have been started to solve a user's particular problem. </a:t>
            </a:r>
            <a:endParaRPr lang="en-GB" dirty="0" smtClean="0"/>
          </a:p>
          <a:p>
            <a:pPr lvl="1"/>
            <a:r>
              <a:rPr lang="en-GB" dirty="0" smtClean="0"/>
              <a:t>The </a:t>
            </a:r>
            <a:r>
              <a:rPr lang="en-GB" dirty="0"/>
              <a:t>return on investment is the solution to the problem. </a:t>
            </a:r>
            <a:endParaRPr lang="en-GB" dirty="0" smtClean="0"/>
          </a:p>
          <a:p>
            <a:pPr lvl="1"/>
            <a:r>
              <a:rPr lang="en-GB" dirty="0" smtClean="0"/>
              <a:t>But </a:t>
            </a:r>
            <a:r>
              <a:rPr lang="en-GB" dirty="0"/>
              <a:t>what the early open-source developers realized was that by giving away their work to the networked community of like-minded developers, they might get an additional dividend of functionality returned by other users of the product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498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dirty="0"/>
              <a:t>Developers use version control to track and synchronize their changes, </a:t>
            </a:r>
            <a:endParaRPr lang="en-GB" dirty="0" smtClean="0"/>
          </a:p>
          <a:p>
            <a:pPr lvl="1" algn="just"/>
            <a:r>
              <a:rPr lang="en-GB" dirty="0" smtClean="0"/>
              <a:t>multiple people often strangers</a:t>
            </a:r>
          </a:p>
          <a:p>
            <a:pPr lvl="1" algn="just"/>
            <a:r>
              <a:rPr lang="en-GB" dirty="0" smtClean="0"/>
              <a:t>Sharing work artefacts</a:t>
            </a:r>
          </a:p>
          <a:p>
            <a:pPr lvl="1" algn="just"/>
            <a:r>
              <a:rPr lang="en-GB" dirty="0" smtClean="0"/>
              <a:t>different </a:t>
            </a:r>
            <a:r>
              <a:rPr lang="en-GB" dirty="0"/>
              <a:t>time zones </a:t>
            </a:r>
            <a:endParaRPr lang="en-GB" dirty="0" smtClean="0"/>
          </a:p>
          <a:p>
            <a:pPr algn="just"/>
            <a:r>
              <a:rPr lang="en-GB" dirty="0" smtClean="0"/>
              <a:t>A version control system, such as Git, helps developers </a:t>
            </a:r>
          </a:p>
          <a:p>
            <a:pPr lvl="1" algn="just"/>
            <a:r>
              <a:rPr lang="en-GB" dirty="0" smtClean="0"/>
              <a:t>Track changes</a:t>
            </a:r>
          </a:p>
          <a:p>
            <a:pPr lvl="1" algn="just"/>
            <a:r>
              <a:rPr lang="en-GB" dirty="0" smtClean="0"/>
              <a:t>Resolve any differences </a:t>
            </a:r>
          </a:p>
          <a:p>
            <a:pPr lvl="1" algn="just"/>
            <a:r>
              <a:rPr lang="en-GB" dirty="0" smtClean="0"/>
              <a:t>Coordinate tasks.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082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3200" dirty="0" smtClean="0"/>
          </a:p>
          <a:p>
            <a:pPr marL="0" indent="0" algn="ctr">
              <a:buNone/>
            </a:pPr>
            <a:r>
              <a:rPr lang="en-GB" sz="3200" dirty="0" smtClean="0"/>
              <a:t>Eric S. Raymond </a:t>
            </a:r>
          </a:p>
          <a:p>
            <a:endParaRPr lang="en-GB" sz="3200" dirty="0" smtClean="0"/>
          </a:p>
          <a:p>
            <a:pPr marL="0" indent="0" algn="ctr">
              <a:buNone/>
            </a:pPr>
            <a:r>
              <a:rPr lang="en-GB" sz="3200" dirty="0" smtClean="0"/>
              <a:t>“Every good work of software starts by scratching a developer's personal itch.”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035892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</a:t>
            </a:r>
            <a:r>
              <a:rPr lang="en-GB" dirty="0" err="1" smtClean="0"/>
              <a:t>GitHub</a:t>
            </a:r>
            <a:r>
              <a:rPr lang="en-GB" dirty="0" smtClean="0"/>
              <a:t> as the platform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Lowers barriers to contribute</a:t>
            </a:r>
          </a:p>
          <a:p>
            <a:pPr algn="just"/>
            <a:r>
              <a:rPr lang="en-GB" dirty="0" smtClean="0"/>
              <a:t>on </a:t>
            </a:r>
            <a:r>
              <a:rPr lang="en-GB" dirty="0" err="1"/>
              <a:t>GitHub</a:t>
            </a:r>
            <a:r>
              <a:rPr lang="en-GB" dirty="0"/>
              <a:t> </a:t>
            </a:r>
            <a:r>
              <a:rPr lang="en-GB" dirty="0" smtClean="0"/>
              <a:t>user interface every project has the same structure e.g. code, issues, pull requests, wiki</a:t>
            </a:r>
          </a:p>
          <a:p>
            <a:pPr lvl="1" algn="just"/>
            <a:r>
              <a:rPr lang="en-GB" dirty="0" smtClean="0"/>
              <a:t>regardless </a:t>
            </a:r>
            <a:r>
              <a:rPr lang="en-GB" dirty="0"/>
              <a:t>of </a:t>
            </a:r>
            <a:r>
              <a:rPr lang="en-GB" dirty="0" smtClean="0"/>
              <a:t>its language </a:t>
            </a:r>
            <a:r>
              <a:rPr lang="en-GB" dirty="0"/>
              <a:t>or function. </a:t>
            </a:r>
            <a:endParaRPr lang="en-GB" dirty="0" smtClean="0"/>
          </a:p>
          <a:p>
            <a:pPr algn="just"/>
            <a:r>
              <a:rPr lang="en-GB" dirty="0" smtClean="0"/>
              <a:t>Each </a:t>
            </a:r>
            <a:r>
              <a:rPr lang="en-GB" dirty="0"/>
              <a:t>project has a landing page </a:t>
            </a:r>
            <a:r>
              <a:rPr lang="en-GB" dirty="0" smtClean="0"/>
              <a:t>in the form of a README file.</a:t>
            </a:r>
          </a:p>
          <a:p>
            <a:r>
              <a:rPr lang="en-GB" i="1" dirty="0" smtClean="0"/>
              <a:t>A </a:t>
            </a:r>
            <a:r>
              <a:rPr lang="en-GB" dirty="0" smtClean="0"/>
              <a:t>Code of Conduct</a:t>
            </a:r>
            <a:r>
              <a:rPr lang="en-GB" i="1" dirty="0" smtClean="0"/>
              <a:t> </a:t>
            </a:r>
            <a:r>
              <a:rPr lang="en-GB" dirty="0" smtClean="0"/>
              <a:t>policy to govern community behaviour.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017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306896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Do you have </a:t>
            </a:r>
            <a:r>
              <a:rPr lang="en-GB" dirty="0" err="1" smtClean="0"/>
              <a:t>GitHub</a:t>
            </a:r>
            <a:r>
              <a:rPr lang="en-GB" dirty="0" smtClean="0"/>
              <a:t> account?</a:t>
            </a:r>
            <a:br>
              <a:rPr lang="en-GB" dirty="0" smtClean="0"/>
            </a:br>
            <a:r>
              <a:rPr lang="en-GB" dirty="0" err="1" smtClean="0"/>
              <a:t>Ans</a:t>
            </a:r>
            <a:r>
              <a:rPr lang="en-GB" dirty="0" smtClean="0"/>
              <a:t>: Yes, No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3714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 does a FLOSS project look like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 the Github platform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270589" y="5877272"/>
            <a:ext cx="4572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sz="2800" dirty="0" smtClean="0">
                <a:solidFill>
                  <a:srgbClr val="00B050"/>
                </a:solidFill>
              </a:rPr>
              <a:t>Lets walk around	</a:t>
            </a:r>
          </a:p>
          <a:p>
            <a:pPr algn="ctr"/>
            <a:r>
              <a:rPr lang="en-GB" dirty="0" smtClean="0">
                <a:solidFill>
                  <a:srgbClr val="00B050"/>
                </a:solidFill>
                <a:hlinkClick r:id="rId2"/>
              </a:rPr>
              <a:t>https://github.com/sindresorhus/awesome</a:t>
            </a:r>
            <a:r>
              <a:rPr lang="en-GB" dirty="0" smtClean="0">
                <a:solidFill>
                  <a:srgbClr val="00B050"/>
                </a:solidFill>
              </a:rPr>
              <a:t> 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2060848"/>
            <a:ext cx="8718945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718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Technical aspects of contributing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56792"/>
            <a:ext cx="9036496" cy="4525963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Choose a project</a:t>
            </a:r>
          </a:p>
          <a:p>
            <a:pPr lvl="1"/>
            <a:r>
              <a:rPr lang="en-GB" dirty="0" smtClean="0"/>
              <a:t>License</a:t>
            </a:r>
          </a:p>
          <a:p>
            <a:pPr lvl="1"/>
            <a:r>
              <a:rPr lang="en-GB" dirty="0" smtClean="0"/>
              <a:t>Active or dead</a:t>
            </a:r>
          </a:p>
          <a:p>
            <a:pPr lvl="2"/>
            <a:r>
              <a:rPr lang="en-GB" dirty="0" smtClean="0"/>
              <a:t>date of the project’s last commit</a:t>
            </a:r>
          </a:p>
          <a:p>
            <a:pPr lvl="2"/>
            <a:r>
              <a:rPr lang="en-GB" dirty="0" smtClean="0"/>
              <a:t>Number of open issues </a:t>
            </a:r>
          </a:p>
          <a:p>
            <a:pPr lvl="2"/>
            <a:r>
              <a:rPr lang="en-GB" dirty="0" smtClean="0"/>
              <a:t>Number of open pull requests</a:t>
            </a:r>
          </a:p>
          <a:p>
            <a:pPr lvl="1"/>
            <a:r>
              <a:rPr lang="en-GB" dirty="0" smtClean="0"/>
              <a:t>Stable or not</a:t>
            </a:r>
          </a:p>
          <a:p>
            <a:pPr lvl="1"/>
            <a:r>
              <a:rPr lang="en-GB" dirty="0" smtClean="0"/>
              <a:t>Code of conduct</a:t>
            </a:r>
          </a:p>
          <a:p>
            <a:pPr lvl="1"/>
            <a:r>
              <a:rPr lang="en-GB" dirty="0" smtClean="0"/>
              <a:t>Community </a:t>
            </a:r>
          </a:p>
          <a:p>
            <a:r>
              <a:rPr lang="en-GB" dirty="0" smtClean="0"/>
              <a:t>Understand the project/codebase</a:t>
            </a:r>
          </a:p>
          <a:p>
            <a:r>
              <a:rPr lang="en-GB" dirty="0" smtClean="0"/>
              <a:t>Choose a task</a:t>
            </a:r>
          </a:p>
          <a:p>
            <a:pPr lvl="1"/>
            <a:r>
              <a:rPr lang="en-GB" dirty="0" smtClean="0"/>
              <a:t>Create an issue</a:t>
            </a:r>
          </a:p>
          <a:p>
            <a:pPr lvl="1"/>
            <a:r>
              <a:rPr lang="en-GB" dirty="0" smtClean="0"/>
              <a:t>Look for open issues</a:t>
            </a:r>
          </a:p>
          <a:p>
            <a:r>
              <a:rPr lang="en-GB" dirty="0" smtClean="0"/>
              <a:t>Set </a:t>
            </a:r>
            <a:r>
              <a:rPr lang="en-GB" dirty="0"/>
              <a:t>up </a:t>
            </a:r>
            <a:r>
              <a:rPr lang="en-GB" dirty="0" smtClean="0"/>
              <a:t>the environment</a:t>
            </a:r>
          </a:p>
          <a:p>
            <a:r>
              <a:rPr lang="en-GB" dirty="0" smtClean="0"/>
              <a:t>Follow the style/guidelines</a:t>
            </a:r>
          </a:p>
          <a:p>
            <a:r>
              <a:rPr lang="en-GB" dirty="0" smtClean="0"/>
              <a:t>Make contributions</a:t>
            </a:r>
            <a:endParaRPr lang="en-GB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54" t="34787" r="25248" b="50468"/>
          <a:stretch/>
        </p:blipFill>
        <p:spPr bwMode="auto">
          <a:xfrm>
            <a:off x="5321965" y="1484783"/>
            <a:ext cx="3940391" cy="919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977" y="3212976"/>
            <a:ext cx="2986313" cy="354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639" y="2404579"/>
            <a:ext cx="3306663" cy="661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830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Social </a:t>
            </a:r>
            <a:r>
              <a:rPr lang="en-GB" dirty="0" smtClean="0"/>
              <a:t>aspects of Contributing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Time</a:t>
            </a:r>
          </a:p>
          <a:p>
            <a:r>
              <a:rPr lang="en-GB" dirty="0" smtClean="0"/>
              <a:t>Interest</a:t>
            </a:r>
          </a:p>
          <a:p>
            <a:r>
              <a:rPr lang="en-GB" dirty="0" smtClean="0"/>
              <a:t>Skills</a:t>
            </a:r>
          </a:p>
          <a:p>
            <a:r>
              <a:rPr lang="en-GB" dirty="0" smtClean="0"/>
              <a:t>Patience</a:t>
            </a:r>
          </a:p>
          <a:p>
            <a:r>
              <a:rPr lang="en-GB" dirty="0" smtClean="0"/>
              <a:t>Respect for different cultures</a:t>
            </a:r>
          </a:p>
          <a:p>
            <a:r>
              <a:rPr lang="en-GB" dirty="0" smtClean="0"/>
              <a:t>Respect for others time</a:t>
            </a:r>
          </a:p>
          <a:p>
            <a:endParaRPr lang="en-GB" dirty="0" smtClean="0">
              <a:hlinkClick r:id="rId3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475656" y="4581128"/>
            <a:ext cx="63466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 smtClean="0">
                <a:solidFill>
                  <a:srgbClr val="00B050"/>
                </a:solidFill>
              </a:rPr>
              <a:t>Let‘s be nice to each other!</a:t>
            </a:r>
            <a:endParaRPr lang="en-GB" sz="4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25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Choosing a task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Understand the project</a:t>
            </a:r>
          </a:p>
          <a:p>
            <a:pPr lvl="1"/>
            <a:r>
              <a:rPr lang="en-GB" dirty="0" smtClean="0"/>
              <a:t>Spend time and effort</a:t>
            </a:r>
          </a:p>
          <a:p>
            <a:pPr lvl="1"/>
            <a:r>
              <a:rPr lang="en-GB" dirty="0" smtClean="0"/>
              <a:t>Identify the task</a:t>
            </a:r>
          </a:p>
          <a:p>
            <a:r>
              <a:rPr lang="en-GB" dirty="0" smtClean="0"/>
              <a:t>online resources for beginners* </a:t>
            </a:r>
            <a:endParaRPr lang="en-GB" dirty="0"/>
          </a:p>
          <a:p>
            <a:pPr lvl="1"/>
            <a:r>
              <a:rPr lang="en-GB" dirty="0">
                <a:hlinkClick r:id="rId2"/>
              </a:rPr>
              <a:t>https://up-for-grabs.net/</a:t>
            </a:r>
            <a:r>
              <a:rPr lang="en-GB" dirty="0"/>
              <a:t> </a:t>
            </a:r>
          </a:p>
          <a:p>
            <a:pPr lvl="1"/>
            <a:r>
              <a:rPr lang="en-GB" dirty="0">
                <a:hlinkClick r:id="rId3"/>
              </a:rPr>
              <a:t>https://goodfirstissue.dev/</a:t>
            </a:r>
            <a:endParaRPr lang="en-GB" dirty="0"/>
          </a:p>
          <a:p>
            <a:pPr lvl="1"/>
            <a:r>
              <a:rPr lang="en-GB" dirty="0">
                <a:hlinkClick r:id="rId4"/>
              </a:rPr>
              <a:t>https://www.firsttimersonly.com/</a:t>
            </a:r>
            <a:endParaRPr lang="en-GB" dirty="0"/>
          </a:p>
          <a:p>
            <a:pPr lvl="1"/>
            <a:r>
              <a:rPr lang="en-GB" dirty="0">
                <a:hlinkClick r:id="rId5"/>
              </a:rPr>
              <a:t>https://github.com/MunGell/awesome-for-beginners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07504" y="6211669"/>
            <a:ext cx="89286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*https://dev.to/pragativerma18/how-to-pick-an-open-source-project-to-contribute-to-4kak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1705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918" y="249258"/>
            <a:ext cx="8229600" cy="1143000"/>
          </a:xfrm>
        </p:spPr>
        <p:txBody>
          <a:bodyPr/>
          <a:lstStyle/>
          <a:p>
            <a:r>
              <a:rPr lang="en-GB" dirty="0" smtClean="0"/>
              <a:t>Contributor Guidelines</a:t>
            </a: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90318"/>
            <a:ext cx="6415038" cy="3802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9512" y="6624939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>
                <a:hlinkClick r:id="rId3"/>
              </a:rPr>
              <a:t>github.com /h5bp/Front-end-Developer-Interview-Questions/blob/main/.github/CONTRIBUTING.md </a:t>
            </a:r>
            <a:endParaRPr lang="en-GB" sz="1400" b="1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093245"/>
            <a:ext cx="6701160" cy="101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18" y="6145591"/>
            <a:ext cx="73660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501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Follow a Coding/Writing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975" y="1412776"/>
            <a:ext cx="8229600" cy="4608512"/>
          </a:xfrm>
        </p:spPr>
        <p:txBody>
          <a:bodyPr>
            <a:normAutofit/>
          </a:bodyPr>
          <a:lstStyle/>
          <a:p>
            <a:pPr algn="just"/>
            <a:r>
              <a:rPr lang="en-GB" dirty="0" smtClean="0"/>
              <a:t>Style guide</a:t>
            </a:r>
          </a:p>
          <a:p>
            <a:pPr lvl="1" algn="just"/>
            <a:r>
              <a:rPr lang="en-GB" dirty="0" smtClean="0"/>
              <a:t>to </a:t>
            </a:r>
            <a:r>
              <a:rPr lang="en-GB" dirty="0"/>
              <a:t>keep </a:t>
            </a:r>
            <a:r>
              <a:rPr lang="en-GB" dirty="0" smtClean="0"/>
              <a:t>code/content clean and uniform</a:t>
            </a:r>
          </a:p>
          <a:p>
            <a:pPr lvl="1" algn="just"/>
            <a:r>
              <a:rPr lang="en-GB" dirty="0" smtClean="0"/>
              <a:t>Easy to read and understand. </a:t>
            </a:r>
          </a:p>
          <a:p>
            <a:r>
              <a:rPr lang="en-GB" dirty="0" smtClean="0"/>
              <a:t>Code </a:t>
            </a:r>
            <a:r>
              <a:rPr lang="en-GB" dirty="0"/>
              <a:t>style </a:t>
            </a:r>
            <a:r>
              <a:rPr lang="en-GB" dirty="0" smtClean="0"/>
              <a:t>as per the </a:t>
            </a:r>
            <a:r>
              <a:rPr lang="en-GB" dirty="0"/>
              <a:t>preferences of the project’s author</a:t>
            </a:r>
            <a:r>
              <a:rPr lang="en-GB" dirty="0" smtClean="0"/>
              <a:t>.</a:t>
            </a:r>
          </a:p>
          <a:p>
            <a:pPr marL="274320" lvl="1" indent="0">
              <a:buNone/>
            </a:pPr>
            <a:r>
              <a:rPr lang="en-GB" dirty="0" smtClean="0"/>
              <a:t>		</a:t>
            </a:r>
            <a:endParaRPr lang="en-GB" dirty="0">
              <a:solidFill>
                <a:srgbClr val="00B050"/>
              </a:solidFill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429000"/>
            <a:ext cx="7632848" cy="1732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9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4876"/>
            <a:ext cx="8229600" cy="1143000"/>
          </a:xfrm>
        </p:spPr>
        <p:txBody>
          <a:bodyPr/>
          <a:lstStyle/>
          <a:p>
            <a:r>
              <a:rPr lang="en-GB" dirty="0" smtClean="0"/>
              <a:t>Follow a Coding/Writing Style</a:t>
            </a:r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31" y="5013176"/>
            <a:ext cx="5832649" cy="1299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57" y="1052736"/>
            <a:ext cx="8685330" cy="3725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499992" y="3429000"/>
            <a:ext cx="44024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0">
              <a:buNone/>
            </a:pPr>
            <a:r>
              <a:rPr lang="en-GB" sz="3600" dirty="0" smtClean="0">
                <a:solidFill>
                  <a:srgbClr val="00B050"/>
                </a:solidFill>
              </a:rPr>
              <a:t>What looks better? </a:t>
            </a:r>
          </a:p>
          <a:p>
            <a:pPr marL="274320" lvl="1" indent="0">
              <a:buNone/>
            </a:pPr>
            <a:r>
              <a:rPr lang="en-GB" sz="3600" dirty="0" err="1" smtClean="0">
                <a:solidFill>
                  <a:srgbClr val="00B050"/>
                </a:solidFill>
              </a:rPr>
              <a:t>Gian</a:t>
            </a:r>
            <a:r>
              <a:rPr lang="en-GB" sz="3600" dirty="0" smtClean="0">
                <a:solidFill>
                  <a:srgbClr val="00B050"/>
                </a:solidFill>
              </a:rPr>
              <a:t> or GIAN</a:t>
            </a:r>
            <a:endParaRPr lang="en-GB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90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4" y="516600"/>
            <a:ext cx="8769713" cy="583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66734" y="6500196"/>
            <a:ext cx="8640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https://github.com/sindresorhus/awesome/blob/main/code-of-conduct.md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354839" y="3784394"/>
            <a:ext cx="2141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00B050"/>
                </a:solidFill>
              </a:rPr>
              <a:t>Positive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08304" y="5553671"/>
            <a:ext cx="14401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Negative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3922791" y="3356992"/>
            <a:ext cx="432048" cy="12241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Brace 6"/>
          <p:cNvSpPr/>
          <p:nvPr/>
        </p:nvSpPr>
        <p:spPr>
          <a:xfrm>
            <a:off x="6876256" y="5085184"/>
            <a:ext cx="288032" cy="130630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How does a FLOSS project start?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free software project </a:t>
            </a:r>
            <a:r>
              <a:rPr lang="en-GB" dirty="0" smtClean="0"/>
              <a:t>emerges </a:t>
            </a:r>
          </a:p>
          <a:p>
            <a:pPr lvl="1"/>
            <a:r>
              <a:rPr lang="en-GB" dirty="0" smtClean="0"/>
              <a:t>When there is a need to solve a </a:t>
            </a:r>
            <a:r>
              <a:rPr lang="en-GB" dirty="0" smtClean="0">
                <a:solidFill>
                  <a:srgbClr val="FF0000"/>
                </a:solidFill>
              </a:rPr>
              <a:t>problem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FF0000"/>
                </a:solidFill>
              </a:rPr>
              <a:t>??</a:t>
            </a:r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en-GB" dirty="0" smtClean="0"/>
              <a:t>With the ability </a:t>
            </a:r>
            <a:r>
              <a:rPr lang="en-GB" dirty="0"/>
              <a:t>to </a:t>
            </a:r>
            <a:r>
              <a:rPr lang="en-GB" dirty="0" smtClean="0"/>
              <a:t>find a solution. </a:t>
            </a:r>
          </a:p>
          <a:p>
            <a:pPr lvl="2"/>
            <a:r>
              <a:rPr lang="en-GB" dirty="0" smtClean="0"/>
              <a:t>At least the knowledge to start</a:t>
            </a:r>
          </a:p>
          <a:p>
            <a:pPr lvl="2"/>
            <a:r>
              <a:rPr lang="en-GB" dirty="0" smtClean="0"/>
              <a:t>Richard Stallman GNU </a:t>
            </a:r>
          </a:p>
          <a:p>
            <a:pPr lvl="1" algn="just"/>
            <a:r>
              <a:rPr lang="en-GB" dirty="0" smtClean="0"/>
              <a:t>When a simple, well designed partial solution exists in a form</a:t>
            </a:r>
          </a:p>
          <a:p>
            <a:pPr lvl="2" algn="just"/>
            <a:r>
              <a:rPr lang="en-GB" dirty="0" smtClean="0"/>
              <a:t>To be shared to </a:t>
            </a:r>
            <a:r>
              <a:rPr lang="en-GB" dirty="0"/>
              <a:t>draw the attention of </a:t>
            </a:r>
            <a:r>
              <a:rPr lang="en-GB" dirty="0" smtClean="0"/>
              <a:t>others</a:t>
            </a:r>
          </a:p>
          <a:p>
            <a:pPr lvl="3" algn="just"/>
            <a:r>
              <a:rPr lang="en-GB" dirty="0" smtClean="0"/>
              <a:t> who </a:t>
            </a:r>
            <a:r>
              <a:rPr lang="en-GB" dirty="0"/>
              <a:t>have the same problem and </a:t>
            </a:r>
            <a:endParaRPr lang="en-GB" dirty="0" smtClean="0"/>
          </a:p>
          <a:p>
            <a:pPr lvl="3" algn="just"/>
            <a:r>
              <a:rPr lang="en-GB" dirty="0" smtClean="0"/>
              <a:t>who </a:t>
            </a:r>
            <a:r>
              <a:rPr lang="en-GB" dirty="0"/>
              <a:t>may be interested in the solution.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77" b="37589"/>
          <a:stretch/>
        </p:blipFill>
        <p:spPr bwMode="auto">
          <a:xfrm>
            <a:off x="127940" y="5013176"/>
            <a:ext cx="8845730" cy="11772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25596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7" y="980727"/>
            <a:ext cx="9081543" cy="5365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999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A checklist before you contribute*</a:t>
            </a:r>
            <a:br>
              <a:rPr lang="en-GB" b="1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27946"/>
            <a:ext cx="8229600" cy="4876800"/>
          </a:xfrm>
        </p:spPr>
        <p:txBody>
          <a:bodyPr>
            <a:normAutofit/>
          </a:bodyPr>
          <a:lstStyle/>
          <a:p>
            <a:r>
              <a:rPr lang="en-GB" sz="2000" dirty="0" smtClean="0"/>
              <a:t>When you’ve found a project you’d like to contribute to, do a quick scan to make sure that the project is suitable for accepting contributions. Otherwise, your hard work may never get a response.</a:t>
            </a:r>
          </a:p>
          <a:p>
            <a:r>
              <a:rPr lang="en-GB" sz="2000" dirty="0" smtClean="0"/>
              <a:t>Here’s a handy checklist to evaluate whether a project is good for new contributors.</a:t>
            </a:r>
          </a:p>
          <a:p>
            <a:r>
              <a:rPr lang="en-GB" sz="2000" b="1" dirty="0" smtClean="0"/>
              <a:t>1. Meets the definition of open source</a:t>
            </a:r>
            <a:endParaRPr lang="en-GB" sz="2000" dirty="0" smtClean="0"/>
          </a:p>
          <a:p>
            <a:r>
              <a:rPr lang="en-GB" sz="2000" dirty="0" smtClean="0"/>
              <a:t>Does it have a license? </a:t>
            </a:r>
          </a:p>
          <a:p>
            <a:pPr lvl="1"/>
            <a:r>
              <a:rPr lang="en-GB" sz="1600" dirty="0" smtClean="0"/>
              <a:t>Usually, there is a file called LICENSE in the root of the repository. </a:t>
            </a:r>
          </a:p>
          <a:p>
            <a:endParaRPr lang="en-GB" dirty="0"/>
          </a:p>
        </p:txBody>
      </p:sp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437112"/>
            <a:ext cx="8860610" cy="19580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539552" y="6526264"/>
            <a:ext cx="36259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smtClean="0"/>
              <a:t>*https://opensource.guide/how-to-contribute/</a:t>
            </a:r>
            <a:endParaRPr lang="en-GB" sz="1400" dirty="0"/>
          </a:p>
        </p:txBody>
      </p:sp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675261"/>
            <a:ext cx="1968213" cy="1842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ight Arrow 12"/>
          <p:cNvSpPr/>
          <p:nvPr/>
        </p:nvSpPr>
        <p:spPr>
          <a:xfrm>
            <a:off x="6804248" y="3645024"/>
            <a:ext cx="2880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8248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en-GB" b="1" dirty="0" smtClean="0"/>
              <a:t>A checklist before you contribute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b="1" dirty="0" smtClean="0"/>
              <a:t>2. Project actively accepts contributions</a:t>
            </a:r>
            <a:endParaRPr lang="en-GB" sz="2200" dirty="0" smtClean="0"/>
          </a:p>
          <a:p>
            <a:r>
              <a:rPr lang="en-GB" sz="2000" dirty="0" smtClean="0"/>
              <a:t>Look at the commit activity on the main branch. On </a:t>
            </a:r>
            <a:r>
              <a:rPr lang="en-GB" sz="2000" dirty="0" err="1" smtClean="0"/>
              <a:t>GitHub</a:t>
            </a:r>
            <a:r>
              <a:rPr lang="en-GB" sz="2000" dirty="0" smtClean="0"/>
              <a:t>, you can see this information on a repository’s homepage.</a:t>
            </a:r>
          </a:p>
          <a:p>
            <a:r>
              <a:rPr lang="en-GB" sz="2000" dirty="0" smtClean="0"/>
              <a:t>2.1 When was the latest commit? </a:t>
            </a:r>
          </a:p>
          <a:p>
            <a:r>
              <a:rPr lang="en-GB" sz="2000" dirty="0" smtClean="0"/>
              <a:t>2.2 How many contributors does the project have? </a:t>
            </a:r>
          </a:p>
          <a:p>
            <a:r>
              <a:rPr lang="en-GB" sz="2000" dirty="0" smtClean="0"/>
              <a:t>2.3 How often do people commit? (On </a:t>
            </a:r>
            <a:r>
              <a:rPr lang="en-GB" sz="2000" dirty="0" err="1" smtClean="0"/>
              <a:t>GitHub</a:t>
            </a:r>
            <a:r>
              <a:rPr lang="en-GB" sz="2000" dirty="0" smtClean="0"/>
              <a:t>, you can find this by clicking "Commits" in the top bar.) 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48"/>
          <a:stretch/>
        </p:blipFill>
        <p:spPr bwMode="auto">
          <a:xfrm>
            <a:off x="1747850" y="3789040"/>
            <a:ext cx="2837756" cy="469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434762"/>
            <a:ext cx="3238128" cy="16031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566564"/>
            <a:ext cx="3177738" cy="31358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971600" y="6037953"/>
            <a:ext cx="4572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sz="2800" dirty="0" smtClean="0">
                <a:solidFill>
                  <a:srgbClr val="00B050"/>
                </a:solidFill>
              </a:rPr>
              <a:t>Lets walk around	</a:t>
            </a:r>
          </a:p>
          <a:p>
            <a:pPr algn="ctr"/>
            <a:r>
              <a:rPr lang="en-GB" dirty="0" smtClean="0">
                <a:solidFill>
                  <a:srgbClr val="00B050"/>
                </a:solidFill>
                <a:hlinkClick r:id="rId5"/>
              </a:rPr>
              <a:t>https://github.com/sindresorhus/awesome</a:t>
            </a:r>
            <a:r>
              <a:rPr lang="en-GB" dirty="0" smtClean="0">
                <a:solidFill>
                  <a:srgbClr val="00B05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34061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469" y="332656"/>
            <a:ext cx="8229600" cy="1143000"/>
          </a:xfrm>
        </p:spPr>
        <p:txBody>
          <a:bodyPr/>
          <a:lstStyle/>
          <a:p>
            <a:r>
              <a:rPr lang="en-GB" b="1" dirty="0" smtClean="0"/>
              <a:t>A checklist before you contribute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469" y="1484784"/>
            <a:ext cx="8229600" cy="4525963"/>
          </a:xfrm>
        </p:spPr>
        <p:txBody>
          <a:bodyPr>
            <a:normAutofit/>
          </a:bodyPr>
          <a:lstStyle/>
          <a:p>
            <a:r>
              <a:rPr lang="en-GB" sz="2000" dirty="0" smtClean="0"/>
              <a:t>Next, look at the project’s issues.</a:t>
            </a:r>
          </a:p>
          <a:p>
            <a:r>
              <a:rPr lang="en-GB" sz="2000" dirty="0" smtClean="0"/>
              <a:t>2.4 How many open issues are there? </a:t>
            </a:r>
          </a:p>
          <a:p>
            <a:r>
              <a:rPr lang="en-GB" sz="2000" dirty="0" smtClean="0"/>
              <a:t>2.5 Do maintainers respond quickly to issues when they are opened? </a:t>
            </a:r>
          </a:p>
          <a:p>
            <a:r>
              <a:rPr lang="en-GB" sz="2000" dirty="0" smtClean="0"/>
              <a:t>2.6 Is there active discussion on the issues? </a:t>
            </a:r>
          </a:p>
          <a:p>
            <a:r>
              <a:rPr lang="en-GB" sz="2000" dirty="0" smtClean="0"/>
              <a:t>2.7 Are the issues recent? </a:t>
            </a:r>
          </a:p>
          <a:p>
            <a:r>
              <a:rPr lang="en-GB" sz="2000" dirty="0" smtClean="0"/>
              <a:t>2.8 Are issues getting closed? (On </a:t>
            </a:r>
            <a:r>
              <a:rPr lang="en-GB" sz="2000" dirty="0" err="1" smtClean="0"/>
              <a:t>GitHub</a:t>
            </a:r>
            <a:r>
              <a:rPr lang="en-GB" sz="2000" dirty="0" smtClean="0"/>
              <a:t>, click the "closed" tab on the Issues page to see closed issues.) 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6" y="4365104"/>
            <a:ext cx="9068884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763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1143000"/>
          </a:xfrm>
        </p:spPr>
        <p:txBody>
          <a:bodyPr/>
          <a:lstStyle/>
          <a:p>
            <a:r>
              <a:rPr lang="en-GB" b="1" dirty="0" smtClean="0"/>
              <a:t>A checklist before you contribute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4525963"/>
          </a:xfrm>
        </p:spPr>
        <p:txBody>
          <a:bodyPr>
            <a:normAutofit/>
          </a:bodyPr>
          <a:lstStyle/>
          <a:p>
            <a:r>
              <a:rPr lang="en-GB" sz="2000" dirty="0" smtClean="0"/>
              <a:t>Now do the same for the project’s pull requests.</a:t>
            </a:r>
          </a:p>
          <a:p>
            <a:r>
              <a:rPr lang="en-GB" sz="2000" dirty="0" smtClean="0"/>
              <a:t>2.9 How many open pull requests are there? </a:t>
            </a:r>
          </a:p>
          <a:p>
            <a:r>
              <a:rPr lang="en-GB" sz="2000" dirty="0" smtClean="0"/>
              <a:t>2.10 Do maintainers respond quickly to pull requests when they are opened? </a:t>
            </a:r>
          </a:p>
          <a:p>
            <a:r>
              <a:rPr lang="en-GB" sz="2000" dirty="0" smtClean="0"/>
              <a:t>2.11 Is there active discussion on the pull requests? </a:t>
            </a:r>
          </a:p>
          <a:p>
            <a:r>
              <a:rPr lang="en-GB" sz="2000" dirty="0" smtClean="0"/>
              <a:t>2.12 Are the pull requests recent? </a:t>
            </a:r>
          </a:p>
          <a:p>
            <a:r>
              <a:rPr lang="en-GB" sz="2000" dirty="0" smtClean="0"/>
              <a:t>2.13 How recently were any pull requests merged? (On </a:t>
            </a:r>
            <a:r>
              <a:rPr lang="en-GB" sz="2000" dirty="0" err="1" smtClean="0"/>
              <a:t>GitHub</a:t>
            </a:r>
            <a:r>
              <a:rPr lang="en-GB" sz="2000" dirty="0" smtClean="0"/>
              <a:t>, click the "closed" tab on the Pull Requests page to see closed PRs.) 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13376"/>
            <a:ext cx="8646318" cy="2932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259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203" y="188640"/>
            <a:ext cx="8229600" cy="1143000"/>
          </a:xfrm>
        </p:spPr>
        <p:txBody>
          <a:bodyPr/>
          <a:lstStyle/>
          <a:p>
            <a:r>
              <a:rPr lang="en-GB" b="1" dirty="0" smtClean="0"/>
              <a:t>A checklist before you contribute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52736"/>
            <a:ext cx="8229600" cy="4525963"/>
          </a:xfrm>
        </p:spPr>
        <p:txBody>
          <a:bodyPr>
            <a:normAutofit/>
          </a:bodyPr>
          <a:lstStyle/>
          <a:p>
            <a:r>
              <a:rPr lang="en-GB" sz="1800" b="1" dirty="0" smtClean="0"/>
              <a:t>3. </a:t>
            </a:r>
            <a:r>
              <a:rPr lang="en-GB" sz="2000" dirty="0" smtClean="0"/>
              <a:t>Project is welcoming</a:t>
            </a:r>
          </a:p>
          <a:p>
            <a:r>
              <a:rPr lang="en-GB" sz="1800" dirty="0" smtClean="0"/>
              <a:t>A project that is friendly and welcoming signals that they will be receptive to new contributors.</a:t>
            </a:r>
          </a:p>
          <a:p>
            <a:r>
              <a:rPr lang="en-GB" sz="1800" dirty="0" smtClean="0"/>
              <a:t>3.1 Do the maintainers respond helpfully to questions in issues? </a:t>
            </a:r>
          </a:p>
          <a:p>
            <a:r>
              <a:rPr lang="en-GB" sz="1800" dirty="0" smtClean="0"/>
              <a:t>3.2 Are people friendly in the issues, discussion forum, and chat (for example, IRC or Slack)? </a:t>
            </a:r>
          </a:p>
          <a:p>
            <a:r>
              <a:rPr lang="en-GB" sz="1800" dirty="0" smtClean="0"/>
              <a:t>3.3 Do pull requests get reviewed? </a:t>
            </a:r>
          </a:p>
          <a:p>
            <a:r>
              <a:rPr lang="en-GB" sz="1800" dirty="0" smtClean="0"/>
              <a:t>3.4 Do maintainers thank people for their contributions? </a:t>
            </a:r>
          </a:p>
          <a:p>
            <a:pPr marL="0" indent="0">
              <a:buNone/>
            </a:pPr>
            <a:endParaRPr lang="en-GB" sz="1800" dirty="0"/>
          </a:p>
        </p:txBody>
      </p:sp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787045"/>
            <a:ext cx="4533653" cy="29733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511" y="3802834"/>
            <a:ext cx="7086600" cy="1028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142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Don’t waste your time!!!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if you want to make a substantial contribution, open an issue to ask before working on it. </a:t>
            </a:r>
          </a:p>
          <a:p>
            <a:r>
              <a:rPr lang="en-GB" dirty="0" smtClean="0"/>
              <a:t>It’s helpful to watch the project for a while (on </a:t>
            </a:r>
            <a:r>
              <a:rPr lang="en-GB" dirty="0" err="1" smtClean="0"/>
              <a:t>GitHub</a:t>
            </a:r>
            <a:r>
              <a:rPr lang="en-GB" dirty="0" smtClean="0"/>
              <a:t>, you can click “Watch” to be notified of all conversations), and get to know community members, before doing work that might not get accepted.</a:t>
            </a:r>
          </a:p>
          <a:p>
            <a:endParaRPr lang="en-GB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365104"/>
            <a:ext cx="684847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37062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Use Templates and checklists</a:t>
            </a:r>
            <a:br>
              <a:rPr lang="en-GB" b="1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Templates </a:t>
            </a:r>
            <a:r>
              <a:rPr lang="en-GB" dirty="0"/>
              <a:t>for issues and pull requests are like contact forms for </a:t>
            </a:r>
            <a:r>
              <a:rPr lang="en-GB" dirty="0" smtClean="0"/>
              <a:t>customer support</a:t>
            </a:r>
            <a:r>
              <a:rPr lang="en-GB" dirty="0"/>
              <a:t>: </a:t>
            </a:r>
            <a:endParaRPr lang="en-GB" dirty="0" smtClean="0"/>
          </a:p>
          <a:p>
            <a:pPr lvl="1"/>
            <a:r>
              <a:rPr lang="en-GB" dirty="0" smtClean="0"/>
              <a:t>they </a:t>
            </a:r>
            <a:r>
              <a:rPr lang="en-GB" dirty="0"/>
              <a:t>help “</a:t>
            </a:r>
            <a:r>
              <a:rPr lang="en-GB" dirty="0" err="1"/>
              <a:t>prescreen</a:t>
            </a:r>
            <a:r>
              <a:rPr lang="en-GB" dirty="0"/>
              <a:t>” user requests and filter out noise</a:t>
            </a:r>
            <a:r>
              <a:rPr lang="en-GB" dirty="0" smtClean="0"/>
              <a:t>.</a:t>
            </a:r>
          </a:p>
          <a:p>
            <a:r>
              <a:rPr lang="en-GB" dirty="0"/>
              <a:t>Maintainers sometimes use checklists </a:t>
            </a:r>
            <a:endParaRPr lang="en-GB" dirty="0" smtClean="0"/>
          </a:p>
          <a:p>
            <a:pPr lvl="1"/>
            <a:r>
              <a:rPr lang="en-GB" dirty="0" smtClean="0"/>
              <a:t>to </a:t>
            </a:r>
            <a:r>
              <a:rPr lang="en-GB" dirty="0"/>
              <a:t>make sure that contributors have </a:t>
            </a:r>
            <a:r>
              <a:rPr lang="en-GB" dirty="0" smtClean="0"/>
              <a:t>read and </a:t>
            </a:r>
            <a:r>
              <a:rPr lang="en-GB" dirty="0"/>
              <a:t>agreed to all their conditions before submitting a pull request.</a:t>
            </a:r>
          </a:p>
        </p:txBody>
      </p:sp>
    </p:spTree>
    <p:extLst>
      <p:ext uri="{BB962C8B-B14F-4D97-AF65-F5344CB8AC3E}">
        <p14:creationId xmlns:p14="http://schemas.microsoft.com/office/powerpoint/2010/main" val="14439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 to the </a:t>
            </a:r>
            <a:r>
              <a:rPr lang="en-GB" dirty="0" err="1" smtClean="0"/>
              <a:t>GitHub</a:t>
            </a:r>
            <a:r>
              <a:rPr lang="en-GB" dirty="0" smtClean="0"/>
              <a:t> platform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Basic Developer Workflow</a:t>
            </a:r>
          </a:p>
          <a:p>
            <a:r>
              <a:rPr lang="en-GB" dirty="0" err="1" smtClean="0"/>
              <a:t>GitHub</a:t>
            </a:r>
            <a:r>
              <a:rPr lang="en-GB" dirty="0" smtClean="0"/>
              <a:t> provides features for the basic developer workflow</a:t>
            </a:r>
          </a:p>
          <a:p>
            <a:pPr lvl="1"/>
            <a:r>
              <a:rPr lang="en-GB" dirty="0" smtClean="0"/>
              <a:t>Social network for programmers</a:t>
            </a:r>
          </a:p>
          <a:p>
            <a:pPr lvl="1"/>
            <a:r>
              <a:rPr lang="en-GB" dirty="0" smtClean="0"/>
              <a:t>Issue trackers to raise errors/problems/concerns/requests</a:t>
            </a:r>
          </a:p>
          <a:p>
            <a:pPr lvl="1"/>
            <a:r>
              <a:rPr lang="en-GB" dirty="0" smtClean="0"/>
              <a:t>pull requests</a:t>
            </a:r>
            <a:r>
              <a:rPr lang="en-GB" dirty="0"/>
              <a:t> </a:t>
            </a:r>
            <a:r>
              <a:rPr lang="en-GB" dirty="0" smtClean="0"/>
              <a:t>to submit solutions/patches</a:t>
            </a:r>
            <a:endParaRPr lang="en-GB" dirty="0" smtClean="0"/>
          </a:p>
          <a:p>
            <a:pPr algn="just"/>
            <a:r>
              <a:rPr lang="en-GB" dirty="0" smtClean="0"/>
              <a:t>A clean </a:t>
            </a:r>
            <a:r>
              <a:rPr lang="en-GB" dirty="0"/>
              <a:t>way to submit, review, and merge proposed contributions. </a:t>
            </a:r>
            <a:endParaRPr lang="en-GB" dirty="0" smtClean="0"/>
          </a:p>
          <a:p>
            <a:r>
              <a:rPr lang="en-GB" dirty="0" err="1" smtClean="0"/>
              <a:t>GitHub’s</a:t>
            </a:r>
            <a:r>
              <a:rPr lang="en-GB" dirty="0" smtClean="0"/>
              <a:t> user </a:t>
            </a:r>
            <a:r>
              <a:rPr lang="en-GB" dirty="0"/>
              <a:t>interface is easy and intuitive</a:t>
            </a:r>
            <a:r>
              <a:rPr lang="en-GB" dirty="0" smtClean="0"/>
              <a:t>.</a:t>
            </a:r>
          </a:p>
          <a:p>
            <a:pPr lvl="1"/>
            <a:r>
              <a:rPr lang="en-GB" dirty="0"/>
              <a:t>Compared to </a:t>
            </a:r>
            <a:r>
              <a:rPr lang="en-GB" dirty="0" smtClean="0"/>
              <a:t>the old setup of downloading </a:t>
            </a:r>
            <a:r>
              <a:rPr lang="en-GB" dirty="0" err="1"/>
              <a:t>tarballs</a:t>
            </a:r>
            <a:r>
              <a:rPr lang="en-GB" dirty="0"/>
              <a:t> </a:t>
            </a:r>
            <a:r>
              <a:rPr lang="en-GB" dirty="0" smtClean="0"/>
              <a:t>to get code and surfing the mailing lists to discuss the issues 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82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How does a FLOSS project start?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Small problems =&gt; unexpected innovations </a:t>
            </a:r>
            <a:endParaRPr lang="en-GB" dirty="0" smtClean="0"/>
          </a:p>
          <a:p>
            <a:pPr lvl="1">
              <a:buFont typeface="Courier New" pitchFamily="49" charset="0"/>
              <a:buChar char="o"/>
            </a:pPr>
            <a:r>
              <a:rPr lang="en-GB" dirty="0" smtClean="0"/>
              <a:t>Linux =&gt; GNU/Linux</a:t>
            </a:r>
          </a:p>
          <a:p>
            <a:endParaRPr lang="en-GB" dirty="0" smtClean="0"/>
          </a:p>
          <a:p>
            <a:r>
              <a:rPr lang="en-GB" dirty="0" smtClean="0"/>
              <a:t>took years to exert its transforming effect. </a:t>
            </a:r>
          </a:p>
          <a:p>
            <a:pPr lvl="1"/>
            <a:r>
              <a:rPr lang="en-GB" dirty="0" smtClean="0"/>
              <a:t>Python project started in 1990</a:t>
            </a:r>
          </a:p>
          <a:p>
            <a:r>
              <a:rPr lang="en-GB" dirty="0" smtClean="0"/>
              <a:t>When the users of a product participate as co-developers</a:t>
            </a:r>
            <a:endParaRPr lang="en-GB" dirty="0"/>
          </a:p>
          <a:p>
            <a:pPr lvl="1"/>
            <a:r>
              <a:rPr lang="en-GB" dirty="0" smtClean="0"/>
              <a:t>high speed</a:t>
            </a:r>
          </a:p>
          <a:p>
            <a:pPr lvl="1"/>
            <a:r>
              <a:rPr lang="en-GB" dirty="0" smtClean="0"/>
              <a:t>Good quality</a:t>
            </a:r>
          </a:p>
          <a:p>
            <a:pPr lvl="1"/>
            <a:r>
              <a:rPr lang="en-GB" dirty="0" smtClean="0"/>
              <a:t>new features </a:t>
            </a:r>
          </a:p>
          <a:p>
            <a:pPr algn="just"/>
            <a:r>
              <a:rPr lang="en-GB" dirty="0"/>
              <a:t>unexpected innovations </a:t>
            </a:r>
            <a:r>
              <a:rPr lang="en-GB" dirty="0" smtClean="0"/>
              <a:t>come after attacking small problems</a:t>
            </a:r>
          </a:p>
          <a:p>
            <a:endParaRPr lang="en-GB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85" b="31326"/>
          <a:stretch/>
        </p:blipFill>
        <p:spPr bwMode="auto">
          <a:xfrm>
            <a:off x="411462" y="2492896"/>
            <a:ext cx="8748464" cy="420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7036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How does a FLOSS project start?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Initial </a:t>
            </a:r>
            <a:r>
              <a:rPr lang="en-GB" dirty="0"/>
              <a:t>source code </a:t>
            </a:r>
            <a:endParaRPr lang="en-GB" dirty="0" smtClean="0"/>
          </a:p>
          <a:p>
            <a:pPr lvl="1"/>
            <a:r>
              <a:rPr lang="en-GB" dirty="0" smtClean="0"/>
              <a:t>becomes the seed</a:t>
            </a:r>
          </a:p>
          <a:p>
            <a:r>
              <a:rPr lang="en-GB" dirty="0" smtClean="0"/>
              <a:t>A community</a:t>
            </a:r>
          </a:p>
          <a:p>
            <a:pPr lvl="1"/>
            <a:r>
              <a:rPr lang="en-GB" dirty="0" smtClean="0"/>
              <a:t>Attracted by the code itself</a:t>
            </a:r>
          </a:p>
          <a:p>
            <a:pPr lvl="2"/>
            <a:r>
              <a:rPr lang="en-GB" dirty="0" smtClean="0"/>
              <a:t>Simple, well designed, well written</a:t>
            </a:r>
          </a:p>
          <a:p>
            <a:pPr lvl="1" algn="just">
              <a:buFont typeface="Courier New" pitchFamily="49" charset="0"/>
              <a:buChar char="o"/>
            </a:pPr>
            <a:r>
              <a:rPr lang="en-GB" dirty="0"/>
              <a:t>Attracted by </a:t>
            </a:r>
            <a:r>
              <a:rPr lang="en-GB" dirty="0" smtClean="0"/>
              <a:t>the authors</a:t>
            </a:r>
          </a:p>
          <a:p>
            <a:pPr lvl="1" algn="just">
              <a:buFont typeface="Courier New" pitchFamily="49" charset="0"/>
              <a:buChar char="o"/>
            </a:pPr>
            <a:r>
              <a:rPr lang="en-GB" dirty="0" smtClean="0"/>
              <a:t>Attracted by the problem domain</a:t>
            </a:r>
          </a:p>
          <a:p>
            <a:pPr lvl="1" algn="just">
              <a:buFont typeface="Courier New" pitchFamily="49" charset="0"/>
              <a:buChar char="o"/>
            </a:pPr>
            <a:r>
              <a:rPr lang="en-GB" dirty="0" smtClean="0"/>
              <a:t>Attracted by the coding platform</a:t>
            </a:r>
            <a:endParaRPr lang="en-GB" dirty="0"/>
          </a:p>
          <a:p>
            <a:pPr lvl="1" algn="just">
              <a:buFont typeface="Courier New" pitchFamily="49" charset="0"/>
              <a:buChar char="o"/>
            </a:pPr>
            <a:r>
              <a:rPr lang="en-GB" dirty="0" smtClean="0"/>
              <a:t>Attracted by the hosting platform </a:t>
            </a:r>
          </a:p>
          <a:p>
            <a:r>
              <a:rPr lang="en-GB" dirty="0" smtClean="0"/>
              <a:t>Policies </a:t>
            </a:r>
            <a:r>
              <a:rPr lang="en-GB" dirty="0"/>
              <a:t>and rules </a:t>
            </a:r>
            <a:endParaRPr lang="en-GB" dirty="0" smtClean="0"/>
          </a:p>
          <a:p>
            <a:pPr lvl="1"/>
            <a:r>
              <a:rPr lang="en-GB" dirty="0" smtClean="0"/>
              <a:t>Code of conduct</a:t>
            </a:r>
          </a:p>
          <a:p>
            <a:pPr lvl="1"/>
            <a:r>
              <a:rPr lang="en-GB" dirty="0" smtClean="0"/>
              <a:t>Contribution guidelines</a:t>
            </a:r>
          </a:p>
          <a:p>
            <a:r>
              <a:rPr lang="en-GB" dirty="0" smtClean="0"/>
              <a:t>The hosting platform</a:t>
            </a:r>
          </a:p>
          <a:p>
            <a:pPr lvl="1"/>
            <a:r>
              <a:rPr lang="en-GB" dirty="0"/>
              <a:t>a source code repository (version control system), </a:t>
            </a:r>
            <a:endParaRPr lang="en-GB" dirty="0" smtClean="0"/>
          </a:p>
          <a:p>
            <a:pPr lvl="1"/>
            <a:r>
              <a:rPr lang="en-GB" dirty="0" smtClean="0"/>
              <a:t>public </a:t>
            </a:r>
            <a:r>
              <a:rPr lang="en-GB" dirty="0"/>
              <a:t>forum facilities, and </a:t>
            </a:r>
            <a:endParaRPr lang="en-GB" dirty="0" smtClean="0"/>
          </a:p>
          <a:p>
            <a:pPr lvl="1"/>
            <a:r>
              <a:rPr lang="en-GB" dirty="0" smtClean="0"/>
              <a:t>project </a:t>
            </a:r>
            <a:r>
              <a:rPr lang="en-GB" dirty="0"/>
              <a:t>web pages. 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138658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FLOSS users or developers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/>
              <a:t>FLOSS </a:t>
            </a:r>
            <a:r>
              <a:rPr lang="en-GB" dirty="0" smtClean="0"/>
              <a:t>paradigm revolves around</a:t>
            </a:r>
          </a:p>
          <a:p>
            <a:pPr lvl="1"/>
            <a:r>
              <a:rPr lang="en-GB" dirty="0" smtClean="0"/>
              <a:t>how </a:t>
            </a:r>
            <a:r>
              <a:rPr lang="en-GB" dirty="0"/>
              <a:t>code is distributed and consumed</a:t>
            </a:r>
            <a:r>
              <a:rPr lang="en-GB" dirty="0" smtClean="0"/>
              <a:t>.</a:t>
            </a:r>
          </a:p>
          <a:p>
            <a:pPr lvl="2"/>
            <a:r>
              <a:rPr lang="en-GB" dirty="0" smtClean="0"/>
              <a:t>licenses </a:t>
            </a:r>
          </a:p>
          <a:p>
            <a:pPr lvl="1"/>
            <a:r>
              <a:rPr lang="en-GB" dirty="0" smtClean="0"/>
              <a:t>how </a:t>
            </a:r>
            <a:r>
              <a:rPr lang="en-GB" dirty="0"/>
              <a:t>code is produced</a:t>
            </a:r>
            <a:r>
              <a:rPr lang="en-GB" dirty="0" smtClean="0"/>
              <a:t>.</a:t>
            </a:r>
          </a:p>
          <a:p>
            <a:pPr lvl="2"/>
            <a:r>
              <a:rPr lang="en-GB" dirty="0" smtClean="0"/>
              <a:t>Collaborative/participatory</a:t>
            </a:r>
          </a:p>
          <a:p>
            <a:pPr lvl="3"/>
            <a:r>
              <a:rPr lang="en-GB" dirty="0" smtClean="0"/>
              <a:t>Commons based </a:t>
            </a:r>
          </a:p>
          <a:p>
            <a:pPr lvl="3"/>
            <a:r>
              <a:rPr lang="en-GB" dirty="0" smtClean="0"/>
              <a:t>Foundation backed </a:t>
            </a:r>
          </a:p>
          <a:p>
            <a:pPr lvl="3"/>
            <a:r>
              <a:rPr lang="en-GB" dirty="0" smtClean="0"/>
              <a:t>Corporate Sponsored</a:t>
            </a:r>
          </a:p>
        </p:txBody>
      </p:sp>
    </p:spTree>
    <p:extLst>
      <p:ext uri="{BB962C8B-B14F-4D97-AF65-F5344CB8AC3E}">
        <p14:creationId xmlns:p14="http://schemas.microsoft.com/office/powerpoint/2010/main" val="3277248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Developer Motivation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Intrinsic Motivation</a:t>
            </a:r>
          </a:p>
          <a:p>
            <a:pPr lvl="1"/>
            <a:r>
              <a:rPr lang="en-GB" dirty="0" smtClean="0"/>
              <a:t>Coding is fun.</a:t>
            </a:r>
          </a:p>
          <a:p>
            <a:r>
              <a:rPr lang="en-GB" dirty="0" smtClean="0"/>
              <a:t>Extrinsic Motivation</a:t>
            </a:r>
          </a:p>
          <a:p>
            <a:pPr lvl="1"/>
            <a:r>
              <a:rPr lang="en-GB" dirty="0" smtClean="0"/>
              <a:t>Money?</a:t>
            </a:r>
          </a:p>
          <a:p>
            <a:pPr lvl="2"/>
            <a:r>
              <a:rPr lang="en-GB" dirty="0" smtClean="0"/>
              <a:t>not the main driver.</a:t>
            </a:r>
          </a:p>
          <a:p>
            <a:pPr lvl="2"/>
            <a:r>
              <a:rPr lang="en-GB" dirty="0"/>
              <a:t>open source substitutes cooperation for financial transactions</a:t>
            </a:r>
            <a:endParaRPr lang="en-GB" dirty="0" smtClean="0"/>
          </a:p>
          <a:p>
            <a:pPr lvl="1"/>
            <a:r>
              <a:rPr lang="en-GB" dirty="0" smtClean="0"/>
              <a:t>Reputation </a:t>
            </a:r>
          </a:p>
          <a:p>
            <a:pPr lvl="1"/>
            <a:r>
              <a:rPr lang="en-GB" dirty="0" smtClean="0"/>
              <a:t>Job prospects</a:t>
            </a:r>
          </a:p>
          <a:p>
            <a:r>
              <a:rPr lang="en-GB" dirty="0" smtClean="0"/>
              <a:t>Cooperation</a:t>
            </a:r>
          </a:p>
          <a:p>
            <a:pPr lvl="1"/>
            <a:r>
              <a:rPr lang="en-GB" dirty="0" smtClean="0"/>
              <a:t>Psychological, social needs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3519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Q:  Are you convinced?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err="1" smtClean="0"/>
              <a:t>Ans</a:t>
            </a:r>
            <a:r>
              <a:rPr lang="en-GB" dirty="0" smtClean="0"/>
              <a:t>: Yes, no</a:t>
            </a:r>
            <a:br>
              <a:rPr lang="en-GB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4347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Management and Coordination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Self coordination</a:t>
            </a:r>
          </a:p>
          <a:p>
            <a:pPr lvl="1"/>
            <a:r>
              <a:rPr lang="en-GB" dirty="0" smtClean="0"/>
              <a:t>80</a:t>
            </a:r>
            <a:r>
              <a:rPr lang="en-GB" dirty="0"/>
              <a:t>% of activities </a:t>
            </a:r>
            <a:r>
              <a:rPr lang="en-GB" dirty="0" smtClean="0"/>
              <a:t>by a small </a:t>
            </a:r>
            <a:r>
              <a:rPr lang="en-GB" dirty="0"/>
              <a:t>number of individuals</a:t>
            </a:r>
            <a:endParaRPr lang="en-GB" dirty="0" smtClean="0"/>
          </a:p>
          <a:p>
            <a:r>
              <a:rPr lang="en-GB" dirty="0"/>
              <a:t>core-periphery </a:t>
            </a:r>
            <a:r>
              <a:rPr lang="en-GB" dirty="0" smtClean="0"/>
              <a:t>structure</a:t>
            </a:r>
          </a:p>
          <a:p>
            <a:pPr lvl="1"/>
            <a:r>
              <a:rPr lang="en-GB" dirty="0" smtClean="0"/>
              <a:t>Highly technical and Managerial tasks by core</a:t>
            </a:r>
          </a:p>
          <a:p>
            <a:pPr lvl="1"/>
            <a:r>
              <a:rPr lang="en-GB" dirty="0" smtClean="0"/>
              <a:t>Less technical and Supporting tasks e.g. bug fixing by periphery</a:t>
            </a:r>
          </a:p>
          <a:p>
            <a:r>
              <a:rPr lang="en-GB" dirty="0" smtClean="0"/>
              <a:t>Community dynamics</a:t>
            </a:r>
          </a:p>
          <a:p>
            <a:pPr lvl="1"/>
            <a:r>
              <a:rPr lang="en-GB" dirty="0" smtClean="0"/>
              <a:t>Developer turnover</a:t>
            </a:r>
          </a:p>
          <a:p>
            <a:pPr lvl="1"/>
            <a:r>
              <a:rPr lang="en-GB" dirty="0" smtClean="0"/>
              <a:t>Developer progression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22424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5720</TotalTime>
  <Words>1840</Words>
  <Application>Microsoft Office PowerPoint</Application>
  <PresentationFormat>On-screen Show (4:3)</PresentationFormat>
  <Paragraphs>291</Paragraphs>
  <Slides>38</Slides>
  <Notes>2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Clarity</vt:lpstr>
      <vt:lpstr>How to participate in Free/Libre Open Source Software Projects</vt:lpstr>
      <vt:lpstr>PowerPoint Presentation</vt:lpstr>
      <vt:lpstr>How does a FLOSS project start?</vt:lpstr>
      <vt:lpstr>How does a FLOSS project start?</vt:lpstr>
      <vt:lpstr>How does a FLOSS project start?</vt:lpstr>
      <vt:lpstr>FLOSS users or developers</vt:lpstr>
      <vt:lpstr>Developer Motivation </vt:lpstr>
      <vt:lpstr>Q:  Are you convinced?  Ans: Yes, no </vt:lpstr>
      <vt:lpstr>Management and Coordination</vt:lpstr>
      <vt:lpstr>The onion model</vt:lpstr>
      <vt:lpstr>Who is what in a FLOSS community?</vt:lpstr>
      <vt:lpstr>Community Dynamics: </vt:lpstr>
      <vt:lpstr>A good FLOSS product has ………</vt:lpstr>
      <vt:lpstr>Past success stories</vt:lpstr>
      <vt:lpstr>What can you contribute?</vt:lpstr>
      <vt:lpstr>Open source is not only about software</vt:lpstr>
      <vt:lpstr>Contributing to an OSS project</vt:lpstr>
      <vt:lpstr>Commercial vs FLOSS</vt:lpstr>
      <vt:lpstr>PowerPoint Presentation</vt:lpstr>
      <vt:lpstr>Using GitHub as the platform</vt:lpstr>
      <vt:lpstr>Do you have GitHub account? Ans: Yes, No</vt:lpstr>
      <vt:lpstr>What does a FLOSS project look like</vt:lpstr>
      <vt:lpstr>Technical aspects of contributing</vt:lpstr>
      <vt:lpstr>Social aspects of Contributing</vt:lpstr>
      <vt:lpstr>Choosing a task</vt:lpstr>
      <vt:lpstr>Contributor Guidelines</vt:lpstr>
      <vt:lpstr>Follow a Coding/Writing Style</vt:lpstr>
      <vt:lpstr>Follow a Coding/Writing Style</vt:lpstr>
      <vt:lpstr>PowerPoint Presentation</vt:lpstr>
      <vt:lpstr>PowerPoint Presentation</vt:lpstr>
      <vt:lpstr>A checklist before you contribute* </vt:lpstr>
      <vt:lpstr>A checklist before you contribute</vt:lpstr>
      <vt:lpstr>A checklist before you contribute</vt:lpstr>
      <vt:lpstr>A checklist before you contribute</vt:lpstr>
      <vt:lpstr>A checklist before you contribute</vt:lpstr>
      <vt:lpstr>Don’t waste your time!!!</vt:lpstr>
      <vt:lpstr>Use Templates and checklists </vt:lpstr>
      <vt:lpstr>On to the GitHub platform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 2</dc:title>
  <dc:creator>kk</dc:creator>
  <cp:lastModifiedBy>kk</cp:lastModifiedBy>
  <cp:revision>191</cp:revision>
  <dcterms:created xsi:type="dcterms:W3CDTF">2022-02-18T04:03:38Z</dcterms:created>
  <dcterms:modified xsi:type="dcterms:W3CDTF">2022-02-22T03:25:29Z</dcterms:modified>
</cp:coreProperties>
</file>