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60"/>
  </p:notesMasterIdLst>
  <p:sldIdLst>
    <p:sldId id="258" r:id="rId5"/>
    <p:sldId id="267" r:id="rId6"/>
    <p:sldId id="307" r:id="rId7"/>
    <p:sldId id="269" r:id="rId8"/>
    <p:sldId id="270" r:id="rId9"/>
    <p:sldId id="271" r:id="rId10"/>
    <p:sldId id="383" r:id="rId11"/>
    <p:sldId id="380" r:id="rId12"/>
    <p:sldId id="345" r:id="rId13"/>
    <p:sldId id="346" r:id="rId14"/>
    <p:sldId id="382" r:id="rId15"/>
    <p:sldId id="376" r:id="rId16"/>
    <p:sldId id="347" r:id="rId17"/>
    <p:sldId id="348" r:id="rId18"/>
    <p:sldId id="349" r:id="rId19"/>
    <p:sldId id="351" r:id="rId20"/>
    <p:sldId id="369" r:id="rId21"/>
    <p:sldId id="370" r:id="rId22"/>
    <p:sldId id="368" r:id="rId23"/>
    <p:sldId id="371" r:id="rId24"/>
    <p:sldId id="372" r:id="rId25"/>
    <p:sldId id="388" r:id="rId26"/>
    <p:sldId id="389" r:id="rId27"/>
    <p:sldId id="390" r:id="rId28"/>
    <p:sldId id="350" r:id="rId29"/>
    <p:sldId id="387" r:id="rId30"/>
    <p:sldId id="344" r:id="rId31"/>
    <p:sldId id="385" r:id="rId32"/>
    <p:sldId id="386" r:id="rId33"/>
    <p:sldId id="384" r:id="rId34"/>
    <p:sldId id="357" r:id="rId35"/>
    <p:sldId id="358" r:id="rId36"/>
    <p:sldId id="377" r:id="rId37"/>
    <p:sldId id="359" r:id="rId38"/>
    <p:sldId id="352" r:id="rId39"/>
    <p:sldId id="353" r:id="rId40"/>
    <p:sldId id="355" r:id="rId41"/>
    <p:sldId id="391" r:id="rId42"/>
    <p:sldId id="356" r:id="rId43"/>
    <p:sldId id="354" r:id="rId44"/>
    <p:sldId id="360" r:id="rId45"/>
    <p:sldId id="392" r:id="rId46"/>
    <p:sldId id="361" r:id="rId47"/>
    <p:sldId id="362" r:id="rId48"/>
    <p:sldId id="363" r:id="rId49"/>
    <p:sldId id="364" r:id="rId50"/>
    <p:sldId id="375" r:id="rId51"/>
    <p:sldId id="379" r:id="rId52"/>
    <p:sldId id="373" r:id="rId53"/>
    <p:sldId id="366" r:id="rId54"/>
    <p:sldId id="365" r:id="rId55"/>
    <p:sldId id="378" r:id="rId56"/>
    <p:sldId id="278" r:id="rId57"/>
    <p:sldId id="279" r:id="rId58"/>
    <p:sldId id="304" r:id="rId59"/>
  </p:sldIdLst>
  <p:sldSz cx="9144000" cy="6858000" type="screen4x3"/>
  <p:notesSz cx="7315200" cy="9601200"/>
  <p:defaultTextStyle>
    <a:defPPr>
      <a:defRPr lang="en-US"/>
    </a:defPPr>
    <a:lvl1pPr algn="ctr" rtl="0" fontAlgn="base">
      <a:spcBef>
        <a:spcPct val="0"/>
      </a:spcBef>
      <a:spcAft>
        <a:spcPct val="0"/>
      </a:spcAft>
      <a:defRPr b="1" kern="1200">
        <a:solidFill>
          <a:schemeClr val="tx1"/>
        </a:solidFill>
        <a:latin typeface="Arial" charset="0"/>
        <a:ea typeface="+mn-ea"/>
        <a:cs typeface="+mn-cs"/>
      </a:defRPr>
    </a:lvl1pPr>
    <a:lvl2pPr marL="457200" algn="ctr" rtl="0" fontAlgn="base">
      <a:spcBef>
        <a:spcPct val="0"/>
      </a:spcBef>
      <a:spcAft>
        <a:spcPct val="0"/>
      </a:spcAft>
      <a:defRPr b="1" kern="1200">
        <a:solidFill>
          <a:schemeClr val="tx1"/>
        </a:solidFill>
        <a:latin typeface="Arial" charset="0"/>
        <a:ea typeface="+mn-ea"/>
        <a:cs typeface="+mn-cs"/>
      </a:defRPr>
    </a:lvl2pPr>
    <a:lvl3pPr marL="914400" algn="ctr" rtl="0" fontAlgn="base">
      <a:spcBef>
        <a:spcPct val="0"/>
      </a:spcBef>
      <a:spcAft>
        <a:spcPct val="0"/>
      </a:spcAft>
      <a:defRPr b="1" kern="1200">
        <a:solidFill>
          <a:schemeClr val="tx1"/>
        </a:solidFill>
        <a:latin typeface="Arial" charset="0"/>
        <a:ea typeface="+mn-ea"/>
        <a:cs typeface="+mn-cs"/>
      </a:defRPr>
    </a:lvl3pPr>
    <a:lvl4pPr marL="1371600" algn="ctr" rtl="0" fontAlgn="base">
      <a:spcBef>
        <a:spcPct val="0"/>
      </a:spcBef>
      <a:spcAft>
        <a:spcPct val="0"/>
      </a:spcAft>
      <a:defRPr b="1" kern="1200">
        <a:solidFill>
          <a:schemeClr val="tx1"/>
        </a:solidFill>
        <a:latin typeface="Arial" charset="0"/>
        <a:ea typeface="+mn-ea"/>
        <a:cs typeface="+mn-cs"/>
      </a:defRPr>
    </a:lvl4pPr>
    <a:lvl5pPr marL="1828800" algn="ct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modifyVerifier cryptProviderType="rsaFull" cryptAlgorithmClass="hash" cryptAlgorithmType="typeAny" cryptAlgorithmSid="4" spinCount="50000" saltData="dQ+7DHD6PifX1qEkzhuhHA" hashData="q+axPWDeVaqLxXqaWJ5t0RfqKJI" cryptProvider="" algIdExt="0" algIdExtSource="" cryptProviderTypeExt="0" cryptProviderTypeExtSourc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87094"/>
    <a:srgbClr val="095295"/>
    <a:srgbClr val="D8750D"/>
    <a:srgbClr val="90B5D2"/>
    <a:srgbClr val="209D03"/>
    <a:srgbClr val="3BCB01"/>
    <a:srgbClr val="F52328"/>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126" autoAdjust="0"/>
    <p:restoredTop sz="92710" autoAdjust="0"/>
  </p:normalViewPr>
  <p:slideViewPr>
    <p:cSldViewPr>
      <p:cViewPr>
        <p:scale>
          <a:sx n="100" d="100"/>
          <a:sy n="100" d="100"/>
        </p:scale>
        <p:origin x="-7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vl1pPr>
          </a:lstStyle>
          <a:p>
            <a:pPr>
              <a:defRPr/>
            </a:pPr>
            <a:endParaRPr lang="en-US"/>
          </a:p>
        </p:txBody>
      </p:sp>
      <p:sp>
        <p:nvSpPr>
          <p:cNvPr id="24580"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vl1pPr>
          </a:lstStyle>
          <a:p>
            <a:pPr>
              <a:defRPr/>
            </a:pPr>
            <a:fld id="{FE260A40-0DC2-491C-94DF-9421F20D0A1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CE7B4128-6CA2-4FE3-BA22-4F4B52350E14}" type="slidenum">
              <a:rPr lang="en-US" smtClean="0"/>
              <a:pPr/>
              <a:t>6</a:t>
            </a:fld>
            <a:endParaRPr 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sz="80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a number of factors to consider when considering which type of cluster to implement.  There are tradeoffs in terms of High Availability, Scalability, administration complexity, and costs.  Certainly, the distance over which you are attempting to implement a “cluster” solution will have significant bearing on the cluster type.</a:t>
            </a:r>
          </a:p>
          <a:p>
            <a:r>
              <a:rPr lang="en-US" dirty="0" smtClean="0"/>
              <a:t>Of course, one of the fundamental principles is that “you get what you pay for”.  Additional cluster functionality usually comes at additional cost.</a:t>
            </a:r>
          </a:p>
          <a:p>
            <a:endParaRPr lang="en-US" dirty="0"/>
          </a:p>
        </p:txBody>
      </p:sp>
      <p:sp>
        <p:nvSpPr>
          <p:cNvPr id="4" name="Slide Number Placeholder 3"/>
          <p:cNvSpPr>
            <a:spLocks noGrp="1"/>
          </p:cNvSpPr>
          <p:nvPr>
            <p:ph type="sldNum" sz="quarter" idx="10"/>
          </p:nvPr>
        </p:nvSpPr>
        <p:spPr/>
        <p:txBody>
          <a:bodyPr/>
          <a:lstStyle/>
          <a:p>
            <a:pPr>
              <a:defRPr/>
            </a:pPr>
            <a:fld id="{FE260A40-0DC2-491C-94DF-9421F20D0A15}" type="slidenum">
              <a:rPr lang="en-US" smtClean="0"/>
              <a:pPr>
                <a:defRPr/>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replication is usually performed at the block or file levels.  Actual data transmission can be initiated by server processes and flow through network connections.  Alternatively, replication can be initiated at the storage level and flow through the SAN (i.e. </a:t>
            </a:r>
            <a:r>
              <a:rPr lang="en-US" dirty="0" err="1" smtClean="0"/>
              <a:t>Fibre</a:t>
            </a:r>
            <a:r>
              <a:rPr lang="en-US" dirty="0" smtClean="0"/>
              <a:t> Channel, </a:t>
            </a:r>
            <a:r>
              <a:rPr lang="en-US" dirty="0" err="1" smtClean="0"/>
              <a:t>iSCSI</a:t>
            </a:r>
            <a:r>
              <a:rPr lang="en-US" dirty="0" smtClean="0"/>
              <a:t>, or NAS).  Protocol converters between </a:t>
            </a:r>
            <a:r>
              <a:rPr lang="en-US" dirty="0" err="1" smtClean="0"/>
              <a:t>Fibre</a:t>
            </a:r>
            <a:r>
              <a:rPr lang="en-US" dirty="0" smtClean="0"/>
              <a:t> Channel and TCP/IP can facilitate long distance transmission at the storage level.  Data transmission can be synchronous or asynchronous.</a:t>
            </a:r>
          </a:p>
          <a:p>
            <a:r>
              <a:rPr lang="en-US" dirty="0" smtClean="0"/>
              <a:t>This is different than Federated Databases because only one node is active at a time, and control passes between the database nodes through a failover event with database recovery on the failover node.</a:t>
            </a:r>
          </a:p>
          <a:p>
            <a:endParaRPr lang="en-US" dirty="0"/>
          </a:p>
        </p:txBody>
      </p:sp>
      <p:sp>
        <p:nvSpPr>
          <p:cNvPr id="4" name="Slide Number Placeholder 3"/>
          <p:cNvSpPr>
            <a:spLocks noGrp="1"/>
          </p:cNvSpPr>
          <p:nvPr>
            <p:ph type="sldNum" sz="quarter" idx="10"/>
          </p:nvPr>
        </p:nvSpPr>
        <p:spPr/>
        <p:txBody>
          <a:bodyPr/>
          <a:lstStyle/>
          <a:p>
            <a:pPr>
              <a:defRPr/>
            </a:pPr>
            <a:fld id="{FE260A40-0DC2-491C-94DF-9421F20D0A15}" type="slidenum">
              <a:rPr lang="en-US" smtClean="0"/>
              <a:pPr>
                <a:defRPr/>
              </a:pPr>
              <a:t>43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E260A40-0DC2-491C-94DF-9421F20D0A15}" type="slidenum">
              <a:rPr lang="en-US" smtClean="0"/>
              <a:pPr>
                <a:defRPr/>
              </a:pPr>
              <a:t>44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RAC has the highest level of functionality of any cluster solution.  This includes the possibility of seamless failover for applications with minimal interruption of service (TAF).  </a:t>
            </a:r>
          </a:p>
          <a:p>
            <a:r>
              <a:rPr lang="en-US" dirty="0" smtClean="0"/>
              <a:t>The tradeoffs are increased administrative complexity and increased Oracle licensing fees (due to Active/Active nature).  The increased software costs are offset by the high performance and scalability of the cluster nodes.</a:t>
            </a:r>
          </a:p>
          <a:p>
            <a:endParaRPr lang="en-US" dirty="0"/>
          </a:p>
        </p:txBody>
      </p:sp>
      <p:sp>
        <p:nvSpPr>
          <p:cNvPr id="4" name="Slide Number Placeholder 3"/>
          <p:cNvSpPr>
            <a:spLocks noGrp="1"/>
          </p:cNvSpPr>
          <p:nvPr>
            <p:ph type="sldNum" sz="quarter" idx="10"/>
          </p:nvPr>
        </p:nvSpPr>
        <p:spPr/>
        <p:txBody>
          <a:bodyPr/>
          <a:lstStyle/>
          <a:p>
            <a:pPr>
              <a:defRPr/>
            </a:pPr>
            <a:fld id="{FE260A40-0DC2-491C-94DF-9421F20D0A15}" type="slidenum">
              <a:rPr lang="en-US" smtClean="0"/>
              <a:pPr>
                <a:defRPr/>
              </a:pPr>
              <a:t>46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E260A40-0DC2-491C-94DF-9421F20D0A15}" type="slidenum">
              <a:rPr lang="en-US" smtClean="0"/>
              <a:pPr>
                <a:defRPr/>
              </a:pPr>
              <a:t>55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2"/>
          <p:cNvSpPr>
            <a:spLocks noChangeArrowheads="1"/>
          </p:cNvSpPr>
          <p:nvPr/>
        </p:nvSpPr>
        <p:spPr bwMode="gray">
          <a:xfrm>
            <a:off x="0" y="0"/>
            <a:ext cx="9144000" cy="5157788"/>
          </a:xfrm>
          <a:prstGeom prst="rect">
            <a:avLst/>
          </a:prstGeom>
          <a:solidFill>
            <a:srgbClr val="3188B4"/>
          </a:solidFill>
          <a:ln w="0" algn="ctr">
            <a:solidFill>
              <a:srgbClr val="00CCFF"/>
            </a:solidFill>
            <a:miter lim="800000"/>
            <a:headEnd/>
            <a:tailEnd/>
          </a:ln>
          <a:effectLst/>
        </p:spPr>
        <p:txBody>
          <a:bodyPr wrap="none" anchor="ctr"/>
          <a:lstStyle/>
          <a:p>
            <a:pPr>
              <a:defRPr/>
            </a:pPr>
            <a:endParaRPr lang="en-US"/>
          </a:p>
        </p:txBody>
      </p:sp>
      <p:sp>
        <p:nvSpPr>
          <p:cNvPr id="5" name="Rectangle 64"/>
          <p:cNvSpPr>
            <a:spLocks noChangeArrowheads="1"/>
          </p:cNvSpPr>
          <p:nvPr/>
        </p:nvSpPr>
        <p:spPr bwMode="gray">
          <a:xfrm>
            <a:off x="1262063" y="9525"/>
            <a:ext cx="2362200" cy="4943475"/>
          </a:xfrm>
          <a:prstGeom prst="rect">
            <a:avLst/>
          </a:prstGeom>
          <a:gradFill rotWithShape="1">
            <a:gsLst>
              <a:gs pos="0">
                <a:srgbClr val="3188B5"/>
              </a:gs>
              <a:gs pos="100000">
                <a:srgbClr val="3188B5">
                  <a:gamma/>
                  <a:shade val="72549"/>
                  <a:invGamma/>
                </a:srgbClr>
              </a:gs>
            </a:gsLst>
            <a:lin ang="5400000" scaled="1"/>
          </a:gradFill>
          <a:ln w="9525">
            <a:noFill/>
            <a:miter lim="800000"/>
            <a:headEnd/>
            <a:tailEnd/>
          </a:ln>
          <a:effectLst/>
        </p:spPr>
        <p:txBody>
          <a:bodyPr wrap="none" anchor="ctr"/>
          <a:lstStyle/>
          <a:p>
            <a:pPr>
              <a:defRPr/>
            </a:pPr>
            <a:endParaRPr lang="en-US"/>
          </a:p>
        </p:txBody>
      </p:sp>
      <p:sp>
        <p:nvSpPr>
          <p:cNvPr id="6" name="Rectangle 65"/>
          <p:cNvSpPr>
            <a:spLocks noChangeArrowheads="1"/>
          </p:cNvSpPr>
          <p:nvPr/>
        </p:nvSpPr>
        <p:spPr bwMode="gray">
          <a:xfrm>
            <a:off x="304800" y="2400300"/>
            <a:ext cx="8458200" cy="1104900"/>
          </a:xfrm>
          <a:prstGeom prst="rect">
            <a:avLst/>
          </a:prstGeom>
          <a:gradFill rotWithShape="1">
            <a:gsLst>
              <a:gs pos="0">
                <a:srgbClr val="134575"/>
              </a:gs>
              <a:gs pos="100000">
                <a:srgbClr val="3188B5"/>
              </a:gs>
            </a:gsLst>
            <a:lin ang="0" scaled="1"/>
          </a:gradFill>
          <a:ln w="9525">
            <a:noFill/>
            <a:miter lim="800000"/>
            <a:headEnd/>
            <a:tailEnd/>
          </a:ln>
          <a:effectLst/>
        </p:spPr>
        <p:txBody>
          <a:bodyPr wrap="none" anchor="ctr"/>
          <a:lstStyle/>
          <a:p>
            <a:pPr>
              <a:defRPr/>
            </a:pPr>
            <a:endParaRPr lang="en-US"/>
          </a:p>
        </p:txBody>
      </p:sp>
      <p:pic>
        <p:nvPicPr>
          <p:cNvPr id="7" name="Picture 61"/>
          <p:cNvPicPr>
            <a:picLocks noChangeAspect="1" noChangeArrowheads="1"/>
          </p:cNvPicPr>
          <p:nvPr/>
        </p:nvPicPr>
        <p:blipFill>
          <a:blip r:embed="rId2"/>
          <a:srcRect/>
          <a:stretch>
            <a:fillRect/>
          </a:stretch>
        </p:blipFill>
        <p:spPr bwMode="gray">
          <a:xfrm>
            <a:off x="0" y="3490913"/>
            <a:ext cx="1258888" cy="1438275"/>
          </a:xfrm>
          <a:prstGeom prst="rect">
            <a:avLst/>
          </a:prstGeom>
          <a:noFill/>
          <a:ln w="9525">
            <a:noFill/>
            <a:miter lim="800000"/>
            <a:headEnd/>
            <a:tailEnd/>
          </a:ln>
        </p:spPr>
      </p:pic>
      <p:sp>
        <p:nvSpPr>
          <p:cNvPr id="8" name="Rectangle 66"/>
          <p:cNvSpPr>
            <a:spLocks noChangeArrowheads="1"/>
          </p:cNvSpPr>
          <p:nvPr/>
        </p:nvSpPr>
        <p:spPr bwMode="gray">
          <a:xfrm>
            <a:off x="304800" y="304800"/>
            <a:ext cx="8534400" cy="43434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9" name="Rectangle 67"/>
          <p:cNvSpPr>
            <a:spLocks noChangeArrowheads="1"/>
          </p:cNvSpPr>
          <p:nvPr/>
        </p:nvSpPr>
        <p:spPr bwMode="gray">
          <a:xfrm>
            <a:off x="7391400" y="914400"/>
            <a:ext cx="1600200" cy="14478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10" name="Rectangle 68"/>
          <p:cNvSpPr>
            <a:spLocks noChangeArrowheads="1"/>
          </p:cNvSpPr>
          <p:nvPr/>
        </p:nvSpPr>
        <p:spPr bwMode="gray">
          <a:xfrm>
            <a:off x="8305800" y="0"/>
            <a:ext cx="76200" cy="1752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1" name="Rectangle 70"/>
          <p:cNvSpPr>
            <a:spLocks noChangeArrowheads="1"/>
          </p:cNvSpPr>
          <p:nvPr userDrawn="1"/>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2" name="Rectangle 63"/>
          <p:cNvSpPr>
            <a:spLocks noChangeArrowheads="1"/>
          </p:cNvSpPr>
          <p:nvPr/>
        </p:nvSpPr>
        <p:spPr bwMode="gray">
          <a:xfrm>
            <a:off x="0" y="4932363"/>
            <a:ext cx="9144000" cy="236537"/>
          </a:xfrm>
          <a:prstGeom prst="rect">
            <a:avLst/>
          </a:prstGeom>
          <a:solidFill>
            <a:srgbClr val="2D9F01"/>
          </a:solidFill>
          <a:ln w="9525">
            <a:noFill/>
            <a:miter lim="800000"/>
            <a:headEnd/>
            <a:tailEnd/>
          </a:ln>
          <a:effectLst/>
        </p:spPr>
        <p:txBody>
          <a:bodyPr wrap="none" anchor="ctr"/>
          <a:lstStyle/>
          <a:p>
            <a:pPr>
              <a:defRPr/>
            </a:pPr>
            <a:endParaRPr lang="en-US"/>
          </a:p>
        </p:txBody>
      </p:sp>
      <p:pic>
        <p:nvPicPr>
          <p:cNvPr id="13" name="Picture 77" descr="j0284911"/>
          <p:cNvPicPr>
            <a:picLocks noChangeAspect="1" noChangeArrowheads="1"/>
          </p:cNvPicPr>
          <p:nvPr userDrawn="1"/>
        </p:nvPicPr>
        <p:blipFill>
          <a:blip r:embed="rId3"/>
          <a:srcRect/>
          <a:stretch>
            <a:fillRect/>
          </a:stretch>
        </p:blipFill>
        <p:spPr bwMode="auto">
          <a:xfrm>
            <a:off x="6477000" y="4933950"/>
            <a:ext cx="2344738" cy="1317625"/>
          </a:xfrm>
          <a:prstGeom prst="rect">
            <a:avLst/>
          </a:prstGeom>
          <a:noFill/>
          <a:ln w="9525">
            <a:noFill/>
            <a:miter lim="800000"/>
            <a:headEnd/>
            <a:tailEnd/>
          </a:ln>
        </p:spPr>
      </p:pic>
      <p:pic>
        <p:nvPicPr>
          <p:cNvPr id="14" name="Picture 84" descr="Cognizant_tag"/>
          <p:cNvPicPr>
            <a:picLocks noChangeAspect="1" noChangeArrowheads="1"/>
          </p:cNvPicPr>
          <p:nvPr userDrawn="1"/>
        </p:nvPicPr>
        <p:blipFill>
          <a:blip r:embed="rId4"/>
          <a:srcRect/>
          <a:stretch>
            <a:fillRect/>
          </a:stretch>
        </p:blipFill>
        <p:spPr bwMode="auto">
          <a:xfrm>
            <a:off x="457200" y="5591175"/>
            <a:ext cx="3648075" cy="685800"/>
          </a:xfrm>
          <a:prstGeom prst="rect">
            <a:avLst/>
          </a:prstGeom>
          <a:noFill/>
          <a:ln w="9525">
            <a:noFill/>
            <a:miter lim="800000"/>
            <a:headEnd/>
            <a:tailEnd/>
          </a:ln>
        </p:spPr>
      </p:pic>
      <p:sp>
        <p:nvSpPr>
          <p:cNvPr id="3074" name="Rectangle 2"/>
          <p:cNvSpPr>
            <a:spLocks noGrp="1" noChangeArrowheads="1"/>
          </p:cNvSpPr>
          <p:nvPr>
            <p:ph type="ctrTitle"/>
          </p:nvPr>
        </p:nvSpPr>
        <p:spPr>
          <a:xfrm>
            <a:off x="457200" y="2590800"/>
            <a:ext cx="8229600" cy="685800"/>
          </a:xfrm>
        </p:spPr>
        <p:txBody>
          <a:bodyPr/>
          <a:lstStyle>
            <a:lvl1pPr>
              <a:defRPr sz="5400">
                <a:latin typeface="Bodoni MT Condensed" pitchFamily="18" charset="0"/>
              </a:defRPr>
            </a:lvl1pPr>
          </a:lstStyle>
          <a:p>
            <a:r>
              <a:rPr lang="en-US"/>
              <a:t>Click to edit Master title style</a:t>
            </a:r>
          </a:p>
        </p:txBody>
      </p:sp>
      <p:sp>
        <p:nvSpPr>
          <p:cNvPr id="3075" name="Rectangle 3"/>
          <p:cNvSpPr>
            <a:spLocks noGrp="1" noChangeArrowheads="1"/>
          </p:cNvSpPr>
          <p:nvPr>
            <p:ph type="subTitle" idx="1"/>
          </p:nvPr>
        </p:nvSpPr>
        <p:spPr>
          <a:xfrm>
            <a:off x="1828800" y="3733800"/>
            <a:ext cx="5867400" cy="457200"/>
          </a:xfrm>
        </p:spPr>
        <p:txBody>
          <a:bodyPr/>
          <a:lstStyle>
            <a:lvl1pPr marL="0" indent="0" algn="ctr">
              <a:buFont typeface="Wingdings" pitchFamily="2" charset="2"/>
              <a:buNone/>
              <a:defRPr b="1">
                <a:solidFill>
                  <a:schemeClr val="bg1"/>
                </a:solidFill>
                <a:latin typeface="Agency FB" pitchFamily="34" charset="0"/>
              </a:defRPr>
            </a:lvl1pPr>
          </a:lstStyle>
          <a:p>
            <a:r>
              <a:rPr lang="en-US"/>
              <a:t>Click to edit Master subtitle style</a:t>
            </a:r>
          </a:p>
        </p:txBody>
      </p:sp>
      <p:sp>
        <p:nvSpPr>
          <p:cNvPr id="15" name="Rectangle 4"/>
          <p:cNvSpPr>
            <a:spLocks noGrp="1" noChangeArrowheads="1"/>
          </p:cNvSpPr>
          <p:nvPr>
            <p:ph type="dt" sz="half" idx="10"/>
          </p:nvPr>
        </p:nvSpPr>
        <p:spPr bwMode="auto">
          <a:xfrm>
            <a:off x="457200" y="6400800"/>
            <a:ext cx="2133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b="0" smtClean="0"/>
            </a:lvl1pPr>
          </a:lstStyle>
          <a:p>
            <a:pPr>
              <a:defRPr/>
            </a:pPr>
            <a:fld id="{3FDEA464-B75C-418F-9CFC-CC2B2B8CF1F9}" type="datetime1">
              <a:rPr lang="en-US"/>
              <a:pPr>
                <a:defRPr/>
              </a:pPr>
              <a:t>3/10/2009</a:t>
            </a:fld>
            <a:endParaRPr lang="en-US"/>
          </a:p>
        </p:txBody>
      </p:sp>
      <p:sp>
        <p:nvSpPr>
          <p:cNvPr id="16" name="Rectangle 5"/>
          <p:cNvSpPr>
            <a:spLocks noGrp="1" noChangeArrowheads="1"/>
          </p:cNvSpPr>
          <p:nvPr>
            <p:ph type="ftr" sz="quarter" idx="11"/>
          </p:nvPr>
        </p:nvSpPr>
        <p:spPr bwMode="auto">
          <a:xfrm>
            <a:off x="3124200" y="6400800"/>
            <a:ext cx="2895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b="0" smtClean="0"/>
            </a:lvl1p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C7A642A0-E219-4655-BA30-EECFC53C6CE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06375"/>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06375"/>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2BF18ECB-DCF9-4954-959A-B9FF41E82FE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8A03E6C6-59ED-4C1D-AFF7-654B369A85C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7"/>
          <p:cNvSpPr>
            <a:spLocks noGrp="1" noChangeArrowheads="1"/>
          </p:cNvSpPr>
          <p:nvPr>
            <p:ph type="sldNum" sz="quarter" idx="10"/>
          </p:nvPr>
        </p:nvSpPr>
        <p:spPr>
          <a:ln/>
        </p:spPr>
        <p:txBody>
          <a:bodyPr/>
          <a:lstStyle>
            <a:lvl1pPr>
              <a:defRPr/>
            </a:lvl1pPr>
          </a:lstStyle>
          <a:p>
            <a:pPr>
              <a:defRPr/>
            </a:pPr>
            <a:fld id="{89FEC766-A607-4042-9108-EA9A8232AEB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ln/>
        </p:spPr>
        <p:txBody>
          <a:bodyPr/>
          <a:lstStyle>
            <a:lvl1pPr>
              <a:defRPr/>
            </a:lvl1pPr>
          </a:lstStyle>
          <a:p>
            <a:pPr>
              <a:defRPr/>
            </a:pPr>
            <a:fld id="{019624C4-D0C2-40CC-B428-6B8CDA08050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7"/>
          <p:cNvSpPr>
            <a:spLocks noGrp="1" noChangeArrowheads="1"/>
          </p:cNvSpPr>
          <p:nvPr>
            <p:ph type="sldNum" sz="quarter" idx="10"/>
          </p:nvPr>
        </p:nvSpPr>
        <p:spPr>
          <a:ln/>
        </p:spPr>
        <p:txBody>
          <a:bodyPr/>
          <a:lstStyle>
            <a:lvl1pPr>
              <a:defRPr/>
            </a:lvl1pPr>
          </a:lstStyle>
          <a:p>
            <a:pPr>
              <a:defRPr/>
            </a:pPr>
            <a:fld id="{6CA36D51-EA9C-4FF1-B687-5C05FFA361C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Rectangle 57"/>
          <p:cNvSpPr>
            <a:spLocks noGrp="1" noChangeArrowheads="1"/>
          </p:cNvSpPr>
          <p:nvPr>
            <p:ph type="sldNum" sz="quarter" idx="10"/>
          </p:nvPr>
        </p:nvSpPr>
        <p:spPr>
          <a:ln/>
        </p:spPr>
        <p:txBody>
          <a:bodyPr/>
          <a:lstStyle>
            <a:lvl1pPr>
              <a:defRPr/>
            </a:lvl1pPr>
          </a:lstStyle>
          <a:p>
            <a:pPr>
              <a:defRPr/>
            </a:pPr>
            <a:fld id="{A8F918CC-6AFB-4EE4-94DF-8F260E0C093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7"/>
          <p:cNvSpPr>
            <a:spLocks noGrp="1" noChangeArrowheads="1"/>
          </p:cNvSpPr>
          <p:nvPr>
            <p:ph type="sldNum" sz="quarter" idx="10"/>
          </p:nvPr>
        </p:nvSpPr>
        <p:spPr>
          <a:ln/>
        </p:spPr>
        <p:txBody>
          <a:bodyPr/>
          <a:lstStyle>
            <a:lvl1pPr>
              <a:defRPr/>
            </a:lvl1pPr>
          </a:lstStyle>
          <a:p>
            <a:pPr>
              <a:defRPr/>
            </a:pPr>
            <a:fld id="{68C84807-9EC2-4857-9707-F218D18AF0F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pPr>
              <a:defRPr/>
            </a:pPr>
            <a:fld id="{71314E7F-3816-4AF6-B778-0DE79BA2F6F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pPr>
              <a:defRPr/>
            </a:pPr>
            <a:fld id="{BB5E7A3E-43EF-4C08-8FB9-1212657D4D7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7" name="Rectangle 43"/>
          <p:cNvSpPr>
            <a:spLocks noChangeArrowheads="1"/>
          </p:cNvSpPr>
          <p:nvPr/>
        </p:nvSpPr>
        <p:spPr bwMode="gray">
          <a:xfrm>
            <a:off x="0" y="9525"/>
            <a:ext cx="9144000" cy="10287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68" name="Rectangle 44"/>
          <p:cNvSpPr>
            <a:spLocks noChangeArrowheads="1"/>
          </p:cNvSpPr>
          <p:nvPr/>
        </p:nvSpPr>
        <p:spPr bwMode="gray">
          <a:xfrm>
            <a:off x="1447800" y="0"/>
            <a:ext cx="7696200" cy="879475"/>
          </a:xfrm>
          <a:prstGeom prst="rect">
            <a:avLst/>
          </a:prstGeom>
          <a:solidFill>
            <a:srgbClr val="26698A"/>
          </a:solidFill>
          <a:ln w="9525">
            <a:noFill/>
            <a:miter lim="800000"/>
            <a:headEnd/>
            <a:tailEnd/>
          </a:ln>
          <a:effectLst/>
        </p:spPr>
        <p:txBody>
          <a:bodyPr wrap="none" anchor="ctr"/>
          <a:lstStyle/>
          <a:p>
            <a:pPr>
              <a:defRPr/>
            </a:pPr>
            <a:endParaRPr lang="en-US"/>
          </a:p>
        </p:txBody>
      </p:sp>
      <p:sp>
        <p:nvSpPr>
          <p:cNvPr id="1028" name="Rectangle 3"/>
          <p:cNvSpPr>
            <a:spLocks noGrp="1" noChangeArrowheads="1"/>
          </p:cNvSpPr>
          <p:nvPr>
            <p:ph type="body" idx="1"/>
          </p:nvPr>
        </p:nvSpPr>
        <p:spPr bwMode="gray">
          <a:xfrm>
            <a:off x="228600" y="1371600"/>
            <a:ext cx="86868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0" name="Rectangle 46"/>
          <p:cNvSpPr>
            <a:spLocks noChangeArrowheads="1"/>
          </p:cNvSpPr>
          <p:nvPr/>
        </p:nvSpPr>
        <p:spPr bwMode="gray">
          <a:xfrm>
            <a:off x="0" y="1035050"/>
            <a:ext cx="1447800" cy="2286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81" name="Rectangle 57"/>
          <p:cNvSpPr>
            <a:spLocks noGrp="1" noChangeArrowheads="1"/>
          </p:cNvSpPr>
          <p:nvPr>
            <p:ph type="sldNum" sz="quarter" idx="4"/>
          </p:nvPr>
        </p:nvSpPr>
        <p:spPr bwMode="auto">
          <a:xfrm>
            <a:off x="8647113" y="6456363"/>
            <a:ext cx="4445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b="0">
                <a:solidFill>
                  <a:srgbClr val="000000"/>
                </a:solidFill>
                <a:latin typeface="Verdana" pitchFamily="34" charset="0"/>
              </a:defRPr>
            </a:lvl1pPr>
          </a:lstStyle>
          <a:p>
            <a:pPr>
              <a:defRPr/>
            </a:pPr>
            <a:fld id="{84762E9A-5812-41EB-9B8F-83259058A871}" type="slidenum">
              <a:rPr lang="en-US"/>
              <a:pPr>
                <a:defRPr/>
              </a:pPr>
              <a:t>‹#›</a:t>
            </a:fld>
            <a:endParaRPr lang="en-US"/>
          </a:p>
        </p:txBody>
      </p:sp>
      <p:sp>
        <p:nvSpPr>
          <p:cNvPr id="1085" name="Line 61"/>
          <p:cNvSpPr>
            <a:spLocks noChangeShapeType="1"/>
          </p:cNvSpPr>
          <p:nvPr userDrawn="1"/>
        </p:nvSpPr>
        <p:spPr bwMode="auto">
          <a:xfrm flipH="1">
            <a:off x="0" y="6381750"/>
            <a:ext cx="9144000" cy="0"/>
          </a:xfrm>
          <a:prstGeom prst="line">
            <a:avLst/>
          </a:prstGeom>
          <a:noFill/>
          <a:ln w="9525">
            <a:solidFill>
              <a:srgbClr val="287094"/>
            </a:solidFill>
            <a:round/>
            <a:headEnd/>
            <a:tailEnd/>
          </a:ln>
          <a:effectLst/>
        </p:spPr>
        <p:txBody>
          <a:bodyPr/>
          <a:lstStyle/>
          <a:p>
            <a:pPr>
              <a:defRPr/>
            </a:pPr>
            <a:endParaRPr lang="en-US"/>
          </a:p>
        </p:txBody>
      </p:sp>
      <p:pic>
        <p:nvPicPr>
          <p:cNvPr id="1032" name="Picture 67" descr="Cognizant_tag"/>
          <p:cNvPicPr>
            <a:picLocks noChangeAspect="1" noChangeArrowheads="1"/>
          </p:cNvPicPr>
          <p:nvPr userDrawn="1"/>
        </p:nvPicPr>
        <p:blipFill>
          <a:blip r:embed="rId13"/>
          <a:srcRect/>
          <a:stretch>
            <a:fillRect/>
          </a:stretch>
        </p:blipFill>
        <p:spPr bwMode="auto">
          <a:xfrm>
            <a:off x="241300" y="6456363"/>
            <a:ext cx="1663700" cy="312737"/>
          </a:xfrm>
          <a:prstGeom prst="rect">
            <a:avLst/>
          </a:prstGeom>
          <a:noFill/>
          <a:ln w="9525">
            <a:noFill/>
            <a:miter lim="800000"/>
            <a:headEnd/>
            <a:tailEnd/>
          </a:ln>
        </p:spPr>
      </p:pic>
      <p:sp>
        <p:nvSpPr>
          <p:cNvPr id="1093" name="Text Box 69"/>
          <p:cNvSpPr txBox="1">
            <a:spLocks noChangeArrowheads="1"/>
          </p:cNvSpPr>
          <p:nvPr userDrawn="1"/>
        </p:nvSpPr>
        <p:spPr bwMode="auto">
          <a:xfrm>
            <a:off x="3065463" y="6445250"/>
            <a:ext cx="4976812" cy="336550"/>
          </a:xfrm>
          <a:prstGeom prst="rect">
            <a:avLst/>
          </a:prstGeom>
          <a:noFill/>
          <a:ln w="9525" algn="ctr">
            <a:noFill/>
            <a:miter lim="800000"/>
            <a:headEnd/>
            <a:tailEnd/>
          </a:ln>
          <a:effectLst/>
        </p:spPr>
        <p:txBody>
          <a:bodyPr wrap="none">
            <a:spAutoFit/>
          </a:bodyPr>
          <a:lstStyle/>
          <a:p>
            <a:pPr eaLnBrk="0" hangingPunct="0">
              <a:defRPr/>
            </a:pPr>
            <a:r>
              <a:rPr lang="en-US" sz="800" b="0">
                <a:solidFill>
                  <a:srgbClr val="000000"/>
                </a:solidFill>
                <a:latin typeface="Verdana" pitchFamily="34" charset="0"/>
              </a:rPr>
              <a:t>© 2007, Cognizant Technology Solutions                                             Confidential </a:t>
            </a:r>
          </a:p>
          <a:p>
            <a:pPr>
              <a:defRPr/>
            </a:pPr>
            <a:endParaRPr lang="en-US" sz="800">
              <a:solidFill>
                <a:srgbClr val="000000"/>
              </a:solidFill>
              <a:latin typeface="Verdana" pitchFamily="34" charset="0"/>
            </a:endParaRPr>
          </a:p>
        </p:txBody>
      </p:sp>
      <p:sp>
        <p:nvSpPr>
          <p:cNvPr id="1097" name="Line 73"/>
          <p:cNvSpPr>
            <a:spLocks noChangeShapeType="1"/>
          </p:cNvSpPr>
          <p:nvPr userDrawn="1"/>
        </p:nvSpPr>
        <p:spPr bwMode="auto">
          <a:xfrm>
            <a:off x="8618538" y="6391275"/>
            <a:ext cx="0" cy="457200"/>
          </a:xfrm>
          <a:prstGeom prst="line">
            <a:avLst/>
          </a:prstGeom>
          <a:noFill/>
          <a:ln w="25400">
            <a:solidFill>
              <a:srgbClr val="209D03"/>
            </a:solidFill>
            <a:round/>
            <a:headEnd/>
            <a:tailEnd/>
          </a:ln>
          <a:effectLst/>
        </p:spPr>
        <p:txBody>
          <a:bodyPr/>
          <a:lstStyle/>
          <a:p>
            <a:pPr>
              <a:defRPr/>
            </a:pPr>
            <a:endParaRPr lang="en-US"/>
          </a:p>
        </p:txBody>
      </p:sp>
      <p:sp>
        <p:nvSpPr>
          <p:cNvPr id="1098" name="Rectangle 74"/>
          <p:cNvSpPr>
            <a:spLocks noChangeArrowheads="1"/>
          </p:cNvSpPr>
          <p:nvPr userDrawn="1"/>
        </p:nvSpPr>
        <p:spPr bwMode="gray">
          <a:xfrm>
            <a:off x="0" y="639763"/>
            <a:ext cx="9144000" cy="236537"/>
          </a:xfrm>
          <a:prstGeom prst="rect">
            <a:avLst/>
          </a:prstGeom>
          <a:gradFill rotWithShape="1">
            <a:gsLst>
              <a:gs pos="0">
                <a:srgbClr val="2D9F01"/>
              </a:gs>
              <a:gs pos="100000">
                <a:srgbClr val="2D9F01">
                  <a:gamma/>
                  <a:tint val="74118"/>
                  <a:invGamma/>
                </a:srgbClr>
              </a:gs>
            </a:gsLst>
            <a:lin ang="0" scaled="1"/>
          </a:gradFill>
          <a:ln w="9525">
            <a:noFill/>
            <a:miter lim="800000"/>
            <a:headEnd/>
            <a:tailEnd/>
          </a:ln>
          <a:effectLst/>
        </p:spPr>
        <p:txBody>
          <a:bodyPr wrap="none" anchor="ctr"/>
          <a:lstStyle/>
          <a:p>
            <a:pPr>
              <a:defRPr/>
            </a:pPr>
            <a:endParaRPr lang="en-US"/>
          </a:p>
        </p:txBody>
      </p:sp>
      <p:sp>
        <p:nvSpPr>
          <p:cNvPr id="1069" name="Rectangle 45"/>
          <p:cNvSpPr>
            <a:spLocks noChangeArrowheads="1"/>
          </p:cNvSpPr>
          <p:nvPr/>
        </p:nvSpPr>
        <p:spPr bwMode="gray">
          <a:xfrm>
            <a:off x="0" y="158750"/>
            <a:ext cx="9144000" cy="603250"/>
          </a:xfrm>
          <a:prstGeom prst="rect">
            <a:avLst/>
          </a:prstGeom>
          <a:gradFill rotWithShape="1">
            <a:gsLst>
              <a:gs pos="0">
                <a:srgbClr val="3188B5">
                  <a:gamma/>
                  <a:shade val="46275"/>
                  <a:invGamma/>
                </a:srgbClr>
              </a:gs>
              <a:gs pos="100000">
                <a:srgbClr val="3188B5"/>
              </a:gs>
            </a:gsLst>
            <a:lin ang="0" scaled="1"/>
          </a:gradFill>
          <a:ln w="9525">
            <a:noFill/>
            <a:miter lim="800000"/>
            <a:headEnd/>
            <a:tailEnd/>
          </a:ln>
          <a:effectLst/>
        </p:spPr>
        <p:txBody>
          <a:bodyPr wrap="none" anchor="ctr"/>
          <a:lstStyle/>
          <a:p>
            <a:pPr>
              <a:defRPr/>
            </a:pPr>
            <a:endParaRPr lang="en-US"/>
          </a:p>
        </p:txBody>
      </p:sp>
      <p:sp>
        <p:nvSpPr>
          <p:cNvPr id="1037" name="Rectangle 50"/>
          <p:cNvSpPr>
            <a:spLocks noGrp="1" noChangeArrowheads="1"/>
          </p:cNvSpPr>
          <p:nvPr>
            <p:ph type="title"/>
          </p:nvPr>
        </p:nvSpPr>
        <p:spPr bwMode="gray">
          <a:xfrm>
            <a:off x="1447800" y="206375"/>
            <a:ext cx="6858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73" name="Rectangle 49"/>
          <p:cNvSpPr>
            <a:spLocks noChangeArrowheads="1"/>
          </p:cNvSpPr>
          <p:nvPr/>
        </p:nvSpPr>
        <p:spPr bwMode="gray">
          <a:xfrm>
            <a:off x="0" y="0"/>
            <a:ext cx="1447800" cy="1066800"/>
          </a:xfrm>
          <a:prstGeom prst="rect">
            <a:avLst/>
          </a:prstGeom>
          <a:solidFill>
            <a:srgbClr val="134575"/>
          </a:solidFill>
          <a:ln w="9525">
            <a:noFill/>
            <a:miter lim="800000"/>
            <a:headEnd/>
            <a:tailEnd/>
          </a:ln>
          <a:effectLst/>
        </p:spPr>
        <p:txBody>
          <a:bodyPr wrap="none" anchor="ctr"/>
          <a:lstStyle/>
          <a:p>
            <a:pPr>
              <a:defRPr/>
            </a:pPr>
            <a:endParaRPr lang="en-US"/>
          </a:p>
        </p:txBody>
      </p:sp>
      <p:pic>
        <p:nvPicPr>
          <p:cNvPr id="1039" name="Picture 41"/>
          <p:cNvPicPr>
            <a:picLocks noChangeAspect="1" noChangeArrowheads="1"/>
          </p:cNvPicPr>
          <p:nvPr/>
        </p:nvPicPr>
        <p:blipFill>
          <a:blip r:embed="rId14"/>
          <a:srcRect/>
          <a:stretch>
            <a:fillRect/>
          </a:stretch>
        </p:blipFill>
        <p:spPr bwMode="gray">
          <a:xfrm>
            <a:off x="0" y="0"/>
            <a:ext cx="1243013" cy="1038225"/>
          </a:xfrm>
          <a:prstGeom prst="rect">
            <a:avLst/>
          </a:prstGeom>
          <a:noFill/>
          <a:ln w="9525">
            <a:noFill/>
            <a:miter lim="800000"/>
            <a:headEnd/>
            <a:tailEnd/>
          </a:ln>
        </p:spPr>
      </p:pic>
      <p:sp>
        <p:nvSpPr>
          <p:cNvPr id="1082" name="Rectangle 58"/>
          <p:cNvSpPr>
            <a:spLocks noChangeArrowheads="1"/>
          </p:cNvSpPr>
          <p:nvPr userDrawn="1"/>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7"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000">
          <a:solidFill>
            <a:schemeClr val="bg1"/>
          </a:solidFill>
          <a:latin typeface="+mj-lt"/>
          <a:ea typeface="+mj-ea"/>
          <a:cs typeface="+mj-cs"/>
        </a:defRPr>
      </a:lvl1pPr>
      <a:lvl2pPr algn="ctr" rtl="0" eaLnBrk="0" fontAlgn="base" hangingPunct="0">
        <a:spcBef>
          <a:spcPct val="0"/>
        </a:spcBef>
        <a:spcAft>
          <a:spcPct val="0"/>
        </a:spcAft>
        <a:defRPr sz="4000">
          <a:solidFill>
            <a:schemeClr val="bg1"/>
          </a:solidFill>
          <a:latin typeface="Monotype Corsiva" pitchFamily="66" charset="0"/>
        </a:defRPr>
      </a:lvl2pPr>
      <a:lvl3pPr algn="ctr" rtl="0" eaLnBrk="0" fontAlgn="base" hangingPunct="0">
        <a:spcBef>
          <a:spcPct val="0"/>
        </a:spcBef>
        <a:spcAft>
          <a:spcPct val="0"/>
        </a:spcAft>
        <a:defRPr sz="4000">
          <a:solidFill>
            <a:schemeClr val="bg1"/>
          </a:solidFill>
          <a:latin typeface="Monotype Corsiva" pitchFamily="66" charset="0"/>
        </a:defRPr>
      </a:lvl3pPr>
      <a:lvl4pPr algn="ctr" rtl="0" eaLnBrk="0" fontAlgn="base" hangingPunct="0">
        <a:spcBef>
          <a:spcPct val="0"/>
        </a:spcBef>
        <a:spcAft>
          <a:spcPct val="0"/>
        </a:spcAft>
        <a:defRPr sz="4000">
          <a:solidFill>
            <a:schemeClr val="bg1"/>
          </a:solidFill>
          <a:latin typeface="Monotype Corsiva" pitchFamily="66" charset="0"/>
        </a:defRPr>
      </a:lvl4pPr>
      <a:lvl5pPr algn="ctr" rtl="0" eaLnBrk="0" fontAlgn="base" hangingPunct="0">
        <a:spcBef>
          <a:spcPct val="0"/>
        </a:spcBef>
        <a:spcAft>
          <a:spcPct val="0"/>
        </a:spcAft>
        <a:defRPr sz="4000">
          <a:solidFill>
            <a:schemeClr val="bg1"/>
          </a:solidFill>
          <a:latin typeface="Monotype Corsiva" pitchFamily="66" charset="0"/>
        </a:defRPr>
      </a:lvl5pPr>
      <a:lvl6pPr marL="457200" algn="ctr" rtl="0" fontAlgn="base">
        <a:spcBef>
          <a:spcPct val="0"/>
        </a:spcBef>
        <a:spcAft>
          <a:spcPct val="0"/>
        </a:spcAft>
        <a:defRPr sz="4000">
          <a:solidFill>
            <a:schemeClr val="bg1"/>
          </a:solidFill>
          <a:latin typeface="Monotype Corsiva" pitchFamily="66" charset="0"/>
        </a:defRPr>
      </a:lvl6pPr>
      <a:lvl7pPr marL="914400" algn="ctr" rtl="0" fontAlgn="base">
        <a:spcBef>
          <a:spcPct val="0"/>
        </a:spcBef>
        <a:spcAft>
          <a:spcPct val="0"/>
        </a:spcAft>
        <a:defRPr sz="4000">
          <a:solidFill>
            <a:schemeClr val="bg1"/>
          </a:solidFill>
          <a:latin typeface="Monotype Corsiva" pitchFamily="66" charset="0"/>
        </a:defRPr>
      </a:lvl7pPr>
      <a:lvl8pPr marL="1371600" algn="ctr" rtl="0" fontAlgn="base">
        <a:spcBef>
          <a:spcPct val="0"/>
        </a:spcBef>
        <a:spcAft>
          <a:spcPct val="0"/>
        </a:spcAft>
        <a:defRPr sz="4000">
          <a:solidFill>
            <a:schemeClr val="bg1"/>
          </a:solidFill>
          <a:latin typeface="Monotype Corsiva" pitchFamily="66" charset="0"/>
        </a:defRPr>
      </a:lvl8pPr>
      <a:lvl9pPr marL="1828800" algn="ctr" rtl="0" fontAlgn="base">
        <a:spcBef>
          <a:spcPct val="0"/>
        </a:spcBef>
        <a:spcAft>
          <a:spcPct val="0"/>
        </a:spcAft>
        <a:defRPr sz="4000">
          <a:solidFill>
            <a:schemeClr val="bg1"/>
          </a:solidFill>
          <a:latin typeface="Monotype Corsiva" pitchFamily="66" charset="0"/>
        </a:defRPr>
      </a:lvl9pPr>
    </p:titleStyle>
    <p:bodyStyle>
      <a:lvl1pPr marL="342900" indent="-342900" algn="l" rtl="0" eaLnBrk="0" fontAlgn="base" hangingPunct="0">
        <a:spcBef>
          <a:spcPct val="20000"/>
        </a:spcBef>
        <a:spcAft>
          <a:spcPct val="0"/>
        </a:spcAft>
        <a:buSzPct val="95000"/>
        <a:buFont typeface="Wingdings" pitchFamily="2" charset="2"/>
        <a:buChar char="v"/>
        <a:defRPr sz="2400">
          <a:solidFill>
            <a:schemeClr val="tx1"/>
          </a:solidFill>
          <a:latin typeface="+mn-lt"/>
          <a:ea typeface="+mn-ea"/>
          <a:cs typeface="+mn-cs"/>
        </a:defRPr>
      </a:lvl1pPr>
      <a:lvl2pPr marL="687388" indent="-230188" algn="l" rtl="0" eaLnBrk="0" fontAlgn="base" hangingPunct="0">
        <a:spcBef>
          <a:spcPct val="20000"/>
        </a:spcBef>
        <a:spcAft>
          <a:spcPct val="0"/>
        </a:spcAft>
        <a:buClr>
          <a:schemeClr val="accent1"/>
        </a:buClr>
        <a:buSzPct val="85000"/>
        <a:buFont typeface="Wingdings 2" pitchFamily="18" charset="2"/>
        <a:buChar char="®"/>
        <a:defRPr sz="2000">
          <a:solidFill>
            <a:schemeClr val="tx1"/>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folHlink"/>
        </a:buClr>
        <a:buSzPct val="55000"/>
        <a:buFont typeface="Wingdings 2" pitchFamily="18" charset="2"/>
        <a:buChar char=""/>
        <a:defRPr sz="1600">
          <a:solidFill>
            <a:schemeClr val="tx1"/>
          </a:solidFill>
          <a:latin typeface="+mn-lt"/>
        </a:defRPr>
      </a:lvl4pPr>
      <a:lvl5pPr marL="2057400" indent="-228600" algn="l" rtl="0" eaLnBrk="0" fontAlgn="base" hangingPunct="0">
        <a:spcBef>
          <a:spcPct val="20000"/>
        </a:spcBef>
        <a:spcAft>
          <a:spcPct val="0"/>
        </a:spcAft>
        <a:buFont typeface="Wingdings" pitchFamily="2" charset="2"/>
        <a:buChar char="§"/>
        <a:defRPr sz="1600">
          <a:solidFill>
            <a:schemeClr val="tx1"/>
          </a:solidFill>
          <a:latin typeface="+mn-lt"/>
        </a:defRPr>
      </a:lvl5pPr>
      <a:lvl6pPr marL="2514600" indent="-228600" algn="l" rtl="0" fontAlgn="base">
        <a:spcBef>
          <a:spcPct val="20000"/>
        </a:spcBef>
        <a:spcAft>
          <a:spcPct val="0"/>
        </a:spcAft>
        <a:buFont typeface="Wingdings" pitchFamily="2" charset="2"/>
        <a:buChar char="§"/>
        <a:defRPr sz="1600">
          <a:solidFill>
            <a:schemeClr val="tx1"/>
          </a:solidFill>
          <a:latin typeface="+mn-lt"/>
        </a:defRPr>
      </a:lvl6pPr>
      <a:lvl7pPr marL="2971800" indent="-228600" algn="l" rtl="0" fontAlgn="base">
        <a:spcBef>
          <a:spcPct val="20000"/>
        </a:spcBef>
        <a:spcAft>
          <a:spcPct val="0"/>
        </a:spcAft>
        <a:buFont typeface="Wingdings" pitchFamily="2" charset="2"/>
        <a:buChar char="§"/>
        <a:defRPr sz="1600">
          <a:solidFill>
            <a:schemeClr val="tx1"/>
          </a:solidFill>
          <a:latin typeface="+mn-lt"/>
        </a:defRPr>
      </a:lvl7pPr>
      <a:lvl8pPr marL="3429000" indent="-228600" algn="l" rtl="0" fontAlgn="base">
        <a:spcBef>
          <a:spcPct val="20000"/>
        </a:spcBef>
        <a:spcAft>
          <a:spcPct val="0"/>
        </a:spcAft>
        <a:buFont typeface="Wingdings" pitchFamily="2" charset="2"/>
        <a:buChar char="§"/>
        <a:defRPr sz="1600">
          <a:solidFill>
            <a:schemeClr val="tx1"/>
          </a:solidFill>
          <a:latin typeface="+mn-lt"/>
        </a:defRPr>
      </a:lvl8pPr>
      <a:lvl9pPr marL="3886200" indent="-228600" algn="l" rtl="0" fontAlgn="base">
        <a:spcBef>
          <a:spcPct val="20000"/>
        </a:spcBef>
        <a:spcAft>
          <a:spcPct val="0"/>
        </a:spcAft>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advisors.dell.com/advisorweb/Advisor.aspx?advisor=0bf89fb8-d488-4779-97ee-6d2918825773&amp;c=us&amp;l=en&amp;cs=555" TargetMode="External"/><Relationship Id="rId2" Type="http://schemas.openxmlformats.org/officeDocument/2006/relationships/hyperlink" Target="http://www.dell.com/content/topics/global.aspx/tools/advisors/sql_advisor?c=us&amp;cs=555&amp;l=en&amp;s=biz"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5.gif"/><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it.toolbox.com/" TargetMode="External"/><Relationship Id="rId2" Type="http://schemas.openxmlformats.org/officeDocument/2006/relationships/hyperlink" Target="http://otn.oracle.com/"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www.dell.com/"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dirty="0" smtClean="0"/>
              <a:t>Database Capacity Planning</a:t>
            </a:r>
          </a:p>
        </p:txBody>
      </p:sp>
      <p:sp>
        <p:nvSpPr>
          <p:cNvPr id="5" name="Subtitle 4"/>
          <p:cNvSpPr>
            <a:spLocks noGrp="1"/>
          </p:cNvSpPr>
          <p:nvPr>
            <p:ph type="subTitle" idx="1"/>
          </p:nvPr>
        </p:nvSpPr>
        <p:spPr/>
        <p:txBody>
          <a:bodyPr/>
          <a:lstStyle/>
          <a:p>
            <a:r>
              <a:rPr lang="en-US" b="0" dirty="0" smtClean="0">
                <a:latin typeface="Gill Sans MT" pitchFamily="34" charset="0"/>
              </a:rPr>
              <a:t>Basic-Advanced</a:t>
            </a:r>
            <a:endParaRPr lang="en-US" b="0" dirty="0">
              <a:latin typeface="Gill Sans MT" pitchFamily="34" charset="0"/>
            </a:endParaRPr>
          </a:p>
        </p:txBody>
      </p:sp>
      <p:pic>
        <p:nvPicPr>
          <p:cNvPr id="3075" name="Picture 18" descr="MrSmarty_Mascot_R"/>
          <p:cNvPicPr>
            <a:picLocks noChangeAspect="1" noChangeArrowheads="1"/>
          </p:cNvPicPr>
          <p:nvPr/>
        </p:nvPicPr>
        <p:blipFill>
          <a:blip r:embed="rId2"/>
          <a:srcRect/>
          <a:stretch>
            <a:fillRect/>
          </a:stretch>
        </p:blipFill>
        <p:spPr bwMode="auto">
          <a:xfrm>
            <a:off x="4913313" y="5392738"/>
            <a:ext cx="1335087" cy="1393825"/>
          </a:xfrm>
          <a:prstGeom prst="rect">
            <a:avLst/>
          </a:prstGeom>
          <a:noFill/>
          <a:ln w="9525">
            <a:noFill/>
            <a:miter lim="800000"/>
            <a:headEnd/>
            <a:tailEnd/>
          </a:ln>
        </p:spPr>
      </p:pic>
      <p:sp>
        <p:nvSpPr>
          <p:cNvPr id="3076" name="Text Box 12"/>
          <p:cNvSpPr txBox="1">
            <a:spLocks noChangeArrowheads="1"/>
          </p:cNvSpPr>
          <p:nvPr/>
        </p:nvSpPr>
        <p:spPr bwMode="auto">
          <a:xfrm>
            <a:off x="6477000" y="6437313"/>
            <a:ext cx="2338388" cy="304800"/>
          </a:xfrm>
          <a:prstGeom prst="rect">
            <a:avLst/>
          </a:prstGeom>
          <a:noFill/>
          <a:ln w="9525">
            <a:noFill/>
            <a:miter lim="800000"/>
            <a:headEnd/>
            <a:tailEnd/>
          </a:ln>
        </p:spPr>
        <p:txBody>
          <a:bodyPr>
            <a:spAutoFit/>
          </a:bodyPr>
          <a:lstStyle/>
          <a:p>
            <a:r>
              <a:rPr lang="en-US" sz="1400">
                <a:solidFill>
                  <a:srgbClr val="3188B4"/>
                </a:solidFill>
              </a:rPr>
              <a:t>C3: Protected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 Current Capacity</a:t>
            </a:r>
          </a:p>
        </p:txBody>
      </p:sp>
      <p:sp>
        <p:nvSpPr>
          <p:cNvPr id="3" name="Content Placeholder 2"/>
          <p:cNvSpPr>
            <a:spLocks noGrp="1"/>
          </p:cNvSpPr>
          <p:nvPr>
            <p:ph idx="1"/>
          </p:nvPr>
        </p:nvSpPr>
        <p:spPr/>
        <p:txBody>
          <a:bodyPr/>
          <a:lstStyle/>
          <a:p>
            <a:r>
              <a:rPr lang="en-US" sz="2000" dirty="0" smtClean="0"/>
              <a:t>Analyze Current Capacity:</a:t>
            </a:r>
          </a:p>
          <a:p>
            <a:pPr lvl="1"/>
            <a:r>
              <a:rPr lang="en-US" sz="1800" dirty="0" smtClean="0"/>
              <a:t>As-Is Condition</a:t>
            </a:r>
          </a:p>
          <a:p>
            <a:pPr lvl="2"/>
            <a:r>
              <a:rPr lang="en-US" sz="1600" dirty="0" smtClean="0"/>
              <a:t>What are current resource usage levels?</a:t>
            </a:r>
          </a:p>
          <a:p>
            <a:pPr lvl="2"/>
            <a:r>
              <a:rPr lang="en-US" sz="1600" dirty="0" smtClean="0"/>
              <a:t>Any bottlenecks?</a:t>
            </a:r>
          </a:p>
          <a:p>
            <a:pPr lvl="1">
              <a:lnSpc>
                <a:spcPct val="90000"/>
              </a:lnSpc>
            </a:pPr>
            <a:r>
              <a:rPr lang="en-US" sz="1600" dirty="0" smtClean="0"/>
              <a:t>Utilization (uses design capacity)</a:t>
            </a:r>
          </a:p>
          <a:p>
            <a:pPr lvl="2">
              <a:lnSpc>
                <a:spcPct val="90000"/>
              </a:lnSpc>
            </a:pPr>
            <a:r>
              <a:rPr lang="en-US" sz="1600" dirty="0" smtClean="0"/>
              <a:t>Relates actual output to theoretical output</a:t>
            </a:r>
          </a:p>
          <a:p>
            <a:pPr lvl="2">
              <a:lnSpc>
                <a:spcPct val="90000"/>
              </a:lnSpc>
            </a:pPr>
            <a:r>
              <a:rPr lang="en-US" sz="1600" dirty="0" smtClean="0"/>
              <a:t>Paid for 8 hours, producing parts 6.4 hours; utilization = 6.4 / 8 = 80%</a:t>
            </a:r>
          </a:p>
          <a:p>
            <a:pPr lvl="1">
              <a:lnSpc>
                <a:spcPct val="90000"/>
              </a:lnSpc>
            </a:pPr>
            <a:r>
              <a:rPr lang="en-US" sz="1600" dirty="0" smtClean="0"/>
              <a:t>Efficiency (uses effective capacity)</a:t>
            </a:r>
          </a:p>
          <a:p>
            <a:pPr lvl="2">
              <a:lnSpc>
                <a:spcPct val="90000"/>
              </a:lnSpc>
            </a:pPr>
            <a:r>
              <a:rPr lang="en-US" sz="1600" dirty="0" smtClean="0"/>
              <a:t>Relates actual output to expected output</a:t>
            </a:r>
          </a:p>
          <a:p>
            <a:pPr lvl="2">
              <a:lnSpc>
                <a:spcPct val="90000"/>
              </a:lnSpc>
            </a:pPr>
            <a:r>
              <a:rPr lang="en-US" sz="1600" dirty="0" smtClean="0"/>
              <a:t>Expect production of 100 parts, actual = 90; efficiency = 90%</a:t>
            </a:r>
          </a:p>
          <a:p>
            <a:r>
              <a:rPr lang="en-US" sz="2000" dirty="0" smtClean="0"/>
              <a:t>Determine Service Level Requirements:</a:t>
            </a:r>
          </a:p>
          <a:p>
            <a:pPr lvl="1"/>
            <a:r>
              <a:rPr lang="en-US" sz="1800" dirty="0" smtClean="0"/>
              <a:t>Check NFR for what is min max  expectations</a:t>
            </a:r>
          </a:p>
          <a:p>
            <a:pPr lvl="1"/>
            <a:endParaRPr lang="en-US" sz="1800" dirty="0" smtClean="0"/>
          </a:p>
          <a:p>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 Characteristics</a:t>
            </a:r>
            <a:endParaRPr lang="en-US" dirty="0"/>
          </a:p>
        </p:txBody>
      </p:sp>
      <p:sp>
        <p:nvSpPr>
          <p:cNvPr id="3" name="Content Placeholder 2"/>
          <p:cNvSpPr>
            <a:spLocks noGrp="1"/>
          </p:cNvSpPr>
          <p:nvPr>
            <p:ph idx="1"/>
          </p:nvPr>
        </p:nvSpPr>
        <p:spPr/>
        <p:txBody>
          <a:bodyPr/>
          <a:lstStyle/>
          <a:p>
            <a:r>
              <a:rPr lang="en-US" sz="2200" dirty="0" smtClean="0"/>
              <a:t>Workload Characteristics:</a:t>
            </a:r>
          </a:p>
          <a:p>
            <a:pPr lvl="1"/>
            <a:r>
              <a:rPr lang="en-US" dirty="0" smtClean="0"/>
              <a:t>A workload is a logical classification of work performed on a computer system. If you consider all the work performed on your systems as a pie, a workload can be thought of as some piece of that pie.</a:t>
            </a:r>
          </a:p>
          <a:p>
            <a:pPr lvl="1"/>
            <a:r>
              <a:rPr lang="en-US" dirty="0" smtClean="0"/>
              <a:t>who is doing the work (particular user or department)</a:t>
            </a:r>
          </a:p>
          <a:p>
            <a:r>
              <a:rPr lang="en-US" dirty="0" smtClean="0"/>
              <a:t>What type of work is being done (order entry, financial reporting)</a:t>
            </a:r>
          </a:p>
          <a:p>
            <a:r>
              <a:rPr lang="en-US" dirty="0" smtClean="0"/>
              <a:t>How the work is being done (online inquiries, batch database backups)</a:t>
            </a:r>
          </a:p>
          <a:p>
            <a:pPr lvl="1"/>
            <a:r>
              <a:rPr lang="en-US" dirty="0" smtClean="0"/>
              <a:t>OLTP/DW </a:t>
            </a:r>
          </a:p>
          <a:p>
            <a:pPr lvl="1"/>
            <a:r>
              <a:rPr lang="en-US" dirty="0" smtClean="0"/>
              <a:t>TPS (Transactions per second)</a:t>
            </a:r>
          </a:p>
          <a:p>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a:t>
            </a:r>
            <a:endParaRPr lang="en-US" dirty="0"/>
          </a:p>
        </p:txBody>
      </p:sp>
      <p:sp>
        <p:nvSpPr>
          <p:cNvPr id="3" name="Content Placeholder 2"/>
          <p:cNvSpPr>
            <a:spLocks noGrp="1"/>
          </p:cNvSpPr>
          <p:nvPr>
            <p:ph idx="1"/>
          </p:nvPr>
        </p:nvSpPr>
        <p:spPr>
          <a:xfrm>
            <a:off x="228600" y="1295400"/>
            <a:ext cx="8686800" cy="4943475"/>
          </a:xfrm>
        </p:spPr>
        <p:txBody>
          <a:bodyPr/>
          <a:lstStyle/>
          <a:p>
            <a:r>
              <a:rPr lang="en-US" sz="1800" dirty="0" smtClean="0"/>
              <a:t>The following parameters must be considered while designing the workload: </a:t>
            </a:r>
          </a:p>
          <a:p>
            <a:pPr lvl="1"/>
            <a:r>
              <a:rPr lang="en-US" sz="1600" dirty="0" smtClean="0"/>
              <a:t>Number of users at different load conditions (low, moderate, and peak) </a:t>
            </a:r>
          </a:p>
          <a:p>
            <a:pPr lvl="1"/>
            <a:r>
              <a:rPr lang="en-US" sz="1600" dirty="0" smtClean="0"/>
              <a:t>Average number of concurrent users </a:t>
            </a:r>
          </a:p>
          <a:p>
            <a:pPr lvl="1"/>
            <a:r>
              <a:rPr lang="en-US" sz="1600" dirty="0" smtClean="0"/>
              <a:t>Active Concurrent users </a:t>
            </a:r>
          </a:p>
          <a:p>
            <a:pPr lvl="1"/>
            <a:r>
              <a:rPr lang="en-US" sz="1600" dirty="0" smtClean="0"/>
              <a:t>Profile of the users (operations that they are expected to execute) </a:t>
            </a:r>
          </a:p>
          <a:p>
            <a:r>
              <a:rPr lang="en-US" sz="1800" dirty="0" smtClean="0"/>
              <a:t>Other Parameters: </a:t>
            </a:r>
          </a:p>
          <a:p>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12</a:t>
            </a:fld>
            <a:endParaRPr lang="en-US"/>
          </a:p>
        </p:txBody>
      </p:sp>
      <p:graphicFrame>
        <p:nvGraphicFramePr>
          <p:cNvPr id="5" name="Content Placeholder 4"/>
          <p:cNvGraphicFramePr>
            <a:graphicFrameLocks/>
          </p:cNvGraphicFramePr>
          <p:nvPr/>
        </p:nvGraphicFramePr>
        <p:xfrm>
          <a:off x="533400" y="3200400"/>
          <a:ext cx="8001000" cy="2026920"/>
        </p:xfrm>
        <a:graphic>
          <a:graphicData uri="http://schemas.openxmlformats.org/drawingml/2006/table">
            <a:tbl>
              <a:tblPr firstRow="1" bandRow="1">
                <a:tableStyleId>{5C22544A-7EE6-4342-B048-85BDC9FD1C3A}</a:tableStyleId>
              </a:tblPr>
              <a:tblGrid>
                <a:gridCol w="2667000"/>
                <a:gridCol w="2667000"/>
                <a:gridCol w="2667000"/>
              </a:tblGrid>
              <a:tr h="142240">
                <a:tc>
                  <a:txBody>
                    <a:bodyPr/>
                    <a:lstStyle/>
                    <a:p>
                      <a:r>
                        <a:rPr lang="en-US" sz="1600" dirty="0" smtClean="0"/>
                        <a:t>Components</a:t>
                      </a:r>
                      <a:endParaRPr lang="en-US" sz="1600" dirty="0"/>
                    </a:p>
                  </a:txBody>
                  <a:tcPr/>
                </a:tc>
                <a:tc>
                  <a:txBody>
                    <a:bodyPr/>
                    <a:lstStyle/>
                    <a:p>
                      <a:r>
                        <a:rPr lang="en-US" sz="1600" dirty="0" smtClean="0"/>
                        <a:t>Example</a:t>
                      </a:r>
                      <a:endParaRPr lang="en-US" sz="1600" dirty="0"/>
                    </a:p>
                  </a:txBody>
                  <a:tcPr/>
                </a:tc>
                <a:tc>
                  <a:txBody>
                    <a:bodyPr/>
                    <a:lstStyle/>
                    <a:p>
                      <a:r>
                        <a:rPr lang="en-US" sz="1600" dirty="0" smtClean="0"/>
                        <a:t>Measurement </a:t>
                      </a:r>
                      <a:endParaRPr lang="en-US" sz="16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dk1"/>
                          </a:solidFill>
                          <a:latin typeface="+mn-lt"/>
                          <a:ea typeface="+mn-ea"/>
                          <a:cs typeface="+mn-cs"/>
                        </a:rPr>
                        <a:t>Storage</a:t>
                      </a:r>
                      <a:endParaRPr lang="en-US" sz="1600" dirty="0"/>
                    </a:p>
                  </a:txBody>
                  <a:tcPr/>
                </a:tc>
                <a:tc>
                  <a:txBody>
                    <a:bodyPr/>
                    <a:lstStyle/>
                    <a:p>
                      <a:r>
                        <a:rPr lang="en-US" sz="1600" kern="1200" baseline="0" dirty="0" smtClean="0">
                          <a:solidFill>
                            <a:schemeClr val="dk1"/>
                          </a:solidFill>
                          <a:latin typeface="+mn-lt"/>
                          <a:ea typeface="+mn-ea"/>
                          <a:cs typeface="+mn-cs"/>
                        </a:rPr>
                        <a:t>Disk, RAM, Tape </a:t>
                      </a:r>
                      <a:endParaRPr lang="en-US" sz="1600" dirty="0"/>
                    </a:p>
                  </a:txBody>
                  <a:tcPr/>
                </a:tc>
                <a:tc>
                  <a:txBody>
                    <a:bodyPr/>
                    <a:lstStyle/>
                    <a:p>
                      <a:r>
                        <a:rPr lang="en-US" sz="1600" kern="1200" baseline="0" dirty="0" smtClean="0">
                          <a:solidFill>
                            <a:schemeClr val="dk1"/>
                          </a:solidFill>
                          <a:latin typeface="+mn-lt"/>
                          <a:ea typeface="+mn-ea"/>
                          <a:cs typeface="+mn-cs"/>
                        </a:rPr>
                        <a:t>Total; used vs. free</a:t>
                      </a:r>
                      <a:endParaRPr lang="en-US" sz="16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dk1"/>
                          </a:solidFill>
                          <a:latin typeface="+mn-lt"/>
                          <a:ea typeface="+mn-ea"/>
                          <a:cs typeface="+mn-cs"/>
                        </a:rPr>
                        <a:t>Compute</a:t>
                      </a:r>
                      <a:endParaRPr lang="en-US" sz="1600" dirty="0"/>
                    </a:p>
                  </a:txBody>
                  <a:tcPr/>
                </a:tc>
                <a:tc>
                  <a:txBody>
                    <a:bodyPr/>
                    <a:lstStyle/>
                    <a:p>
                      <a:r>
                        <a:rPr lang="en-US" sz="1600" kern="1200" baseline="0" dirty="0" smtClean="0">
                          <a:solidFill>
                            <a:schemeClr val="dk1"/>
                          </a:solidFill>
                          <a:latin typeface="+mn-lt"/>
                          <a:ea typeface="+mn-ea"/>
                          <a:cs typeface="+mn-cs"/>
                        </a:rPr>
                        <a:t>CPU, Processors </a:t>
                      </a:r>
                      <a:endParaRPr lang="en-US" sz="1600" dirty="0"/>
                    </a:p>
                  </a:txBody>
                  <a:tcPr/>
                </a:tc>
                <a:tc>
                  <a:txBody>
                    <a:bodyPr/>
                    <a:lstStyle/>
                    <a:p>
                      <a:r>
                        <a:rPr lang="en-US" sz="1600" kern="1200" baseline="0" dirty="0" smtClean="0">
                          <a:solidFill>
                            <a:schemeClr val="dk1"/>
                          </a:solidFill>
                          <a:latin typeface="+mn-lt"/>
                          <a:ea typeface="+mn-ea"/>
                          <a:cs typeface="+mn-cs"/>
                        </a:rPr>
                        <a:t>Utilization; 0 to 100%</a:t>
                      </a:r>
                      <a:endParaRPr lang="en-US" sz="16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dk1"/>
                          </a:solidFill>
                          <a:latin typeface="+mn-lt"/>
                          <a:ea typeface="+mn-ea"/>
                          <a:cs typeface="+mn-cs"/>
                        </a:rPr>
                        <a:t>Transmission</a:t>
                      </a:r>
                      <a:endParaRPr lang="en-US" sz="1600" dirty="0"/>
                    </a:p>
                  </a:txBody>
                  <a:tcPr/>
                </a:tc>
                <a:tc>
                  <a:txBody>
                    <a:bodyPr/>
                    <a:lstStyle/>
                    <a:p>
                      <a:r>
                        <a:rPr lang="en-US" sz="1600" kern="1200" baseline="0" dirty="0" smtClean="0">
                          <a:solidFill>
                            <a:schemeClr val="dk1"/>
                          </a:solidFill>
                          <a:latin typeface="+mn-lt"/>
                          <a:ea typeface="+mn-ea"/>
                          <a:cs typeface="+mn-cs"/>
                        </a:rPr>
                        <a:t>LAN or WAN</a:t>
                      </a:r>
                      <a:endParaRPr lang="en-US" sz="1600" dirty="0"/>
                    </a:p>
                  </a:txBody>
                  <a:tcPr/>
                </a:tc>
                <a:tc>
                  <a:txBody>
                    <a:bodyPr/>
                    <a:lstStyle/>
                    <a:p>
                      <a:r>
                        <a:rPr lang="en-US" sz="1600" kern="1200" baseline="0" dirty="0" smtClean="0">
                          <a:solidFill>
                            <a:schemeClr val="dk1"/>
                          </a:solidFill>
                          <a:latin typeface="+mn-lt"/>
                          <a:ea typeface="+mn-ea"/>
                          <a:cs typeface="+mn-cs"/>
                        </a:rPr>
                        <a:t>Link Throughput; bits-per-second</a:t>
                      </a:r>
                      <a:endParaRPr lang="en-US" sz="16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Service</a:t>
                      </a:r>
                      <a:endParaRPr lang="en-US" sz="1600" dirty="0"/>
                    </a:p>
                  </a:txBody>
                  <a:tcPr/>
                </a:tc>
                <a:tc>
                  <a:txBody>
                    <a:bodyPr/>
                    <a:lstStyle/>
                    <a:p>
                      <a:r>
                        <a:rPr lang="en-US" sz="1600" dirty="0" smtClean="0"/>
                        <a:t>Response</a:t>
                      </a:r>
                      <a:r>
                        <a:rPr lang="en-US" sz="1600" baseline="0" dirty="0" smtClean="0"/>
                        <a:t> Time</a:t>
                      </a:r>
                      <a:endParaRPr lang="en-US" sz="1600" dirty="0"/>
                    </a:p>
                  </a:txBody>
                  <a:tcPr/>
                </a:tc>
                <a:tc>
                  <a:txBody>
                    <a:bodyPr/>
                    <a:lstStyle/>
                    <a:p>
                      <a:r>
                        <a:rPr lang="en-US" sz="1600" dirty="0" smtClean="0"/>
                        <a:t>Delay in seconds</a:t>
                      </a:r>
                      <a:endParaRPr lang="en-US" sz="1600" dirty="0"/>
                    </a:p>
                  </a:txBody>
                  <a:tcPr/>
                </a:tc>
              </a:tr>
            </a:tbl>
          </a:graphicData>
        </a:graphic>
      </p:graphicFrame>
      <p:sp>
        <p:nvSpPr>
          <p:cNvPr id="6" name="Rectangle 5"/>
          <p:cNvSpPr/>
          <p:nvPr/>
        </p:nvSpPr>
        <p:spPr>
          <a:xfrm>
            <a:off x="609600" y="5257800"/>
            <a:ext cx="8077200" cy="830997"/>
          </a:xfrm>
          <a:prstGeom prst="rect">
            <a:avLst/>
          </a:prstGeom>
        </p:spPr>
        <p:txBody>
          <a:bodyPr wrap="square">
            <a:spAutoFit/>
          </a:bodyPr>
          <a:lstStyle/>
          <a:p>
            <a:pPr algn="l"/>
            <a:r>
              <a:rPr lang="en-US" sz="1600" b="0" i="1" dirty="0" smtClean="0">
                <a:latin typeface="+mn-lt"/>
              </a:rPr>
              <a:t>There is no one perfect metrics , but Peak Hour Load is useful by itself, and when mapped over a larger period identifies those periods during the week, month, or year that require even higher capacity.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Capacity Planning </a:t>
            </a:r>
            <a:endParaRPr lang="en-US" dirty="0"/>
          </a:p>
        </p:txBody>
      </p:sp>
      <p:sp>
        <p:nvSpPr>
          <p:cNvPr id="3" name="Content Placeholder 2"/>
          <p:cNvSpPr>
            <a:spLocks noGrp="1"/>
          </p:cNvSpPr>
          <p:nvPr>
            <p:ph idx="1"/>
          </p:nvPr>
        </p:nvSpPr>
        <p:spPr/>
        <p:txBody>
          <a:bodyPr/>
          <a:lstStyle/>
          <a:p>
            <a:r>
              <a:rPr lang="en-US" dirty="0" smtClean="0"/>
              <a:t>High Availability and Business Continuity requirements:</a:t>
            </a:r>
          </a:p>
          <a:p>
            <a:pPr lvl="1"/>
            <a:r>
              <a:rPr lang="en-US" dirty="0" smtClean="0"/>
              <a:t>Clustering/Local HA?</a:t>
            </a:r>
          </a:p>
          <a:p>
            <a:pPr lvl="1"/>
            <a:r>
              <a:rPr lang="en-US" dirty="0" smtClean="0"/>
              <a:t>Replication/DR?</a:t>
            </a:r>
          </a:p>
          <a:p>
            <a:pPr lvl="1"/>
            <a:r>
              <a:rPr lang="en-US" dirty="0" smtClean="0"/>
              <a:t>Batch Jobs</a:t>
            </a:r>
          </a:p>
          <a:p>
            <a:pPr lvl="1"/>
            <a:r>
              <a:rPr lang="en-US" dirty="0" smtClean="0"/>
              <a:t>Data volume, I/O bandwidth</a:t>
            </a:r>
          </a:p>
          <a:p>
            <a:pPr lvl="1"/>
            <a:r>
              <a:rPr lang="en-US" dirty="0" smtClean="0"/>
              <a:t>Time windows</a:t>
            </a:r>
          </a:p>
          <a:p>
            <a:r>
              <a:rPr lang="en-US" dirty="0" smtClean="0"/>
              <a:t>Growth:</a:t>
            </a:r>
          </a:p>
          <a:p>
            <a:pPr lvl="1"/>
            <a:r>
              <a:rPr lang="en-US" dirty="0" smtClean="0"/>
              <a:t>User Base</a:t>
            </a:r>
          </a:p>
          <a:p>
            <a:pPr lvl="1"/>
            <a:r>
              <a:rPr lang="en-US" dirty="0" smtClean="0"/>
              <a:t>Data</a:t>
            </a:r>
          </a:p>
          <a:p>
            <a:pPr>
              <a:buNone/>
            </a:pPr>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7543800" cy="533400"/>
          </a:xfrm>
        </p:spPr>
        <p:txBody>
          <a:bodyPr/>
          <a:lstStyle/>
          <a:p>
            <a:r>
              <a:rPr lang="en-US" dirty="0" smtClean="0"/>
              <a:t>Database Capacity Planning (Contd.) </a:t>
            </a:r>
            <a:endParaRPr lang="en-US" dirty="0"/>
          </a:p>
        </p:txBody>
      </p:sp>
      <p:sp>
        <p:nvSpPr>
          <p:cNvPr id="3" name="Content Placeholder 2"/>
          <p:cNvSpPr>
            <a:spLocks noGrp="1"/>
          </p:cNvSpPr>
          <p:nvPr>
            <p:ph idx="1"/>
          </p:nvPr>
        </p:nvSpPr>
        <p:spPr/>
        <p:txBody>
          <a:bodyPr/>
          <a:lstStyle/>
          <a:p>
            <a:r>
              <a:rPr lang="en-US" dirty="0" smtClean="0"/>
              <a:t>Application Type</a:t>
            </a:r>
          </a:p>
          <a:p>
            <a:pPr lvl="1"/>
            <a:r>
              <a:rPr lang="en-US" dirty="0" smtClean="0"/>
              <a:t>OLTP/DW/Portal </a:t>
            </a:r>
          </a:p>
          <a:p>
            <a:r>
              <a:rPr lang="en-US" dirty="0" smtClean="0"/>
              <a:t>Programming Language</a:t>
            </a:r>
          </a:p>
          <a:p>
            <a:pPr lvl="1"/>
            <a:r>
              <a:rPr lang="en-US" dirty="0" smtClean="0"/>
              <a:t>Stored procedures or application logic?</a:t>
            </a:r>
          </a:p>
          <a:p>
            <a:r>
              <a:rPr lang="en-US" dirty="0" smtClean="0"/>
              <a:t>Data Volume</a:t>
            </a:r>
          </a:p>
          <a:p>
            <a:r>
              <a:rPr lang="en-US" dirty="0" smtClean="0"/>
              <a:t>Connections </a:t>
            </a:r>
          </a:p>
          <a:p>
            <a:pPr lvl="1"/>
            <a:r>
              <a:rPr lang="en-US" dirty="0" smtClean="0"/>
              <a:t>pooled or dedicated</a:t>
            </a:r>
          </a:p>
          <a:p>
            <a:pPr lvl="1"/>
            <a:r>
              <a:rPr lang="en-US" dirty="0" smtClean="0"/>
              <a:t>Client server ( More dedicated connection) </a:t>
            </a:r>
          </a:p>
          <a:p>
            <a:pPr lvl="1">
              <a:buNone/>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7467600" cy="533400"/>
          </a:xfrm>
        </p:spPr>
        <p:txBody>
          <a:bodyPr/>
          <a:lstStyle/>
          <a:p>
            <a:r>
              <a:rPr lang="en-US" dirty="0" smtClean="0"/>
              <a:t>Database Capacity Planning (Contd.) </a:t>
            </a:r>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15</a:t>
            </a:fld>
            <a:endParaRPr lang="en-US"/>
          </a:p>
        </p:txBody>
      </p:sp>
      <p:sp>
        <p:nvSpPr>
          <p:cNvPr id="5" name="Rectangle 3"/>
          <p:cNvSpPr txBox="1">
            <a:spLocks noChangeArrowheads="1"/>
          </p:cNvSpPr>
          <p:nvPr/>
        </p:nvSpPr>
        <p:spPr bwMode="gray">
          <a:xfrm>
            <a:off x="685800" y="1219200"/>
            <a:ext cx="4754563"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Pct val="95000"/>
              <a:buFont typeface="Wingdings" pitchFamily="2" charset="2"/>
              <a:buChar char="v"/>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Transactional</a:t>
            </a:r>
          </a:p>
          <a:p>
            <a:pPr marL="687388" marR="0" lvl="1" indent="-230188" algn="l" defTabSz="914400" rtl="0" eaLnBrk="0" fontAlgn="base" latinLnBrk="0" hangingPunct="0">
              <a:lnSpc>
                <a:spcPct val="100000"/>
              </a:lnSpc>
              <a:spcBef>
                <a:spcPct val="20000"/>
              </a:spcBef>
              <a:spcAft>
                <a:spcPct val="0"/>
              </a:spcAft>
              <a:buClr>
                <a:schemeClr val="accent1"/>
              </a:buClr>
              <a:buSzPct val="85000"/>
              <a:buFont typeface="Wingdings 2" pitchFamily="18" charset="2"/>
              <a:buChar char="®"/>
              <a:tabLst/>
              <a:defRPr/>
            </a:pPr>
            <a:r>
              <a:rPr kumimoji="0" lang="en-US" sz="2000" b="0" i="0" u="none" strike="noStrike" kern="0" cap="none" spc="0" normalizeH="0" baseline="0" noProof="0" dirty="0" smtClean="0">
                <a:ln>
                  <a:noFill/>
                </a:ln>
                <a:solidFill>
                  <a:schemeClr val="tx1"/>
                </a:solidFill>
                <a:effectLst/>
                <a:uLnTx/>
                <a:uFillTx/>
                <a:latin typeface="+mn-lt"/>
              </a:rPr>
              <a:t>Move data into a system</a:t>
            </a:r>
          </a:p>
          <a:p>
            <a:pPr marL="342900" marR="0" lvl="0" indent="-342900" algn="l" defTabSz="914400" rtl="0" eaLnBrk="0" fontAlgn="base" latinLnBrk="0" hangingPunct="0">
              <a:lnSpc>
                <a:spcPct val="100000"/>
              </a:lnSpc>
              <a:spcBef>
                <a:spcPct val="20000"/>
              </a:spcBef>
              <a:spcAft>
                <a:spcPct val="0"/>
              </a:spcAft>
              <a:buClrTx/>
              <a:buSzPct val="95000"/>
              <a:buFont typeface="Wingdings" pitchFamily="2" charset="2"/>
              <a:buChar char="v"/>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Business Intelligence</a:t>
            </a:r>
          </a:p>
          <a:p>
            <a:pPr marL="687388" marR="0" lvl="1" indent="-230188" algn="l" defTabSz="914400" rtl="0" eaLnBrk="0" fontAlgn="base" latinLnBrk="0" hangingPunct="0">
              <a:lnSpc>
                <a:spcPct val="100000"/>
              </a:lnSpc>
              <a:spcBef>
                <a:spcPct val="20000"/>
              </a:spcBef>
              <a:spcAft>
                <a:spcPct val="0"/>
              </a:spcAft>
              <a:buClr>
                <a:schemeClr val="accent1"/>
              </a:buClr>
              <a:buSzPct val="85000"/>
              <a:buFont typeface="Wingdings 2" pitchFamily="18" charset="2"/>
              <a:buChar char="®"/>
              <a:tabLst/>
              <a:defRPr/>
            </a:pPr>
            <a:r>
              <a:rPr kumimoji="0" lang="en-US" sz="2000" b="0" i="0" u="none" strike="noStrike" kern="0" cap="none" spc="0" normalizeH="0" baseline="0" noProof="0" dirty="0" smtClean="0">
                <a:ln>
                  <a:noFill/>
                </a:ln>
                <a:solidFill>
                  <a:schemeClr val="tx1"/>
                </a:solidFill>
                <a:effectLst/>
                <a:uLnTx/>
                <a:uFillTx/>
                <a:latin typeface="+mn-lt"/>
              </a:rPr>
              <a:t>Get information out of a system</a:t>
            </a:r>
          </a:p>
          <a:p>
            <a:pPr marL="342900" marR="0" lvl="0" indent="-342900" algn="l" defTabSz="914400" rtl="0" eaLnBrk="0" fontAlgn="base" latinLnBrk="0" hangingPunct="0">
              <a:lnSpc>
                <a:spcPct val="100000"/>
              </a:lnSpc>
              <a:spcBef>
                <a:spcPct val="20000"/>
              </a:spcBef>
              <a:spcAft>
                <a:spcPct val="0"/>
              </a:spcAft>
              <a:buClrTx/>
              <a:buSzPct val="95000"/>
              <a:buFont typeface="Wingdings" pitchFamily="2" charset="2"/>
              <a:buChar char="v"/>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Integration</a:t>
            </a:r>
          </a:p>
          <a:p>
            <a:pPr marL="687388" marR="0" lvl="1" indent="-230188" algn="l" defTabSz="914400" rtl="0" eaLnBrk="0" fontAlgn="base" latinLnBrk="0" hangingPunct="0">
              <a:lnSpc>
                <a:spcPct val="100000"/>
              </a:lnSpc>
              <a:spcBef>
                <a:spcPct val="20000"/>
              </a:spcBef>
              <a:spcAft>
                <a:spcPct val="0"/>
              </a:spcAft>
              <a:buClr>
                <a:schemeClr val="accent1"/>
              </a:buClr>
              <a:buSzPct val="85000"/>
              <a:buFont typeface="Wingdings 2" pitchFamily="18" charset="2"/>
              <a:buChar char="®"/>
              <a:tabLst/>
              <a:defRPr/>
            </a:pPr>
            <a:r>
              <a:rPr kumimoji="0" lang="en-US" sz="2000" b="0" i="0" u="none" strike="noStrike" kern="0" cap="none" spc="0" normalizeH="0" baseline="0" noProof="0" dirty="0" smtClean="0">
                <a:ln>
                  <a:noFill/>
                </a:ln>
                <a:solidFill>
                  <a:schemeClr val="tx1"/>
                </a:solidFill>
                <a:effectLst/>
                <a:uLnTx/>
                <a:uFillTx/>
                <a:latin typeface="+mn-lt"/>
              </a:rPr>
              <a:t>Move data between systems</a:t>
            </a:r>
          </a:p>
          <a:p>
            <a:pPr marL="342900" marR="0" lvl="0" indent="-342900" algn="l" defTabSz="914400" rtl="0" eaLnBrk="0" fontAlgn="base" latinLnBrk="0" hangingPunct="0">
              <a:lnSpc>
                <a:spcPct val="100000"/>
              </a:lnSpc>
              <a:spcBef>
                <a:spcPct val="20000"/>
              </a:spcBef>
              <a:spcAft>
                <a:spcPct val="0"/>
              </a:spcAft>
              <a:buClrTx/>
              <a:buSzPct val="95000"/>
              <a:buFont typeface="Wingdings" pitchFamily="2" charset="2"/>
              <a:buChar char="v"/>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Portal</a:t>
            </a:r>
          </a:p>
          <a:p>
            <a:pPr marL="687388" marR="0" lvl="1" indent="-230188" algn="l" defTabSz="914400" rtl="0" eaLnBrk="0" fontAlgn="base" latinLnBrk="0" hangingPunct="0">
              <a:lnSpc>
                <a:spcPct val="100000"/>
              </a:lnSpc>
              <a:spcBef>
                <a:spcPct val="20000"/>
              </a:spcBef>
              <a:spcAft>
                <a:spcPct val="0"/>
              </a:spcAft>
              <a:buClr>
                <a:schemeClr val="accent1"/>
              </a:buClr>
              <a:buSzPct val="85000"/>
              <a:buFont typeface="Wingdings 2" pitchFamily="18" charset="2"/>
              <a:buChar char="®"/>
              <a:tabLst/>
              <a:defRPr/>
            </a:pPr>
            <a:r>
              <a:rPr kumimoji="0" lang="en-US" sz="2000" b="0" i="0" u="none" strike="noStrike" kern="0" cap="none" spc="0" normalizeH="0" baseline="0" noProof="0" dirty="0" smtClean="0">
                <a:ln>
                  <a:noFill/>
                </a:ln>
                <a:solidFill>
                  <a:schemeClr val="tx1"/>
                </a:solidFill>
                <a:effectLst/>
                <a:uLnTx/>
                <a:uFillTx/>
                <a:latin typeface="+mn-lt"/>
              </a:rPr>
              <a:t>Unify entry points to disparate systems</a:t>
            </a:r>
            <a:endParaRPr kumimoji="0" lang="en-US" sz="2000" b="0" i="0" u="none" strike="noStrike" kern="0" cap="none" spc="0" normalizeH="0" baseline="0" noProof="0" dirty="0">
              <a:ln>
                <a:noFill/>
              </a:ln>
              <a:solidFill>
                <a:schemeClr val="tx1"/>
              </a:solidFill>
              <a:effectLst/>
              <a:uLnTx/>
              <a:uFillTx/>
              <a:latin typeface="+mn-lt"/>
            </a:endParaRPr>
          </a:p>
        </p:txBody>
      </p:sp>
      <p:grpSp>
        <p:nvGrpSpPr>
          <p:cNvPr id="6" name="Group 4"/>
          <p:cNvGrpSpPr>
            <a:grpSpLocks/>
          </p:cNvGrpSpPr>
          <p:nvPr/>
        </p:nvGrpSpPr>
        <p:grpSpPr bwMode="auto">
          <a:xfrm>
            <a:off x="5943600" y="1143000"/>
            <a:ext cx="1981200" cy="914400"/>
            <a:chOff x="3024" y="528"/>
            <a:chExt cx="1552" cy="872"/>
          </a:xfrm>
        </p:grpSpPr>
        <p:sp>
          <p:nvSpPr>
            <p:cNvPr id="7" name="AutoShape 5"/>
            <p:cNvSpPr>
              <a:spLocks noChangeArrowheads="1"/>
            </p:cNvSpPr>
            <p:nvPr/>
          </p:nvSpPr>
          <p:spPr bwMode="auto">
            <a:xfrm>
              <a:off x="3024" y="528"/>
              <a:ext cx="925" cy="872"/>
            </a:xfrm>
            <a:prstGeom prst="rightArrow">
              <a:avLst>
                <a:gd name="adj1" fmla="val 50000"/>
                <a:gd name="adj2" fmla="val 26519"/>
              </a:avLst>
            </a:prstGeom>
            <a:gradFill rotWithShape="0">
              <a:gsLst>
                <a:gs pos="0">
                  <a:srgbClr val="000066">
                    <a:gamma/>
                    <a:shade val="0"/>
                    <a:invGamma/>
                  </a:srgbClr>
                </a:gs>
                <a:gs pos="100000">
                  <a:srgbClr val="000066"/>
                </a:gs>
              </a:gsLst>
              <a:lin ang="0" scaled="1"/>
            </a:gradFill>
            <a:ln w="12700">
              <a:noFill/>
              <a:miter lim="800000"/>
              <a:headEnd type="none" w="sm" len="sm"/>
              <a:tailEnd type="none" w="sm" len="sm"/>
            </a:ln>
            <a:effectLst/>
          </p:spPr>
          <p:txBody>
            <a:bodyPr wrap="none" anchor="ctr"/>
            <a:lstStyle/>
            <a:p>
              <a:endParaRPr lang="en-US"/>
            </a:p>
          </p:txBody>
        </p:sp>
        <p:sp>
          <p:nvSpPr>
            <p:cNvPr id="8" name="Rectangle 6"/>
            <p:cNvSpPr>
              <a:spLocks noChangeArrowheads="1"/>
            </p:cNvSpPr>
            <p:nvPr/>
          </p:nvSpPr>
          <p:spPr bwMode="auto">
            <a:xfrm>
              <a:off x="3198" y="750"/>
              <a:ext cx="543" cy="470"/>
            </a:xfrm>
            <a:prstGeom prst="rect">
              <a:avLst/>
            </a:prstGeom>
            <a:noFill/>
            <a:ln w="9525">
              <a:noFill/>
              <a:miter lim="800000"/>
              <a:headEnd/>
              <a:tailEnd/>
            </a:ln>
            <a:effectLst/>
          </p:spPr>
          <p:txBody>
            <a:bodyPr lIns="92075" tIns="46038" rIns="92075" bIns="46038">
              <a:spAutoFit/>
            </a:bodyPr>
            <a:lstStyle/>
            <a:p>
              <a:pPr algn="l"/>
              <a:r>
                <a:rPr lang="en-US" sz="1200" b="1" dirty="0">
                  <a:solidFill>
                    <a:schemeClr val="bg1"/>
                  </a:solidFill>
                  <a:latin typeface="Arial" charset="0"/>
                  <a:cs typeface="Times New Roman" pitchFamily="18" charset="0"/>
                </a:rPr>
                <a:t>Data </a:t>
              </a:r>
              <a:r>
                <a:rPr lang="en-US" sz="1400" b="1" dirty="0">
                  <a:solidFill>
                    <a:schemeClr val="bg1"/>
                  </a:solidFill>
                  <a:latin typeface="Arial" charset="0"/>
                  <a:cs typeface="Times New Roman" pitchFamily="18" charset="0"/>
                </a:rPr>
                <a:t>In</a:t>
              </a:r>
            </a:p>
          </p:txBody>
        </p:sp>
        <p:grpSp>
          <p:nvGrpSpPr>
            <p:cNvPr id="9" name="Group 7"/>
            <p:cNvGrpSpPr>
              <a:grpSpLocks/>
            </p:cNvGrpSpPr>
            <p:nvPr/>
          </p:nvGrpSpPr>
          <p:grpSpPr bwMode="auto">
            <a:xfrm>
              <a:off x="3207" y="927"/>
              <a:ext cx="501" cy="224"/>
              <a:chOff x="375" y="2393"/>
              <a:chExt cx="1346" cy="601"/>
            </a:xfrm>
          </p:grpSpPr>
          <p:sp>
            <p:nvSpPr>
              <p:cNvPr id="14" name="Rectangle 8"/>
              <p:cNvSpPr>
                <a:spLocks noChangeArrowheads="1"/>
              </p:cNvSpPr>
              <p:nvPr/>
            </p:nvSpPr>
            <p:spPr bwMode="auto">
              <a:xfrm>
                <a:off x="375" y="2393"/>
                <a:ext cx="1346" cy="601"/>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15" name="Rectangle 9"/>
              <p:cNvSpPr>
                <a:spLocks noChangeArrowheads="1"/>
              </p:cNvSpPr>
              <p:nvPr/>
            </p:nvSpPr>
            <p:spPr bwMode="auto">
              <a:xfrm>
                <a:off x="513" y="2466"/>
                <a:ext cx="495" cy="92"/>
              </a:xfrm>
              <a:prstGeom prst="rect">
                <a:avLst/>
              </a:prstGeom>
              <a:solidFill>
                <a:srgbClr val="00FF00"/>
              </a:solidFill>
              <a:ln w="12700">
                <a:solidFill>
                  <a:srgbClr val="66FF33"/>
                </a:solidFill>
                <a:miter lim="800000"/>
                <a:headEnd type="none" w="sm" len="sm"/>
                <a:tailEnd type="none" w="sm" len="sm"/>
              </a:ln>
              <a:effectLst/>
            </p:spPr>
            <p:txBody>
              <a:bodyPr wrap="none" anchor="ctr"/>
              <a:lstStyle/>
              <a:p>
                <a:endParaRPr lang="en-US"/>
              </a:p>
            </p:txBody>
          </p:sp>
          <p:sp>
            <p:nvSpPr>
              <p:cNvPr id="16" name="Rectangle 10"/>
              <p:cNvSpPr>
                <a:spLocks noChangeArrowheads="1"/>
              </p:cNvSpPr>
              <p:nvPr/>
            </p:nvSpPr>
            <p:spPr bwMode="auto">
              <a:xfrm>
                <a:off x="513" y="2646"/>
                <a:ext cx="495" cy="92"/>
              </a:xfrm>
              <a:prstGeom prst="rect">
                <a:avLst/>
              </a:prstGeom>
              <a:solidFill>
                <a:srgbClr val="00FF00"/>
              </a:solidFill>
              <a:ln w="12700">
                <a:solidFill>
                  <a:srgbClr val="66FF33"/>
                </a:solidFill>
                <a:miter lim="800000"/>
                <a:headEnd type="none" w="sm" len="sm"/>
                <a:tailEnd type="none" w="sm" len="sm"/>
              </a:ln>
              <a:effectLst/>
            </p:spPr>
            <p:txBody>
              <a:bodyPr wrap="none" anchor="ctr"/>
              <a:lstStyle/>
              <a:p>
                <a:endParaRPr lang="en-US"/>
              </a:p>
            </p:txBody>
          </p:sp>
          <p:sp>
            <p:nvSpPr>
              <p:cNvPr id="17" name="Rectangle 11"/>
              <p:cNvSpPr>
                <a:spLocks noChangeArrowheads="1"/>
              </p:cNvSpPr>
              <p:nvPr/>
            </p:nvSpPr>
            <p:spPr bwMode="auto">
              <a:xfrm>
                <a:off x="513" y="2826"/>
                <a:ext cx="495" cy="92"/>
              </a:xfrm>
              <a:prstGeom prst="rect">
                <a:avLst/>
              </a:prstGeom>
              <a:solidFill>
                <a:srgbClr val="00FF00"/>
              </a:solidFill>
              <a:ln w="12700">
                <a:solidFill>
                  <a:srgbClr val="66FF33"/>
                </a:solidFill>
                <a:miter lim="800000"/>
                <a:headEnd type="none" w="sm" len="sm"/>
                <a:tailEnd type="none" w="sm" len="sm"/>
              </a:ln>
              <a:effectLst/>
            </p:spPr>
            <p:txBody>
              <a:bodyPr wrap="none" anchor="ctr"/>
              <a:lstStyle/>
              <a:p>
                <a:endParaRPr lang="en-US"/>
              </a:p>
            </p:txBody>
          </p:sp>
          <p:sp>
            <p:nvSpPr>
              <p:cNvPr id="18" name="Rectangle 12"/>
              <p:cNvSpPr>
                <a:spLocks noChangeArrowheads="1"/>
              </p:cNvSpPr>
              <p:nvPr/>
            </p:nvSpPr>
            <p:spPr bwMode="auto">
              <a:xfrm>
                <a:off x="1080" y="2646"/>
                <a:ext cx="495" cy="92"/>
              </a:xfrm>
              <a:prstGeom prst="rect">
                <a:avLst/>
              </a:prstGeom>
              <a:solidFill>
                <a:srgbClr val="00FF00"/>
              </a:solidFill>
              <a:ln w="12700">
                <a:solidFill>
                  <a:srgbClr val="66FF33"/>
                </a:solidFill>
                <a:miter lim="800000"/>
                <a:headEnd type="none" w="sm" len="sm"/>
                <a:tailEnd type="none" w="sm" len="sm"/>
              </a:ln>
              <a:effectLst/>
            </p:spPr>
            <p:txBody>
              <a:bodyPr wrap="none" anchor="ctr"/>
              <a:lstStyle/>
              <a:p>
                <a:endParaRPr lang="en-US"/>
              </a:p>
            </p:txBody>
          </p:sp>
          <p:sp>
            <p:nvSpPr>
              <p:cNvPr id="19" name="Rectangle 13"/>
              <p:cNvSpPr>
                <a:spLocks noChangeArrowheads="1"/>
              </p:cNvSpPr>
              <p:nvPr/>
            </p:nvSpPr>
            <p:spPr bwMode="auto">
              <a:xfrm>
                <a:off x="1080" y="2826"/>
                <a:ext cx="495" cy="92"/>
              </a:xfrm>
              <a:prstGeom prst="rect">
                <a:avLst/>
              </a:prstGeom>
              <a:solidFill>
                <a:srgbClr val="00FF00"/>
              </a:solidFill>
              <a:ln w="12700">
                <a:solidFill>
                  <a:srgbClr val="66FF33"/>
                </a:solidFill>
                <a:miter lim="800000"/>
                <a:headEnd type="none" w="sm" len="sm"/>
                <a:tailEnd type="none" w="sm" len="sm"/>
              </a:ln>
              <a:effectLst/>
            </p:spPr>
            <p:txBody>
              <a:bodyPr wrap="none" anchor="ctr"/>
              <a:lstStyle/>
              <a:p>
                <a:endParaRPr lang="en-US"/>
              </a:p>
            </p:txBody>
          </p:sp>
        </p:grpSp>
        <p:grpSp>
          <p:nvGrpSpPr>
            <p:cNvPr id="10" name="Group 14"/>
            <p:cNvGrpSpPr>
              <a:grpSpLocks/>
            </p:cNvGrpSpPr>
            <p:nvPr/>
          </p:nvGrpSpPr>
          <p:grpSpPr bwMode="auto">
            <a:xfrm>
              <a:off x="4010" y="655"/>
              <a:ext cx="566" cy="568"/>
              <a:chOff x="2150" y="1936"/>
              <a:chExt cx="1240" cy="1630"/>
            </a:xfrm>
          </p:grpSpPr>
          <p:sp>
            <p:nvSpPr>
              <p:cNvPr id="11" name="Oval 15"/>
              <p:cNvSpPr>
                <a:spLocks noChangeArrowheads="1"/>
              </p:cNvSpPr>
              <p:nvPr/>
            </p:nvSpPr>
            <p:spPr bwMode="auto">
              <a:xfrm>
                <a:off x="2150" y="3181"/>
                <a:ext cx="1240" cy="385"/>
              </a:xfrm>
              <a:prstGeom prst="ellipse">
                <a:avLst/>
              </a:prstGeom>
              <a:gradFill rotWithShape="0">
                <a:gsLst>
                  <a:gs pos="0">
                    <a:srgbClr val="333333"/>
                  </a:gs>
                  <a:gs pos="50000">
                    <a:srgbClr val="333333">
                      <a:gamma/>
                      <a:tint val="60000"/>
                      <a:invGamma/>
                    </a:srgbClr>
                  </a:gs>
                  <a:gs pos="100000">
                    <a:srgbClr val="333333"/>
                  </a:gs>
                </a:gsLst>
                <a:lin ang="0" scaled="1"/>
              </a:gradFill>
              <a:ln w="9525">
                <a:noFill/>
                <a:round/>
                <a:headEnd/>
                <a:tailEnd/>
              </a:ln>
              <a:effectLst/>
            </p:spPr>
            <p:txBody>
              <a:bodyPr wrap="none" anchor="ctr"/>
              <a:lstStyle/>
              <a:p>
                <a:endParaRPr lang="en-US"/>
              </a:p>
            </p:txBody>
          </p:sp>
          <p:sp>
            <p:nvSpPr>
              <p:cNvPr id="12" name="Rectangle 16"/>
              <p:cNvSpPr>
                <a:spLocks noChangeArrowheads="1"/>
              </p:cNvSpPr>
              <p:nvPr/>
            </p:nvSpPr>
            <p:spPr bwMode="auto">
              <a:xfrm>
                <a:off x="2150" y="2099"/>
                <a:ext cx="1240" cy="1235"/>
              </a:xfrm>
              <a:prstGeom prst="rect">
                <a:avLst/>
              </a:prstGeom>
              <a:gradFill rotWithShape="0">
                <a:gsLst>
                  <a:gs pos="0">
                    <a:srgbClr val="333333"/>
                  </a:gs>
                  <a:gs pos="50000">
                    <a:srgbClr val="333333">
                      <a:gamma/>
                      <a:tint val="60000"/>
                      <a:invGamma/>
                    </a:srgbClr>
                  </a:gs>
                  <a:gs pos="100000">
                    <a:srgbClr val="333333"/>
                  </a:gs>
                </a:gsLst>
                <a:lin ang="0" scaled="1"/>
              </a:gradFill>
              <a:ln w="9525">
                <a:noFill/>
                <a:miter lim="800000"/>
                <a:headEnd/>
                <a:tailEnd/>
              </a:ln>
              <a:effectLst/>
            </p:spPr>
            <p:txBody>
              <a:bodyPr wrap="none" anchor="ctr"/>
              <a:lstStyle/>
              <a:p>
                <a:endParaRPr lang="en-US"/>
              </a:p>
            </p:txBody>
          </p:sp>
          <p:sp>
            <p:nvSpPr>
              <p:cNvPr id="13" name="Oval 17"/>
              <p:cNvSpPr>
                <a:spLocks noChangeArrowheads="1"/>
              </p:cNvSpPr>
              <p:nvPr/>
            </p:nvSpPr>
            <p:spPr bwMode="auto">
              <a:xfrm>
                <a:off x="2150" y="1936"/>
                <a:ext cx="1240" cy="389"/>
              </a:xfrm>
              <a:prstGeom prst="ellipse">
                <a:avLst/>
              </a:prstGeom>
              <a:gradFill rotWithShape="0">
                <a:gsLst>
                  <a:gs pos="0">
                    <a:srgbClr val="333333"/>
                  </a:gs>
                  <a:gs pos="50000">
                    <a:srgbClr val="333333">
                      <a:gamma/>
                      <a:tint val="60000"/>
                      <a:invGamma/>
                    </a:srgbClr>
                  </a:gs>
                  <a:gs pos="100000">
                    <a:srgbClr val="333333"/>
                  </a:gs>
                </a:gsLst>
                <a:lin ang="2700000" scaled="1"/>
              </a:gradFill>
              <a:ln w="9525">
                <a:noFill/>
                <a:round/>
                <a:headEnd/>
                <a:tailEnd/>
              </a:ln>
              <a:effectLst/>
            </p:spPr>
            <p:txBody>
              <a:bodyPr wrap="none" anchor="ctr"/>
              <a:lstStyle/>
              <a:p>
                <a:endParaRPr lang="en-US"/>
              </a:p>
            </p:txBody>
          </p:sp>
        </p:grpSp>
      </p:grpSp>
      <p:grpSp>
        <p:nvGrpSpPr>
          <p:cNvPr id="20" name="Group 18"/>
          <p:cNvGrpSpPr>
            <a:grpSpLocks/>
          </p:cNvGrpSpPr>
          <p:nvPr/>
        </p:nvGrpSpPr>
        <p:grpSpPr bwMode="auto">
          <a:xfrm>
            <a:off x="5867400" y="2133600"/>
            <a:ext cx="2430462" cy="838200"/>
            <a:chOff x="3888" y="1680"/>
            <a:chExt cx="2487" cy="872"/>
          </a:xfrm>
        </p:grpSpPr>
        <p:grpSp>
          <p:nvGrpSpPr>
            <p:cNvPr id="21" name="Group 19"/>
            <p:cNvGrpSpPr>
              <a:grpSpLocks/>
            </p:cNvGrpSpPr>
            <p:nvPr/>
          </p:nvGrpSpPr>
          <p:grpSpPr bwMode="auto">
            <a:xfrm>
              <a:off x="3888" y="1807"/>
              <a:ext cx="566" cy="568"/>
              <a:chOff x="2150" y="1936"/>
              <a:chExt cx="1240" cy="1630"/>
            </a:xfrm>
          </p:grpSpPr>
          <p:sp>
            <p:nvSpPr>
              <p:cNvPr id="37" name="Oval 20"/>
              <p:cNvSpPr>
                <a:spLocks noChangeArrowheads="1"/>
              </p:cNvSpPr>
              <p:nvPr/>
            </p:nvSpPr>
            <p:spPr bwMode="auto">
              <a:xfrm>
                <a:off x="2150" y="3181"/>
                <a:ext cx="1240" cy="385"/>
              </a:xfrm>
              <a:prstGeom prst="ellipse">
                <a:avLst/>
              </a:prstGeom>
              <a:gradFill rotWithShape="0">
                <a:gsLst>
                  <a:gs pos="0">
                    <a:srgbClr val="333333"/>
                  </a:gs>
                  <a:gs pos="50000">
                    <a:srgbClr val="333333">
                      <a:gamma/>
                      <a:tint val="60000"/>
                      <a:invGamma/>
                    </a:srgbClr>
                  </a:gs>
                  <a:gs pos="100000">
                    <a:srgbClr val="333333"/>
                  </a:gs>
                </a:gsLst>
                <a:lin ang="0" scaled="1"/>
              </a:gradFill>
              <a:ln w="9525">
                <a:noFill/>
                <a:round/>
                <a:headEnd/>
                <a:tailEnd/>
              </a:ln>
              <a:effectLst/>
            </p:spPr>
            <p:txBody>
              <a:bodyPr wrap="none" anchor="ctr"/>
              <a:lstStyle/>
              <a:p>
                <a:endParaRPr lang="en-US"/>
              </a:p>
            </p:txBody>
          </p:sp>
          <p:sp>
            <p:nvSpPr>
              <p:cNvPr id="38" name="Rectangle 21"/>
              <p:cNvSpPr>
                <a:spLocks noChangeArrowheads="1"/>
              </p:cNvSpPr>
              <p:nvPr/>
            </p:nvSpPr>
            <p:spPr bwMode="auto">
              <a:xfrm>
                <a:off x="2150" y="2099"/>
                <a:ext cx="1240" cy="1235"/>
              </a:xfrm>
              <a:prstGeom prst="rect">
                <a:avLst/>
              </a:prstGeom>
              <a:gradFill rotWithShape="0">
                <a:gsLst>
                  <a:gs pos="0">
                    <a:srgbClr val="333333"/>
                  </a:gs>
                  <a:gs pos="50000">
                    <a:srgbClr val="333333">
                      <a:gamma/>
                      <a:tint val="60000"/>
                      <a:invGamma/>
                    </a:srgbClr>
                  </a:gs>
                  <a:gs pos="100000">
                    <a:srgbClr val="333333"/>
                  </a:gs>
                </a:gsLst>
                <a:lin ang="0" scaled="1"/>
              </a:gradFill>
              <a:ln w="9525">
                <a:noFill/>
                <a:miter lim="800000"/>
                <a:headEnd/>
                <a:tailEnd/>
              </a:ln>
              <a:effectLst/>
            </p:spPr>
            <p:txBody>
              <a:bodyPr wrap="none" anchor="ctr"/>
              <a:lstStyle/>
              <a:p>
                <a:endParaRPr lang="en-US"/>
              </a:p>
            </p:txBody>
          </p:sp>
          <p:sp>
            <p:nvSpPr>
              <p:cNvPr id="39" name="Oval 22"/>
              <p:cNvSpPr>
                <a:spLocks noChangeArrowheads="1"/>
              </p:cNvSpPr>
              <p:nvPr/>
            </p:nvSpPr>
            <p:spPr bwMode="auto">
              <a:xfrm>
                <a:off x="2150" y="1936"/>
                <a:ext cx="1240" cy="389"/>
              </a:xfrm>
              <a:prstGeom prst="ellipse">
                <a:avLst/>
              </a:prstGeom>
              <a:gradFill rotWithShape="0">
                <a:gsLst>
                  <a:gs pos="0">
                    <a:srgbClr val="333333"/>
                  </a:gs>
                  <a:gs pos="50000">
                    <a:srgbClr val="333333">
                      <a:gamma/>
                      <a:tint val="60000"/>
                      <a:invGamma/>
                    </a:srgbClr>
                  </a:gs>
                  <a:gs pos="100000">
                    <a:srgbClr val="333333"/>
                  </a:gs>
                </a:gsLst>
                <a:lin ang="2700000" scaled="1"/>
              </a:gradFill>
              <a:ln w="9525">
                <a:noFill/>
                <a:round/>
                <a:headEnd/>
                <a:tailEnd/>
              </a:ln>
              <a:effectLst/>
            </p:spPr>
            <p:txBody>
              <a:bodyPr wrap="none" anchor="ctr"/>
              <a:lstStyle/>
              <a:p>
                <a:endParaRPr lang="en-US"/>
              </a:p>
            </p:txBody>
          </p:sp>
        </p:grpSp>
        <p:sp>
          <p:nvSpPr>
            <p:cNvPr id="22" name="AutoShape 23"/>
            <p:cNvSpPr>
              <a:spLocks noChangeArrowheads="1"/>
            </p:cNvSpPr>
            <p:nvPr/>
          </p:nvSpPr>
          <p:spPr bwMode="auto">
            <a:xfrm>
              <a:off x="4542" y="1680"/>
              <a:ext cx="925" cy="872"/>
            </a:xfrm>
            <a:prstGeom prst="rightArrow">
              <a:avLst>
                <a:gd name="adj1" fmla="val 50000"/>
                <a:gd name="adj2" fmla="val 26519"/>
              </a:avLst>
            </a:prstGeom>
            <a:gradFill rotWithShape="0">
              <a:gsLst>
                <a:gs pos="0">
                  <a:srgbClr val="000066">
                    <a:gamma/>
                    <a:shade val="0"/>
                    <a:invGamma/>
                  </a:srgbClr>
                </a:gs>
                <a:gs pos="100000">
                  <a:srgbClr val="000066"/>
                </a:gs>
              </a:gsLst>
              <a:lin ang="0" scaled="1"/>
            </a:gradFill>
            <a:ln w="12700">
              <a:noFill/>
              <a:miter lim="800000"/>
              <a:headEnd type="none" w="sm" len="sm"/>
              <a:tailEnd type="none" w="sm" len="sm"/>
            </a:ln>
            <a:effectLst/>
          </p:spPr>
          <p:txBody>
            <a:bodyPr wrap="none" anchor="ctr"/>
            <a:lstStyle/>
            <a:p>
              <a:endParaRPr lang="en-US"/>
            </a:p>
          </p:txBody>
        </p:sp>
        <p:grpSp>
          <p:nvGrpSpPr>
            <p:cNvPr id="23" name="Group 24"/>
            <p:cNvGrpSpPr>
              <a:grpSpLocks/>
            </p:cNvGrpSpPr>
            <p:nvPr/>
          </p:nvGrpSpPr>
          <p:grpSpPr bwMode="auto">
            <a:xfrm>
              <a:off x="4456" y="1968"/>
              <a:ext cx="1919" cy="329"/>
              <a:chOff x="2461" y="2230"/>
              <a:chExt cx="1919" cy="329"/>
            </a:xfrm>
          </p:grpSpPr>
          <p:grpSp>
            <p:nvGrpSpPr>
              <p:cNvPr id="24" name="Group 25"/>
              <p:cNvGrpSpPr>
                <a:grpSpLocks/>
              </p:cNvGrpSpPr>
              <p:nvPr/>
            </p:nvGrpSpPr>
            <p:grpSpPr bwMode="auto">
              <a:xfrm>
                <a:off x="3759" y="2346"/>
                <a:ext cx="621" cy="208"/>
                <a:chOff x="4283" y="2496"/>
                <a:chExt cx="621" cy="398"/>
              </a:xfrm>
            </p:grpSpPr>
            <p:sp>
              <p:nvSpPr>
                <p:cNvPr id="32" name="Line 26"/>
                <p:cNvSpPr>
                  <a:spLocks noChangeShapeType="1"/>
                </p:cNvSpPr>
                <p:nvPr/>
              </p:nvSpPr>
              <p:spPr bwMode="auto">
                <a:xfrm>
                  <a:off x="4345" y="2496"/>
                  <a:ext cx="0" cy="398"/>
                </a:xfrm>
                <a:prstGeom prst="line">
                  <a:avLst/>
                </a:prstGeom>
                <a:noFill/>
                <a:ln w="12700">
                  <a:solidFill>
                    <a:srgbClr val="4E4E4E"/>
                  </a:solidFill>
                  <a:round/>
                  <a:headEnd type="none" w="sm" len="sm"/>
                  <a:tailEnd type="none" w="sm" len="sm"/>
                </a:ln>
                <a:effectLst/>
              </p:spPr>
              <p:txBody>
                <a:bodyPr/>
                <a:lstStyle/>
                <a:p>
                  <a:endParaRPr lang="en-US"/>
                </a:p>
              </p:txBody>
            </p:sp>
            <p:sp>
              <p:nvSpPr>
                <p:cNvPr id="33" name="Line 27"/>
                <p:cNvSpPr>
                  <a:spLocks noChangeShapeType="1"/>
                </p:cNvSpPr>
                <p:nvPr/>
              </p:nvSpPr>
              <p:spPr bwMode="auto">
                <a:xfrm>
                  <a:off x="4283" y="2830"/>
                  <a:ext cx="621" cy="0"/>
                </a:xfrm>
                <a:prstGeom prst="line">
                  <a:avLst/>
                </a:prstGeom>
                <a:noFill/>
                <a:ln w="12700">
                  <a:solidFill>
                    <a:srgbClr val="4E4E4E"/>
                  </a:solidFill>
                  <a:round/>
                  <a:headEnd type="none" w="sm" len="sm"/>
                  <a:tailEnd type="none" w="sm" len="sm"/>
                </a:ln>
                <a:effectLst/>
              </p:spPr>
              <p:txBody>
                <a:bodyPr/>
                <a:lstStyle/>
                <a:p>
                  <a:endParaRPr lang="en-US"/>
                </a:p>
              </p:txBody>
            </p:sp>
            <p:sp>
              <p:nvSpPr>
                <p:cNvPr id="34" name="Rectangle 28"/>
                <p:cNvSpPr>
                  <a:spLocks noChangeArrowheads="1"/>
                </p:cNvSpPr>
                <p:nvPr/>
              </p:nvSpPr>
              <p:spPr bwMode="auto">
                <a:xfrm>
                  <a:off x="4370" y="2559"/>
                  <a:ext cx="153" cy="271"/>
                </a:xfrm>
                <a:prstGeom prst="rect">
                  <a:avLst/>
                </a:prstGeom>
                <a:noFill/>
                <a:ln w="12700">
                  <a:solidFill>
                    <a:srgbClr val="4E4E4E"/>
                  </a:solidFill>
                  <a:miter lim="800000"/>
                  <a:headEnd/>
                  <a:tailEnd/>
                </a:ln>
                <a:effectLst/>
              </p:spPr>
              <p:txBody>
                <a:bodyPr wrap="none" anchor="ctr"/>
                <a:lstStyle/>
                <a:p>
                  <a:endParaRPr lang="en-US"/>
                </a:p>
              </p:txBody>
            </p:sp>
            <p:sp>
              <p:nvSpPr>
                <p:cNvPr id="35" name="Rectangle 29"/>
                <p:cNvSpPr>
                  <a:spLocks noChangeArrowheads="1"/>
                </p:cNvSpPr>
                <p:nvPr/>
              </p:nvSpPr>
              <p:spPr bwMode="auto">
                <a:xfrm>
                  <a:off x="4549" y="2655"/>
                  <a:ext cx="152" cy="175"/>
                </a:xfrm>
                <a:prstGeom prst="rect">
                  <a:avLst/>
                </a:prstGeom>
                <a:noFill/>
                <a:ln w="12700">
                  <a:solidFill>
                    <a:srgbClr val="4E4E4E"/>
                  </a:solidFill>
                  <a:miter lim="800000"/>
                  <a:headEnd/>
                  <a:tailEnd/>
                </a:ln>
                <a:effectLst/>
              </p:spPr>
              <p:txBody>
                <a:bodyPr wrap="none" anchor="ctr"/>
                <a:lstStyle/>
                <a:p>
                  <a:endParaRPr lang="en-US"/>
                </a:p>
              </p:txBody>
            </p:sp>
            <p:sp>
              <p:nvSpPr>
                <p:cNvPr id="36" name="Rectangle 30"/>
                <p:cNvSpPr>
                  <a:spLocks noChangeArrowheads="1"/>
                </p:cNvSpPr>
                <p:nvPr/>
              </p:nvSpPr>
              <p:spPr bwMode="auto">
                <a:xfrm>
                  <a:off x="4726" y="2735"/>
                  <a:ext cx="152" cy="95"/>
                </a:xfrm>
                <a:prstGeom prst="rect">
                  <a:avLst/>
                </a:prstGeom>
                <a:noFill/>
                <a:ln w="12700">
                  <a:solidFill>
                    <a:srgbClr val="4E4E4E"/>
                  </a:solidFill>
                  <a:miter lim="800000"/>
                  <a:headEnd/>
                  <a:tailEnd/>
                </a:ln>
                <a:effectLst/>
              </p:spPr>
              <p:txBody>
                <a:bodyPr wrap="none" anchor="ctr"/>
                <a:lstStyle/>
                <a:p>
                  <a:endParaRPr lang="en-US"/>
                </a:p>
              </p:txBody>
            </p:sp>
          </p:grpSp>
          <p:grpSp>
            <p:nvGrpSpPr>
              <p:cNvPr id="25" name="Group 31"/>
              <p:cNvGrpSpPr>
                <a:grpSpLocks/>
              </p:cNvGrpSpPr>
              <p:nvPr/>
            </p:nvGrpSpPr>
            <p:grpSpPr bwMode="auto">
              <a:xfrm>
                <a:off x="2461" y="2264"/>
                <a:ext cx="621" cy="295"/>
                <a:chOff x="4283" y="2496"/>
                <a:chExt cx="621" cy="398"/>
              </a:xfrm>
            </p:grpSpPr>
            <p:sp>
              <p:nvSpPr>
                <p:cNvPr id="27" name="Line 32"/>
                <p:cNvSpPr>
                  <a:spLocks noChangeShapeType="1"/>
                </p:cNvSpPr>
                <p:nvPr/>
              </p:nvSpPr>
              <p:spPr bwMode="auto">
                <a:xfrm>
                  <a:off x="4345" y="2496"/>
                  <a:ext cx="0" cy="398"/>
                </a:xfrm>
                <a:prstGeom prst="line">
                  <a:avLst/>
                </a:prstGeom>
                <a:noFill/>
                <a:ln w="12700">
                  <a:solidFill>
                    <a:schemeClr val="tx1"/>
                  </a:solidFill>
                  <a:round/>
                  <a:headEnd type="none" w="sm" len="sm"/>
                  <a:tailEnd type="none" w="sm" len="sm"/>
                </a:ln>
                <a:effectLst/>
              </p:spPr>
              <p:txBody>
                <a:bodyPr/>
                <a:lstStyle/>
                <a:p>
                  <a:endParaRPr lang="en-US"/>
                </a:p>
              </p:txBody>
            </p:sp>
            <p:sp>
              <p:nvSpPr>
                <p:cNvPr id="28" name="Line 33"/>
                <p:cNvSpPr>
                  <a:spLocks noChangeShapeType="1"/>
                </p:cNvSpPr>
                <p:nvPr/>
              </p:nvSpPr>
              <p:spPr bwMode="auto">
                <a:xfrm>
                  <a:off x="4283" y="2830"/>
                  <a:ext cx="621" cy="0"/>
                </a:xfrm>
                <a:prstGeom prst="line">
                  <a:avLst/>
                </a:prstGeom>
                <a:noFill/>
                <a:ln w="12700">
                  <a:solidFill>
                    <a:schemeClr val="tx1"/>
                  </a:solidFill>
                  <a:round/>
                  <a:headEnd type="none" w="sm" len="sm"/>
                  <a:tailEnd type="none" w="sm" len="sm"/>
                </a:ln>
                <a:effectLst/>
              </p:spPr>
              <p:txBody>
                <a:bodyPr/>
                <a:lstStyle/>
                <a:p>
                  <a:endParaRPr lang="en-US"/>
                </a:p>
              </p:txBody>
            </p:sp>
            <p:sp>
              <p:nvSpPr>
                <p:cNvPr id="29" name="Rectangle 34"/>
                <p:cNvSpPr>
                  <a:spLocks noChangeArrowheads="1"/>
                </p:cNvSpPr>
                <p:nvPr/>
              </p:nvSpPr>
              <p:spPr bwMode="auto">
                <a:xfrm>
                  <a:off x="4370" y="2559"/>
                  <a:ext cx="153" cy="271"/>
                </a:xfrm>
                <a:prstGeom prst="rect">
                  <a:avLst/>
                </a:prstGeom>
                <a:solidFill>
                  <a:srgbClr val="315FAF"/>
                </a:solidFill>
                <a:ln w="12700">
                  <a:solidFill>
                    <a:schemeClr val="tx1"/>
                  </a:solidFill>
                  <a:miter lim="800000"/>
                  <a:headEnd/>
                  <a:tailEnd/>
                </a:ln>
                <a:effectLst/>
              </p:spPr>
              <p:txBody>
                <a:bodyPr wrap="none" anchor="ctr"/>
                <a:lstStyle/>
                <a:p>
                  <a:endParaRPr lang="en-US"/>
                </a:p>
              </p:txBody>
            </p:sp>
            <p:sp>
              <p:nvSpPr>
                <p:cNvPr id="30" name="Rectangle 35"/>
                <p:cNvSpPr>
                  <a:spLocks noChangeArrowheads="1"/>
                </p:cNvSpPr>
                <p:nvPr/>
              </p:nvSpPr>
              <p:spPr bwMode="auto">
                <a:xfrm>
                  <a:off x="4549" y="2655"/>
                  <a:ext cx="152" cy="175"/>
                </a:xfrm>
                <a:prstGeom prst="rect">
                  <a:avLst/>
                </a:prstGeom>
                <a:solidFill>
                  <a:schemeClr val="hlink"/>
                </a:solidFill>
                <a:ln w="12700">
                  <a:solidFill>
                    <a:schemeClr val="tx1"/>
                  </a:solidFill>
                  <a:miter lim="800000"/>
                  <a:headEnd/>
                  <a:tailEnd/>
                </a:ln>
                <a:effectLst/>
              </p:spPr>
              <p:txBody>
                <a:bodyPr wrap="none" anchor="ctr"/>
                <a:lstStyle/>
                <a:p>
                  <a:endParaRPr lang="en-US"/>
                </a:p>
              </p:txBody>
            </p:sp>
            <p:sp>
              <p:nvSpPr>
                <p:cNvPr id="31" name="Rectangle 36"/>
                <p:cNvSpPr>
                  <a:spLocks noChangeArrowheads="1"/>
                </p:cNvSpPr>
                <p:nvPr/>
              </p:nvSpPr>
              <p:spPr bwMode="auto">
                <a:xfrm>
                  <a:off x="4726" y="2735"/>
                  <a:ext cx="152" cy="95"/>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sp>
            <p:nvSpPr>
              <p:cNvPr id="26" name="Rectangle 37"/>
              <p:cNvSpPr>
                <a:spLocks noChangeArrowheads="1"/>
              </p:cNvSpPr>
              <p:nvPr/>
            </p:nvSpPr>
            <p:spPr bwMode="auto">
              <a:xfrm>
                <a:off x="2560" y="2230"/>
                <a:ext cx="679" cy="291"/>
              </a:xfrm>
              <a:prstGeom prst="rect">
                <a:avLst/>
              </a:prstGeom>
              <a:noFill/>
              <a:ln w="9525">
                <a:noFill/>
                <a:miter lim="800000"/>
                <a:headEnd/>
                <a:tailEnd/>
              </a:ln>
              <a:effectLst/>
            </p:spPr>
            <p:txBody>
              <a:bodyPr wrap="none" lIns="92075" tIns="46038" rIns="92075" bIns="46038">
                <a:spAutoFit/>
              </a:bodyPr>
              <a:lstStyle/>
              <a:p>
                <a:r>
                  <a:rPr lang="en-US" sz="1200" b="1" dirty="0">
                    <a:solidFill>
                      <a:schemeClr val="bg1"/>
                    </a:solidFill>
                    <a:latin typeface="Arial" charset="0"/>
                    <a:cs typeface="Times New Roman" pitchFamily="18" charset="0"/>
                  </a:rPr>
                  <a:t>Information </a:t>
                </a:r>
              </a:p>
              <a:p>
                <a:r>
                  <a:rPr lang="en-US" sz="1200" b="1" dirty="0">
                    <a:solidFill>
                      <a:schemeClr val="bg1"/>
                    </a:solidFill>
                    <a:latin typeface="Arial" charset="0"/>
                    <a:cs typeface="Times New Roman" pitchFamily="18" charset="0"/>
                  </a:rPr>
                  <a:t>Out</a:t>
                </a:r>
              </a:p>
            </p:txBody>
          </p:sp>
        </p:grpSp>
      </p:grpSp>
      <p:grpSp>
        <p:nvGrpSpPr>
          <p:cNvPr id="40" name="Group 38"/>
          <p:cNvGrpSpPr>
            <a:grpSpLocks/>
          </p:cNvGrpSpPr>
          <p:nvPr/>
        </p:nvGrpSpPr>
        <p:grpSpPr bwMode="auto">
          <a:xfrm>
            <a:off x="5791200" y="3124200"/>
            <a:ext cx="2151063" cy="1066800"/>
            <a:chOff x="3802" y="2488"/>
            <a:chExt cx="1718" cy="872"/>
          </a:xfrm>
        </p:grpSpPr>
        <p:grpSp>
          <p:nvGrpSpPr>
            <p:cNvPr id="41" name="Group 39"/>
            <p:cNvGrpSpPr>
              <a:grpSpLocks/>
            </p:cNvGrpSpPr>
            <p:nvPr/>
          </p:nvGrpSpPr>
          <p:grpSpPr bwMode="auto">
            <a:xfrm>
              <a:off x="3802" y="2643"/>
              <a:ext cx="566" cy="568"/>
              <a:chOff x="2150" y="1936"/>
              <a:chExt cx="1240" cy="1630"/>
            </a:xfrm>
          </p:grpSpPr>
          <p:sp>
            <p:nvSpPr>
              <p:cNvPr id="50" name="Oval 40"/>
              <p:cNvSpPr>
                <a:spLocks noChangeArrowheads="1"/>
              </p:cNvSpPr>
              <p:nvPr/>
            </p:nvSpPr>
            <p:spPr bwMode="auto">
              <a:xfrm>
                <a:off x="2150" y="3181"/>
                <a:ext cx="1240" cy="385"/>
              </a:xfrm>
              <a:prstGeom prst="ellipse">
                <a:avLst/>
              </a:prstGeom>
              <a:gradFill rotWithShape="0">
                <a:gsLst>
                  <a:gs pos="0">
                    <a:srgbClr val="333333"/>
                  </a:gs>
                  <a:gs pos="50000">
                    <a:srgbClr val="333333">
                      <a:gamma/>
                      <a:tint val="60000"/>
                      <a:invGamma/>
                    </a:srgbClr>
                  </a:gs>
                  <a:gs pos="100000">
                    <a:srgbClr val="333333"/>
                  </a:gs>
                </a:gsLst>
                <a:lin ang="0" scaled="1"/>
              </a:gradFill>
              <a:ln w="9525">
                <a:noFill/>
                <a:round/>
                <a:headEnd/>
                <a:tailEnd/>
              </a:ln>
              <a:effectLst/>
            </p:spPr>
            <p:txBody>
              <a:bodyPr wrap="none" anchor="ctr"/>
              <a:lstStyle/>
              <a:p>
                <a:endParaRPr lang="en-US"/>
              </a:p>
            </p:txBody>
          </p:sp>
          <p:sp>
            <p:nvSpPr>
              <p:cNvPr id="51" name="Rectangle 41"/>
              <p:cNvSpPr>
                <a:spLocks noChangeArrowheads="1"/>
              </p:cNvSpPr>
              <p:nvPr/>
            </p:nvSpPr>
            <p:spPr bwMode="auto">
              <a:xfrm>
                <a:off x="2150" y="2099"/>
                <a:ext cx="1240" cy="1235"/>
              </a:xfrm>
              <a:prstGeom prst="rect">
                <a:avLst/>
              </a:prstGeom>
              <a:gradFill rotWithShape="0">
                <a:gsLst>
                  <a:gs pos="0">
                    <a:srgbClr val="333333"/>
                  </a:gs>
                  <a:gs pos="50000">
                    <a:srgbClr val="333333">
                      <a:gamma/>
                      <a:tint val="60000"/>
                      <a:invGamma/>
                    </a:srgbClr>
                  </a:gs>
                  <a:gs pos="100000">
                    <a:srgbClr val="333333"/>
                  </a:gs>
                </a:gsLst>
                <a:lin ang="0" scaled="1"/>
              </a:gradFill>
              <a:ln w="9525">
                <a:noFill/>
                <a:miter lim="800000"/>
                <a:headEnd/>
                <a:tailEnd/>
              </a:ln>
              <a:effectLst/>
            </p:spPr>
            <p:txBody>
              <a:bodyPr wrap="none" anchor="ctr"/>
              <a:lstStyle/>
              <a:p>
                <a:endParaRPr lang="en-US"/>
              </a:p>
            </p:txBody>
          </p:sp>
          <p:sp>
            <p:nvSpPr>
              <p:cNvPr id="52" name="Oval 42"/>
              <p:cNvSpPr>
                <a:spLocks noChangeArrowheads="1"/>
              </p:cNvSpPr>
              <p:nvPr/>
            </p:nvSpPr>
            <p:spPr bwMode="auto">
              <a:xfrm>
                <a:off x="2150" y="1936"/>
                <a:ext cx="1240" cy="389"/>
              </a:xfrm>
              <a:prstGeom prst="ellipse">
                <a:avLst/>
              </a:prstGeom>
              <a:gradFill rotWithShape="0">
                <a:gsLst>
                  <a:gs pos="0">
                    <a:srgbClr val="333333"/>
                  </a:gs>
                  <a:gs pos="50000">
                    <a:srgbClr val="333333">
                      <a:gamma/>
                      <a:tint val="60000"/>
                      <a:invGamma/>
                    </a:srgbClr>
                  </a:gs>
                  <a:gs pos="100000">
                    <a:srgbClr val="333333"/>
                  </a:gs>
                </a:gsLst>
                <a:lin ang="2700000" scaled="1"/>
              </a:gradFill>
              <a:ln w="9525">
                <a:noFill/>
                <a:round/>
                <a:headEnd/>
                <a:tailEnd/>
              </a:ln>
              <a:effectLst/>
            </p:spPr>
            <p:txBody>
              <a:bodyPr wrap="none" anchor="ctr"/>
              <a:lstStyle/>
              <a:p>
                <a:endParaRPr lang="en-US"/>
              </a:p>
            </p:txBody>
          </p:sp>
        </p:grpSp>
        <p:grpSp>
          <p:nvGrpSpPr>
            <p:cNvPr id="42" name="Group 43"/>
            <p:cNvGrpSpPr>
              <a:grpSpLocks/>
            </p:cNvGrpSpPr>
            <p:nvPr/>
          </p:nvGrpSpPr>
          <p:grpSpPr bwMode="auto">
            <a:xfrm>
              <a:off x="4954" y="2643"/>
              <a:ext cx="566" cy="568"/>
              <a:chOff x="2150" y="1936"/>
              <a:chExt cx="1240" cy="1630"/>
            </a:xfrm>
          </p:grpSpPr>
          <p:sp>
            <p:nvSpPr>
              <p:cNvPr id="47" name="Oval 44"/>
              <p:cNvSpPr>
                <a:spLocks noChangeArrowheads="1"/>
              </p:cNvSpPr>
              <p:nvPr/>
            </p:nvSpPr>
            <p:spPr bwMode="auto">
              <a:xfrm>
                <a:off x="2150" y="3181"/>
                <a:ext cx="1240" cy="385"/>
              </a:xfrm>
              <a:prstGeom prst="ellipse">
                <a:avLst/>
              </a:prstGeom>
              <a:gradFill rotWithShape="0">
                <a:gsLst>
                  <a:gs pos="0">
                    <a:srgbClr val="333333"/>
                  </a:gs>
                  <a:gs pos="50000">
                    <a:srgbClr val="333333">
                      <a:gamma/>
                      <a:tint val="60000"/>
                      <a:invGamma/>
                    </a:srgbClr>
                  </a:gs>
                  <a:gs pos="100000">
                    <a:srgbClr val="333333"/>
                  </a:gs>
                </a:gsLst>
                <a:lin ang="0" scaled="1"/>
              </a:gradFill>
              <a:ln w="9525">
                <a:noFill/>
                <a:round/>
                <a:headEnd/>
                <a:tailEnd/>
              </a:ln>
              <a:effectLst/>
            </p:spPr>
            <p:txBody>
              <a:bodyPr wrap="none" anchor="ctr"/>
              <a:lstStyle/>
              <a:p>
                <a:endParaRPr lang="en-US"/>
              </a:p>
            </p:txBody>
          </p:sp>
          <p:sp>
            <p:nvSpPr>
              <p:cNvPr id="48" name="Rectangle 45"/>
              <p:cNvSpPr>
                <a:spLocks noChangeArrowheads="1"/>
              </p:cNvSpPr>
              <p:nvPr/>
            </p:nvSpPr>
            <p:spPr bwMode="auto">
              <a:xfrm>
                <a:off x="2150" y="2099"/>
                <a:ext cx="1240" cy="1235"/>
              </a:xfrm>
              <a:prstGeom prst="rect">
                <a:avLst/>
              </a:prstGeom>
              <a:gradFill rotWithShape="0">
                <a:gsLst>
                  <a:gs pos="0">
                    <a:srgbClr val="333333"/>
                  </a:gs>
                  <a:gs pos="50000">
                    <a:srgbClr val="333333">
                      <a:gamma/>
                      <a:tint val="60000"/>
                      <a:invGamma/>
                    </a:srgbClr>
                  </a:gs>
                  <a:gs pos="100000">
                    <a:srgbClr val="333333"/>
                  </a:gs>
                </a:gsLst>
                <a:lin ang="0" scaled="1"/>
              </a:gradFill>
              <a:ln w="9525">
                <a:noFill/>
                <a:miter lim="800000"/>
                <a:headEnd/>
                <a:tailEnd/>
              </a:ln>
              <a:effectLst/>
            </p:spPr>
            <p:txBody>
              <a:bodyPr wrap="none" anchor="ctr"/>
              <a:lstStyle/>
              <a:p>
                <a:endParaRPr lang="en-US"/>
              </a:p>
            </p:txBody>
          </p:sp>
          <p:sp>
            <p:nvSpPr>
              <p:cNvPr id="49" name="Oval 46"/>
              <p:cNvSpPr>
                <a:spLocks noChangeArrowheads="1"/>
              </p:cNvSpPr>
              <p:nvPr/>
            </p:nvSpPr>
            <p:spPr bwMode="auto">
              <a:xfrm>
                <a:off x="2150" y="1936"/>
                <a:ext cx="1240" cy="389"/>
              </a:xfrm>
              <a:prstGeom prst="ellipse">
                <a:avLst/>
              </a:prstGeom>
              <a:gradFill rotWithShape="0">
                <a:gsLst>
                  <a:gs pos="0">
                    <a:srgbClr val="333333"/>
                  </a:gs>
                  <a:gs pos="50000">
                    <a:srgbClr val="333333">
                      <a:gamma/>
                      <a:tint val="60000"/>
                      <a:invGamma/>
                    </a:srgbClr>
                  </a:gs>
                  <a:gs pos="100000">
                    <a:srgbClr val="333333"/>
                  </a:gs>
                </a:gsLst>
                <a:lin ang="2700000" scaled="1"/>
              </a:gradFill>
              <a:ln w="9525">
                <a:noFill/>
                <a:round/>
                <a:headEnd/>
                <a:tailEnd/>
              </a:ln>
              <a:effectLst/>
            </p:spPr>
            <p:txBody>
              <a:bodyPr wrap="none" anchor="ctr"/>
              <a:lstStyle/>
              <a:p>
                <a:endParaRPr lang="en-US"/>
              </a:p>
            </p:txBody>
          </p:sp>
        </p:grpSp>
        <p:grpSp>
          <p:nvGrpSpPr>
            <p:cNvPr id="43" name="Group 47"/>
            <p:cNvGrpSpPr>
              <a:grpSpLocks/>
            </p:cNvGrpSpPr>
            <p:nvPr/>
          </p:nvGrpSpPr>
          <p:grpSpPr bwMode="auto">
            <a:xfrm>
              <a:off x="4199" y="2488"/>
              <a:ext cx="925" cy="872"/>
              <a:chOff x="4197" y="3051"/>
              <a:chExt cx="925" cy="872"/>
            </a:xfrm>
          </p:grpSpPr>
          <p:sp>
            <p:nvSpPr>
              <p:cNvPr id="44" name="AutoShape 48"/>
              <p:cNvSpPr>
                <a:spLocks noChangeArrowheads="1"/>
              </p:cNvSpPr>
              <p:nvPr/>
            </p:nvSpPr>
            <p:spPr bwMode="auto">
              <a:xfrm>
                <a:off x="4197" y="3051"/>
                <a:ext cx="925" cy="872"/>
              </a:xfrm>
              <a:prstGeom prst="leftRightArrow">
                <a:avLst>
                  <a:gd name="adj1" fmla="val 50000"/>
                  <a:gd name="adj2" fmla="val 21216"/>
                </a:avLst>
              </a:prstGeom>
              <a:gradFill rotWithShape="0">
                <a:gsLst>
                  <a:gs pos="0">
                    <a:srgbClr val="000066"/>
                  </a:gs>
                  <a:gs pos="50000">
                    <a:srgbClr val="000066">
                      <a:gamma/>
                      <a:shade val="0"/>
                      <a:invGamma/>
                    </a:srgbClr>
                  </a:gs>
                  <a:gs pos="100000">
                    <a:srgbClr val="000066"/>
                  </a:gs>
                </a:gsLst>
                <a:lin ang="0" scaled="1"/>
              </a:gradFill>
              <a:ln w="12700">
                <a:noFill/>
                <a:miter lim="800000"/>
                <a:headEnd type="none" w="sm" len="sm"/>
                <a:tailEnd type="none" w="sm" len="sm"/>
              </a:ln>
              <a:effectLst/>
            </p:spPr>
            <p:txBody>
              <a:bodyPr wrap="none" anchor="ctr"/>
              <a:lstStyle/>
              <a:p>
                <a:endParaRPr lang="en-US"/>
              </a:p>
            </p:txBody>
          </p:sp>
          <p:sp>
            <p:nvSpPr>
              <p:cNvPr id="45" name="Rectangle 49"/>
              <p:cNvSpPr>
                <a:spLocks noChangeArrowheads="1"/>
              </p:cNvSpPr>
              <p:nvPr/>
            </p:nvSpPr>
            <p:spPr bwMode="auto">
              <a:xfrm>
                <a:off x="4323" y="3195"/>
                <a:ext cx="738" cy="175"/>
              </a:xfrm>
              <a:prstGeom prst="rect">
                <a:avLst/>
              </a:prstGeom>
              <a:noFill/>
              <a:ln w="9525">
                <a:noFill/>
                <a:miter lim="800000"/>
                <a:headEnd/>
                <a:tailEnd/>
              </a:ln>
              <a:effectLst/>
            </p:spPr>
            <p:txBody>
              <a:bodyPr lIns="92075" tIns="46038" rIns="92075" bIns="46038">
                <a:spAutoFit/>
              </a:bodyPr>
              <a:lstStyle/>
              <a:p>
                <a:r>
                  <a:rPr lang="en-US" sz="1200" b="1" dirty="0">
                    <a:solidFill>
                      <a:schemeClr val="bg1"/>
                    </a:solidFill>
                    <a:latin typeface="Arial" charset="0"/>
                    <a:cs typeface="Times New Roman" pitchFamily="18" charset="0"/>
                  </a:rPr>
                  <a:t>Data Between</a:t>
                </a:r>
              </a:p>
            </p:txBody>
          </p:sp>
          <p:sp>
            <p:nvSpPr>
              <p:cNvPr id="46" name="AutoShape 50"/>
              <p:cNvSpPr>
                <a:spLocks noChangeArrowheads="1"/>
              </p:cNvSpPr>
              <p:nvPr/>
            </p:nvSpPr>
            <p:spPr bwMode="auto">
              <a:xfrm>
                <a:off x="4533" y="3531"/>
                <a:ext cx="240" cy="240"/>
              </a:xfrm>
              <a:prstGeom prst="flowChartMultidocument">
                <a:avLst/>
              </a:prstGeom>
              <a:solidFill>
                <a:srgbClr val="009900"/>
              </a:solidFill>
              <a:ln w="9525">
                <a:solidFill>
                  <a:schemeClr val="tx1"/>
                </a:solidFill>
                <a:miter lim="800000"/>
                <a:headEnd type="none" w="sm" len="sm"/>
                <a:tailEnd type="none" w="sm" len="sm"/>
              </a:ln>
              <a:effectLst/>
            </p:spPr>
            <p:txBody>
              <a:bodyPr wrap="none" anchor="ctr"/>
              <a:lstStyle/>
              <a:p>
                <a:endParaRPr lang="en-US"/>
              </a:p>
            </p:txBody>
          </p:sp>
        </p:grpSp>
      </p:grpSp>
      <p:grpSp>
        <p:nvGrpSpPr>
          <p:cNvPr id="53" name="Group 51"/>
          <p:cNvGrpSpPr>
            <a:grpSpLocks/>
          </p:cNvGrpSpPr>
          <p:nvPr/>
        </p:nvGrpSpPr>
        <p:grpSpPr bwMode="auto">
          <a:xfrm>
            <a:off x="5791200" y="4419600"/>
            <a:ext cx="1798638" cy="990600"/>
            <a:chOff x="2928" y="3360"/>
            <a:chExt cx="1392" cy="624"/>
          </a:xfrm>
        </p:grpSpPr>
        <p:sp>
          <p:nvSpPr>
            <p:cNvPr id="54" name="Rectangle 52"/>
            <p:cNvSpPr>
              <a:spLocks noChangeArrowheads="1"/>
            </p:cNvSpPr>
            <p:nvPr/>
          </p:nvSpPr>
          <p:spPr bwMode="auto">
            <a:xfrm>
              <a:off x="2928" y="3360"/>
              <a:ext cx="1392" cy="624"/>
            </a:xfrm>
            <a:prstGeom prst="rect">
              <a:avLst/>
            </a:prstGeom>
            <a:solidFill>
              <a:schemeClr val="tx2"/>
            </a:solidFill>
            <a:ln w="12700">
              <a:solidFill>
                <a:schemeClr val="tx1"/>
              </a:solidFill>
              <a:miter lim="800000"/>
              <a:headEnd/>
              <a:tailEnd/>
            </a:ln>
            <a:effectLst/>
          </p:spPr>
          <p:txBody>
            <a:bodyPr wrap="none" anchor="ctr"/>
            <a:lstStyle/>
            <a:p>
              <a:endParaRPr lang="en-US"/>
            </a:p>
          </p:txBody>
        </p:sp>
        <p:grpSp>
          <p:nvGrpSpPr>
            <p:cNvPr id="55" name="Group 53"/>
            <p:cNvGrpSpPr>
              <a:grpSpLocks/>
            </p:cNvGrpSpPr>
            <p:nvPr/>
          </p:nvGrpSpPr>
          <p:grpSpPr bwMode="auto">
            <a:xfrm>
              <a:off x="2976" y="3408"/>
              <a:ext cx="501" cy="224"/>
              <a:chOff x="375" y="2393"/>
              <a:chExt cx="1346" cy="601"/>
            </a:xfrm>
          </p:grpSpPr>
          <p:sp>
            <p:nvSpPr>
              <p:cNvPr id="77" name="Rectangle 54"/>
              <p:cNvSpPr>
                <a:spLocks noChangeArrowheads="1"/>
              </p:cNvSpPr>
              <p:nvPr/>
            </p:nvSpPr>
            <p:spPr bwMode="auto">
              <a:xfrm>
                <a:off x="375" y="2393"/>
                <a:ext cx="1346" cy="601"/>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78" name="Rectangle 55"/>
              <p:cNvSpPr>
                <a:spLocks noChangeArrowheads="1"/>
              </p:cNvSpPr>
              <p:nvPr/>
            </p:nvSpPr>
            <p:spPr bwMode="auto">
              <a:xfrm>
                <a:off x="513" y="2466"/>
                <a:ext cx="495" cy="92"/>
              </a:xfrm>
              <a:prstGeom prst="rect">
                <a:avLst/>
              </a:prstGeom>
              <a:solidFill>
                <a:srgbClr val="00FF00"/>
              </a:solidFill>
              <a:ln w="12700">
                <a:solidFill>
                  <a:srgbClr val="66FF33"/>
                </a:solidFill>
                <a:miter lim="800000"/>
                <a:headEnd type="none" w="sm" len="sm"/>
                <a:tailEnd type="none" w="sm" len="sm"/>
              </a:ln>
              <a:effectLst/>
            </p:spPr>
            <p:txBody>
              <a:bodyPr wrap="none" anchor="ctr"/>
              <a:lstStyle/>
              <a:p>
                <a:endParaRPr lang="en-US"/>
              </a:p>
            </p:txBody>
          </p:sp>
          <p:sp>
            <p:nvSpPr>
              <p:cNvPr id="79" name="Rectangle 56"/>
              <p:cNvSpPr>
                <a:spLocks noChangeArrowheads="1"/>
              </p:cNvSpPr>
              <p:nvPr/>
            </p:nvSpPr>
            <p:spPr bwMode="auto">
              <a:xfrm>
                <a:off x="513" y="2646"/>
                <a:ext cx="495" cy="92"/>
              </a:xfrm>
              <a:prstGeom prst="rect">
                <a:avLst/>
              </a:prstGeom>
              <a:solidFill>
                <a:srgbClr val="00FF00"/>
              </a:solidFill>
              <a:ln w="12700">
                <a:solidFill>
                  <a:srgbClr val="66FF33"/>
                </a:solidFill>
                <a:miter lim="800000"/>
                <a:headEnd type="none" w="sm" len="sm"/>
                <a:tailEnd type="none" w="sm" len="sm"/>
              </a:ln>
              <a:effectLst/>
            </p:spPr>
            <p:txBody>
              <a:bodyPr wrap="none" anchor="ctr"/>
              <a:lstStyle/>
              <a:p>
                <a:endParaRPr lang="en-US"/>
              </a:p>
            </p:txBody>
          </p:sp>
          <p:sp>
            <p:nvSpPr>
              <p:cNvPr id="80" name="Rectangle 57"/>
              <p:cNvSpPr>
                <a:spLocks noChangeArrowheads="1"/>
              </p:cNvSpPr>
              <p:nvPr/>
            </p:nvSpPr>
            <p:spPr bwMode="auto">
              <a:xfrm>
                <a:off x="513" y="2826"/>
                <a:ext cx="495" cy="92"/>
              </a:xfrm>
              <a:prstGeom prst="rect">
                <a:avLst/>
              </a:prstGeom>
              <a:solidFill>
                <a:srgbClr val="00FF00"/>
              </a:solidFill>
              <a:ln w="12700">
                <a:solidFill>
                  <a:srgbClr val="66FF33"/>
                </a:solidFill>
                <a:miter lim="800000"/>
                <a:headEnd type="none" w="sm" len="sm"/>
                <a:tailEnd type="none" w="sm" len="sm"/>
              </a:ln>
              <a:effectLst/>
            </p:spPr>
            <p:txBody>
              <a:bodyPr wrap="none" anchor="ctr"/>
              <a:lstStyle/>
              <a:p>
                <a:endParaRPr lang="en-US"/>
              </a:p>
            </p:txBody>
          </p:sp>
          <p:sp>
            <p:nvSpPr>
              <p:cNvPr id="81" name="Rectangle 58"/>
              <p:cNvSpPr>
                <a:spLocks noChangeArrowheads="1"/>
              </p:cNvSpPr>
              <p:nvPr/>
            </p:nvSpPr>
            <p:spPr bwMode="auto">
              <a:xfrm>
                <a:off x="1080" y="2646"/>
                <a:ext cx="495" cy="92"/>
              </a:xfrm>
              <a:prstGeom prst="rect">
                <a:avLst/>
              </a:prstGeom>
              <a:solidFill>
                <a:srgbClr val="00FF00"/>
              </a:solidFill>
              <a:ln w="12700">
                <a:solidFill>
                  <a:srgbClr val="66FF33"/>
                </a:solidFill>
                <a:miter lim="800000"/>
                <a:headEnd type="none" w="sm" len="sm"/>
                <a:tailEnd type="none" w="sm" len="sm"/>
              </a:ln>
              <a:effectLst/>
            </p:spPr>
            <p:txBody>
              <a:bodyPr wrap="none" anchor="ctr"/>
              <a:lstStyle/>
              <a:p>
                <a:endParaRPr lang="en-US"/>
              </a:p>
            </p:txBody>
          </p:sp>
          <p:sp>
            <p:nvSpPr>
              <p:cNvPr id="82" name="Rectangle 59"/>
              <p:cNvSpPr>
                <a:spLocks noChangeArrowheads="1"/>
              </p:cNvSpPr>
              <p:nvPr/>
            </p:nvSpPr>
            <p:spPr bwMode="auto">
              <a:xfrm>
                <a:off x="1080" y="2826"/>
                <a:ext cx="495" cy="92"/>
              </a:xfrm>
              <a:prstGeom prst="rect">
                <a:avLst/>
              </a:prstGeom>
              <a:solidFill>
                <a:srgbClr val="00FF00"/>
              </a:solidFill>
              <a:ln w="12700">
                <a:solidFill>
                  <a:srgbClr val="66FF33"/>
                </a:solidFill>
                <a:miter lim="800000"/>
                <a:headEnd type="none" w="sm" len="sm"/>
                <a:tailEnd type="none" w="sm" len="sm"/>
              </a:ln>
              <a:effectLst/>
            </p:spPr>
            <p:txBody>
              <a:bodyPr wrap="none" anchor="ctr"/>
              <a:lstStyle/>
              <a:p>
                <a:endParaRPr lang="en-US"/>
              </a:p>
            </p:txBody>
          </p:sp>
        </p:grpSp>
        <p:grpSp>
          <p:nvGrpSpPr>
            <p:cNvPr id="56" name="Group 60"/>
            <p:cNvGrpSpPr>
              <a:grpSpLocks/>
            </p:cNvGrpSpPr>
            <p:nvPr/>
          </p:nvGrpSpPr>
          <p:grpSpPr bwMode="auto">
            <a:xfrm>
              <a:off x="3442" y="3408"/>
              <a:ext cx="1919" cy="528"/>
              <a:chOff x="3442" y="3360"/>
              <a:chExt cx="1919" cy="384"/>
            </a:xfrm>
          </p:grpSpPr>
          <p:grpSp>
            <p:nvGrpSpPr>
              <p:cNvPr id="63" name="Group 61"/>
              <p:cNvGrpSpPr>
                <a:grpSpLocks/>
              </p:cNvGrpSpPr>
              <p:nvPr/>
            </p:nvGrpSpPr>
            <p:grpSpPr bwMode="auto">
              <a:xfrm>
                <a:off x="3442" y="3408"/>
                <a:ext cx="1919" cy="295"/>
                <a:chOff x="4210" y="3586"/>
                <a:chExt cx="1919" cy="295"/>
              </a:xfrm>
            </p:grpSpPr>
            <p:grpSp>
              <p:nvGrpSpPr>
                <p:cNvPr id="65" name="Group 62"/>
                <p:cNvGrpSpPr>
                  <a:grpSpLocks/>
                </p:cNvGrpSpPr>
                <p:nvPr/>
              </p:nvGrpSpPr>
              <p:grpSpPr bwMode="auto">
                <a:xfrm>
                  <a:off x="5508" y="3668"/>
                  <a:ext cx="621" cy="208"/>
                  <a:chOff x="4283" y="2496"/>
                  <a:chExt cx="621" cy="398"/>
                </a:xfrm>
              </p:grpSpPr>
              <p:sp>
                <p:nvSpPr>
                  <p:cNvPr id="72" name="Line 63"/>
                  <p:cNvSpPr>
                    <a:spLocks noChangeShapeType="1"/>
                  </p:cNvSpPr>
                  <p:nvPr/>
                </p:nvSpPr>
                <p:spPr bwMode="auto">
                  <a:xfrm>
                    <a:off x="4345" y="2496"/>
                    <a:ext cx="0" cy="398"/>
                  </a:xfrm>
                  <a:prstGeom prst="line">
                    <a:avLst/>
                  </a:prstGeom>
                  <a:noFill/>
                  <a:ln w="12700">
                    <a:solidFill>
                      <a:srgbClr val="4E4E4E"/>
                    </a:solidFill>
                    <a:round/>
                    <a:headEnd type="none" w="sm" len="sm"/>
                    <a:tailEnd type="none" w="sm" len="sm"/>
                  </a:ln>
                  <a:effectLst/>
                </p:spPr>
                <p:txBody>
                  <a:bodyPr/>
                  <a:lstStyle/>
                  <a:p>
                    <a:endParaRPr lang="en-US"/>
                  </a:p>
                </p:txBody>
              </p:sp>
              <p:sp>
                <p:nvSpPr>
                  <p:cNvPr id="73" name="Line 64"/>
                  <p:cNvSpPr>
                    <a:spLocks noChangeShapeType="1"/>
                  </p:cNvSpPr>
                  <p:nvPr/>
                </p:nvSpPr>
                <p:spPr bwMode="auto">
                  <a:xfrm>
                    <a:off x="4283" y="2830"/>
                    <a:ext cx="621" cy="0"/>
                  </a:xfrm>
                  <a:prstGeom prst="line">
                    <a:avLst/>
                  </a:prstGeom>
                  <a:noFill/>
                  <a:ln w="12700">
                    <a:solidFill>
                      <a:srgbClr val="4E4E4E"/>
                    </a:solidFill>
                    <a:round/>
                    <a:headEnd type="none" w="sm" len="sm"/>
                    <a:tailEnd type="none" w="sm" len="sm"/>
                  </a:ln>
                  <a:effectLst/>
                </p:spPr>
                <p:txBody>
                  <a:bodyPr/>
                  <a:lstStyle/>
                  <a:p>
                    <a:endParaRPr lang="en-US"/>
                  </a:p>
                </p:txBody>
              </p:sp>
              <p:sp>
                <p:nvSpPr>
                  <p:cNvPr id="74" name="Rectangle 65"/>
                  <p:cNvSpPr>
                    <a:spLocks noChangeArrowheads="1"/>
                  </p:cNvSpPr>
                  <p:nvPr/>
                </p:nvSpPr>
                <p:spPr bwMode="auto">
                  <a:xfrm>
                    <a:off x="4370" y="2559"/>
                    <a:ext cx="153" cy="271"/>
                  </a:xfrm>
                  <a:prstGeom prst="rect">
                    <a:avLst/>
                  </a:prstGeom>
                  <a:noFill/>
                  <a:ln w="12700">
                    <a:solidFill>
                      <a:srgbClr val="4E4E4E"/>
                    </a:solidFill>
                    <a:miter lim="800000"/>
                    <a:headEnd/>
                    <a:tailEnd/>
                  </a:ln>
                  <a:effectLst/>
                </p:spPr>
                <p:txBody>
                  <a:bodyPr wrap="none" anchor="ctr"/>
                  <a:lstStyle/>
                  <a:p>
                    <a:endParaRPr lang="en-US"/>
                  </a:p>
                </p:txBody>
              </p:sp>
              <p:sp>
                <p:nvSpPr>
                  <p:cNvPr id="75" name="Rectangle 66"/>
                  <p:cNvSpPr>
                    <a:spLocks noChangeArrowheads="1"/>
                  </p:cNvSpPr>
                  <p:nvPr/>
                </p:nvSpPr>
                <p:spPr bwMode="auto">
                  <a:xfrm>
                    <a:off x="4549" y="2655"/>
                    <a:ext cx="152" cy="175"/>
                  </a:xfrm>
                  <a:prstGeom prst="rect">
                    <a:avLst/>
                  </a:prstGeom>
                  <a:noFill/>
                  <a:ln w="12700">
                    <a:solidFill>
                      <a:srgbClr val="4E4E4E"/>
                    </a:solidFill>
                    <a:miter lim="800000"/>
                    <a:headEnd/>
                    <a:tailEnd/>
                  </a:ln>
                  <a:effectLst/>
                </p:spPr>
                <p:txBody>
                  <a:bodyPr wrap="none" anchor="ctr"/>
                  <a:lstStyle/>
                  <a:p>
                    <a:endParaRPr lang="en-US"/>
                  </a:p>
                </p:txBody>
              </p:sp>
              <p:sp>
                <p:nvSpPr>
                  <p:cNvPr id="76" name="Rectangle 67"/>
                  <p:cNvSpPr>
                    <a:spLocks noChangeArrowheads="1"/>
                  </p:cNvSpPr>
                  <p:nvPr/>
                </p:nvSpPr>
                <p:spPr bwMode="auto">
                  <a:xfrm>
                    <a:off x="4726" y="2735"/>
                    <a:ext cx="152" cy="95"/>
                  </a:xfrm>
                  <a:prstGeom prst="rect">
                    <a:avLst/>
                  </a:prstGeom>
                  <a:noFill/>
                  <a:ln w="12700">
                    <a:solidFill>
                      <a:srgbClr val="4E4E4E"/>
                    </a:solidFill>
                    <a:miter lim="800000"/>
                    <a:headEnd/>
                    <a:tailEnd/>
                  </a:ln>
                  <a:effectLst/>
                </p:spPr>
                <p:txBody>
                  <a:bodyPr wrap="none" anchor="ctr"/>
                  <a:lstStyle/>
                  <a:p>
                    <a:endParaRPr lang="en-US"/>
                  </a:p>
                </p:txBody>
              </p:sp>
            </p:grpSp>
            <p:grpSp>
              <p:nvGrpSpPr>
                <p:cNvPr id="66" name="Group 68"/>
                <p:cNvGrpSpPr>
                  <a:grpSpLocks/>
                </p:cNvGrpSpPr>
                <p:nvPr/>
              </p:nvGrpSpPr>
              <p:grpSpPr bwMode="auto">
                <a:xfrm>
                  <a:off x="4210" y="3586"/>
                  <a:ext cx="621" cy="295"/>
                  <a:chOff x="4283" y="2496"/>
                  <a:chExt cx="621" cy="398"/>
                </a:xfrm>
              </p:grpSpPr>
              <p:sp>
                <p:nvSpPr>
                  <p:cNvPr id="67" name="Line 69"/>
                  <p:cNvSpPr>
                    <a:spLocks noChangeShapeType="1"/>
                  </p:cNvSpPr>
                  <p:nvPr/>
                </p:nvSpPr>
                <p:spPr bwMode="auto">
                  <a:xfrm>
                    <a:off x="4345" y="2496"/>
                    <a:ext cx="0" cy="398"/>
                  </a:xfrm>
                  <a:prstGeom prst="line">
                    <a:avLst/>
                  </a:prstGeom>
                  <a:noFill/>
                  <a:ln w="12700">
                    <a:solidFill>
                      <a:schemeClr val="tx1"/>
                    </a:solidFill>
                    <a:round/>
                    <a:headEnd type="none" w="sm" len="sm"/>
                    <a:tailEnd type="none" w="sm" len="sm"/>
                  </a:ln>
                  <a:effectLst/>
                </p:spPr>
                <p:txBody>
                  <a:bodyPr/>
                  <a:lstStyle/>
                  <a:p>
                    <a:endParaRPr lang="en-US"/>
                  </a:p>
                </p:txBody>
              </p:sp>
              <p:sp>
                <p:nvSpPr>
                  <p:cNvPr id="68" name="Line 70"/>
                  <p:cNvSpPr>
                    <a:spLocks noChangeShapeType="1"/>
                  </p:cNvSpPr>
                  <p:nvPr/>
                </p:nvSpPr>
                <p:spPr bwMode="auto">
                  <a:xfrm>
                    <a:off x="4283" y="2830"/>
                    <a:ext cx="621" cy="0"/>
                  </a:xfrm>
                  <a:prstGeom prst="line">
                    <a:avLst/>
                  </a:prstGeom>
                  <a:noFill/>
                  <a:ln w="12700">
                    <a:solidFill>
                      <a:schemeClr val="tx1"/>
                    </a:solidFill>
                    <a:round/>
                    <a:headEnd type="none" w="sm" len="sm"/>
                    <a:tailEnd type="none" w="sm" len="sm"/>
                  </a:ln>
                  <a:effectLst/>
                </p:spPr>
                <p:txBody>
                  <a:bodyPr/>
                  <a:lstStyle/>
                  <a:p>
                    <a:endParaRPr lang="en-US"/>
                  </a:p>
                </p:txBody>
              </p:sp>
              <p:sp>
                <p:nvSpPr>
                  <p:cNvPr id="69" name="Rectangle 71"/>
                  <p:cNvSpPr>
                    <a:spLocks noChangeArrowheads="1"/>
                  </p:cNvSpPr>
                  <p:nvPr/>
                </p:nvSpPr>
                <p:spPr bwMode="auto">
                  <a:xfrm>
                    <a:off x="4370" y="2559"/>
                    <a:ext cx="153" cy="271"/>
                  </a:xfrm>
                  <a:prstGeom prst="rect">
                    <a:avLst/>
                  </a:prstGeom>
                  <a:solidFill>
                    <a:srgbClr val="315FAF"/>
                  </a:solidFill>
                  <a:ln w="12700">
                    <a:solidFill>
                      <a:schemeClr val="tx1"/>
                    </a:solidFill>
                    <a:miter lim="800000"/>
                    <a:headEnd/>
                    <a:tailEnd/>
                  </a:ln>
                  <a:effectLst/>
                </p:spPr>
                <p:txBody>
                  <a:bodyPr wrap="none" anchor="ctr"/>
                  <a:lstStyle/>
                  <a:p>
                    <a:endParaRPr lang="en-US"/>
                  </a:p>
                </p:txBody>
              </p:sp>
              <p:sp>
                <p:nvSpPr>
                  <p:cNvPr id="70" name="Rectangle 72"/>
                  <p:cNvSpPr>
                    <a:spLocks noChangeArrowheads="1"/>
                  </p:cNvSpPr>
                  <p:nvPr/>
                </p:nvSpPr>
                <p:spPr bwMode="auto">
                  <a:xfrm>
                    <a:off x="4549" y="2655"/>
                    <a:ext cx="152" cy="175"/>
                  </a:xfrm>
                  <a:prstGeom prst="rect">
                    <a:avLst/>
                  </a:prstGeom>
                  <a:solidFill>
                    <a:schemeClr val="hlink"/>
                  </a:solidFill>
                  <a:ln w="12700">
                    <a:solidFill>
                      <a:schemeClr val="tx1"/>
                    </a:solidFill>
                    <a:miter lim="800000"/>
                    <a:headEnd/>
                    <a:tailEnd/>
                  </a:ln>
                  <a:effectLst/>
                </p:spPr>
                <p:txBody>
                  <a:bodyPr wrap="none" anchor="ctr"/>
                  <a:lstStyle/>
                  <a:p>
                    <a:endParaRPr lang="en-US"/>
                  </a:p>
                </p:txBody>
              </p:sp>
              <p:sp>
                <p:nvSpPr>
                  <p:cNvPr id="71" name="Rectangle 73"/>
                  <p:cNvSpPr>
                    <a:spLocks noChangeArrowheads="1"/>
                  </p:cNvSpPr>
                  <p:nvPr/>
                </p:nvSpPr>
                <p:spPr bwMode="auto">
                  <a:xfrm>
                    <a:off x="4726" y="2735"/>
                    <a:ext cx="152" cy="95"/>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grpSp>
          <p:sp>
            <p:nvSpPr>
              <p:cNvPr id="64" name="Rectangle 74"/>
              <p:cNvSpPr>
                <a:spLocks noChangeArrowheads="1"/>
              </p:cNvSpPr>
              <p:nvPr/>
            </p:nvSpPr>
            <p:spPr bwMode="auto">
              <a:xfrm>
                <a:off x="3504" y="3360"/>
                <a:ext cx="768" cy="384"/>
              </a:xfrm>
              <a:prstGeom prst="rect">
                <a:avLst/>
              </a:prstGeom>
              <a:noFill/>
              <a:ln w="9525">
                <a:solidFill>
                  <a:schemeClr val="tx1"/>
                </a:solidFill>
                <a:miter lim="800000"/>
                <a:headEnd type="none" w="sm" len="sm"/>
                <a:tailEnd type="none" w="sm" len="sm"/>
              </a:ln>
              <a:effectLst/>
            </p:spPr>
            <p:txBody>
              <a:bodyPr wrap="none" anchor="ctr"/>
              <a:lstStyle/>
              <a:p>
                <a:endParaRPr lang="en-US"/>
              </a:p>
            </p:txBody>
          </p:sp>
        </p:grpSp>
        <p:sp>
          <p:nvSpPr>
            <p:cNvPr id="57" name="Rectangle 75"/>
            <p:cNvSpPr>
              <a:spLocks noChangeArrowheads="1"/>
            </p:cNvSpPr>
            <p:nvPr/>
          </p:nvSpPr>
          <p:spPr bwMode="auto">
            <a:xfrm>
              <a:off x="2976" y="3696"/>
              <a:ext cx="501" cy="224"/>
            </a:xfrm>
            <a:prstGeom prst="rect">
              <a:avLst/>
            </a:prstGeom>
            <a:solidFill>
              <a:schemeClr val="tx2"/>
            </a:solidFill>
            <a:ln w="12700">
              <a:solidFill>
                <a:schemeClr val="tx1"/>
              </a:solidFill>
              <a:miter lim="800000"/>
              <a:headEnd/>
              <a:tailEnd/>
            </a:ln>
            <a:effectLst/>
          </p:spPr>
          <p:txBody>
            <a:bodyPr wrap="none" anchor="ctr"/>
            <a:lstStyle/>
            <a:p>
              <a:endParaRPr lang="en-US"/>
            </a:p>
          </p:txBody>
        </p:sp>
        <p:sp>
          <p:nvSpPr>
            <p:cNvPr id="58" name="Rectangle 76"/>
            <p:cNvSpPr>
              <a:spLocks noChangeArrowheads="1"/>
            </p:cNvSpPr>
            <p:nvPr/>
          </p:nvSpPr>
          <p:spPr bwMode="auto">
            <a:xfrm>
              <a:off x="3027" y="3723"/>
              <a:ext cx="185" cy="34"/>
            </a:xfrm>
            <a:prstGeom prst="rect">
              <a:avLst/>
            </a:prstGeom>
            <a:solidFill>
              <a:srgbClr val="FFFF00"/>
            </a:solidFill>
            <a:ln w="12700">
              <a:solidFill>
                <a:srgbClr val="FFFF00"/>
              </a:solidFill>
              <a:miter lim="800000"/>
              <a:headEnd type="none" w="sm" len="sm"/>
              <a:tailEnd type="none" w="sm" len="sm"/>
            </a:ln>
            <a:effectLst/>
          </p:spPr>
          <p:txBody>
            <a:bodyPr wrap="none" anchor="ctr"/>
            <a:lstStyle/>
            <a:p>
              <a:endParaRPr lang="en-US"/>
            </a:p>
          </p:txBody>
        </p:sp>
        <p:sp>
          <p:nvSpPr>
            <p:cNvPr id="59" name="Rectangle 77"/>
            <p:cNvSpPr>
              <a:spLocks noChangeArrowheads="1"/>
            </p:cNvSpPr>
            <p:nvPr/>
          </p:nvSpPr>
          <p:spPr bwMode="auto">
            <a:xfrm>
              <a:off x="3027" y="3790"/>
              <a:ext cx="185" cy="35"/>
            </a:xfrm>
            <a:prstGeom prst="rect">
              <a:avLst/>
            </a:prstGeom>
            <a:solidFill>
              <a:srgbClr val="FFFF00"/>
            </a:solidFill>
            <a:ln w="12700">
              <a:solidFill>
                <a:srgbClr val="FFFF00"/>
              </a:solidFill>
              <a:miter lim="800000"/>
              <a:headEnd type="none" w="sm" len="sm"/>
              <a:tailEnd type="none" w="sm" len="sm"/>
            </a:ln>
            <a:effectLst/>
          </p:spPr>
          <p:txBody>
            <a:bodyPr wrap="none" anchor="ctr"/>
            <a:lstStyle/>
            <a:p>
              <a:endParaRPr lang="en-US"/>
            </a:p>
          </p:txBody>
        </p:sp>
        <p:sp>
          <p:nvSpPr>
            <p:cNvPr id="60" name="Rectangle 78"/>
            <p:cNvSpPr>
              <a:spLocks noChangeArrowheads="1"/>
            </p:cNvSpPr>
            <p:nvPr/>
          </p:nvSpPr>
          <p:spPr bwMode="auto">
            <a:xfrm>
              <a:off x="3027" y="3857"/>
              <a:ext cx="185" cy="35"/>
            </a:xfrm>
            <a:prstGeom prst="rect">
              <a:avLst/>
            </a:prstGeom>
            <a:solidFill>
              <a:srgbClr val="FFFF00"/>
            </a:solidFill>
            <a:ln w="12700">
              <a:solidFill>
                <a:srgbClr val="FFFF00"/>
              </a:solidFill>
              <a:miter lim="800000"/>
              <a:headEnd type="none" w="sm" len="sm"/>
              <a:tailEnd type="none" w="sm" len="sm"/>
            </a:ln>
            <a:effectLst/>
          </p:spPr>
          <p:txBody>
            <a:bodyPr wrap="none" anchor="ctr"/>
            <a:lstStyle/>
            <a:p>
              <a:endParaRPr lang="en-US"/>
            </a:p>
          </p:txBody>
        </p:sp>
        <p:sp>
          <p:nvSpPr>
            <p:cNvPr id="61" name="Rectangle 79"/>
            <p:cNvSpPr>
              <a:spLocks noChangeArrowheads="1"/>
            </p:cNvSpPr>
            <p:nvPr/>
          </p:nvSpPr>
          <p:spPr bwMode="auto">
            <a:xfrm>
              <a:off x="3238" y="3790"/>
              <a:ext cx="185" cy="35"/>
            </a:xfrm>
            <a:prstGeom prst="rect">
              <a:avLst/>
            </a:prstGeom>
            <a:solidFill>
              <a:srgbClr val="FFFF00"/>
            </a:solidFill>
            <a:ln w="12700">
              <a:solidFill>
                <a:srgbClr val="FFFF00"/>
              </a:solidFill>
              <a:miter lim="800000"/>
              <a:headEnd type="none" w="sm" len="sm"/>
              <a:tailEnd type="none" w="sm" len="sm"/>
            </a:ln>
            <a:effectLst/>
          </p:spPr>
          <p:txBody>
            <a:bodyPr wrap="none" anchor="ctr"/>
            <a:lstStyle/>
            <a:p>
              <a:endParaRPr lang="en-US"/>
            </a:p>
          </p:txBody>
        </p:sp>
        <p:sp>
          <p:nvSpPr>
            <p:cNvPr id="62" name="Rectangle 80"/>
            <p:cNvSpPr>
              <a:spLocks noChangeArrowheads="1"/>
            </p:cNvSpPr>
            <p:nvPr/>
          </p:nvSpPr>
          <p:spPr bwMode="auto">
            <a:xfrm>
              <a:off x="3238" y="3857"/>
              <a:ext cx="185" cy="35"/>
            </a:xfrm>
            <a:prstGeom prst="rect">
              <a:avLst/>
            </a:prstGeom>
            <a:solidFill>
              <a:srgbClr val="FFFF00"/>
            </a:solidFill>
            <a:ln w="12700">
              <a:solidFill>
                <a:srgbClr val="FFFF00"/>
              </a:solidFill>
              <a:miter lim="800000"/>
              <a:headEnd type="none" w="sm" len="sm"/>
              <a:tailEnd type="none" w="sm" len="sm"/>
            </a:ln>
            <a:effectLst/>
          </p:spPr>
          <p:txBody>
            <a:bodyPr wrap="none" anchor="ctr"/>
            <a:lstStyle/>
            <a:p>
              <a:endParaRPr lang="en-US"/>
            </a:p>
          </p:txBody>
        </p:sp>
      </p:grpSp>
      <p:sp>
        <p:nvSpPr>
          <p:cNvPr id="83" name="Rectangle 81"/>
          <p:cNvSpPr>
            <a:spLocks noChangeArrowheads="1"/>
          </p:cNvSpPr>
          <p:nvPr/>
        </p:nvSpPr>
        <p:spPr bwMode="auto">
          <a:xfrm>
            <a:off x="7543800" y="4800600"/>
            <a:ext cx="862013" cy="646973"/>
          </a:xfrm>
          <a:prstGeom prst="rect">
            <a:avLst/>
          </a:prstGeom>
          <a:noFill/>
          <a:ln w="9525">
            <a:noFill/>
            <a:miter lim="800000"/>
            <a:headEnd/>
            <a:tailEnd/>
          </a:ln>
          <a:effectLst/>
        </p:spPr>
        <p:txBody>
          <a:bodyPr lIns="92075" tIns="46038" rIns="92075" bIns="46038">
            <a:spAutoFit/>
          </a:bodyPr>
          <a:lstStyle/>
          <a:p>
            <a:pPr algn="l"/>
            <a:r>
              <a:rPr lang="en-US" sz="1200" b="1" dirty="0">
                <a:latin typeface="Arial" charset="0"/>
                <a:cs typeface="Times New Roman" pitchFamily="18" charset="0"/>
              </a:rPr>
              <a:t>Unified</a:t>
            </a:r>
          </a:p>
          <a:p>
            <a:pPr algn="l"/>
            <a:r>
              <a:rPr lang="en-US" sz="1200" b="1" dirty="0">
                <a:latin typeface="Arial" charset="0"/>
                <a:cs typeface="Times New Roman" pitchFamily="18" charset="0"/>
              </a:rPr>
              <a:t>Entry</a:t>
            </a:r>
          </a:p>
          <a:p>
            <a:pPr algn="l"/>
            <a:r>
              <a:rPr lang="en-US" sz="1200" b="1" dirty="0">
                <a:latin typeface="Arial" charset="0"/>
                <a:cs typeface="Times New Roman" pitchFamily="18" charset="0"/>
              </a:rPr>
              <a:t>Point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7467600" cy="533400"/>
          </a:xfrm>
        </p:spPr>
        <p:txBody>
          <a:bodyPr/>
          <a:lstStyle/>
          <a:p>
            <a:r>
              <a:rPr lang="en-US" dirty="0" smtClean="0"/>
              <a:t>Database Capacity Planning (Contd.) </a:t>
            </a:r>
            <a:endParaRPr lang="en-US" dirty="0"/>
          </a:p>
        </p:txBody>
      </p:sp>
      <p:sp>
        <p:nvSpPr>
          <p:cNvPr id="3" name="Content Placeholder 2"/>
          <p:cNvSpPr>
            <a:spLocks noGrp="1"/>
          </p:cNvSpPr>
          <p:nvPr>
            <p:ph idx="1"/>
          </p:nvPr>
        </p:nvSpPr>
        <p:spPr/>
        <p:txBody>
          <a:bodyPr/>
          <a:lstStyle/>
          <a:p>
            <a:pPr lvl="0"/>
            <a:r>
              <a:rPr lang="en-US" dirty="0" smtClean="0"/>
              <a:t>Consider disk storage requirements for:</a:t>
            </a:r>
          </a:p>
          <a:p>
            <a:pPr lvl="1"/>
            <a:r>
              <a:rPr lang="en-US" dirty="0" smtClean="0"/>
              <a:t>Data volume (tables)</a:t>
            </a:r>
          </a:p>
          <a:p>
            <a:pPr lvl="1"/>
            <a:r>
              <a:rPr lang="en-US" dirty="0" smtClean="0"/>
              <a:t>Archived /Transaction  logs retention</a:t>
            </a:r>
          </a:p>
          <a:p>
            <a:pPr lvl="1"/>
            <a:r>
              <a:rPr lang="en-US" dirty="0" smtClean="0"/>
              <a:t>Temporary/staging areas required for ETL or data load batch jobs.</a:t>
            </a:r>
          </a:p>
          <a:p>
            <a:pPr lvl="1"/>
            <a:r>
              <a:rPr lang="en-US" dirty="0" smtClean="0"/>
              <a:t>Disk-based backup/restore</a:t>
            </a:r>
          </a:p>
          <a:p>
            <a:pPr lvl="1"/>
            <a:r>
              <a:rPr lang="en-US" dirty="0" smtClean="0"/>
              <a:t>Others</a:t>
            </a:r>
          </a:p>
          <a:p>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7391400" cy="533400"/>
          </a:xfrm>
        </p:spPr>
        <p:txBody>
          <a:bodyPr/>
          <a:lstStyle/>
          <a:p>
            <a:r>
              <a:rPr lang="en-US" dirty="0" smtClean="0"/>
              <a:t>Database Capacity Planning (Contd.) </a:t>
            </a:r>
            <a:endParaRPr lang="en-US" dirty="0"/>
          </a:p>
        </p:txBody>
      </p:sp>
      <p:sp>
        <p:nvSpPr>
          <p:cNvPr id="3" name="Content Placeholder 2"/>
          <p:cNvSpPr>
            <a:spLocks noGrp="1"/>
          </p:cNvSpPr>
          <p:nvPr>
            <p:ph idx="1"/>
          </p:nvPr>
        </p:nvSpPr>
        <p:spPr/>
        <p:txBody>
          <a:bodyPr/>
          <a:lstStyle/>
          <a:p>
            <a:r>
              <a:rPr lang="en-US" sz="1800" dirty="0" smtClean="0"/>
              <a:t>Estimating the disk space requirements for the indexes to be created in the database. This is the toughest task in capacity planning. The estimation of disk space requirements for indexes are based on:</a:t>
            </a:r>
          </a:p>
          <a:p>
            <a:pPr lvl="1"/>
            <a:r>
              <a:rPr lang="en-US" sz="1600" dirty="0" smtClean="0"/>
              <a:t>Type of application (OLTP/DSS) </a:t>
            </a:r>
          </a:p>
          <a:p>
            <a:pPr lvl="1"/>
            <a:r>
              <a:rPr lang="en-US" sz="1600" dirty="0" smtClean="0"/>
              <a:t>Number of columns indexed per table </a:t>
            </a:r>
          </a:p>
          <a:p>
            <a:pPr lvl="1"/>
            <a:r>
              <a:rPr lang="en-US" sz="1600" dirty="0" smtClean="0"/>
              <a:t>Types of indexes created. </a:t>
            </a:r>
          </a:p>
          <a:p>
            <a:pPr lvl="1"/>
            <a:r>
              <a:rPr lang="en-US" sz="1600" dirty="0" smtClean="0"/>
              <a:t>Indexes compressed (y/n) </a:t>
            </a:r>
          </a:p>
          <a:p>
            <a:pPr lvl="1"/>
            <a:r>
              <a:rPr lang="en-US" sz="1600" dirty="0" smtClean="0"/>
              <a:t>Multi-column /Compound column indexes created (y/n) </a:t>
            </a:r>
          </a:p>
          <a:p>
            <a:pPr lvl="2"/>
            <a:r>
              <a:rPr lang="en-US" sz="1600" dirty="0" smtClean="0"/>
              <a:t>Columns used in multi-column indexes multiple times(y/n)</a:t>
            </a:r>
          </a:p>
          <a:p>
            <a:pPr lvl="1"/>
            <a:r>
              <a:rPr lang="en-US" sz="1600" dirty="0" smtClean="0"/>
              <a:t>Creating more indexes in OLTP systems will slow down the DML operations. Having more indexes improves query performance in DSS applications</a:t>
            </a:r>
          </a:p>
          <a:p>
            <a:pPr>
              <a:buNone/>
            </a:pPr>
            <a:endParaRPr lang="en-US" sz="1600"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7696200" cy="533400"/>
          </a:xfrm>
        </p:spPr>
        <p:txBody>
          <a:bodyPr/>
          <a:lstStyle/>
          <a:p>
            <a:r>
              <a:rPr lang="en-US" dirty="0" smtClean="0"/>
              <a:t>Database Capacity Planning (Contd.) </a:t>
            </a:r>
            <a:endParaRPr lang="en-US" dirty="0"/>
          </a:p>
        </p:txBody>
      </p:sp>
      <p:sp>
        <p:nvSpPr>
          <p:cNvPr id="3" name="Content Placeholder 2"/>
          <p:cNvSpPr>
            <a:spLocks noGrp="1"/>
          </p:cNvSpPr>
          <p:nvPr>
            <p:ph idx="1"/>
          </p:nvPr>
        </p:nvSpPr>
        <p:spPr/>
        <p:txBody>
          <a:bodyPr/>
          <a:lstStyle/>
          <a:p>
            <a:r>
              <a:rPr lang="en-US" dirty="0" smtClean="0"/>
              <a:t>Sizing Tables and Indexes:</a:t>
            </a:r>
          </a:p>
          <a:p>
            <a:pPr lvl="1"/>
            <a:r>
              <a:rPr lang="en-US" dirty="0" smtClean="0"/>
              <a:t>The sizing of the database ( or more precisely, the schema objects in the database) is DBMS specific and its calculation requires the exact physical model to be known</a:t>
            </a:r>
          </a:p>
          <a:p>
            <a:pPr lvl="1"/>
            <a:r>
              <a:rPr lang="en-US" dirty="0" smtClean="0"/>
              <a:t>Once the tables, indexes , fill factors and data block size and DBMS block overheads are understood then a data volume sizing spreadsheet can be created.</a:t>
            </a:r>
          </a:p>
          <a:p>
            <a:pPr lvl="1"/>
            <a:r>
              <a:rPr lang="en-US" dirty="0" smtClean="0"/>
              <a:t>For each table and each associated index </a:t>
            </a:r>
          </a:p>
          <a:p>
            <a:pPr lvl="2"/>
            <a:r>
              <a:rPr lang="en-US" sz="1800" dirty="0" smtClean="0"/>
              <a:t>Calculate the average row size ( see the DBMS specific manual ) , then</a:t>
            </a:r>
          </a:p>
          <a:p>
            <a:pPr lvl="2">
              <a:buNone/>
            </a:pPr>
            <a:r>
              <a:rPr lang="en-US" sz="1800" dirty="0" smtClean="0"/>
              <a:t>	the rows per database block ( don’t forget the fill factors etc), and finally</a:t>
            </a:r>
          </a:p>
          <a:p>
            <a:pPr lvl="2">
              <a:buNone/>
            </a:pPr>
            <a:r>
              <a:rPr lang="en-US" sz="1800" dirty="0" smtClean="0"/>
              <a:t>	the number of blocks required to host all the rows.</a:t>
            </a:r>
          </a:p>
          <a:p>
            <a:pPr lvl="2"/>
            <a:r>
              <a:rPr lang="en-US" sz="1800" dirty="0" smtClean="0"/>
              <a:t>The sum total of all the blocks required for all the tables/indexes is the approximate schema size</a:t>
            </a:r>
          </a:p>
          <a:p>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7543800" cy="533400"/>
          </a:xfrm>
        </p:spPr>
        <p:txBody>
          <a:bodyPr/>
          <a:lstStyle/>
          <a:p>
            <a:r>
              <a:rPr lang="en-US" dirty="0" smtClean="0"/>
              <a:t>Database Capacity Planning (Contd.) </a:t>
            </a:r>
            <a:endParaRPr lang="en-US" dirty="0"/>
          </a:p>
        </p:txBody>
      </p:sp>
      <p:sp>
        <p:nvSpPr>
          <p:cNvPr id="3" name="Content Placeholder 2"/>
          <p:cNvSpPr>
            <a:spLocks noGrp="1"/>
          </p:cNvSpPr>
          <p:nvPr>
            <p:ph idx="1"/>
          </p:nvPr>
        </p:nvSpPr>
        <p:spPr/>
        <p:txBody>
          <a:bodyPr/>
          <a:lstStyle/>
          <a:p>
            <a:r>
              <a:rPr lang="en-US" sz="2000" dirty="0" smtClean="0"/>
              <a:t>Other Factors Need to be considered: </a:t>
            </a:r>
          </a:p>
          <a:p>
            <a:pPr lvl="1"/>
            <a:r>
              <a:rPr lang="en-US" sz="1600" dirty="0" smtClean="0"/>
              <a:t>Legacy RDBMS(y/n)</a:t>
            </a:r>
            <a:br>
              <a:rPr lang="en-US" sz="1600" dirty="0" smtClean="0"/>
            </a:br>
            <a:r>
              <a:rPr lang="en-US" sz="1600" dirty="0" smtClean="0"/>
              <a:t>What is the current size of legacy db?</a:t>
            </a:r>
            <a:br>
              <a:rPr lang="en-US" sz="1600" dirty="0" smtClean="0"/>
            </a:br>
            <a:r>
              <a:rPr lang="en-US" sz="1600" dirty="0" smtClean="0"/>
              <a:t>(Assuming all the data is loaded into similar tables and indexed)</a:t>
            </a:r>
            <a:br>
              <a:rPr lang="en-US" sz="1600" dirty="0" smtClean="0"/>
            </a:br>
            <a:r>
              <a:rPr lang="en-US" sz="1600" dirty="0" smtClean="0"/>
              <a:t>Flat Files(y/n)</a:t>
            </a:r>
            <a:br>
              <a:rPr lang="en-US" sz="1600" dirty="0" smtClean="0"/>
            </a:br>
            <a:r>
              <a:rPr lang="en-US" sz="1600" dirty="0" smtClean="0"/>
              <a:t>What is the size of data in flat files?</a:t>
            </a:r>
            <a:br>
              <a:rPr lang="en-US" sz="1600" dirty="0" smtClean="0"/>
            </a:br>
            <a:r>
              <a:rPr lang="en-US" sz="1600" dirty="0" smtClean="0"/>
              <a:t>All/Some columns from flat files are loaded into tables and indexed?</a:t>
            </a:r>
            <a:br>
              <a:rPr lang="en-US" sz="1600" dirty="0" smtClean="0"/>
            </a:br>
            <a:r>
              <a:rPr lang="en-US" sz="1600" dirty="0" smtClean="0"/>
              <a:t>What % of columns from flat files loaded into destination tables?</a:t>
            </a:r>
          </a:p>
          <a:p>
            <a:pPr lvl="1"/>
            <a:r>
              <a:rPr lang="en-US" sz="1600" dirty="0" smtClean="0"/>
              <a:t>Data Loads(y/n)</a:t>
            </a:r>
            <a:br>
              <a:rPr lang="en-US" sz="1600" dirty="0" smtClean="0"/>
            </a:br>
            <a:r>
              <a:rPr lang="en-US" sz="1600" dirty="0" smtClean="0"/>
              <a:t>Onetime data load – What is the size of data?</a:t>
            </a:r>
            <a:br>
              <a:rPr lang="en-US" sz="1600" dirty="0" smtClean="0"/>
            </a:br>
            <a:r>
              <a:rPr lang="en-US" sz="1600" dirty="0" smtClean="0"/>
              <a:t>Daily load/ Incremental load – What is the size of the daily expected data load?</a:t>
            </a:r>
            <a:br>
              <a:rPr lang="en-US" sz="1600" dirty="0" smtClean="0"/>
            </a:br>
            <a:r>
              <a:rPr lang="en-US" sz="1600" dirty="0" smtClean="0"/>
              <a:t>User input – What is the size of user input data per day?</a:t>
            </a:r>
          </a:p>
          <a:p>
            <a:pPr lvl="1"/>
            <a:r>
              <a:rPr lang="en-US" sz="1600" dirty="0" smtClean="0"/>
              <a:t>Normalized(y/n)</a:t>
            </a:r>
            <a:br>
              <a:rPr lang="en-US" sz="1600" dirty="0" smtClean="0"/>
            </a:br>
            <a:r>
              <a:rPr lang="en-US" sz="1600" dirty="0" smtClean="0"/>
              <a:t>Demoralized source data is loaded into normalized destination database.</a:t>
            </a:r>
            <a:br>
              <a:rPr lang="en-US" sz="1600" dirty="0" smtClean="0"/>
            </a:br>
            <a:r>
              <a:rPr lang="en-US" sz="1600" dirty="0" smtClean="0"/>
              <a:t>What is the estimated reduction in disk space requirements?</a:t>
            </a:r>
            <a:br>
              <a:rPr lang="en-US" sz="1600" dirty="0" smtClean="0"/>
            </a:br>
            <a:r>
              <a:rPr lang="en-US" sz="1600" dirty="0" smtClean="0"/>
              <a:t>Any additional intersection tables/ cross reference tables created?</a:t>
            </a:r>
            <a:br>
              <a:rPr lang="en-US" sz="1600" dirty="0" smtClean="0"/>
            </a:br>
            <a:r>
              <a:rPr lang="en-US" sz="1600" dirty="0" smtClean="0"/>
              <a:t>OLTP (y/n)</a:t>
            </a:r>
            <a:br>
              <a:rPr lang="en-US" sz="1600" dirty="0" smtClean="0"/>
            </a:br>
            <a:r>
              <a:rPr lang="en-US" sz="1600" b="1" dirty="0" smtClean="0"/>
              <a:t>(Oracle)</a:t>
            </a:r>
            <a:r>
              <a:rPr lang="en-US" sz="1600" dirty="0" smtClean="0"/>
              <a:t> Add additional space for Temporary tablespace, Undo tablespace, redo log groups and archive log destination as per requirements.</a:t>
            </a:r>
            <a:br>
              <a:rPr lang="en-US" sz="1600" dirty="0" smtClean="0"/>
            </a:br>
            <a:r>
              <a:rPr lang="en-US" sz="1600" dirty="0" smtClean="0"/>
              <a:t/>
            </a:r>
            <a:br>
              <a:rPr lang="en-US" sz="1600" dirty="0" smtClean="0"/>
            </a:br>
            <a:r>
              <a:rPr lang="en-US" sz="1200" dirty="0" smtClean="0"/>
              <a:t/>
            </a:r>
            <a:br>
              <a:rPr lang="en-US" sz="1200" dirty="0" smtClean="0"/>
            </a:br>
            <a:endParaRPr lang="en-US" sz="1200"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7"/>
          <p:cNvSpPr>
            <a:spLocks noGrp="1" noChangeArrowheads="1"/>
          </p:cNvSpPr>
          <p:nvPr>
            <p:ph type="sldNum" sz="quarter" idx="10"/>
          </p:nvPr>
        </p:nvSpPr>
        <p:spPr>
          <a:noFill/>
        </p:spPr>
        <p:txBody>
          <a:bodyPr/>
          <a:lstStyle/>
          <a:p>
            <a:fld id="{0B4EC1F6-4AC3-4A67-B8CD-407976D2681F}" type="slidenum">
              <a:rPr lang="en-US" smtClean="0"/>
              <a:pPr/>
              <a:t>2</a:t>
            </a:fld>
            <a:endParaRPr lang="en-US" smtClean="0"/>
          </a:p>
        </p:txBody>
      </p:sp>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smtClean="0"/>
              <a:t>About the Author</a:t>
            </a:r>
          </a:p>
        </p:txBody>
      </p:sp>
      <p:graphicFrame>
        <p:nvGraphicFramePr>
          <p:cNvPr id="33873" name="Group 81"/>
          <p:cNvGraphicFramePr>
            <a:graphicFrameLocks noGrp="1"/>
          </p:cNvGraphicFramePr>
          <p:nvPr/>
        </p:nvGraphicFramePr>
        <p:xfrm>
          <a:off x="533400" y="14478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Anirudhan Velur (142252)</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Senior Architect More than 13+ years experience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DM/PPT/0209/1.0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467100"/>
            <a:ext cx="7620000" cy="495300"/>
          </a:xfrm>
          <a:prstGeom prst="rect">
            <a:avLst/>
          </a:prstGeom>
        </p:spPr>
        <p:txBody>
          <a:bodyPr wrap="none" fromWordArt="1">
            <a:prstTxWarp prst="textPlain">
              <a:avLst>
                <a:gd name="adj" fmla="val 50000"/>
              </a:avLst>
            </a:prstTxWarp>
          </a:bodyPr>
          <a:lstStyle/>
          <a:p>
            <a:r>
              <a:rPr lang="en-US" sz="3600" kern="10">
                <a:ln w="9525">
                  <a:solidFill>
                    <a:srgbClr val="3366FF"/>
                  </a:solidFill>
                  <a:round/>
                  <a:headEnd/>
                  <a:tailEnd/>
                </a:ln>
                <a:solidFill>
                  <a:srgbClr val="3188B4"/>
                </a:solidFill>
                <a:latin typeface="Tw Cen MT Condensed"/>
              </a:rPr>
              <a:t>Cognizant Certified Official Curriculum</a:t>
            </a:r>
          </a:p>
        </p:txBody>
      </p:sp>
      <p:pic>
        <p:nvPicPr>
          <p:cNvPr id="4115" name="Picture 54" descr="00_Cognizant Academy Seal_2"/>
          <p:cNvPicPr>
            <a:picLocks noChangeAspect="1" noChangeArrowheads="1"/>
          </p:cNvPicPr>
          <p:nvPr/>
        </p:nvPicPr>
        <p:blipFill>
          <a:blip r:embed="rId2"/>
          <a:srcRect/>
          <a:stretch>
            <a:fillRect/>
          </a:stretch>
        </p:blipFill>
        <p:spPr bwMode="auto">
          <a:xfrm>
            <a:off x="3494088" y="4052888"/>
            <a:ext cx="2093912" cy="2093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7543800" cy="533400"/>
          </a:xfrm>
        </p:spPr>
        <p:txBody>
          <a:bodyPr/>
          <a:lstStyle/>
          <a:p>
            <a:r>
              <a:rPr lang="en-US" dirty="0" smtClean="0"/>
              <a:t>Database Capacity Planning (Contd.) </a:t>
            </a:r>
            <a:endParaRPr lang="en-US" dirty="0"/>
          </a:p>
        </p:txBody>
      </p:sp>
      <p:sp>
        <p:nvSpPr>
          <p:cNvPr id="3" name="Content Placeholder 2"/>
          <p:cNvSpPr>
            <a:spLocks noGrp="1"/>
          </p:cNvSpPr>
          <p:nvPr>
            <p:ph idx="1"/>
          </p:nvPr>
        </p:nvSpPr>
        <p:spPr/>
        <p:txBody>
          <a:bodyPr/>
          <a:lstStyle/>
          <a:p>
            <a:pPr>
              <a:spcBef>
                <a:spcPts val="0"/>
              </a:spcBef>
            </a:pPr>
            <a:r>
              <a:rPr lang="en-US" dirty="0" smtClean="0"/>
              <a:t>(Oracle) Each instance additionally requires disk space for:</a:t>
            </a:r>
          </a:p>
          <a:p>
            <a:pPr lvl="1">
              <a:spcBef>
                <a:spcPts val="0"/>
              </a:spcBef>
            </a:pPr>
            <a:r>
              <a:rPr lang="en-US" dirty="0" smtClean="0"/>
              <a:t>System tablespace</a:t>
            </a:r>
          </a:p>
          <a:p>
            <a:pPr lvl="1">
              <a:spcBef>
                <a:spcPts val="0"/>
              </a:spcBef>
            </a:pPr>
            <a:r>
              <a:rPr lang="en-US" dirty="0" err="1" smtClean="0"/>
              <a:t>Sysaux</a:t>
            </a:r>
            <a:r>
              <a:rPr lang="en-US" dirty="0" smtClean="0"/>
              <a:t> tablespace (from Oracle 10g)</a:t>
            </a:r>
          </a:p>
          <a:p>
            <a:pPr lvl="1">
              <a:spcBef>
                <a:spcPts val="0"/>
              </a:spcBef>
            </a:pPr>
            <a:r>
              <a:rPr lang="en-US" dirty="0" smtClean="0"/>
              <a:t>Undo tablespace</a:t>
            </a:r>
          </a:p>
          <a:p>
            <a:pPr lvl="1">
              <a:spcBef>
                <a:spcPts val="0"/>
              </a:spcBef>
            </a:pPr>
            <a:r>
              <a:rPr lang="en-US" dirty="0" smtClean="0"/>
              <a:t>Temporary tablespace</a:t>
            </a:r>
          </a:p>
          <a:p>
            <a:pPr lvl="1">
              <a:spcBef>
                <a:spcPts val="0"/>
              </a:spcBef>
            </a:pPr>
            <a:r>
              <a:rPr lang="en-US" dirty="0" smtClean="0"/>
              <a:t>Usage of temporary tablespace groups (from Oracle 10g) </a:t>
            </a:r>
          </a:p>
          <a:p>
            <a:pPr lvl="1">
              <a:spcBef>
                <a:spcPts val="0"/>
              </a:spcBef>
            </a:pPr>
            <a:r>
              <a:rPr lang="en-US" dirty="0" smtClean="0"/>
              <a:t>Redo log groups/members size</a:t>
            </a:r>
          </a:p>
          <a:p>
            <a:pPr>
              <a:spcBef>
                <a:spcPts val="0"/>
              </a:spcBef>
            </a:pPr>
            <a:r>
              <a:rPr lang="en-US" sz="2200" dirty="0" smtClean="0"/>
              <a:t>Archive log destination size is estimated based on: </a:t>
            </a:r>
          </a:p>
          <a:p>
            <a:pPr lvl="1">
              <a:spcBef>
                <a:spcPts val="0"/>
              </a:spcBef>
            </a:pPr>
            <a:r>
              <a:rPr lang="en-US" dirty="0" smtClean="0"/>
              <a:t>Average amount of redo generated by the application </a:t>
            </a:r>
          </a:p>
          <a:p>
            <a:pPr lvl="1">
              <a:spcBef>
                <a:spcPts val="0"/>
              </a:spcBef>
            </a:pPr>
            <a:r>
              <a:rPr lang="en-US" dirty="0" smtClean="0"/>
              <a:t>Frequency of archive log backups scheduled to backup the archive log files and clean up the destination. </a:t>
            </a:r>
          </a:p>
          <a:p>
            <a:pPr lvl="1">
              <a:spcBef>
                <a:spcPts val="0"/>
              </a:spcBef>
            </a:pPr>
            <a:r>
              <a:rPr lang="en-US" dirty="0" smtClean="0"/>
              <a:t>Add extra % of disk space to accommodate additional archive logs in the destination: </a:t>
            </a:r>
          </a:p>
          <a:p>
            <a:pPr lvl="2">
              <a:spcBef>
                <a:spcPts val="0"/>
              </a:spcBef>
            </a:pPr>
            <a:r>
              <a:rPr lang="en-US" sz="1800" dirty="0" smtClean="0"/>
              <a:t>against backup failures </a:t>
            </a:r>
          </a:p>
          <a:p>
            <a:pPr lvl="2">
              <a:spcBef>
                <a:spcPts val="0"/>
              </a:spcBef>
            </a:pPr>
            <a:r>
              <a:rPr lang="en-US" sz="1800" dirty="0" smtClean="0"/>
              <a:t>heavy data loads into the database </a:t>
            </a:r>
          </a:p>
          <a:p>
            <a:pPr lvl="1">
              <a:spcBef>
                <a:spcPts val="0"/>
              </a:spcBef>
            </a:pPr>
            <a:r>
              <a:rPr lang="en-US" sz="1800" dirty="0" smtClean="0"/>
              <a:t>Writing archive logs to multiple locations on the same server </a:t>
            </a:r>
          </a:p>
          <a:p>
            <a:pPr lvl="1">
              <a:spcBef>
                <a:spcPts val="0"/>
              </a:spcBef>
              <a:buNone/>
            </a:pPr>
            <a:r>
              <a:rPr lang="en-US" sz="1600" dirty="0" smtClean="0"/>
              <a:t/>
            </a:r>
            <a:br>
              <a:rPr lang="en-US" sz="1600" dirty="0" smtClean="0"/>
            </a:br>
            <a:endParaRPr lang="en-US" sz="1600"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Capacity Planning (Contd.) </a:t>
            </a:r>
            <a:endParaRPr lang="en-US" dirty="0"/>
          </a:p>
        </p:txBody>
      </p:sp>
      <p:sp>
        <p:nvSpPr>
          <p:cNvPr id="3" name="Content Placeholder 2"/>
          <p:cNvSpPr>
            <a:spLocks noGrp="1"/>
          </p:cNvSpPr>
          <p:nvPr>
            <p:ph idx="1"/>
          </p:nvPr>
        </p:nvSpPr>
        <p:spPr/>
        <p:txBody>
          <a:bodyPr/>
          <a:lstStyle/>
          <a:p>
            <a:r>
              <a:rPr lang="en-US" dirty="0" smtClean="0"/>
              <a:t>Add any additional disk space requirements for:</a:t>
            </a:r>
          </a:p>
          <a:p>
            <a:pPr lvl="1"/>
            <a:r>
              <a:rPr lang="en-US" dirty="0" smtClean="0"/>
              <a:t>Holding flat files for loading data into database. </a:t>
            </a:r>
          </a:p>
          <a:p>
            <a:pPr lvl="1"/>
            <a:r>
              <a:rPr lang="en-US" dirty="0" smtClean="0"/>
              <a:t>Holding the import / export dump files of the database. </a:t>
            </a:r>
            <a:endParaRPr lang="en-US" sz="1800" dirty="0" smtClean="0"/>
          </a:p>
          <a:p>
            <a:r>
              <a:rPr lang="en-US" dirty="0" smtClean="0"/>
              <a:t>Backups:</a:t>
            </a:r>
          </a:p>
          <a:p>
            <a:pPr lvl="1"/>
            <a:r>
              <a:rPr lang="en-US" dirty="0" smtClean="0"/>
              <a:t>Allocate sufficient disk space requirements for database backup based on these factors</a:t>
            </a:r>
          </a:p>
          <a:p>
            <a:pPr lvl="1"/>
            <a:r>
              <a:rPr lang="en-US" dirty="0" smtClean="0"/>
              <a:t>Frequency of backups that are scheduled on your database?</a:t>
            </a:r>
          </a:p>
          <a:p>
            <a:pPr lvl="1"/>
            <a:r>
              <a:rPr lang="en-US" dirty="0" smtClean="0"/>
              <a:t>Where the backups of your database are stored?</a:t>
            </a:r>
          </a:p>
          <a:p>
            <a:pPr lvl="1"/>
            <a:r>
              <a:rPr lang="en-US" dirty="0" smtClean="0"/>
              <a:t>How many days worth of backups are stored in the backup destination?</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Capacity Planning (Contd.) </a:t>
            </a:r>
            <a:endParaRPr lang="en-US" dirty="0"/>
          </a:p>
        </p:txBody>
      </p:sp>
      <p:sp>
        <p:nvSpPr>
          <p:cNvPr id="3" name="Content Placeholder 2"/>
          <p:cNvSpPr>
            <a:spLocks noGrp="1"/>
          </p:cNvSpPr>
          <p:nvPr>
            <p:ph idx="1"/>
          </p:nvPr>
        </p:nvSpPr>
        <p:spPr/>
        <p:txBody>
          <a:bodyPr/>
          <a:lstStyle/>
          <a:p>
            <a:r>
              <a:rPr lang="en-US" dirty="0" smtClean="0"/>
              <a:t>There are several factors,  which requires  more CPU resources. These are:</a:t>
            </a:r>
          </a:p>
          <a:p>
            <a:pPr lvl="1"/>
            <a:r>
              <a:rPr lang="en-US" dirty="0" smtClean="0"/>
              <a:t> Large sorts done either in memory or on disk</a:t>
            </a:r>
          </a:p>
          <a:p>
            <a:pPr lvl="1"/>
            <a:r>
              <a:rPr lang="en-US" dirty="0" smtClean="0"/>
              <a:t> Heavy amounts of parsing</a:t>
            </a:r>
          </a:p>
          <a:p>
            <a:pPr lvl="1"/>
            <a:r>
              <a:rPr lang="en-US" dirty="0" smtClean="0"/>
              <a:t> Heavy navigation of complex forms</a:t>
            </a:r>
          </a:p>
          <a:p>
            <a:pPr lvl="1"/>
            <a:r>
              <a:rPr lang="en-US" dirty="0" smtClean="0"/>
              <a:t> Mathematical manipulation of row/column</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Capacity Planning (Contd.) </a:t>
            </a:r>
            <a:endParaRPr lang="en-US" dirty="0"/>
          </a:p>
        </p:txBody>
      </p:sp>
      <p:sp>
        <p:nvSpPr>
          <p:cNvPr id="3" name="Content Placeholder 2"/>
          <p:cNvSpPr>
            <a:spLocks noGrp="1"/>
          </p:cNvSpPr>
          <p:nvPr>
            <p:ph idx="1"/>
          </p:nvPr>
        </p:nvSpPr>
        <p:spPr/>
        <p:txBody>
          <a:bodyPr/>
          <a:lstStyle/>
          <a:p>
            <a:r>
              <a:rPr lang="en-US" dirty="0" smtClean="0"/>
              <a:t>Memory Estimates (Oracle):</a:t>
            </a:r>
          </a:p>
          <a:p>
            <a:pPr lvl="1"/>
            <a:r>
              <a:rPr lang="en-US" dirty="0" smtClean="0"/>
              <a:t>OLTP:</a:t>
            </a:r>
          </a:p>
          <a:p>
            <a:pPr lvl="2"/>
            <a:r>
              <a:rPr lang="en-US" sz="1800" dirty="0" smtClean="0"/>
              <a:t>10 users: 5 MB user memory, 512 MB total system memory</a:t>
            </a:r>
          </a:p>
          <a:p>
            <a:pPr lvl="2"/>
            <a:r>
              <a:rPr lang="en-US" sz="1800" dirty="0" smtClean="0"/>
              <a:t> 100 users: 50 MB user memory, 1024 MB total system memory</a:t>
            </a:r>
          </a:p>
          <a:p>
            <a:pPr lvl="2"/>
            <a:r>
              <a:rPr lang="en-US" sz="1800" dirty="0" smtClean="0"/>
              <a:t> 250 users: 125 MB user memory, 2048 MB total system memory</a:t>
            </a:r>
          </a:p>
          <a:p>
            <a:pPr lvl="2"/>
            <a:r>
              <a:rPr lang="en-US" sz="1800" dirty="0" smtClean="0"/>
              <a:t> 500 users: 250 MB user memory, 4096 MB total system memory</a:t>
            </a:r>
          </a:p>
          <a:p>
            <a:pPr lvl="2"/>
            <a:r>
              <a:rPr lang="en-US" sz="1800" dirty="0" smtClean="0"/>
              <a:t> 1000 users: 500 MB user memory, &gt;8192 MB total system memory</a:t>
            </a:r>
          </a:p>
          <a:p>
            <a:pPr lvl="1"/>
            <a:r>
              <a:rPr lang="en-US" dirty="0" smtClean="0"/>
              <a:t> Data Warehouse:</a:t>
            </a:r>
          </a:p>
          <a:p>
            <a:pPr lvl="2"/>
            <a:r>
              <a:rPr lang="en-US" sz="1800" dirty="0" smtClean="0"/>
              <a:t> 10 users: 50 MB user memory, 512 MB total system memory</a:t>
            </a:r>
          </a:p>
          <a:p>
            <a:pPr lvl="2"/>
            <a:r>
              <a:rPr lang="en-US" sz="1800" dirty="0" smtClean="0"/>
              <a:t> 100 users: 500 MB user memory, 1024 MB total system memory</a:t>
            </a:r>
          </a:p>
          <a:p>
            <a:pPr lvl="2"/>
            <a:r>
              <a:rPr lang="en-US" sz="1800" dirty="0" smtClean="0"/>
              <a:t> 250 users: 1250 MB user memory, 2048 MB total system memory</a:t>
            </a:r>
          </a:p>
          <a:p>
            <a:pPr lvl="2"/>
            <a:r>
              <a:rPr lang="en-US" sz="1800" dirty="0" smtClean="0"/>
              <a:t> 500 users: 2500 MB user memory, 4096 MB total system memory</a:t>
            </a:r>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Capacity Planning (Contd.) </a:t>
            </a:r>
            <a:endParaRPr lang="en-US" dirty="0"/>
          </a:p>
        </p:txBody>
      </p:sp>
      <p:sp>
        <p:nvSpPr>
          <p:cNvPr id="3" name="Content Placeholder 2"/>
          <p:cNvSpPr>
            <a:spLocks noGrp="1"/>
          </p:cNvSpPr>
          <p:nvPr>
            <p:ph idx="1"/>
          </p:nvPr>
        </p:nvSpPr>
        <p:spPr/>
        <p:txBody>
          <a:bodyPr/>
          <a:lstStyle/>
          <a:p>
            <a:r>
              <a:rPr lang="en-US" dirty="0" smtClean="0"/>
              <a:t>Memory Estimates (Oracle):</a:t>
            </a:r>
          </a:p>
          <a:p>
            <a:pPr lvl="1"/>
            <a:r>
              <a:rPr lang="en-US" dirty="0" smtClean="0"/>
              <a:t> Multipurpose:</a:t>
            </a:r>
          </a:p>
          <a:p>
            <a:pPr lvl="2"/>
            <a:r>
              <a:rPr lang="en-US" sz="1600" dirty="0" smtClean="0"/>
              <a:t> </a:t>
            </a:r>
            <a:r>
              <a:rPr lang="en-US" sz="1800" dirty="0" smtClean="0"/>
              <a:t>10 users: 10 MB user memory, 512 MB total system memory</a:t>
            </a:r>
          </a:p>
          <a:p>
            <a:pPr lvl="2"/>
            <a:r>
              <a:rPr lang="en-US" sz="1800" dirty="0" smtClean="0"/>
              <a:t> 100 users: 100 MB user memory, 1024 MB total system memory</a:t>
            </a:r>
          </a:p>
          <a:p>
            <a:pPr lvl="2"/>
            <a:r>
              <a:rPr lang="en-US" sz="1800" dirty="0" smtClean="0"/>
              <a:t> 250 users: 250 MB user memory, 2048 MB total system memory</a:t>
            </a:r>
          </a:p>
          <a:p>
            <a:pPr lvl="2"/>
            <a:r>
              <a:rPr lang="en-US" sz="1800" dirty="0" smtClean="0"/>
              <a:t> 500 users: 500 MB user memory, 4096 MB total system memory</a:t>
            </a:r>
          </a:p>
          <a:p>
            <a:pPr lvl="2"/>
            <a:r>
              <a:rPr lang="en-US" sz="1800" dirty="0" smtClean="0"/>
              <a:t> 1000 users: 1000 MB user memory, &gt;8192 MB total system memory</a:t>
            </a:r>
          </a:p>
          <a:p>
            <a:pPr lvl="1"/>
            <a:endParaRPr lang="en-US" sz="1200" dirty="0" smtClean="0"/>
          </a:p>
          <a:p>
            <a:pPr lvl="1"/>
            <a:endParaRPr lang="en-US" sz="1200"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Capacity Planning (Contd.) </a:t>
            </a:r>
            <a:endParaRPr lang="en-US" dirty="0"/>
          </a:p>
        </p:txBody>
      </p:sp>
      <p:graphicFrame>
        <p:nvGraphicFramePr>
          <p:cNvPr id="5" name="Content Placeholder 4"/>
          <p:cNvGraphicFramePr>
            <a:graphicFrameLocks noGrp="1"/>
          </p:cNvGraphicFramePr>
          <p:nvPr>
            <p:ph idx="1"/>
          </p:nvPr>
        </p:nvGraphicFramePr>
        <p:xfrm>
          <a:off x="533400" y="2514600"/>
          <a:ext cx="7848600" cy="2225040"/>
        </p:xfrm>
        <a:graphic>
          <a:graphicData uri="http://schemas.openxmlformats.org/drawingml/2006/table">
            <a:tbl>
              <a:tblPr firstRow="1" bandRow="1">
                <a:tableStyleId>{5C22544A-7EE6-4342-B048-85BDC9FD1C3A}</a:tableStyleId>
              </a:tblPr>
              <a:tblGrid>
                <a:gridCol w="2616200"/>
                <a:gridCol w="2616200"/>
                <a:gridCol w="2616200"/>
              </a:tblGrid>
              <a:tr h="370840">
                <a:tc>
                  <a:txBody>
                    <a:bodyPr/>
                    <a:lstStyle/>
                    <a:p>
                      <a:pPr marL="0" marR="73025" algn="ctr">
                        <a:lnSpc>
                          <a:spcPts val="1200"/>
                        </a:lnSpc>
                        <a:spcBef>
                          <a:spcPts val="130"/>
                        </a:spcBef>
                        <a:spcAft>
                          <a:spcPts val="130"/>
                        </a:spcAft>
                      </a:pPr>
                      <a:endParaRPr lang="en-US" sz="1600" b="0" dirty="0" smtClean="0">
                        <a:latin typeface="+mn-lt"/>
                        <a:ea typeface="Times New Roman"/>
                        <a:cs typeface="Times New Roman"/>
                      </a:endParaRPr>
                    </a:p>
                    <a:p>
                      <a:pPr marL="0" marR="73025" algn="ctr">
                        <a:lnSpc>
                          <a:spcPts val="1200"/>
                        </a:lnSpc>
                        <a:spcBef>
                          <a:spcPts val="130"/>
                        </a:spcBef>
                        <a:spcAft>
                          <a:spcPts val="130"/>
                        </a:spcAft>
                      </a:pPr>
                      <a:r>
                        <a:rPr lang="en-US" sz="1600" b="0" dirty="0" smtClean="0">
                          <a:latin typeface="+mn-lt"/>
                          <a:ea typeface="Times New Roman"/>
                          <a:cs typeface="Times New Roman"/>
                        </a:rPr>
                        <a:t>Concurrent </a:t>
                      </a:r>
                      <a:r>
                        <a:rPr lang="en-US" sz="1600" b="0" dirty="0">
                          <a:latin typeface="+mn-lt"/>
                          <a:ea typeface="Times New Roman"/>
                          <a:cs typeface="Times New Roman"/>
                        </a:rPr>
                        <a:t>Users</a:t>
                      </a:r>
                    </a:p>
                  </a:txBody>
                  <a:tcPr marL="68580" marR="68580" marT="0" marB="0"/>
                </a:tc>
                <a:tc>
                  <a:txBody>
                    <a:bodyPr/>
                    <a:lstStyle/>
                    <a:p>
                      <a:pPr marL="0" marR="73025" algn="ctr">
                        <a:lnSpc>
                          <a:spcPts val="1200"/>
                        </a:lnSpc>
                        <a:spcBef>
                          <a:spcPts val="130"/>
                        </a:spcBef>
                        <a:spcAft>
                          <a:spcPts val="130"/>
                        </a:spcAft>
                      </a:pPr>
                      <a:endParaRPr lang="en-US" sz="1600" b="0" dirty="0" smtClean="0">
                        <a:latin typeface="+mn-lt"/>
                        <a:ea typeface="Times New Roman"/>
                        <a:cs typeface="Times New Roman"/>
                      </a:endParaRPr>
                    </a:p>
                    <a:p>
                      <a:pPr marL="0" marR="73025" algn="ctr">
                        <a:lnSpc>
                          <a:spcPts val="1200"/>
                        </a:lnSpc>
                        <a:spcBef>
                          <a:spcPts val="130"/>
                        </a:spcBef>
                        <a:spcAft>
                          <a:spcPts val="130"/>
                        </a:spcAft>
                      </a:pPr>
                      <a:r>
                        <a:rPr lang="en-US" sz="1600" b="0" dirty="0" smtClean="0">
                          <a:latin typeface="+mn-lt"/>
                          <a:ea typeface="Times New Roman"/>
                          <a:cs typeface="Times New Roman"/>
                        </a:rPr>
                        <a:t>Number </a:t>
                      </a:r>
                      <a:r>
                        <a:rPr lang="en-US" sz="1600" b="0" dirty="0">
                          <a:latin typeface="+mn-lt"/>
                          <a:ea typeface="Times New Roman"/>
                          <a:cs typeface="Times New Roman"/>
                        </a:rPr>
                        <a:t>of CPUs</a:t>
                      </a:r>
                    </a:p>
                  </a:txBody>
                  <a:tcPr marL="68580" marR="68580" marT="0" marB="0"/>
                </a:tc>
                <a:tc>
                  <a:txBody>
                    <a:bodyPr/>
                    <a:lstStyle/>
                    <a:p>
                      <a:pPr marL="0" marR="73025" algn="ctr">
                        <a:lnSpc>
                          <a:spcPts val="1200"/>
                        </a:lnSpc>
                        <a:spcBef>
                          <a:spcPts val="130"/>
                        </a:spcBef>
                        <a:spcAft>
                          <a:spcPts val="130"/>
                        </a:spcAft>
                      </a:pPr>
                      <a:endParaRPr lang="en-US" sz="1600" b="0" dirty="0" smtClean="0">
                        <a:latin typeface="+mn-lt"/>
                        <a:ea typeface="Times New Roman"/>
                        <a:cs typeface="Times New Roman"/>
                      </a:endParaRPr>
                    </a:p>
                    <a:p>
                      <a:pPr marL="0" marR="73025" algn="ctr">
                        <a:lnSpc>
                          <a:spcPts val="1200"/>
                        </a:lnSpc>
                        <a:spcBef>
                          <a:spcPts val="130"/>
                        </a:spcBef>
                        <a:spcAft>
                          <a:spcPts val="130"/>
                        </a:spcAft>
                      </a:pPr>
                      <a:r>
                        <a:rPr lang="en-US" sz="1600" b="0" dirty="0" smtClean="0">
                          <a:latin typeface="+mn-lt"/>
                          <a:ea typeface="Times New Roman"/>
                          <a:cs typeface="Times New Roman"/>
                        </a:rPr>
                        <a:t>Total </a:t>
                      </a:r>
                      <a:r>
                        <a:rPr lang="en-US" sz="1600" b="0" dirty="0">
                          <a:latin typeface="+mn-lt"/>
                          <a:ea typeface="Times New Roman"/>
                          <a:cs typeface="Times New Roman"/>
                        </a:rPr>
                        <a:t>RAM (GB)</a:t>
                      </a:r>
                    </a:p>
                  </a:txBody>
                  <a:tcPr marL="68580" marR="68580" marT="0" marB="0"/>
                </a:tc>
              </a:tr>
              <a:tr h="370840">
                <a:tc>
                  <a:txBody>
                    <a:bodyPr/>
                    <a:lstStyle/>
                    <a:p>
                      <a:pPr marL="0" marR="73025" algn="just">
                        <a:lnSpc>
                          <a:spcPts val="1200"/>
                        </a:lnSpc>
                        <a:spcBef>
                          <a:spcPts val="130"/>
                        </a:spcBef>
                        <a:spcAft>
                          <a:spcPts val="1200"/>
                        </a:spcAft>
                      </a:pPr>
                      <a:r>
                        <a:rPr lang="en-US" sz="1000">
                          <a:latin typeface="Arial"/>
                          <a:ea typeface="Times New Roman"/>
                          <a:cs typeface="Times New Roman"/>
                        </a:rPr>
                        <a:t>&lt; 50</a:t>
                      </a:r>
                    </a:p>
                  </a:txBody>
                  <a:tcPr marL="68580" marR="68580" marT="0" marB="0"/>
                </a:tc>
                <a:tc>
                  <a:txBody>
                    <a:bodyPr/>
                    <a:lstStyle/>
                    <a:p>
                      <a:pPr marL="0" marR="73025" algn="just">
                        <a:lnSpc>
                          <a:spcPts val="1200"/>
                        </a:lnSpc>
                        <a:spcBef>
                          <a:spcPts val="130"/>
                        </a:spcBef>
                        <a:spcAft>
                          <a:spcPts val="1200"/>
                        </a:spcAft>
                      </a:pPr>
                      <a:r>
                        <a:rPr lang="en-US" sz="1000">
                          <a:latin typeface="Arial"/>
                          <a:ea typeface="Times New Roman"/>
                          <a:cs typeface="Times New Roman"/>
                        </a:rPr>
                        <a:t>1</a:t>
                      </a:r>
                    </a:p>
                  </a:txBody>
                  <a:tcPr marL="68580" marR="68580" marT="0" marB="0"/>
                </a:tc>
                <a:tc>
                  <a:txBody>
                    <a:bodyPr/>
                    <a:lstStyle/>
                    <a:p>
                      <a:pPr marL="0" marR="73025" algn="just">
                        <a:lnSpc>
                          <a:spcPts val="1200"/>
                        </a:lnSpc>
                        <a:spcBef>
                          <a:spcPts val="130"/>
                        </a:spcBef>
                        <a:spcAft>
                          <a:spcPts val="1200"/>
                        </a:spcAft>
                      </a:pPr>
                      <a:r>
                        <a:rPr lang="en-US" sz="1000">
                          <a:latin typeface="Arial"/>
                          <a:ea typeface="Times New Roman"/>
                          <a:cs typeface="Times New Roman"/>
                        </a:rPr>
                        <a:t>1</a:t>
                      </a:r>
                    </a:p>
                  </a:txBody>
                  <a:tcPr marL="68580" marR="68580" marT="0" marB="0"/>
                </a:tc>
              </a:tr>
              <a:tr h="370840">
                <a:tc>
                  <a:txBody>
                    <a:bodyPr/>
                    <a:lstStyle/>
                    <a:p>
                      <a:pPr marL="0" marR="73025" algn="just">
                        <a:lnSpc>
                          <a:spcPts val="1200"/>
                        </a:lnSpc>
                        <a:spcBef>
                          <a:spcPts val="130"/>
                        </a:spcBef>
                        <a:spcAft>
                          <a:spcPts val="1200"/>
                        </a:spcAft>
                      </a:pPr>
                      <a:r>
                        <a:rPr lang="en-US" sz="1000">
                          <a:latin typeface="Arial"/>
                          <a:ea typeface="Times New Roman"/>
                          <a:cs typeface="Times New Roman"/>
                        </a:rPr>
                        <a:t>50 - 100</a:t>
                      </a:r>
                    </a:p>
                  </a:txBody>
                  <a:tcPr marL="68580" marR="68580" marT="0" marB="0"/>
                </a:tc>
                <a:tc>
                  <a:txBody>
                    <a:bodyPr/>
                    <a:lstStyle/>
                    <a:p>
                      <a:pPr marL="0" marR="73025" algn="just">
                        <a:lnSpc>
                          <a:spcPts val="1200"/>
                        </a:lnSpc>
                        <a:spcBef>
                          <a:spcPts val="130"/>
                        </a:spcBef>
                        <a:spcAft>
                          <a:spcPts val="1200"/>
                        </a:spcAft>
                      </a:pPr>
                      <a:r>
                        <a:rPr lang="en-US" sz="1000">
                          <a:latin typeface="Arial"/>
                          <a:ea typeface="Times New Roman"/>
                          <a:cs typeface="Times New Roman"/>
                        </a:rPr>
                        <a:t>1</a:t>
                      </a:r>
                    </a:p>
                  </a:txBody>
                  <a:tcPr marL="68580" marR="68580" marT="0" marB="0"/>
                </a:tc>
                <a:tc>
                  <a:txBody>
                    <a:bodyPr/>
                    <a:lstStyle/>
                    <a:p>
                      <a:pPr marL="0" marR="73025" algn="just">
                        <a:lnSpc>
                          <a:spcPts val="1200"/>
                        </a:lnSpc>
                        <a:spcBef>
                          <a:spcPts val="130"/>
                        </a:spcBef>
                        <a:spcAft>
                          <a:spcPts val="1200"/>
                        </a:spcAft>
                      </a:pPr>
                      <a:r>
                        <a:rPr lang="en-US" sz="1000">
                          <a:latin typeface="Arial"/>
                          <a:ea typeface="Times New Roman"/>
                          <a:cs typeface="Times New Roman"/>
                        </a:rPr>
                        <a:t>2</a:t>
                      </a:r>
                    </a:p>
                  </a:txBody>
                  <a:tcPr marL="68580" marR="68580" marT="0" marB="0"/>
                </a:tc>
              </a:tr>
              <a:tr h="370840">
                <a:tc>
                  <a:txBody>
                    <a:bodyPr/>
                    <a:lstStyle/>
                    <a:p>
                      <a:pPr marL="0" marR="73025" algn="just">
                        <a:lnSpc>
                          <a:spcPts val="1200"/>
                        </a:lnSpc>
                        <a:spcBef>
                          <a:spcPts val="130"/>
                        </a:spcBef>
                        <a:spcAft>
                          <a:spcPts val="1200"/>
                        </a:spcAft>
                      </a:pPr>
                      <a:r>
                        <a:rPr lang="en-US" sz="1000">
                          <a:latin typeface="Arial"/>
                          <a:ea typeface="Times New Roman"/>
                          <a:cs typeface="Times New Roman"/>
                        </a:rPr>
                        <a:t>100 - 250</a:t>
                      </a:r>
                    </a:p>
                  </a:txBody>
                  <a:tcPr marL="68580" marR="68580" marT="0" marB="0"/>
                </a:tc>
                <a:tc>
                  <a:txBody>
                    <a:bodyPr/>
                    <a:lstStyle/>
                    <a:p>
                      <a:pPr marL="0" marR="73025" algn="just">
                        <a:lnSpc>
                          <a:spcPts val="1200"/>
                        </a:lnSpc>
                        <a:spcBef>
                          <a:spcPts val="130"/>
                        </a:spcBef>
                        <a:spcAft>
                          <a:spcPts val="1200"/>
                        </a:spcAft>
                      </a:pPr>
                      <a:r>
                        <a:rPr lang="en-US" sz="1000">
                          <a:latin typeface="Arial"/>
                          <a:ea typeface="Times New Roman"/>
                          <a:cs typeface="Times New Roman"/>
                        </a:rPr>
                        <a:t>2</a:t>
                      </a:r>
                    </a:p>
                  </a:txBody>
                  <a:tcPr marL="68580" marR="68580" marT="0" marB="0"/>
                </a:tc>
                <a:tc>
                  <a:txBody>
                    <a:bodyPr/>
                    <a:lstStyle/>
                    <a:p>
                      <a:pPr marL="0" marR="73025" algn="just">
                        <a:lnSpc>
                          <a:spcPts val="1200"/>
                        </a:lnSpc>
                        <a:spcBef>
                          <a:spcPts val="130"/>
                        </a:spcBef>
                        <a:spcAft>
                          <a:spcPts val="1200"/>
                        </a:spcAft>
                      </a:pPr>
                      <a:r>
                        <a:rPr lang="en-US" sz="1000">
                          <a:latin typeface="Arial"/>
                          <a:ea typeface="Times New Roman"/>
                          <a:cs typeface="Times New Roman"/>
                        </a:rPr>
                        <a:t>4</a:t>
                      </a:r>
                    </a:p>
                  </a:txBody>
                  <a:tcPr marL="68580" marR="68580" marT="0" marB="0"/>
                </a:tc>
              </a:tr>
              <a:tr h="370840">
                <a:tc>
                  <a:txBody>
                    <a:bodyPr/>
                    <a:lstStyle/>
                    <a:p>
                      <a:pPr marL="0" marR="73025" algn="just">
                        <a:lnSpc>
                          <a:spcPts val="1200"/>
                        </a:lnSpc>
                        <a:spcBef>
                          <a:spcPts val="130"/>
                        </a:spcBef>
                        <a:spcAft>
                          <a:spcPts val="1200"/>
                        </a:spcAft>
                      </a:pPr>
                      <a:r>
                        <a:rPr lang="en-US" sz="1000">
                          <a:latin typeface="Arial"/>
                          <a:ea typeface="Times New Roman"/>
                          <a:cs typeface="Times New Roman"/>
                        </a:rPr>
                        <a:t>250 - 500</a:t>
                      </a:r>
                    </a:p>
                  </a:txBody>
                  <a:tcPr marL="68580" marR="68580" marT="0" marB="0"/>
                </a:tc>
                <a:tc>
                  <a:txBody>
                    <a:bodyPr/>
                    <a:lstStyle/>
                    <a:p>
                      <a:pPr marL="0" marR="73025" algn="just">
                        <a:lnSpc>
                          <a:spcPts val="1200"/>
                        </a:lnSpc>
                        <a:spcBef>
                          <a:spcPts val="130"/>
                        </a:spcBef>
                        <a:spcAft>
                          <a:spcPts val="1200"/>
                        </a:spcAft>
                      </a:pPr>
                      <a:r>
                        <a:rPr lang="en-US" sz="1000">
                          <a:latin typeface="Arial"/>
                          <a:ea typeface="Times New Roman"/>
                          <a:cs typeface="Times New Roman"/>
                        </a:rPr>
                        <a:t>4</a:t>
                      </a:r>
                    </a:p>
                  </a:txBody>
                  <a:tcPr marL="68580" marR="68580" marT="0" marB="0"/>
                </a:tc>
                <a:tc>
                  <a:txBody>
                    <a:bodyPr/>
                    <a:lstStyle/>
                    <a:p>
                      <a:pPr marL="0" marR="73025" algn="just">
                        <a:lnSpc>
                          <a:spcPts val="1200"/>
                        </a:lnSpc>
                        <a:spcBef>
                          <a:spcPts val="130"/>
                        </a:spcBef>
                        <a:spcAft>
                          <a:spcPts val="1200"/>
                        </a:spcAft>
                      </a:pPr>
                      <a:r>
                        <a:rPr lang="en-US" sz="1000">
                          <a:latin typeface="Arial"/>
                          <a:ea typeface="Times New Roman"/>
                          <a:cs typeface="Times New Roman"/>
                        </a:rPr>
                        <a:t>8</a:t>
                      </a:r>
                    </a:p>
                  </a:txBody>
                  <a:tcPr marL="68580" marR="68580" marT="0" marB="0"/>
                </a:tc>
              </a:tr>
              <a:tr h="370840">
                <a:tc>
                  <a:txBody>
                    <a:bodyPr/>
                    <a:lstStyle/>
                    <a:p>
                      <a:pPr marL="0" marR="73025" algn="just">
                        <a:lnSpc>
                          <a:spcPts val="1200"/>
                        </a:lnSpc>
                        <a:spcBef>
                          <a:spcPts val="130"/>
                        </a:spcBef>
                        <a:spcAft>
                          <a:spcPts val="1200"/>
                        </a:spcAft>
                      </a:pPr>
                      <a:r>
                        <a:rPr lang="en-US" sz="1000">
                          <a:latin typeface="Arial"/>
                          <a:ea typeface="Times New Roman"/>
                          <a:cs typeface="Times New Roman"/>
                        </a:rPr>
                        <a:t>&gt; 500</a:t>
                      </a:r>
                    </a:p>
                  </a:txBody>
                  <a:tcPr marL="68580" marR="68580" marT="0" marB="0"/>
                </a:tc>
                <a:tc>
                  <a:txBody>
                    <a:bodyPr/>
                    <a:lstStyle/>
                    <a:p>
                      <a:pPr marL="0" marR="73025" algn="just">
                        <a:lnSpc>
                          <a:spcPts val="1200"/>
                        </a:lnSpc>
                        <a:spcBef>
                          <a:spcPts val="130"/>
                        </a:spcBef>
                        <a:spcAft>
                          <a:spcPts val="1200"/>
                        </a:spcAft>
                      </a:pPr>
                      <a:r>
                        <a:rPr lang="en-US" sz="1000">
                          <a:latin typeface="Arial"/>
                          <a:ea typeface="Times New Roman"/>
                          <a:cs typeface="Times New Roman"/>
                        </a:rPr>
                        <a:t>8</a:t>
                      </a:r>
                    </a:p>
                  </a:txBody>
                  <a:tcPr marL="68580" marR="68580" marT="0" marB="0"/>
                </a:tc>
                <a:tc>
                  <a:txBody>
                    <a:bodyPr/>
                    <a:lstStyle/>
                    <a:p>
                      <a:pPr marL="0" marR="73025" algn="just">
                        <a:lnSpc>
                          <a:spcPts val="1200"/>
                        </a:lnSpc>
                        <a:spcBef>
                          <a:spcPts val="130"/>
                        </a:spcBef>
                        <a:spcAft>
                          <a:spcPts val="1200"/>
                        </a:spcAft>
                      </a:pPr>
                      <a:r>
                        <a:rPr lang="en-US" sz="1000" dirty="0">
                          <a:latin typeface="Arial"/>
                          <a:ea typeface="Times New Roman"/>
                          <a:cs typeface="Times New Roman"/>
                        </a:rPr>
                        <a:t>16</a:t>
                      </a:r>
                    </a:p>
                  </a:txBody>
                  <a:tcPr marL="68580" marR="68580" marT="0" marB="0"/>
                </a:tc>
              </a:tr>
            </a:tbl>
          </a:graphicData>
        </a:graphic>
      </p:graphicFrame>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25</a:t>
            </a:fld>
            <a:endParaRPr lang="en-US"/>
          </a:p>
        </p:txBody>
      </p:sp>
      <p:sp>
        <p:nvSpPr>
          <p:cNvPr id="6" name="TextBox 5"/>
          <p:cNvSpPr txBox="1"/>
          <p:nvPr/>
        </p:nvSpPr>
        <p:spPr>
          <a:xfrm>
            <a:off x="609600" y="1371600"/>
            <a:ext cx="8300990" cy="707886"/>
          </a:xfrm>
          <a:prstGeom prst="rect">
            <a:avLst/>
          </a:prstGeom>
          <a:noFill/>
        </p:spPr>
        <p:txBody>
          <a:bodyPr wrap="none" rtlCol="0">
            <a:spAutoFit/>
          </a:bodyPr>
          <a:lstStyle/>
          <a:p>
            <a:pPr algn="l">
              <a:buFont typeface="Wingdings" pitchFamily="2" charset="2"/>
              <a:buChar char="v"/>
            </a:pPr>
            <a:r>
              <a:rPr lang="en-US" sz="2000" b="0" dirty="0" smtClean="0">
                <a:latin typeface="+mn-lt"/>
              </a:rPr>
              <a:t>The following table provides some guidelines for sizing the hardware for</a:t>
            </a:r>
          </a:p>
          <a:p>
            <a:pPr algn="l"/>
            <a:r>
              <a:rPr lang="en-US" sz="2000" b="0" dirty="0" smtClean="0">
                <a:latin typeface="+mn-lt"/>
              </a:rPr>
              <a:t>Oracle databases serving a mix of OLTP and DW workloads.</a:t>
            </a:r>
            <a:endParaRPr lang="en-US" sz="2000" b="0" dirty="0">
              <a:latin typeface="+mn-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Capacity Planning (Contd.) </a:t>
            </a:r>
            <a:endParaRPr lang="en-US" dirty="0"/>
          </a:p>
        </p:txBody>
      </p:sp>
      <p:sp>
        <p:nvSpPr>
          <p:cNvPr id="3" name="Content Placeholder 2"/>
          <p:cNvSpPr>
            <a:spLocks noGrp="1"/>
          </p:cNvSpPr>
          <p:nvPr>
            <p:ph idx="1"/>
          </p:nvPr>
        </p:nvSpPr>
        <p:spPr/>
        <p:txBody>
          <a:bodyPr/>
          <a:lstStyle/>
          <a:p>
            <a:r>
              <a:rPr lang="en-US" dirty="0" smtClean="0"/>
              <a:t>Use the web based application to get the Hardware sizing </a:t>
            </a:r>
          </a:p>
          <a:p>
            <a:r>
              <a:rPr lang="en-US" dirty="0" smtClean="0"/>
              <a:t>SQL Server:</a:t>
            </a:r>
          </a:p>
          <a:p>
            <a:pPr lvl="1"/>
            <a:r>
              <a:rPr lang="en-US" dirty="0" smtClean="0">
                <a:hlinkClick r:id="rId2"/>
              </a:rPr>
              <a:t>http://www.dell.com/content/topics/global.aspx/tools/advisors/sql_advisor?c=us&amp;cs=555&amp;l=en&amp;s=biz</a:t>
            </a:r>
            <a:endParaRPr lang="en-US" dirty="0" smtClean="0"/>
          </a:p>
          <a:p>
            <a:r>
              <a:rPr lang="en-US" dirty="0" smtClean="0"/>
              <a:t>Oracle: </a:t>
            </a:r>
          </a:p>
          <a:p>
            <a:pPr lvl="1"/>
            <a:r>
              <a:rPr lang="en-US" dirty="0" smtClean="0">
                <a:hlinkClick r:id="rId3"/>
              </a:rPr>
              <a:t>http://advisors.dell.com/advisorweb/Advisor.aspx?advisor=0bf89fb8-d488-4779-97ee-6d2918825773&amp;c=us&amp;l=en&amp;cs=555</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Capacity Planning (Contd.) </a:t>
            </a:r>
            <a:endParaRPr lang="en-US" dirty="0"/>
          </a:p>
        </p:txBody>
      </p:sp>
      <p:sp>
        <p:nvSpPr>
          <p:cNvPr id="3" name="Content Placeholder 2"/>
          <p:cNvSpPr>
            <a:spLocks noGrp="1"/>
          </p:cNvSpPr>
          <p:nvPr>
            <p:ph idx="1"/>
          </p:nvPr>
        </p:nvSpPr>
        <p:spPr/>
        <p:txBody>
          <a:bodyPr/>
          <a:lstStyle/>
          <a:p>
            <a:r>
              <a:rPr lang="en-US" sz="2000" dirty="0" smtClean="0"/>
              <a:t>Scalability: </a:t>
            </a:r>
          </a:p>
          <a:p>
            <a:pPr lvl="1"/>
            <a:r>
              <a:rPr lang="en-US" sz="1800" dirty="0" smtClean="0"/>
              <a:t>is the ability of a computer application or product (hardware or software) to continue to function well when it (or its context) is changed in size or volume in order to meet a user need. Typically, the rescaling is to a larger size or volume. </a:t>
            </a:r>
          </a:p>
          <a:p>
            <a:pPr lvl="1"/>
            <a:r>
              <a:rPr lang="en-US" sz="1800" dirty="0" smtClean="0"/>
              <a:t>For example, an application program would be scalable if it could be moved from a smaller to a larger operating system and take full advantage of the larger operating system in terms of performance (user response time and so forth) and the larger number of users that could be handled. </a:t>
            </a:r>
          </a:p>
          <a:p>
            <a:pPr lvl="1"/>
            <a:r>
              <a:rPr lang="en-US" sz="1800" dirty="0" smtClean="0"/>
              <a:t>It is usually easier to have scalability upward rather than downwards</a:t>
            </a:r>
          </a:p>
          <a:p>
            <a:r>
              <a:rPr lang="en-US" sz="2000" dirty="0" smtClean="0"/>
              <a:t>Performance: </a:t>
            </a:r>
          </a:p>
          <a:p>
            <a:pPr lvl="1"/>
            <a:r>
              <a:rPr lang="en-US" sz="1600" dirty="0" smtClean="0"/>
              <a:t>The total effectiveness of a computer system, including throughput , individual response time , and availability.</a:t>
            </a:r>
          </a:p>
          <a:p>
            <a:endParaRPr lang="en-US" sz="2000"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Capacity Planning (Contd.) </a:t>
            </a:r>
            <a:endParaRPr lang="en-US" dirty="0"/>
          </a:p>
        </p:txBody>
      </p:sp>
      <p:sp>
        <p:nvSpPr>
          <p:cNvPr id="3" name="Content Placeholder 2"/>
          <p:cNvSpPr>
            <a:spLocks noGrp="1"/>
          </p:cNvSpPr>
          <p:nvPr>
            <p:ph idx="1"/>
          </p:nvPr>
        </p:nvSpPr>
        <p:spPr/>
        <p:txBody>
          <a:bodyPr/>
          <a:lstStyle/>
          <a:p>
            <a:r>
              <a:rPr lang="en-US" sz="2000" dirty="0" smtClean="0"/>
              <a:t>Factors that may prevent  scalability include:</a:t>
            </a:r>
          </a:p>
          <a:p>
            <a:pPr lvl="1"/>
            <a:r>
              <a:rPr lang="en-US" dirty="0" smtClean="0"/>
              <a:t>Poor application design, implementation, and configuration</a:t>
            </a:r>
          </a:p>
          <a:p>
            <a:pPr lvl="2"/>
            <a:r>
              <a:rPr lang="en-US" sz="1600" dirty="0" smtClean="0"/>
              <a:t>Poor schema design can cause expensive SQL that do not scale.</a:t>
            </a:r>
          </a:p>
          <a:p>
            <a:pPr lvl="2"/>
            <a:r>
              <a:rPr lang="en-US" sz="1600" dirty="0" smtClean="0"/>
              <a:t>Poor transaction design can cause locking and serialization problems.</a:t>
            </a:r>
          </a:p>
          <a:p>
            <a:pPr lvl="2"/>
            <a:r>
              <a:rPr lang="en-US" sz="1600" dirty="0" smtClean="0"/>
              <a:t>Poor connection management can cause poor response times and unreliable systems.</a:t>
            </a:r>
          </a:p>
          <a:p>
            <a:r>
              <a:rPr lang="en-US" sz="2000" dirty="0" smtClean="0"/>
              <a:t>The physical implementation Issues </a:t>
            </a:r>
          </a:p>
          <a:p>
            <a:pPr lvl="1"/>
            <a:r>
              <a:rPr lang="en-US" sz="1600" dirty="0" smtClean="0"/>
              <a:t>Systems can move to production environments with bad I/O strategies.</a:t>
            </a:r>
          </a:p>
          <a:p>
            <a:pPr lvl="1"/>
            <a:r>
              <a:rPr lang="en-US" sz="1600" dirty="0" smtClean="0"/>
              <a:t>The production environment could use different execution plans than those generated in testing.</a:t>
            </a:r>
          </a:p>
          <a:p>
            <a:pPr lvl="1"/>
            <a:r>
              <a:rPr lang="en-US" sz="1600" dirty="0" smtClean="0"/>
              <a:t>Memory-intensive applications that allocate a large amount of memory without much thought for freeing the memory at runtime can cause excessive memory usage.</a:t>
            </a:r>
          </a:p>
          <a:p>
            <a:pPr lvl="1"/>
            <a:r>
              <a:rPr lang="en-US" sz="1600" dirty="0" smtClean="0"/>
              <a:t>Inefficient memory usage and memory leaks put a high stress on the operating virtual memory subsystem. This impacts performance and availability.</a:t>
            </a:r>
          </a:p>
          <a:p>
            <a:pPr>
              <a:buNone/>
            </a:pPr>
            <a:endParaRPr lang="en-US" sz="1600" dirty="0" smtClean="0"/>
          </a:p>
          <a:p>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Capacity Planning (Contd.) </a:t>
            </a:r>
            <a:endParaRPr lang="en-US" dirty="0"/>
          </a:p>
        </p:txBody>
      </p:sp>
      <p:sp>
        <p:nvSpPr>
          <p:cNvPr id="3" name="Content Placeholder 2"/>
          <p:cNvSpPr>
            <a:spLocks noGrp="1"/>
          </p:cNvSpPr>
          <p:nvPr>
            <p:ph idx="1"/>
          </p:nvPr>
        </p:nvSpPr>
        <p:spPr/>
        <p:txBody>
          <a:bodyPr/>
          <a:lstStyle/>
          <a:p>
            <a:r>
              <a:rPr lang="en-US" dirty="0" smtClean="0"/>
              <a:t>Limitations of software components:</a:t>
            </a:r>
          </a:p>
          <a:p>
            <a:pPr lvl="1"/>
            <a:r>
              <a:rPr lang="en-US" dirty="0" smtClean="0"/>
              <a:t> Application servers, database servers, and operating systems</a:t>
            </a:r>
          </a:p>
          <a:p>
            <a:r>
              <a:rPr lang="en-US" dirty="0" smtClean="0"/>
              <a:t>Limitations of Hardware Components:</a:t>
            </a:r>
          </a:p>
          <a:p>
            <a:pPr lvl="1"/>
            <a:r>
              <a:rPr lang="en-US" dirty="0" smtClean="0"/>
              <a:t>Most multiprocessor machines can get close to linear scaling with a finite number of CPUs, but after a certain point each additional CPU can increase performance overall, but not proportionately</a:t>
            </a:r>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7"/>
          <p:cNvSpPr>
            <a:spLocks noGrp="1" noChangeArrowheads="1"/>
          </p:cNvSpPr>
          <p:nvPr>
            <p:ph type="sldNum" sz="quarter" idx="10"/>
          </p:nvPr>
        </p:nvSpPr>
        <p:spPr>
          <a:noFill/>
        </p:spPr>
        <p:txBody>
          <a:bodyPr/>
          <a:lstStyle/>
          <a:p>
            <a:fld id="{78E0FC3B-36DE-4368-9281-C1948822B22A}" type="slidenum">
              <a:rPr lang="en-US" smtClean="0"/>
              <a:pPr/>
              <a:t>3</a:t>
            </a:fld>
            <a:endParaRPr lang="en-US" smtClean="0"/>
          </a:p>
        </p:txBody>
      </p:sp>
      <p:sp>
        <p:nvSpPr>
          <p:cNvPr id="5123" name="Rectangle 2"/>
          <p:cNvSpPr>
            <a:spLocks noGrp="1" noChangeArrowheads="1"/>
          </p:cNvSpPr>
          <p:nvPr>
            <p:ph type="title"/>
          </p:nvPr>
        </p:nvSpPr>
        <p:spPr/>
        <p:txBody>
          <a:bodyPr/>
          <a:lstStyle/>
          <a:p>
            <a:pPr eaLnBrk="1" hangingPunct="1"/>
            <a:r>
              <a:rPr lang="en-US" sz="3600" smtClean="0"/>
              <a:t>Icons Used</a:t>
            </a:r>
          </a:p>
        </p:txBody>
      </p:sp>
      <p:pic>
        <p:nvPicPr>
          <p:cNvPr id="5124" name="Picture 6"/>
          <p:cNvPicPr>
            <a:picLocks noChangeAspect="1" noChangeArrowheads="1"/>
          </p:cNvPicPr>
          <p:nvPr/>
        </p:nvPicPr>
        <p:blipFill>
          <a:blip r:embed="rId2"/>
          <a:srcRect/>
          <a:stretch>
            <a:fillRect/>
          </a:stretch>
        </p:blipFill>
        <p:spPr bwMode="auto">
          <a:xfrm>
            <a:off x="609600" y="1490663"/>
            <a:ext cx="1023938" cy="1023937"/>
          </a:xfrm>
          <a:prstGeom prst="rect">
            <a:avLst/>
          </a:prstGeom>
          <a:noFill/>
          <a:ln w="9525" algn="ctr">
            <a:noFill/>
            <a:miter lim="800000"/>
            <a:headEnd/>
            <a:tailEnd/>
          </a:ln>
        </p:spPr>
      </p:pic>
      <p:sp>
        <p:nvSpPr>
          <p:cNvPr id="5125" name="Text Box 7"/>
          <p:cNvSpPr txBox="1">
            <a:spLocks noChangeArrowheads="1"/>
          </p:cNvSpPr>
          <p:nvPr/>
        </p:nvSpPr>
        <p:spPr bwMode="auto">
          <a:xfrm>
            <a:off x="1676400" y="2027238"/>
            <a:ext cx="1600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Questions</a:t>
            </a:r>
          </a:p>
        </p:txBody>
      </p:sp>
      <p:sp>
        <p:nvSpPr>
          <p:cNvPr id="5126" name="Text Box 8"/>
          <p:cNvSpPr txBox="1">
            <a:spLocks noChangeArrowheads="1"/>
          </p:cNvSpPr>
          <p:nvPr/>
        </p:nvSpPr>
        <p:spPr bwMode="auto">
          <a:xfrm>
            <a:off x="7424738" y="5410200"/>
            <a:ext cx="12954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Contacts</a:t>
            </a:r>
          </a:p>
        </p:txBody>
      </p:sp>
      <p:pic>
        <p:nvPicPr>
          <p:cNvPr id="5127" name="Picture 9"/>
          <p:cNvPicPr>
            <a:picLocks noChangeAspect="1" noChangeArrowheads="1"/>
          </p:cNvPicPr>
          <p:nvPr/>
        </p:nvPicPr>
        <p:blipFill>
          <a:blip r:embed="rId3"/>
          <a:srcRect/>
          <a:stretch>
            <a:fillRect/>
          </a:stretch>
        </p:blipFill>
        <p:spPr bwMode="auto">
          <a:xfrm>
            <a:off x="6400800" y="3124200"/>
            <a:ext cx="1143000" cy="1143000"/>
          </a:xfrm>
          <a:prstGeom prst="rect">
            <a:avLst/>
          </a:prstGeom>
          <a:noFill/>
          <a:ln w="9525" algn="ctr">
            <a:noFill/>
            <a:miter lim="800000"/>
            <a:headEnd/>
            <a:tailEnd/>
          </a:ln>
        </p:spPr>
      </p:pic>
      <p:sp>
        <p:nvSpPr>
          <p:cNvPr id="5128" name="Text Box 10"/>
          <p:cNvSpPr txBox="1">
            <a:spLocks noChangeArrowheads="1"/>
          </p:cNvSpPr>
          <p:nvPr/>
        </p:nvSpPr>
        <p:spPr bwMode="auto">
          <a:xfrm>
            <a:off x="7434263" y="3810000"/>
            <a:ext cx="1219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Reference</a:t>
            </a:r>
          </a:p>
        </p:txBody>
      </p:sp>
      <p:sp>
        <p:nvSpPr>
          <p:cNvPr id="5129" name="Text Box 12"/>
          <p:cNvSpPr txBox="1">
            <a:spLocks noChangeArrowheads="1"/>
          </p:cNvSpPr>
          <p:nvPr/>
        </p:nvSpPr>
        <p:spPr bwMode="auto">
          <a:xfrm>
            <a:off x="1566863" y="5478463"/>
            <a:ext cx="1698625"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Demonstration</a:t>
            </a:r>
          </a:p>
        </p:txBody>
      </p:sp>
      <p:pic>
        <p:nvPicPr>
          <p:cNvPr id="5130" name="Picture 13"/>
          <p:cNvPicPr>
            <a:picLocks noChangeAspect="1" noChangeArrowheads="1"/>
          </p:cNvPicPr>
          <p:nvPr/>
        </p:nvPicPr>
        <p:blipFill>
          <a:blip r:embed="rId4"/>
          <a:srcRect/>
          <a:stretch>
            <a:fillRect/>
          </a:stretch>
        </p:blipFill>
        <p:spPr bwMode="auto">
          <a:xfrm>
            <a:off x="3560763" y="1447800"/>
            <a:ext cx="968375" cy="987425"/>
          </a:xfrm>
          <a:prstGeom prst="rect">
            <a:avLst/>
          </a:prstGeom>
          <a:noFill/>
          <a:ln w="9525" algn="ctr">
            <a:noFill/>
            <a:miter lim="800000"/>
            <a:headEnd/>
            <a:tailEnd/>
          </a:ln>
        </p:spPr>
      </p:pic>
      <p:sp>
        <p:nvSpPr>
          <p:cNvPr id="5131"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Hands on Exercise</a:t>
            </a:r>
          </a:p>
        </p:txBody>
      </p:sp>
      <p:sp>
        <p:nvSpPr>
          <p:cNvPr id="5132" name="Text Box 16"/>
          <p:cNvSpPr txBox="1">
            <a:spLocks noChangeArrowheads="1"/>
          </p:cNvSpPr>
          <p:nvPr/>
        </p:nvSpPr>
        <p:spPr bwMode="auto">
          <a:xfrm>
            <a:off x="1589088" y="3671888"/>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Coding Standards</a:t>
            </a:r>
          </a:p>
        </p:txBody>
      </p:sp>
      <p:pic>
        <p:nvPicPr>
          <p:cNvPr id="5133" name="Picture 17"/>
          <p:cNvPicPr>
            <a:picLocks noChangeAspect="1" noChangeArrowheads="1"/>
          </p:cNvPicPr>
          <p:nvPr/>
        </p:nvPicPr>
        <p:blipFill>
          <a:blip r:embed="rId5"/>
          <a:srcRect/>
          <a:stretch>
            <a:fillRect/>
          </a:stretch>
        </p:blipFill>
        <p:spPr bwMode="auto">
          <a:xfrm>
            <a:off x="682625" y="3200400"/>
            <a:ext cx="841375" cy="1111250"/>
          </a:xfrm>
          <a:prstGeom prst="rect">
            <a:avLst/>
          </a:prstGeom>
          <a:noFill/>
          <a:ln w="9525" algn="ctr">
            <a:noFill/>
            <a:miter lim="800000"/>
            <a:headEnd/>
            <a:tailEnd/>
          </a:ln>
        </p:spPr>
      </p:pic>
      <p:sp>
        <p:nvSpPr>
          <p:cNvPr id="5134" name="Text Box 18"/>
          <p:cNvSpPr txBox="1">
            <a:spLocks noChangeArrowheads="1"/>
          </p:cNvSpPr>
          <p:nvPr/>
        </p:nvSpPr>
        <p:spPr bwMode="auto">
          <a:xfrm>
            <a:off x="4581525" y="3714750"/>
            <a:ext cx="1447800" cy="517525"/>
          </a:xfrm>
          <a:prstGeom prst="rect">
            <a:avLst/>
          </a:prstGeom>
          <a:noFill/>
          <a:ln w="9525" algn="ctr">
            <a:noFill/>
            <a:miter lim="800000"/>
            <a:headEnd/>
            <a:tailEnd/>
          </a:ln>
        </p:spPr>
        <p:txBody>
          <a:bodyPr>
            <a:spAutoFit/>
          </a:bodyPr>
          <a:lstStyle/>
          <a:p>
            <a:pPr algn="l" eaLnBrk="0" hangingPunct="0">
              <a:spcBef>
                <a:spcPct val="50000"/>
              </a:spcBef>
            </a:pPr>
            <a:r>
              <a:rPr lang="en-US" sz="1400">
                <a:latin typeface="Cambria" pitchFamily="18" charset="0"/>
              </a:rPr>
              <a:t>Test Your Understanding</a:t>
            </a:r>
          </a:p>
        </p:txBody>
      </p:sp>
      <p:sp>
        <p:nvSpPr>
          <p:cNvPr id="5135"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Tools</a:t>
            </a:r>
          </a:p>
        </p:txBody>
      </p:sp>
      <p:pic>
        <p:nvPicPr>
          <p:cNvPr id="5136" name="Picture 20"/>
          <p:cNvPicPr>
            <a:picLocks noChangeAspect="1" noChangeArrowheads="1"/>
          </p:cNvPicPr>
          <p:nvPr/>
        </p:nvPicPr>
        <p:blipFill>
          <a:blip r:embed="rId6"/>
          <a:srcRect/>
          <a:stretch>
            <a:fillRect/>
          </a:stretch>
        </p:blipFill>
        <p:spPr bwMode="auto">
          <a:xfrm>
            <a:off x="3581400" y="4816475"/>
            <a:ext cx="963613" cy="1066800"/>
          </a:xfrm>
          <a:prstGeom prst="rect">
            <a:avLst/>
          </a:prstGeom>
          <a:noFill/>
          <a:ln w="9525" algn="ctr">
            <a:noFill/>
            <a:miter lim="800000"/>
            <a:headEnd/>
            <a:tailEnd/>
          </a:ln>
        </p:spPr>
      </p:pic>
      <p:sp>
        <p:nvSpPr>
          <p:cNvPr id="5137" name="Text Box 21"/>
          <p:cNvSpPr txBox="1">
            <a:spLocks noChangeArrowheads="1"/>
          </p:cNvSpPr>
          <p:nvPr/>
        </p:nvSpPr>
        <p:spPr bwMode="auto">
          <a:xfrm>
            <a:off x="4572000" y="5286375"/>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A Welcome Break</a:t>
            </a:r>
          </a:p>
        </p:txBody>
      </p:sp>
      <p:pic>
        <p:nvPicPr>
          <p:cNvPr id="5138" name="Picture 27" descr="Contact"/>
          <p:cNvPicPr>
            <a:picLocks noChangeAspect="1" noChangeArrowheads="1"/>
          </p:cNvPicPr>
          <p:nvPr/>
        </p:nvPicPr>
        <p:blipFill>
          <a:blip r:embed="rId7"/>
          <a:srcRect/>
          <a:stretch>
            <a:fillRect/>
          </a:stretch>
        </p:blipFill>
        <p:spPr bwMode="auto">
          <a:xfrm>
            <a:off x="6477000" y="4873625"/>
            <a:ext cx="923925" cy="917575"/>
          </a:xfrm>
          <a:prstGeom prst="rect">
            <a:avLst/>
          </a:prstGeom>
          <a:noFill/>
          <a:ln w="9525">
            <a:noFill/>
            <a:miter lim="800000"/>
            <a:headEnd/>
            <a:tailEnd/>
          </a:ln>
        </p:spPr>
      </p:pic>
      <p:pic>
        <p:nvPicPr>
          <p:cNvPr id="5139" name="Picture 29"/>
          <p:cNvPicPr>
            <a:picLocks noChangeAspect="1" noChangeArrowheads="1"/>
          </p:cNvPicPr>
          <p:nvPr/>
        </p:nvPicPr>
        <p:blipFill>
          <a:blip r:embed="rId8"/>
          <a:srcRect/>
          <a:stretch>
            <a:fillRect/>
          </a:stretch>
        </p:blipFill>
        <p:spPr bwMode="auto">
          <a:xfrm>
            <a:off x="3581400" y="3200400"/>
            <a:ext cx="1004888" cy="1055688"/>
          </a:xfrm>
          <a:prstGeom prst="rect">
            <a:avLst/>
          </a:prstGeom>
          <a:noFill/>
          <a:ln w="9525" algn="ctr">
            <a:noFill/>
            <a:miter lim="800000"/>
            <a:headEnd/>
            <a:tailEnd/>
          </a:ln>
        </p:spPr>
      </p:pic>
      <p:pic>
        <p:nvPicPr>
          <p:cNvPr id="5140" name="Picture 31"/>
          <p:cNvPicPr>
            <a:picLocks noChangeAspect="1" noChangeArrowheads="1"/>
          </p:cNvPicPr>
          <p:nvPr/>
        </p:nvPicPr>
        <p:blipFill>
          <a:blip r:embed="rId9"/>
          <a:srcRect/>
          <a:stretch>
            <a:fillRect/>
          </a:stretch>
        </p:blipFill>
        <p:spPr bwMode="auto">
          <a:xfrm>
            <a:off x="609600" y="5105400"/>
            <a:ext cx="996950" cy="885825"/>
          </a:xfrm>
          <a:prstGeom prst="rect">
            <a:avLst/>
          </a:prstGeom>
          <a:noFill/>
          <a:ln w="9525" algn="ctr">
            <a:noFill/>
            <a:miter lim="800000"/>
            <a:headEnd/>
            <a:tailEnd/>
          </a:ln>
        </p:spPr>
      </p:pic>
      <p:pic>
        <p:nvPicPr>
          <p:cNvPr id="5141" name="Picture 32"/>
          <p:cNvPicPr>
            <a:picLocks noChangeAspect="1" noChangeArrowheads="1"/>
          </p:cNvPicPr>
          <p:nvPr/>
        </p:nvPicPr>
        <p:blipFill>
          <a:blip r:embed="rId10"/>
          <a:srcRect/>
          <a:stretch>
            <a:fillRect/>
          </a:stretch>
        </p:blipFill>
        <p:spPr bwMode="auto">
          <a:xfrm>
            <a:off x="6334125" y="1577975"/>
            <a:ext cx="1133475" cy="105092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Capacity Planning (Contd.) </a:t>
            </a:r>
            <a:endParaRPr lang="en-US" dirty="0"/>
          </a:p>
        </p:txBody>
      </p:sp>
      <p:sp>
        <p:nvSpPr>
          <p:cNvPr id="3" name="Content Placeholder 2"/>
          <p:cNvSpPr>
            <a:spLocks noGrp="1"/>
          </p:cNvSpPr>
          <p:nvPr>
            <p:ph idx="1"/>
          </p:nvPr>
        </p:nvSpPr>
        <p:spPr/>
        <p:txBody>
          <a:bodyPr/>
          <a:lstStyle/>
          <a:p>
            <a:r>
              <a:rPr lang="en-US" sz="1600" dirty="0" smtClean="0"/>
              <a:t>Examples of bad scalability due to resource conflicts include the following:</a:t>
            </a:r>
          </a:p>
          <a:p>
            <a:pPr lvl="1"/>
            <a:r>
              <a:rPr lang="en-US" sz="1600" dirty="0" smtClean="0"/>
              <a:t>Applications requiring significant concurrency management as user populations increase</a:t>
            </a:r>
          </a:p>
          <a:p>
            <a:pPr lvl="1"/>
            <a:r>
              <a:rPr lang="en-US" sz="1600" dirty="0" smtClean="0"/>
              <a:t>Increased locking activities</a:t>
            </a:r>
          </a:p>
          <a:p>
            <a:pPr lvl="1"/>
            <a:r>
              <a:rPr lang="en-US" sz="1600" dirty="0" smtClean="0"/>
              <a:t>Increased data consistency workload</a:t>
            </a:r>
          </a:p>
          <a:p>
            <a:pPr lvl="1"/>
            <a:r>
              <a:rPr lang="en-US" sz="1600" dirty="0" smtClean="0"/>
              <a:t>Increased operating system workload</a:t>
            </a:r>
          </a:p>
          <a:p>
            <a:pPr lvl="1"/>
            <a:r>
              <a:rPr lang="en-US" sz="1600" dirty="0" smtClean="0"/>
              <a:t>Transactions requiring increases in data access as data volumes increase</a:t>
            </a:r>
          </a:p>
          <a:p>
            <a:pPr lvl="1"/>
            <a:r>
              <a:rPr lang="en-US" sz="1600" dirty="0" smtClean="0"/>
              <a:t>Poor SQL and index design resulting in a higher number of logical I/Os for the same number of rows returned</a:t>
            </a:r>
          </a:p>
          <a:p>
            <a:pPr lvl="1"/>
            <a:r>
              <a:rPr lang="en-US" sz="1600" dirty="0" smtClean="0"/>
              <a:t>Reduced availability, because database objects take longer to maintain</a:t>
            </a:r>
          </a:p>
          <a:p>
            <a:r>
              <a:rPr lang="en-US" sz="1600" dirty="0" smtClean="0"/>
              <a:t>Examples of resource exhaustion include the following:</a:t>
            </a:r>
          </a:p>
          <a:p>
            <a:pPr lvl="1"/>
            <a:r>
              <a:rPr lang="en-US" sz="1600" dirty="0" smtClean="0"/>
              <a:t>Hardware exhaustion</a:t>
            </a:r>
          </a:p>
          <a:p>
            <a:pPr lvl="1"/>
            <a:r>
              <a:rPr lang="en-US" sz="1600" dirty="0" smtClean="0"/>
              <a:t>Table scans in high-volume transactions causing inevitable disk I/O shortages</a:t>
            </a:r>
          </a:p>
          <a:p>
            <a:pPr lvl="1"/>
            <a:r>
              <a:rPr lang="en-US" sz="1600" dirty="0" smtClean="0"/>
              <a:t>Excessive network requests, resulting in network and scheduling bottlenecks</a:t>
            </a:r>
          </a:p>
          <a:p>
            <a:pPr lvl="1"/>
            <a:r>
              <a:rPr lang="en-US" sz="1600" dirty="0" smtClean="0"/>
              <a:t>Memory allocation causing paging and swapping</a:t>
            </a:r>
          </a:p>
          <a:p>
            <a:pPr lvl="1"/>
            <a:r>
              <a:rPr lang="en-US" sz="1600" dirty="0" smtClean="0"/>
              <a:t>Excessive process and thread allocation causing operating system thrashing</a:t>
            </a:r>
          </a:p>
          <a:p>
            <a:pPr lvl="1">
              <a:buNone/>
            </a:pPr>
            <a:endParaRPr lang="en-US" sz="1600" dirty="0" smtClean="0"/>
          </a:p>
          <a:p>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Capacity Planning (Contd.) </a:t>
            </a:r>
            <a:endParaRPr lang="en-US" dirty="0"/>
          </a:p>
        </p:txBody>
      </p:sp>
      <p:sp>
        <p:nvSpPr>
          <p:cNvPr id="3" name="Content Placeholder 2"/>
          <p:cNvSpPr>
            <a:spLocks noGrp="1"/>
          </p:cNvSpPr>
          <p:nvPr>
            <p:ph idx="1"/>
          </p:nvPr>
        </p:nvSpPr>
        <p:spPr/>
        <p:txBody>
          <a:bodyPr/>
          <a:lstStyle/>
          <a:p>
            <a:r>
              <a:rPr lang="en-US" sz="2000" dirty="0" smtClean="0"/>
              <a:t>Scalability</a:t>
            </a:r>
          </a:p>
          <a:p>
            <a:pPr lvl="1"/>
            <a:r>
              <a:rPr lang="en-US" sz="1800" dirty="0" smtClean="0"/>
              <a:t>Vertical Scalability </a:t>
            </a:r>
          </a:p>
          <a:p>
            <a:pPr lvl="1"/>
            <a:r>
              <a:rPr lang="en-US" sz="1800" dirty="0" smtClean="0"/>
              <a:t>Horizontal Scalability </a:t>
            </a:r>
          </a:p>
          <a:p>
            <a:r>
              <a:rPr lang="en-US" sz="2000" dirty="0" smtClean="0"/>
              <a:t>Vertical Scalability </a:t>
            </a:r>
          </a:p>
          <a:p>
            <a:pPr lvl="1"/>
            <a:r>
              <a:rPr lang="en-US" sz="1800" dirty="0" smtClean="0"/>
              <a:t>Adding resource within the same logical unit to increase capacity. An example of this would be to add CPUs to an existing server, or expanding storage by adding hard drive on an existing RAID/SAN storage. </a:t>
            </a:r>
          </a:p>
          <a:p>
            <a:pPr lvl="1"/>
            <a:r>
              <a:rPr lang="en-US" sz="1800" dirty="0" smtClean="0"/>
              <a:t>With Vertical scaling, you cannot scale past the point that your machine is fully loaded without discarding it for another, larger machine.</a:t>
            </a:r>
          </a:p>
          <a:p>
            <a:pPr lvl="1"/>
            <a:r>
              <a:rPr lang="en-US" sz="1800" dirty="0" smtClean="0"/>
              <a:t>Vertical scaling requires a high-end machine that allows easy addition of resources when the need arises</a:t>
            </a:r>
          </a:p>
          <a:p>
            <a:pPr lvl="2">
              <a:buNone/>
            </a:pPr>
            <a:endParaRPr lang="en-US" sz="1800" dirty="0" smtClean="0"/>
          </a:p>
          <a:p>
            <a:pPr lvl="2">
              <a:buNone/>
            </a:pPr>
            <a:endParaRPr lang="en-US" dirty="0" smtClean="0"/>
          </a:p>
          <a:p>
            <a:pPr lvl="1">
              <a:buNone/>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Capacity Planning (Contd.) </a:t>
            </a:r>
            <a:endParaRPr lang="en-US" dirty="0"/>
          </a:p>
        </p:txBody>
      </p:sp>
      <p:sp>
        <p:nvSpPr>
          <p:cNvPr id="3" name="Content Placeholder 2"/>
          <p:cNvSpPr>
            <a:spLocks noGrp="1"/>
          </p:cNvSpPr>
          <p:nvPr>
            <p:ph idx="1"/>
          </p:nvPr>
        </p:nvSpPr>
        <p:spPr/>
        <p:txBody>
          <a:bodyPr/>
          <a:lstStyle/>
          <a:p>
            <a:r>
              <a:rPr lang="en-US" sz="2200" dirty="0" smtClean="0"/>
              <a:t>Horizontal Scalability: </a:t>
            </a:r>
          </a:p>
          <a:p>
            <a:pPr lvl="1"/>
            <a:r>
              <a:rPr lang="en-US" sz="1800" dirty="0" smtClean="0"/>
              <a:t>Adding multiple logical units of resources and making them work as a single unit. Most clustering solutions, distributed file systems, load-balancers help you with horizontal scalability</a:t>
            </a:r>
          </a:p>
          <a:p>
            <a:pPr lvl="1"/>
            <a:r>
              <a:rPr lang="en-US" sz="1800" dirty="0" smtClean="0"/>
              <a:t>Horizontal scaling is often appropriate for organizations that decide to invest in low-cost servers initially and acquire more machines as the load increases. </a:t>
            </a:r>
          </a:p>
          <a:p>
            <a:pPr lvl="1"/>
            <a:r>
              <a:rPr lang="en-US" sz="1800" dirty="0" smtClean="0"/>
              <a:t>It involves additional costs for load balancing and system administration. </a:t>
            </a:r>
          </a:p>
          <a:p>
            <a:pPr lvl="1"/>
            <a:r>
              <a:rPr lang="en-US" sz="1800" dirty="0" smtClean="0"/>
              <a:t>An additional advantage of Horizontal scaling is that it suffers less from scalability ceilings that are expensive to address.</a:t>
            </a:r>
            <a:endParaRPr lang="en-US" sz="1600" dirty="0" smtClean="0"/>
          </a:p>
          <a:p>
            <a:pPr lvl="1"/>
            <a:r>
              <a:rPr lang="en-US" sz="1800" dirty="0" smtClean="0"/>
              <a:t>A combination of horizontal and vertical scaling is sometimes the best solution; it helps organizations benefit from the relative advantages of both approaches.</a:t>
            </a:r>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7391400" cy="533400"/>
          </a:xfrm>
        </p:spPr>
        <p:txBody>
          <a:bodyPr/>
          <a:lstStyle/>
          <a:p>
            <a:r>
              <a:rPr lang="en-US" dirty="0" smtClean="0"/>
              <a:t>Database Capacity Planning (Contd.) </a:t>
            </a:r>
            <a:endParaRPr lang="en-US" dirty="0"/>
          </a:p>
        </p:txBody>
      </p:sp>
      <p:sp>
        <p:nvSpPr>
          <p:cNvPr id="3" name="Content Placeholder 2"/>
          <p:cNvSpPr>
            <a:spLocks noGrp="1"/>
          </p:cNvSpPr>
          <p:nvPr>
            <p:ph idx="1"/>
          </p:nvPr>
        </p:nvSpPr>
        <p:spPr>
          <a:xfrm>
            <a:off x="228600" y="1295400"/>
            <a:ext cx="8686800" cy="4943475"/>
          </a:xfrm>
        </p:spPr>
        <p:txBody>
          <a:bodyPr/>
          <a:lstStyle/>
          <a:p>
            <a:r>
              <a:rPr lang="en-US" sz="2000" dirty="0" smtClean="0"/>
              <a:t>Clustering: A cluster is a group of independent servers that function as a single system.</a:t>
            </a:r>
          </a:p>
          <a:p>
            <a:pPr lvl="1"/>
            <a:r>
              <a:rPr lang="en-US" sz="1800" dirty="0" smtClean="0"/>
              <a:t>Why Cluster </a:t>
            </a:r>
          </a:p>
          <a:p>
            <a:pPr lvl="2"/>
            <a:r>
              <a:rPr lang="en-US" sz="1600" dirty="0" smtClean="0"/>
              <a:t>Recoverability</a:t>
            </a:r>
          </a:p>
          <a:p>
            <a:pPr lvl="2"/>
            <a:r>
              <a:rPr lang="en-US" sz="1600" dirty="0" smtClean="0"/>
              <a:t>Availability</a:t>
            </a:r>
          </a:p>
          <a:p>
            <a:pPr lvl="2"/>
            <a:r>
              <a:rPr lang="en-US" sz="1600" dirty="0" smtClean="0"/>
              <a:t>Performance</a:t>
            </a:r>
          </a:p>
          <a:p>
            <a:pPr lvl="1"/>
            <a:r>
              <a:rPr lang="en-US" sz="1800" dirty="0" smtClean="0"/>
              <a:t>Speedup </a:t>
            </a:r>
          </a:p>
          <a:p>
            <a:pPr lvl="2"/>
            <a:r>
              <a:rPr lang="en-US" sz="1600" dirty="0" smtClean="0"/>
              <a:t>Faster response times</a:t>
            </a:r>
          </a:p>
          <a:p>
            <a:pPr lvl="2"/>
            <a:r>
              <a:rPr lang="en-US" sz="1600" dirty="0" smtClean="0"/>
              <a:t>Transactions finish faster</a:t>
            </a:r>
          </a:p>
          <a:p>
            <a:pPr lvl="1"/>
            <a:r>
              <a:rPr lang="en-US" sz="1800" dirty="0" smtClean="0"/>
              <a:t>Scale up</a:t>
            </a:r>
          </a:p>
          <a:p>
            <a:pPr lvl="2"/>
            <a:r>
              <a:rPr lang="en-US" sz="1600" dirty="0" smtClean="0"/>
              <a:t>More work done</a:t>
            </a:r>
          </a:p>
          <a:p>
            <a:pPr lvl="2"/>
            <a:r>
              <a:rPr lang="en-US" sz="1600" dirty="0" smtClean="0"/>
              <a:t>More capacity, more concurrent transactions</a:t>
            </a:r>
          </a:p>
          <a:p>
            <a:pPr>
              <a:lnSpc>
                <a:spcPct val="80000"/>
              </a:lnSpc>
            </a:pPr>
            <a:r>
              <a:rPr lang="en-US" sz="2000" dirty="0" smtClean="0"/>
              <a:t>Which do you need most?</a:t>
            </a:r>
          </a:p>
          <a:p>
            <a:pPr lvl="1">
              <a:lnSpc>
                <a:spcPct val="80000"/>
              </a:lnSpc>
            </a:pPr>
            <a:r>
              <a:rPr lang="en-US" sz="1800" dirty="0" smtClean="0"/>
              <a:t>High Availability – Failover Clusters, Synchronous Replication</a:t>
            </a:r>
          </a:p>
          <a:p>
            <a:pPr lvl="1">
              <a:lnSpc>
                <a:spcPct val="80000"/>
              </a:lnSpc>
            </a:pPr>
            <a:r>
              <a:rPr lang="en-US" sz="1800" dirty="0" smtClean="0"/>
              <a:t>Performance scalability – Active/Active failover clusters, N-to-N failover clusters</a:t>
            </a:r>
          </a:p>
          <a:p>
            <a:pPr lvl="1">
              <a:lnSpc>
                <a:spcPct val="80000"/>
              </a:lnSpc>
            </a:pPr>
            <a:r>
              <a:rPr lang="en-US" sz="1800" dirty="0" smtClean="0"/>
              <a:t>Both – Oracle RAC</a:t>
            </a:r>
          </a:p>
          <a:p>
            <a:pPr>
              <a:buNone/>
            </a:pPr>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7543800" cy="533400"/>
          </a:xfrm>
        </p:spPr>
        <p:txBody>
          <a:bodyPr/>
          <a:lstStyle/>
          <a:p>
            <a:r>
              <a:rPr lang="en-US" dirty="0" smtClean="0"/>
              <a:t>Database Capacity Planning (Contd.) </a:t>
            </a:r>
            <a:endParaRPr lang="en-US" dirty="0"/>
          </a:p>
        </p:txBody>
      </p:sp>
      <p:sp>
        <p:nvSpPr>
          <p:cNvPr id="3" name="Content Placeholder 2"/>
          <p:cNvSpPr>
            <a:spLocks noGrp="1"/>
          </p:cNvSpPr>
          <p:nvPr>
            <p:ph idx="1"/>
          </p:nvPr>
        </p:nvSpPr>
        <p:spPr/>
        <p:txBody>
          <a:bodyPr/>
          <a:lstStyle/>
          <a:p>
            <a:r>
              <a:rPr lang="en-US" dirty="0" smtClean="0"/>
              <a:t>Clustering </a:t>
            </a:r>
          </a:p>
          <a:p>
            <a:pPr lvl="1"/>
            <a:r>
              <a:rPr lang="en-US" dirty="0" smtClean="0"/>
              <a:t>Shared Nothing (Federated)</a:t>
            </a:r>
          </a:p>
          <a:p>
            <a:pPr lvl="2"/>
            <a:r>
              <a:rPr lang="en-US" sz="1800" dirty="0" smtClean="0"/>
              <a:t>Distributed Computing </a:t>
            </a:r>
          </a:p>
          <a:p>
            <a:pPr lvl="1"/>
            <a:r>
              <a:rPr lang="en-US" dirty="0" smtClean="0"/>
              <a:t>Replicated Site</a:t>
            </a:r>
          </a:p>
          <a:p>
            <a:pPr lvl="1"/>
            <a:r>
              <a:rPr lang="en-US" dirty="0" smtClean="0"/>
              <a:t>Shared Disk</a:t>
            </a:r>
          </a:p>
          <a:p>
            <a:pPr lvl="1"/>
            <a:r>
              <a:rPr lang="en-US" dirty="0" smtClean="0"/>
              <a:t>Failover</a:t>
            </a:r>
          </a:p>
          <a:p>
            <a:pPr lvl="1"/>
            <a:r>
              <a:rPr lang="en-US" dirty="0" smtClean="0"/>
              <a:t>Shared Everything</a:t>
            </a:r>
          </a:p>
          <a:p>
            <a:pPr marL="342900" lvl="2" indent="-342900">
              <a:buClrTx/>
              <a:buSzPct val="95000"/>
              <a:buFont typeface="Wingdings" pitchFamily="2" charset="2"/>
              <a:buChar char="v"/>
            </a:pPr>
            <a:endParaRPr lang="en-US" dirty="0" smtClean="0"/>
          </a:p>
          <a:p>
            <a:pPr marL="342900" lvl="2" indent="-342900">
              <a:buClrTx/>
              <a:buSzPct val="95000"/>
              <a:buFont typeface="Wingdings" pitchFamily="2" charset="2"/>
              <a:buChar char="v"/>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7543800" cy="533400"/>
          </a:xfrm>
        </p:spPr>
        <p:txBody>
          <a:bodyPr/>
          <a:lstStyle/>
          <a:p>
            <a:r>
              <a:rPr lang="en-US" dirty="0" smtClean="0"/>
              <a:t>Database Capacity Planning (Contd.) </a:t>
            </a:r>
            <a:endParaRPr lang="en-US" dirty="0"/>
          </a:p>
        </p:txBody>
      </p:sp>
      <p:sp>
        <p:nvSpPr>
          <p:cNvPr id="3" name="Content Placeholder 2"/>
          <p:cNvSpPr>
            <a:spLocks noGrp="1"/>
          </p:cNvSpPr>
          <p:nvPr>
            <p:ph idx="1"/>
          </p:nvPr>
        </p:nvSpPr>
        <p:spPr>
          <a:xfrm>
            <a:off x="228600" y="1371600"/>
            <a:ext cx="4191000" cy="4943475"/>
          </a:xfrm>
        </p:spPr>
        <p:txBody>
          <a:bodyPr/>
          <a:lstStyle/>
          <a:p>
            <a:r>
              <a:rPr lang="en-US" dirty="0" smtClean="0"/>
              <a:t>Shared Nothing Cluster:</a:t>
            </a:r>
          </a:p>
          <a:p>
            <a:pPr lvl="1"/>
            <a:r>
              <a:rPr lang="en-US" dirty="0" smtClean="0"/>
              <a:t>With “share nothing” architectures, database files are partitioned among the instances running on the nodes.  Each instance or node has affinity with a distinct subset of the data and all access to this data is performed exclusively by the node that “owns” that subset of the data.</a:t>
            </a:r>
          </a:p>
          <a:p>
            <a:pPr lvl="2"/>
            <a:r>
              <a:rPr lang="en-US" sz="2000" dirty="0" smtClean="0"/>
              <a:t>For Example: Distributed Databases </a:t>
            </a:r>
          </a:p>
        </p:txBody>
      </p:sp>
      <p:sp>
        <p:nvSpPr>
          <p:cNvPr id="4" name="Slide Number Placeholder 3"/>
          <p:cNvSpPr>
            <a:spLocks noGrp="1"/>
          </p:cNvSpPr>
          <p:nvPr>
            <p:ph type="sldNum" sz="quarter" idx="10"/>
          </p:nvPr>
        </p:nvSpPr>
        <p:spPr>
          <a:xfrm>
            <a:off x="8647113" y="6476328"/>
            <a:ext cx="444500" cy="280746"/>
          </a:xfrm>
        </p:spPr>
        <p:txBody>
          <a:bodyPr/>
          <a:lstStyle/>
          <a:p>
            <a:pPr>
              <a:defRPr/>
            </a:pPr>
            <a:fld id="{8A03E6C6-59ED-4C1D-AFF7-654B369A85CF}" type="slidenum">
              <a:rPr lang="en-US" smtClean="0"/>
              <a:pPr>
                <a:defRPr/>
              </a:pPr>
              <a:t>35</a:t>
            </a:fld>
            <a:endParaRPr lang="en-US"/>
          </a:p>
        </p:txBody>
      </p:sp>
      <p:sp>
        <p:nvSpPr>
          <p:cNvPr id="5" name="AutoShape 4"/>
          <p:cNvSpPr>
            <a:spLocks noChangeArrowheads="1"/>
          </p:cNvSpPr>
          <p:nvPr/>
        </p:nvSpPr>
        <p:spPr bwMode="auto">
          <a:xfrm>
            <a:off x="4419600" y="5486400"/>
            <a:ext cx="762000" cy="333560"/>
          </a:xfrm>
          <a:prstGeom prst="flowChartMagneticDisk">
            <a:avLst/>
          </a:prstGeom>
          <a:solidFill>
            <a:schemeClr val="bg2"/>
          </a:solidFill>
          <a:ln w="9525">
            <a:solidFill>
              <a:schemeClr val="tx1"/>
            </a:solidFill>
            <a:round/>
            <a:headEnd/>
            <a:tailEnd/>
          </a:ln>
          <a:effectLst/>
        </p:spPr>
        <p:txBody>
          <a:bodyPr wrap="none" anchor="ctr"/>
          <a:lstStyle/>
          <a:p>
            <a:r>
              <a:rPr lang="en-US" sz="1200" dirty="0"/>
              <a:t>Database</a:t>
            </a:r>
          </a:p>
        </p:txBody>
      </p:sp>
      <p:sp>
        <p:nvSpPr>
          <p:cNvPr id="6" name="Oval 5"/>
          <p:cNvSpPr>
            <a:spLocks noChangeArrowheads="1"/>
          </p:cNvSpPr>
          <p:nvPr/>
        </p:nvSpPr>
        <p:spPr bwMode="auto">
          <a:xfrm>
            <a:off x="6934200" y="3352800"/>
            <a:ext cx="228600" cy="200136"/>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p:spPr>
        <p:txBody>
          <a:bodyPr wrap="none" anchor="ctr"/>
          <a:lstStyle/>
          <a:p>
            <a:endParaRPr lang="en-US"/>
          </a:p>
        </p:txBody>
      </p:sp>
      <p:sp>
        <p:nvSpPr>
          <p:cNvPr id="7" name="AutoShape 7"/>
          <p:cNvSpPr>
            <a:spLocks noChangeArrowheads="1"/>
          </p:cNvSpPr>
          <p:nvPr/>
        </p:nvSpPr>
        <p:spPr bwMode="auto">
          <a:xfrm>
            <a:off x="8001000" y="5486400"/>
            <a:ext cx="762000" cy="333560"/>
          </a:xfrm>
          <a:prstGeom prst="flowChartMagneticDisk">
            <a:avLst/>
          </a:prstGeom>
          <a:solidFill>
            <a:srgbClr val="FF00FF"/>
          </a:solidFill>
          <a:ln w="9525">
            <a:solidFill>
              <a:schemeClr val="tx1"/>
            </a:solidFill>
            <a:round/>
            <a:headEnd/>
            <a:tailEnd/>
          </a:ln>
          <a:effectLst/>
        </p:spPr>
        <p:txBody>
          <a:bodyPr wrap="none" anchor="ctr"/>
          <a:lstStyle/>
          <a:p>
            <a:r>
              <a:rPr lang="en-US" sz="1200" dirty="0"/>
              <a:t>Database</a:t>
            </a:r>
          </a:p>
        </p:txBody>
      </p:sp>
      <p:grpSp>
        <p:nvGrpSpPr>
          <p:cNvPr id="32" name="Group 31"/>
          <p:cNvGrpSpPr/>
          <p:nvPr/>
        </p:nvGrpSpPr>
        <p:grpSpPr>
          <a:xfrm>
            <a:off x="4838700" y="4191000"/>
            <a:ext cx="3924300" cy="990600"/>
            <a:chOff x="4838700" y="4464050"/>
            <a:chExt cx="3924300" cy="930228"/>
          </a:xfrm>
        </p:grpSpPr>
        <p:pic>
          <p:nvPicPr>
            <p:cNvPr id="9" name="Picture 10"/>
            <p:cNvPicPr>
              <a:picLocks noChangeAspect="1" noChangeArrowheads="1"/>
            </p:cNvPicPr>
            <p:nvPr/>
          </p:nvPicPr>
          <p:blipFill>
            <a:blip r:embed="rId2"/>
            <a:srcRect/>
            <a:stretch>
              <a:fillRect/>
            </a:stretch>
          </p:blipFill>
          <p:spPr bwMode="auto">
            <a:xfrm>
              <a:off x="7391400" y="4464050"/>
              <a:ext cx="1371600" cy="844114"/>
            </a:xfrm>
            <a:prstGeom prst="rect">
              <a:avLst/>
            </a:prstGeom>
            <a:noFill/>
            <a:ln w="9525">
              <a:noFill/>
              <a:miter lim="800000"/>
              <a:headEnd/>
              <a:tailEnd/>
            </a:ln>
          </p:spPr>
        </p:pic>
        <p:sp>
          <p:nvSpPr>
            <p:cNvPr id="10" name="Line 11"/>
            <p:cNvSpPr>
              <a:spLocks noChangeShapeType="1"/>
            </p:cNvSpPr>
            <p:nvPr/>
          </p:nvSpPr>
          <p:spPr bwMode="auto">
            <a:xfrm flipV="1">
              <a:off x="7685723" y="5050754"/>
              <a:ext cx="952976" cy="45720"/>
            </a:xfrm>
            <a:prstGeom prst="line">
              <a:avLst/>
            </a:prstGeom>
            <a:noFill/>
            <a:ln w="28575">
              <a:solidFill>
                <a:schemeClr val="tx1"/>
              </a:solidFill>
              <a:round/>
              <a:headEnd/>
              <a:tailEnd/>
            </a:ln>
            <a:effectLst/>
          </p:spPr>
          <p:txBody>
            <a:bodyPr/>
            <a:lstStyle/>
            <a:p>
              <a:endParaRPr lang="en-US"/>
            </a:p>
          </p:txBody>
        </p:sp>
        <p:sp>
          <p:nvSpPr>
            <p:cNvPr id="11" name="Rectangle 12"/>
            <p:cNvSpPr>
              <a:spLocks noChangeArrowheads="1"/>
            </p:cNvSpPr>
            <p:nvPr/>
          </p:nvSpPr>
          <p:spPr bwMode="auto">
            <a:xfrm>
              <a:off x="7652862" y="5114714"/>
              <a:ext cx="904398" cy="223908"/>
            </a:xfrm>
            <a:prstGeom prst="rect">
              <a:avLst/>
            </a:prstGeom>
            <a:solidFill>
              <a:schemeClr val="bg1"/>
            </a:solidFill>
            <a:ln w="9525">
              <a:noFill/>
              <a:miter lim="800000"/>
              <a:headEnd/>
              <a:tailEnd/>
            </a:ln>
            <a:effectLst/>
          </p:spPr>
          <p:txBody>
            <a:bodyPr wrap="none" anchor="ctr"/>
            <a:lstStyle/>
            <a:p>
              <a:r>
                <a:rPr lang="en-US" sz="1400" dirty="0"/>
                <a:t>     Server   </a:t>
              </a:r>
            </a:p>
          </p:txBody>
        </p:sp>
        <p:pic>
          <p:nvPicPr>
            <p:cNvPr id="13" name="Picture 15"/>
            <p:cNvPicPr>
              <a:picLocks noChangeAspect="1" noChangeArrowheads="1"/>
            </p:cNvPicPr>
            <p:nvPr/>
          </p:nvPicPr>
          <p:blipFill>
            <a:blip r:embed="rId2"/>
            <a:srcRect/>
            <a:stretch>
              <a:fillRect/>
            </a:stretch>
          </p:blipFill>
          <p:spPr bwMode="auto">
            <a:xfrm>
              <a:off x="4838700" y="4519706"/>
              <a:ext cx="1371600" cy="844114"/>
            </a:xfrm>
            <a:prstGeom prst="rect">
              <a:avLst/>
            </a:prstGeom>
            <a:noFill/>
            <a:ln w="9525">
              <a:noFill/>
              <a:miter lim="800000"/>
              <a:headEnd/>
              <a:tailEnd/>
            </a:ln>
          </p:spPr>
        </p:pic>
        <p:sp>
          <p:nvSpPr>
            <p:cNvPr id="14" name="Line 16"/>
            <p:cNvSpPr>
              <a:spLocks noChangeShapeType="1"/>
            </p:cNvSpPr>
            <p:nvPr/>
          </p:nvSpPr>
          <p:spPr bwMode="auto">
            <a:xfrm flipV="1">
              <a:off x="5133023" y="5106410"/>
              <a:ext cx="952976" cy="45720"/>
            </a:xfrm>
            <a:prstGeom prst="line">
              <a:avLst/>
            </a:prstGeom>
            <a:noFill/>
            <a:ln w="28575">
              <a:solidFill>
                <a:schemeClr val="tx1"/>
              </a:solidFill>
              <a:round/>
              <a:headEnd/>
              <a:tailEnd/>
            </a:ln>
            <a:effectLst/>
          </p:spPr>
          <p:txBody>
            <a:bodyPr/>
            <a:lstStyle/>
            <a:p>
              <a:endParaRPr lang="en-US"/>
            </a:p>
          </p:txBody>
        </p:sp>
        <p:sp>
          <p:nvSpPr>
            <p:cNvPr id="15" name="Rectangle 17"/>
            <p:cNvSpPr>
              <a:spLocks noChangeArrowheads="1"/>
            </p:cNvSpPr>
            <p:nvPr/>
          </p:nvSpPr>
          <p:spPr bwMode="auto">
            <a:xfrm>
              <a:off x="5100162" y="5170370"/>
              <a:ext cx="904398" cy="223908"/>
            </a:xfrm>
            <a:prstGeom prst="rect">
              <a:avLst/>
            </a:prstGeom>
            <a:solidFill>
              <a:schemeClr val="bg1"/>
            </a:solidFill>
            <a:ln w="9525">
              <a:noFill/>
              <a:miter lim="800000"/>
              <a:headEnd/>
              <a:tailEnd/>
            </a:ln>
            <a:effectLst/>
          </p:spPr>
          <p:txBody>
            <a:bodyPr wrap="none" anchor="ctr"/>
            <a:lstStyle/>
            <a:p>
              <a:r>
                <a:rPr lang="en-US" sz="1400"/>
                <a:t>     Server   </a:t>
              </a:r>
            </a:p>
          </p:txBody>
        </p:sp>
      </p:grpSp>
      <p:sp>
        <p:nvSpPr>
          <p:cNvPr id="16" name="Line 18"/>
          <p:cNvSpPr>
            <a:spLocks noChangeShapeType="1"/>
          </p:cNvSpPr>
          <p:nvPr/>
        </p:nvSpPr>
        <p:spPr bwMode="auto">
          <a:xfrm flipV="1">
            <a:off x="4800600" y="4953000"/>
            <a:ext cx="457200" cy="600408"/>
          </a:xfrm>
          <a:prstGeom prst="line">
            <a:avLst/>
          </a:prstGeom>
          <a:noFill/>
          <a:ln w="9525">
            <a:solidFill>
              <a:schemeClr val="tx1"/>
            </a:solidFill>
            <a:round/>
            <a:headEnd/>
            <a:tailEnd/>
          </a:ln>
          <a:effectLst/>
        </p:spPr>
        <p:txBody>
          <a:bodyPr/>
          <a:lstStyle/>
          <a:p>
            <a:endParaRPr lang="en-US"/>
          </a:p>
        </p:txBody>
      </p:sp>
      <p:sp>
        <p:nvSpPr>
          <p:cNvPr id="17" name="Line 19"/>
          <p:cNvSpPr>
            <a:spLocks noChangeShapeType="1"/>
          </p:cNvSpPr>
          <p:nvPr/>
        </p:nvSpPr>
        <p:spPr bwMode="auto">
          <a:xfrm flipV="1">
            <a:off x="8382000" y="4876800"/>
            <a:ext cx="152400" cy="667120"/>
          </a:xfrm>
          <a:prstGeom prst="line">
            <a:avLst/>
          </a:prstGeom>
          <a:noFill/>
          <a:ln w="9525">
            <a:solidFill>
              <a:schemeClr val="tx1"/>
            </a:solidFill>
            <a:round/>
            <a:headEnd/>
            <a:tailEnd/>
          </a:ln>
          <a:effectLst/>
        </p:spPr>
        <p:txBody>
          <a:bodyPr/>
          <a:lstStyle/>
          <a:p>
            <a:endParaRPr lang="en-US"/>
          </a:p>
        </p:txBody>
      </p:sp>
      <p:pic>
        <p:nvPicPr>
          <p:cNvPr id="18" name="Picture 20" descr="j0195384"/>
          <p:cNvPicPr>
            <a:picLocks noChangeAspect="1" noChangeArrowheads="1"/>
          </p:cNvPicPr>
          <p:nvPr/>
        </p:nvPicPr>
        <p:blipFill>
          <a:blip r:embed="rId3"/>
          <a:srcRect/>
          <a:stretch>
            <a:fillRect/>
          </a:stretch>
        </p:blipFill>
        <p:spPr bwMode="auto">
          <a:xfrm>
            <a:off x="8229600" y="2590800"/>
            <a:ext cx="762000" cy="1063624"/>
          </a:xfrm>
          <a:prstGeom prst="rect">
            <a:avLst/>
          </a:prstGeom>
          <a:noFill/>
          <a:ln w="9525">
            <a:noFill/>
            <a:miter lim="800000"/>
            <a:headEnd/>
            <a:tailEnd/>
          </a:ln>
        </p:spPr>
      </p:pic>
      <p:sp>
        <p:nvSpPr>
          <p:cNvPr id="19" name="Cloud"/>
          <p:cNvSpPr>
            <a:spLocks noChangeAspect="1" noEditPoints="1" noChangeArrowheads="1"/>
          </p:cNvSpPr>
          <p:nvPr/>
        </p:nvSpPr>
        <p:spPr bwMode="auto">
          <a:xfrm>
            <a:off x="5410200" y="1752600"/>
            <a:ext cx="1219200" cy="122396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20" name="Line 22"/>
          <p:cNvSpPr>
            <a:spLocks noChangeShapeType="1"/>
          </p:cNvSpPr>
          <p:nvPr/>
        </p:nvSpPr>
        <p:spPr bwMode="auto">
          <a:xfrm flipH="1" flipV="1">
            <a:off x="6400800" y="2781447"/>
            <a:ext cx="1752600" cy="45719"/>
          </a:xfrm>
          <a:prstGeom prst="line">
            <a:avLst/>
          </a:prstGeom>
          <a:noFill/>
          <a:ln w="76200">
            <a:solidFill>
              <a:schemeClr val="tx1"/>
            </a:solidFill>
            <a:round/>
            <a:headEnd/>
            <a:tailEnd type="triangle" w="med" len="med"/>
          </a:ln>
          <a:effectLst/>
        </p:spPr>
        <p:txBody>
          <a:bodyPr/>
          <a:lstStyle/>
          <a:p>
            <a:endParaRPr lang="en-US"/>
          </a:p>
        </p:txBody>
      </p:sp>
      <p:sp>
        <p:nvSpPr>
          <p:cNvPr id="21" name="Line 23"/>
          <p:cNvSpPr>
            <a:spLocks noChangeShapeType="1"/>
          </p:cNvSpPr>
          <p:nvPr/>
        </p:nvSpPr>
        <p:spPr bwMode="auto">
          <a:xfrm>
            <a:off x="6248400" y="2819400"/>
            <a:ext cx="838200" cy="571944"/>
          </a:xfrm>
          <a:prstGeom prst="line">
            <a:avLst/>
          </a:prstGeom>
          <a:noFill/>
          <a:ln w="76200">
            <a:solidFill>
              <a:schemeClr val="tx1"/>
            </a:solidFill>
            <a:round/>
            <a:headEnd/>
            <a:tailEnd type="triangle" w="med" len="med"/>
          </a:ln>
          <a:effectLst/>
        </p:spPr>
        <p:txBody>
          <a:bodyPr/>
          <a:lstStyle/>
          <a:p>
            <a:endParaRPr lang="en-US"/>
          </a:p>
        </p:txBody>
      </p:sp>
      <p:sp>
        <p:nvSpPr>
          <p:cNvPr id="22" name="AutoShape 26"/>
          <p:cNvSpPr>
            <a:spLocks noChangeArrowheads="1"/>
          </p:cNvSpPr>
          <p:nvPr/>
        </p:nvSpPr>
        <p:spPr bwMode="auto">
          <a:xfrm>
            <a:off x="5791200" y="3886200"/>
            <a:ext cx="2133600" cy="333560"/>
          </a:xfrm>
          <a:prstGeom prst="curvedDownArrow">
            <a:avLst>
              <a:gd name="adj1" fmla="val 112000"/>
              <a:gd name="adj2" fmla="val 224000"/>
              <a:gd name="adj3" fmla="val 33333"/>
            </a:avLst>
          </a:prstGeom>
          <a:solidFill>
            <a:srgbClr val="FBFDB5"/>
          </a:solidFill>
          <a:ln w="9525">
            <a:solidFill>
              <a:schemeClr val="tx1"/>
            </a:solidFill>
            <a:miter lim="800000"/>
            <a:headEnd/>
            <a:tailEnd/>
          </a:ln>
          <a:effectLst/>
        </p:spPr>
        <p:txBody>
          <a:bodyPr wrap="none" anchor="ctr"/>
          <a:lstStyle/>
          <a:p>
            <a:r>
              <a:rPr lang="en-US" sz="1400"/>
              <a:t>Got it?</a:t>
            </a:r>
          </a:p>
        </p:txBody>
      </p:sp>
      <p:sp>
        <p:nvSpPr>
          <p:cNvPr id="23" name="AutoShape 28"/>
          <p:cNvSpPr>
            <a:spLocks noChangeArrowheads="1"/>
          </p:cNvSpPr>
          <p:nvPr/>
        </p:nvSpPr>
        <p:spPr bwMode="auto">
          <a:xfrm rot="10800000">
            <a:off x="5791200" y="4953000"/>
            <a:ext cx="2209800" cy="400272"/>
          </a:xfrm>
          <a:prstGeom prst="curvedDownArrow">
            <a:avLst>
              <a:gd name="adj1" fmla="val 96667"/>
              <a:gd name="adj2" fmla="val 210232"/>
              <a:gd name="adj3" fmla="val 33333"/>
            </a:avLst>
          </a:prstGeom>
          <a:solidFill>
            <a:srgbClr val="FBFDB5"/>
          </a:solidFill>
          <a:ln w="9525">
            <a:solidFill>
              <a:schemeClr val="tx1"/>
            </a:solidFill>
            <a:miter lim="800000"/>
            <a:headEnd/>
            <a:tailEnd/>
          </a:ln>
          <a:effectLst/>
        </p:spPr>
        <p:txBody>
          <a:bodyPr wrap="none" anchor="ctr"/>
          <a:lstStyle/>
          <a:p>
            <a:r>
              <a:rPr lang="en-US" sz="1400" dirty="0"/>
              <a:t>Got it!</a:t>
            </a:r>
          </a:p>
        </p:txBody>
      </p:sp>
      <p:sp>
        <p:nvSpPr>
          <p:cNvPr id="24" name="AutoShape 29"/>
          <p:cNvSpPr>
            <a:spLocks noChangeArrowheads="1"/>
          </p:cNvSpPr>
          <p:nvPr/>
        </p:nvSpPr>
        <p:spPr bwMode="auto">
          <a:xfrm>
            <a:off x="6324600" y="4419600"/>
            <a:ext cx="990600" cy="466984"/>
          </a:xfrm>
          <a:prstGeom prst="rightArrow">
            <a:avLst>
              <a:gd name="adj1" fmla="val 50000"/>
              <a:gd name="adj2" fmla="val 46429"/>
            </a:avLst>
          </a:prstGeom>
          <a:solidFill>
            <a:srgbClr val="FBFDB5"/>
          </a:solidFill>
          <a:ln w="9525">
            <a:solidFill>
              <a:schemeClr val="tx1"/>
            </a:solidFill>
            <a:miter lim="800000"/>
            <a:headEnd/>
            <a:tailEnd/>
          </a:ln>
          <a:effectLst/>
        </p:spPr>
        <p:txBody>
          <a:bodyPr wrap="none" anchor="ctr"/>
          <a:lstStyle/>
          <a:p>
            <a:r>
              <a:rPr lang="en-US" sz="1400" dirty="0"/>
              <a:t>Good!</a:t>
            </a:r>
          </a:p>
        </p:txBody>
      </p:sp>
      <p:sp>
        <p:nvSpPr>
          <p:cNvPr id="25" name="Text Box 32"/>
          <p:cNvSpPr txBox="1">
            <a:spLocks noChangeArrowheads="1"/>
          </p:cNvSpPr>
          <p:nvPr/>
        </p:nvSpPr>
        <p:spPr bwMode="auto">
          <a:xfrm>
            <a:off x="5894388" y="4104003"/>
            <a:ext cx="354012" cy="338554"/>
          </a:xfrm>
          <a:prstGeom prst="rect">
            <a:avLst/>
          </a:prstGeom>
          <a:noFill/>
          <a:ln w="9525">
            <a:noFill/>
            <a:miter lim="800000"/>
            <a:headEnd/>
            <a:tailEnd/>
          </a:ln>
          <a:effectLst/>
        </p:spPr>
        <p:txBody>
          <a:bodyPr wrap="square">
            <a:spAutoFit/>
          </a:bodyPr>
          <a:lstStyle/>
          <a:p>
            <a:r>
              <a:rPr lang="en-US" sz="1600" b="1"/>
              <a:t>1.</a:t>
            </a:r>
          </a:p>
        </p:txBody>
      </p:sp>
      <p:sp>
        <p:nvSpPr>
          <p:cNvPr id="26" name="Text Box 33"/>
          <p:cNvSpPr txBox="1">
            <a:spLocks noChangeArrowheads="1"/>
          </p:cNvSpPr>
          <p:nvPr/>
        </p:nvSpPr>
        <p:spPr bwMode="auto">
          <a:xfrm>
            <a:off x="7467601" y="5475603"/>
            <a:ext cx="354012" cy="338554"/>
          </a:xfrm>
          <a:prstGeom prst="rect">
            <a:avLst/>
          </a:prstGeom>
          <a:noFill/>
          <a:ln w="9525">
            <a:noFill/>
            <a:miter lim="800000"/>
            <a:headEnd/>
            <a:tailEnd/>
          </a:ln>
          <a:effectLst/>
        </p:spPr>
        <p:txBody>
          <a:bodyPr wrap="square">
            <a:spAutoFit/>
          </a:bodyPr>
          <a:lstStyle/>
          <a:p>
            <a:r>
              <a:rPr lang="en-US" sz="1600" b="1"/>
              <a:t>2.</a:t>
            </a:r>
          </a:p>
        </p:txBody>
      </p:sp>
      <p:sp>
        <p:nvSpPr>
          <p:cNvPr id="27" name="Text Box 34"/>
          <p:cNvSpPr txBox="1">
            <a:spLocks noChangeArrowheads="1"/>
          </p:cNvSpPr>
          <p:nvPr/>
        </p:nvSpPr>
        <p:spPr bwMode="auto">
          <a:xfrm>
            <a:off x="6629401" y="4986653"/>
            <a:ext cx="354012" cy="338554"/>
          </a:xfrm>
          <a:prstGeom prst="rect">
            <a:avLst/>
          </a:prstGeom>
          <a:noFill/>
          <a:ln w="9525">
            <a:noFill/>
            <a:miter lim="800000"/>
            <a:headEnd/>
            <a:tailEnd/>
          </a:ln>
          <a:effectLst/>
        </p:spPr>
        <p:txBody>
          <a:bodyPr wrap="square">
            <a:spAutoFit/>
          </a:bodyPr>
          <a:lstStyle/>
          <a:p>
            <a:r>
              <a:rPr lang="en-US" sz="1600" b="1"/>
              <a:t>3.</a:t>
            </a:r>
          </a:p>
        </p:txBody>
      </p:sp>
      <p:sp>
        <p:nvSpPr>
          <p:cNvPr id="28" name="Line 35"/>
          <p:cNvSpPr>
            <a:spLocks noChangeShapeType="1"/>
          </p:cNvSpPr>
          <p:nvPr/>
        </p:nvSpPr>
        <p:spPr bwMode="auto">
          <a:xfrm flipH="1">
            <a:off x="5486400" y="3505200"/>
            <a:ext cx="1371600" cy="819818"/>
          </a:xfrm>
          <a:prstGeom prst="line">
            <a:avLst/>
          </a:prstGeom>
          <a:noFill/>
          <a:ln w="9525">
            <a:solidFill>
              <a:schemeClr val="tx1"/>
            </a:solidFill>
            <a:round/>
            <a:headEnd/>
            <a:tailEnd/>
          </a:ln>
          <a:effectLst/>
        </p:spPr>
        <p:txBody>
          <a:bodyPr/>
          <a:lstStyle/>
          <a:p>
            <a:endParaRPr lang="en-US"/>
          </a:p>
        </p:txBody>
      </p:sp>
      <p:sp>
        <p:nvSpPr>
          <p:cNvPr id="29" name="Line 36"/>
          <p:cNvSpPr>
            <a:spLocks noChangeShapeType="1"/>
          </p:cNvSpPr>
          <p:nvPr/>
        </p:nvSpPr>
        <p:spPr bwMode="auto">
          <a:xfrm>
            <a:off x="7162800" y="3581399"/>
            <a:ext cx="1295400" cy="833753"/>
          </a:xfrm>
          <a:prstGeom prst="line">
            <a:avLst/>
          </a:prstGeom>
          <a:noFill/>
          <a:ln w="9525">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7543800" cy="533400"/>
          </a:xfrm>
        </p:spPr>
        <p:txBody>
          <a:bodyPr/>
          <a:lstStyle/>
          <a:p>
            <a:r>
              <a:rPr lang="en-US" dirty="0" smtClean="0"/>
              <a:t>Database Capacity Planning (Contd.) </a:t>
            </a:r>
            <a:endParaRPr lang="en-US" dirty="0"/>
          </a:p>
        </p:txBody>
      </p:sp>
      <p:sp>
        <p:nvSpPr>
          <p:cNvPr id="3" name="Content Placeholder 2"/>
          <p:cNvSpPr>
            <a:spLocks noGrp="1"/>
          </p:cNvSpPr>
          <p:nvPr>
            <p:ph idx="1"/>
          </p:nvPr>
        </p:nvSpPr>
        <p:spPr>
          <a:xfrm>
            <a:off x="228600" y="1371601"/>
            <a:ext cx="8686800" cy="2438400"/>
          </a:xfrm>
        </p:spPr>
        <p:txBody>
          <a:bodyPr/>
          <a:lstStyle/>
          <a:p>
            <a:r>
              <a:rPr lang="en-US" dirty="0" smtClean="0"/>
              <a:t>Distributed Databases: </a:t>
            </a:r>
          </a:p>
          <a:p>
            <a:pPr lvl="1"/>
            <a:r>
              <a:rPr lang="en-US" dirty="0" smtClean="0"/>
              <a:t>A Distributed Database is a collection of multiple, logically interrelated databases distributed over a computer network. This means that if we implement distributed database systems, the databases should be distributed across the multiple locations as depicted in the following diagram</a:t>
            </a:r>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36</a:t>
            </a:fld>
            <a:endParaRPr lang="en-US"/>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a:srcRect/>
          <a:stretch>
            <a:fillRect/>
          </a:stretch>
        </p:blipFill>
        <p:spPr bwMode="auto">
          <a:xfrm>
            <a:off x="838200" y="3733800"/>
            <a:ext cx="7391400" cy="2286000"/>
          </a:xfrm>
          <a:prstGeom prst="rect">
            <a:avLst/>
          </a:prstGeom>
          <a:noFill/>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7391400" cy="533400"/>
          </a:xfrm>
        </p:spPr>
        <p:txBody>
          <a:bodyPr/>
          <a:lstStyle/>
          <a:p>
            <a:r>
              <a:rPr lang="en-US" dirty="0" smtClean="0"/>
              <a:t>Database Capacity Planning (Contd.) </a:t>
            </a:r>
            <a:endParaRPr lang="en-US" dirty="0"/>
          </a:p>
        </p:txBody>
      </p:sp>
      <p:sp>
        <p:nvSpPr>
          <p:cNvPr id="3" name="Content Placeholder 2"/>
          <p:cNvSpPr>
            <a:spLocks noGrp="1"/>
          </p:cNvSpPr>
          <p:nvPr>
            <p:ph idx="1"/>
          </p:nvPr>
        </p:nvSpPr>
        <p:spPr>
          <a:xfrm>
            <a:off x="228600" y="1295400"/>
            <a:ext cx="8686800" cy="5105400"/>
          </a:xfrm>
        </p:spPr>
        <p:txBody>
          <a:bodyPr/>
          <a:lstStyle/>
          <a:p>
            <a:pPr>
              <a:spcBef>
                <a:spcPts val="0"/>
              </a:spcBef>
            </a:pPr>
            <a:r>
              <a:rPr lang="en-US" dirty="0" smtClean="0"/>
              <a:t>The distributed systems is having the following problems: </a:t>
            </a:r>
          </a:p>
          <a:p>
            <a:pPr lvl="1">
              <a:spcBef>
                <a:spcPts val="0"/>
              </a:spcBef>
            </a:pPr>
            <a:r>
              <a:rPr lang="en-US" dirty="0" smtClean="0"/>
              <a:t>Distribution of Application across the locations when ever any changes are made for example whenever a table structure is changed / or any of the application logic is changed, it has to be distributed across all location immediately to have consistency. Application can fail if the location have different Data structure / Some body make changes without the knowledge of Other locations </a:t>
            </a:r>
          </a:p>
          <a:p>
            <a:pPr lvl="1">
              <a:spcBef>
                <a:spcPts val="0"/>
              </a:spcBef>
            </a:pPr>
            <a:r>
              <a:rPr lang="en-US" dirty="0" smtClean="0"/>
              <a:t>Application server / Web server has to replicated across the locations and each server has to point to the location specific database </a:t>
            </a:r>
          </a:p>
          <a:p>
            <a:pPr>
              <a:spcBef>
                <a:spcPts val="0"/>
              </a:spcBef>
            </a:pPr>
            <a:endParaRPr lang="en-US" sz="1600"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Capacity Planning (Contd.) </a:t>
            </a:r>
            <a:endParaRPr lang="en-US" dirty="0"/>
          </a:p>
        </p:txBody>
      </p:sp>
      <p:sp>
        <p:nvSpPr>
          <p:cNvPr id="3" name="Content Placeholder 2"/>
          <p:cNvSpPr>
            <a:spLocks noGrp="1"/>
          </p:cNvSpPr>
          <p:nvPr>
            <p:ph idx="1"/>
          </p:nvPr>
        </p:nvSpPr>
        <p:spPr/>
        <p:txBody>
          <a:bodyPr/>
          <a:lstStyle/>
          <a:p>
            <a:pPr>
              <a:spcBef>
                <a:spcPts val="0"/>
              </a:spcBef>
            </a:pPr>
            <a:r>
              <a:rPr lang="en-US" sz="2200" dirty="0" smtClean="0"/>
              <a:t>The distributed systems is having the following problems: </a:t>
            </a:r>
          </a:p>
          <a:p>
            <a:pPr lvl="1">
              <a:spcBef>
                <a:spcPts val="0"/>
              </a:spcBef>
            </a:pPr>
            <a:r>
              <a:rPr lang="en-US" dirty="0" smtClean="0"/>
              <a:t>Difficult to maintain integrity — in a distributed database enforcing integrity over a network may require too much networking resources to be feasible for Example problems with Primary keys. It can be duplicated across the locations. There should be some program which guarantees uniqueness across the locations (Global unique identifier). In a distributed database enforcing integrity over a network may require too much networking resources to be feasible.</a:t>
            </a:r>
          </a:p>
          <a:p>
            <a:pPr lvl="1">
              <a:spcBef>
                <a:spcPts val="0"/>
              </a:spcBef>
            </a:pPr>
            <a:r>
              <a:rPr lang="en-US" dirty="0" smtClean="0"/>
              <a:t>Some of the Data will be duplicated. For example user data (Or any other Master data, namely regions) has to be replicated across all locations.  </a:t>
            </a:r>
          </a:p>
          <a:p>
            <a:pPr lvl="1">
              <a:spcBef>
                <a:spcPts val="0"/>
              </a:spcBef>
              <a:buNone/>
            </a:pPr>
            <a:endParaRPr lang="en-US" sz="1600" dirty="0" smtClean="0"/>
          </a:p>
          <a:p>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Capacity Planning (Contd.) </a:t>
            </a:r>
            <a:endParaRPr lang="en-US" dirty="0"/>
          </a:p>
        </p:txBody>
      </p:sp>
      <p:sp>
        <p:nvSpPr>
          <p:cNvPr id="3" name="Content Placeholder 2"/>
          <p:cNvSpPr>
            <a:spLocks noGrp="1"/>
          </p:cNvSpPr>
          <p:nvPr>
            <p:ph idx="1"/>
          </p:nvPr>
        </p:nvSpPr>
        <p:spPr/>
        <p:txBody>
          <a:bodyPr/>
          <a:lstStyle/>
          <a:p>
            <a:r>
              <a:rPr lang="en-US" dirty="0" smtClean="0"/>
              <a:t>The distributed systems problems –Continued </a:t>
            </a:r>
            <a:endParaRPr lang="en-US" sz="1800" dirty="0" smtClean="0"/>
          </a:p>
          <a:p>
            <a:pPr lvl="1"/>
            <a:r>
              <a:rPr lang="en-US" sz="1800" dirty="0" smtClean="0"/>
              <a:t>If Application requires frequent real near time data from different locations to do the analysis   and the need to transfer data from another location , the data has to transferred through network , It can slow down the process. For example  DB links may be used to connect one table at one location  an table at another location which uses network band width  to transfer the data across locations </a:t>
            </a:r>
          </a:p>
          <a:p>
            <a:pPr lvl="1"/>
            <a:r>
              <a:rPr lang="en-US" sz="1800" dirty="0" smtClean="0"/>
              <a:t>Data Synchronization Process. There should be some batch process to be run daily to make sure all the databases across the location are in Sync.  Its will difficult to run any batch process on a common time in which there will be less user activity since the databases are across the regions and have different time zones.   </a:t>
            </a:r>
          </a:p>
          <a:p>
            <a:pPr lvl="1"/>
            <a:r>
              <a:rPr lang="en-US" sz="1800" dirty="0" smtClean="0"/>
              <a:t>Data inconsistency if there is net work failures. The data can be inconsistent across   the location if there are any network failures at any of the locations. </a:t>
            </a:r>
          </a:p>
          <a:p>
            <a:pPr lvl="1"/>
            <a:r>
              <a:rPr lang="en-US" sz="1800" dirty="0" smtClean="0"/>
              <a:t>Security of Data can not be able to manage well since the data is spanning across the locations. Remote database fragments must be secured since they are not centralized. The infrastructure must also be secured (e.g. by encrypting the network links between remote sites).  </a:t>
            </a:r>
          </a:p>
          <a:p>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7"/>
          <p:cNvSpPr>
            <a:spLocks noGrp="1" noChangeArrowheads="1"/>
          </p:cNvSpPr>
          <p:nvPr>
            <p:ph type="sldNum" sz="quarter" idx="10"/>
          </p:nvPr>
        </p:nvSpPr>
        <p:spPr>
          <a:noFill/>
        </p:spPr>
        <p:txBody>
          <a:bodyPr/>
          <a:lstStyle/>
          <a:p>
            <a:fld id="{BC1AB26E-022D-41D0-85D3-34376E393663}" type="slidenum">
              <a:rPr lang="en-US" smtClean="0"/>
              <a:pPr/>
              <a:t>4</a:t>
            </a:fld>
            <a:endParaRPr lang="en-US" smtClean="0"/>
          </a:p>
        </p:txBody>
      </p:sp>
      <p:sp>
        <p:nvSpPr>
          <p:cNvPr id="6147" name="Rectangle 2"/>
          <p:cNvSpPr>
            <a:spLocks noGrp="1" noChangeArrowheads="1"/>
          </p:cNvSpPr>
          <p:nvPr>
            <p:ph type="title"/>
          </p:nvPr>
        </p:nvSpPr>
        <p:spPr/>
        <p:txBody>
          <a:bodyPr/>
          <a:lstStyle/>
          <a:p>
            <a:pPr eaLnBrk="1" hangingPunct="1"/>
            <a:r>
              <a:rPr lang="en-US" sz="3600" dirty="0" smtClean="0"/>
              <a:t>Database Capacity Planning: Overview </a:t>
            </a:r>
          </a:p>
        </p:txBody>
      </p:sp>
      <p:sp>
        <p:nvSpPr>
          <p:cNvPr id="6148" name="Rectangle 3"/>
          <p:cNvSpPr>
            <a:spLocks noGrp="1" noChangeArrowheads="1"/>
          </p:cNvSpPr>
          <p:nvPr>
            <p:ph type="body" idx="1"/>
          </p:nvPr>
        </p:nvSpPr>
        <p:spPr/>
        <p:txBody>
          <a:bodyPr/>
          <a:lstStyle/>
          <a:p>
            <a:pPr eaLnBrk="1" hangingPunct="1"/>
            <a:r>
              <a:rPr lang="en-US" dirty="0" smtClean="0"/>
              <a:t>Introduction:</a:t>
            </a:r>
          </a:p>
          <a:p>
            <a:pPr lvl="1" eaLnBrk="1" hangingPunct="1"/>
            <a:r>
              <a:rPr lang="en-US" dirty="0" smtClean="0"/>
              <a:t>This chapter provides the overview of a database capacity planning and Scalability  options.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7696200" cy="533400"/>
          </a:xfrm>
        </p:spPr>
        <p:txBody>
          <a:bodyPr/>
          <a:lstStyle/>
          <a:p>
            <a:r>
              <a:rPr lang="en-US" dirty="0" smtClean="0"/>
              <a:t>Database Capacity Planning (Contd.) </a:t>
            </a:r>
            <a:endParaRPr lang="en-US" dirty="0"/>
          </a:p>
        </p:txBody>
      </p:sp>
      <p:sp>
        <p:nvSpPr>
          <p:cNvPr id="3" name="Content Placeholder 2"/>
          <p:cNvSpPr>
            <a:spLocks noGrp="1"/>
          </p:cNvSpPr>
          <p:nvPr>
            <p:ph idx="1"/>
          </p:nvPr>
        </p:nvSpPr>
        <p:spPr>
          <a:xfrm>
            <a:off x="228600" y="1371601"/>
            <a:ext cx="8686800" cy="1828800"/>
          </a:xfrm>
        </p:spPr>
        <p:txBody>
          <a:bodyPr/>
          <a:lstStyle/>
          <a:p>
            <a:r>
              <a:rPr lang="en-US" dirty="0" smtClean="0"/>
              <a:t>Centralized Database:</a:t>
            </a:r>
          </a:p>
          <a:p>
            <a:pPr lvl="1"/>
            <a:r>
              <a:rPr lang="en-US" dirty="0" smtClean="0"/>
              <a:t>In the centralized database the data of the different location resides in a central location as depicted in the following diagram. </a:t>
            </a:r>
          </a:p>
          <a:p>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40</a:t>
            </a:fld>
            <a:endParaRPr lang="en-US"/>
          </a:p>
        </p:txBody>
      </p:sp>
      <p:sp>
        <p:nvSpPr>
          <p:cNvPr id="655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5537" name="Picture 1"/>
          <p:cNvPicPr>
            <a:picLocks noChangeAspect="1" noChangeArrowheads="1"/>
          </p:cNvPicPr>
          <p:nvPr/>
        </p:nvPicPr>
        <p:blipFill>
          <a:blip r:embed="rId2"/>
          <a:srcRect/>
          <a:stretch>
            <a:fillRect/>
          </a:stretch>
        </p:blipFill>
        <p:spPr bwMode="auto">
          <a:xfrm>
            <a:off x="1143000" y="2514600"/>
            <a:ext cx="6934200" cy="3581400"/>
          </a:xfrm>
          <a:prstGeom prst="rect">
            <a:avLst/>
          </a:prstGeom>
          <a:noFill/>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7391400" cy="533400"/>
          </a:xfrm>
        </p:spPr>
        <p:txBody>
          <a:bodyPr/>
          <a:lstStyle/>
          <a:p>
            <a:r>
              <a:rPr lang="en-US" dirty="0" smtClean="0"/>
              <a:t>Database Capacity Planning (Contd.) </a:t>
            </a:r>
            <a:endParaRPr lang="en-US" dirty="0"/>
          </a:p>
        </p:txBody>
      </p:sp>
      <p:sp>
        <p:nvSpPr>
          <p:cNvPr id="3" name="Content Placeholder 2"/>
          <p:cNvSpPr>
            <a:spLocks noGrp="1"/>
          </p:cNvSpPr>
          <p:nvPr>
            <p:ph idx="1"/>
          </p:nvPr>
        </p:nvSpPr>
        <p:spPr>
          <a:xfrm>
            <a:off x="228600" y="1219200"/>
            <a:ext cx="8686800" cy="5019675"/>
          </a:xfrm>
        </p:spPr>
        <p:txBody>
          <a:bodyPr/>
          <a:lstStyle/>
          <a:p>
            <a:pPr lvl="0"/>
            <a:r>
              <a:rPr lang="en-US" sz="2000" dirty="0" smtClean="0"/>
              <a:t>Centralized Database: </a:t>
            </a:r>
          </a:p>
          <a:p>
            <a:pPr lvl="1">
              <a:spcBef>
                <a:spcPts val="0"/>
              </a:spcBef>
            </a:pPr>
            <a:r>
              <a:rPr lang="en-US" sz="1800" dirty="0" smtClean="0"/>
              <a:t>Better data concurrency control Since the data is stored in one location all the business rules can be easily run before inserting / updating the data </a:t>
            </a:r>
          </a:p>
          <a:p>
            <a:pPr lvl="1">
              <a:spcBef>
                <a:spcPts val="0"/>
              </a:spcBef>
            </a:pPr>
            <a:r>
              <a:rPr lang="en-US" sz="1800" dirty="0" smtClean="0"/>
              <a:t>Better performance in terms of data retrieval. The  data is centrally located , no data is transferred  across the network, It will tremendously improve the performance of the queries  </a:t>
            </a:r>
          </a:p>
          <a:p>
            <a:pPr lvl="1">
              <a:spcBef>
                <a:spcPts val="0"/>
              </a:spcBef>
            </a:pPr>
            <a:r>
              <a:rPr lang="en-US" sz="1800" dirty="0" smtClean="0"/>
              <a:t>All the Data resides on central location, the data can be archived in better way. Since all the data is centrally location there can be one batch process to run periodically to remove the data from transactional  tables and can easily move that to historical tables </a:t>
            </a:r>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Capacity Planning (Contd.) </a:t>
            </a:r>
            <a:endParaRPr lang="en-US" dirty="0"/>
          </a:p>
        </p:txBody>
      </p:sp>
      <p:sp>
        <p:nvSpPr>
          <p:cNvPr id="3" name="Content Placeholder 2"/>
          <p:cNvSpPr>
            <a:spLocks noGrp="1"/>
          </p:cNvSpPr>
          <p:nvPr>
            <p:ph idx="1"/>
          </p:nvPr>
        </p:nvSpPr>
        <p:spPr/>
        <p:txBody>
          <a:bodyPr/>
          <a:lstStyle/>
          <a:p>
            <a:pPr>
              <a:spcBef>
                <a:spcPts val="0"/>
              </a:spcBef>
            </a:pPr>
            <a:r>
              <a:rPr lang="en-US" sz="2200" dirty="0" smtClean="0"/>
              <a:t>Centralized Database: </a:t>
            </a:r>
          </a:p>
          <a:p>
            <a:pPr lvl="1">
              <a:spcBef>
                <a:spcPts val="0"/>
              </a:spcBef>
            </a:pPr>
            <a:r>
              <a:rPr lang="en-US" sz="1800" dirty="0" smtClean="0"/>
              <a:t>Reduction in number of systems required to handle the data. Since there is only one database instance required , the number of instances required will be reduced </a:t>
            </a:r>
          </a:p>
          <a:p>
            <a:pPr lvl="1">
              <a:spcBef>
                <a:spcPts val="0"/>
              </a:spcBef>
            </a:pPr>
            <a:r>
              <a:rPr lang="en-US" sz="1800" dirty="0" smtClean="0"/>
              <a:t>Reduction of infrastructure requirements via consolidation of IT resources. </a:t>
            </a:r>
          </a:p>
          <a:p>
            <a:pPr lvl="1">
              <a:spcBef>
                <a:spcPts val="0"/>
              </a:spcBef>
            </a:pPr>
            <a:r>
              <a:rPr lang="en-US" sz="1800" dirty="0" smtClean="0"/>
              <a:t>Promotion of standardization via reduction of duplication of data </a:t>
            </a:r>
          </a:p>
          <a:p>
            <a:pPr lvl="1">
              <a:spcBef>
                <a:spcPts val="0"/>
              </a:spcBef>
            </a:pPr>
            <a:r>
              <a:rPr lang="en-US" sz="1800" dirty="0" smtClean="0"/>
              <a:t>Standardization of content. Since the data resides on the central location it’s easier to make/ change any business rules.  </a:t>
            </a:r>
          </a:p>
          <a:p>
            <a:pPr lvl="1">
              <a:spcBef>
                <a:spcPts val="0"/>
              </a:spcBef>
            </a:pPr>
            <a:r>
              <a:rPr lang="en-US" sz="1800" dirty="0" smtClean="0"/>
              <a:t>Simplified reporting (from one system versus many). Reporting can be made of single database rather than hitting many databases across to retrieve the data.   </a:t>
            </a:r>
          </a:p>
          <a:p>
            <a:pPr lvl="1"/>
            <a:endParaRPr lang="en-US" sz="1600" dirty="0" smtClean="0"/>
          </a:p>
          <a:p>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Capacity Planning (Contd.) </a:t>
            </a:r>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43</a:t>
            </a:fld>
            <a:endParaRPr lang="en-US"/>
          </a:p>
        </p:txBody>
      </p:sp>
      <p:sp>
        <p:nvSpPr>
          <p:cNvPr id="48" name="Rectangle 3"/>
          <p:cNvSpPr txBox="1">
            <a:spLocks noChangeArrowheads="1"/>
          </p:cNvSpPr>
          <p:nvPr/>
        </p:nvSpPr>
        <p:spPr bwMode="gray">
          <a:xfrm>
            <a:off x="457200" y="1295400"/>
            <a:ext cx="4038600" cy="4476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l" eaLnBrk="0" hangingPunct="0">
              <a:spcBef>
                <a:spcPct val="20000"/>
              </a:spcBef>
              <a:buSzPct val="95000"/>
              <a:buFont typeface="Wingdings" pitchFamily="2" charset="2"/>
              <a:buChar char="v"/>
            </a:pPr>
            <a:r>
              <a:rPr lang="en-US" sz="2000" b="0" dirty="0" smtClean="0">
                <a:latin typeface="+mn-lt"/>
              </a:rPr>
              <a:t>Replicated Site Cluster :</a:t>
            </a:r>
          </a:p>
          <a:p>
            <a:pPr marL="800100" lvl="1" indent="-342900" algn="l" eaLnBrk="0" hangingPunct="0">
              <a:spcBef>
                <a:spcPct val="20000"/>
              </a:spcBef>
              <a:buClr>
                <a:schemeClr val="accent1"/>
              </a:buClr>
              <a:buSzPct val="95000"/>
              <a:buFont typeface="Wingdings" pitchFamily="2" charset="2"/>
              <a:buChar char="w"/>
            </a:pPr>
            <a:r>
              <a:rPr kumimoji="0" lang="en-US" b="0" i="0" u="none" strike="noStrike" kern="0" cap="none" spc="0" normalizeH="0" baseline="0" noProof="0" dirty="0" smtClean="0">
                <a:ln>
                  <a:noFill/>
                </a:ln>
                <a:solidFill>
                  <a:schemeClr val="tx1"/>
                </a:solidFill>
                <a:effectLst/>
                <a:uLnTx/>
                <a:uFillTx/>
                <a:latin typeface="+mn-lt"/>
                <a:ea typeface="+mn-ea"/>
                <a:cs typeface="+mn-cs"/>
              </a:rPr>
              <a:t>Data replicated at the server (network) level or at the storage (SAN) level</a:t>
            </a:r>
          </a:p>
          <a:p>
            <a:pPr marL="800100" lvl="1" indent="-342900" algn="l" eaLnBrk="0" hangingPunct="0">
              <a:spcBef>
                <a:spcPct val="20000"/>
              </a:spcBef>
              <a:buClr>
                <a:schemeClr val="accent1"/>
              </a:buClr>
              <a:buSzPct val="95000"/>
              <a:buFont typeface="Wingdings" pitchFamily="2" charset="2"/>
              <a:buChar char="w"/>
            </a:pPr>
            <a:r>
              <a:rPr kumimoji="0" lang="en-US" b="0" i="0" u="none" strike="noStrike" kern="0" cap="none" spc="0" normalizeH="0" baseline="0" noProof="0" dirty="0" smtClean="0">
                <a:ln>
                  <a:noFill/>
                </a:ln>
                <a:solidFill>
                  <a:schemeClr val="tx1"/>
                </a:solidFill>
                <a:effectLst/>
                <a:uLnTx/>
                <a:uFillTx/>
                <a:latin typeface="+mn-lt"/>
                <a:ea typeface="+mn-ea"/>
                <a:cs typeface="+mn-cs"/>
              </a:rPr>
              <a:t>Multiple copies of the same database</a:t>
            </a:r>
          </a:p>
          <a:p>
            <a:pPr marL="800100" lvl="1" indent="-342900" algn="l" eaLnBrk="0" hangingPunct="0">
              <a:spcBef>
                <a:spcPct val="20000"/>
              </a:spcBef>
              <a:buClr>
                <a:schemeClr val="accent1"/>
              </a:buClr>
              <a:buSzPct val="95000"/>
              <a:buFont typeface="Wingdings" pitchFamily="2" charset="2"/>
              <a:buChar char="w"/>
            </a:pPr>
            <a:r>
              <a:rPr kumimoji="0" lang="en-US" b="0" i="0" u="none" strike="noStrike" kern="0" cap="none" spc="0" normalizeH="0" baseline="0" noProof="0" dirty="0" smtClean="0">
                <a:ln>
                  <a:noFill/>
                </a:ln>
                <a:solidFill>
                  <a:schemeClr val="tx1"/>
                </a:solidFill>
                <a:effectLst/>
                <a:uLnTx/>
                <a:uFillTx/>
                <a:latin typeface="+mn-lt"/>
                <a:ea typeface="+mn-ea"/>
                <a:cs typeface="+mn-cs"/>
              </a:rPr>
              <a:t>Most common implementation is Active/Passive</a:t>
            </a:r>
          </a:p>
          <a:p>
            <a:pPr marL="800100" lvl="1" indent="-342900" algn="l" eaLnBrk="0" hangingPunct="0">
              <a:spcBef>
                <a:spcPct val="20000"/>
              </a:spcBef>
              <a:buClr>
                <a:schemeClr val="accent1"/>
              </a:buClr>
              <a:buSzPct val="95000"/>
              <a:buFont typeface="Wingdings" pitchFamily="2" charset="2"/>
              <a:buChar char="w"/>
            </a:pPr>
            <a:r>
              <a:rPr kumimoji="0" lang="en-US" b="0" i="0" u="none" strike="noStrike" kern="0" cap="none" spc="0" normalizeH="0" baseline="0" noProof="0" dirty="0" smtClean="0">
                <a:ln>
                  <a:noFill/>
                </a:ln>
                <a:solidFill>
                  <a:schemeClr val="tx1"/>
                </a:solidFill>
                <a:effectLst/>
                <a:uLnTx/>
                <a:uFillTx/>
                <a:latin typeface="+mn-lt"/>
                <a:ea typeface="+mn-ea"/>
                <a:cs typeface="+mn-cs"/>
              </a:rPr>
              <a:t>Failover between nodes</a:t>
            </a:r>
            <a:endParaRPr kumimoji="0" lang="en-US" b="0" i="0" u="none" strike="noStrike" kern="0" cap="none" spc="0" normalizeH="0" baseline="0" noProof="0" dirty="0">
              <a:ln>
                <a:noFill/>
              </a:ln>
              <a:solidFill>
                <a:schemeClr val="tx1"/>
              </a:solidFill>
              <a:effectLst/>
              <a:uLnTx/>
              <a:uFillTx/>
              <a:latin typeface="+mn-lt"/>
              <a:ea typeface="+mn-ea"/>
              <a:cs typeface="+mn-cs"/>
            </a:endParaRPr>
          </a:p>
        </p:txBody>
      </p:sp>
      <p:sp>
        <p:nvSpPr>
          <p:cNvPr id="49" name="AutoShape 4"/>
          <p:cNvSpPr>
            <a:spLocks noChangeArrowheads="1"/>
          </p:cNvSpPr>
          <p:nvPr/>
        </p:nvSpPr>
        <p:spPr bwMode="auto">
          <a:xfrm>
            <a:off x="4492625" y="5181600"/>
            <a:ext cx="762000" cy="838200"/>
          </a:xfrm>
          <a:prstGeom prst="flowChartMagneticDisk">
            <a:avLst/>
          </a:prstGeom>
          <a:solidFill>
            <a:schemeClr val="bg2"/>
          </a:solidFill>
          <a:ln w="9525">
            <a:solidFill>
              <a:schemeClr val="tx1"/>
            </a:solidFill>
            <a:round/>
            <a:headEnd/>
            <a:tailEnd/>
          </a:ln>
          <a:effectLst/>
        </p:spPr>
        <p:txBody>
          <a:bodyPr wrap="none" anchor="ctr"/>
          <a:lstStyle/>
          <a:p>
            <a:r>
              <a:rPr lang="en-US" sz="1200"/>
              <a:t>Database</a:t>
            </a:r>
          </a:p>
        </p:txBody>
      </p:sp>
      <p:sp>
        <p:nvSpPr>
          <p:cNvPr id="50" name="AutoShape 6"/>
          <p:cNvSpPr>
            <a:spLocks noChangeArrowheads="1"/>
          </p:cNvSpPr>
          <p:nvPr/>
        </p:nvSpPr>
        <p:spPr bwMode="auto">
          <a:xfrm>
            <a:off x="8074025" y="5181600"/>
            <a:ext cx="762000" cy="838200"/>
          </a:xfrm>
          <a:prstGeom prst="flowChartMagneticDisk">
            <a:avLst/>
          </a:prstGeom>
          <a:solidFill>
            <a:srgbClr val="FF00FF"/>
          </a:solidFill>
          <a:ln w="9525">
            <a:solidFill>
              <a:schemeClr val="tx1"/>
            </a:solidFill>
            <a:round/>
            <a:headEnd/>
            <a:tailEnd/>
          </a:ln>
          <a:effectLst/>
        </p:spPr>
        <p:txBody>
          <a:bodyPr wrap="none" anchor="ctr"/>
          <a:lstStyle/>
          <a:p>
            <a:r>
              <a:rPr lang="en-US" sz="1200"/>
              <a:t>Database</a:t>
            </a:r>
          </a:p>
        </p:txBody>
      </p:sp>
      <p:grpSp>
        <p:nvGrpSpPr>
          <p:cNvPr id="51" name="Group 7"/>
          <p:cNvGrpSpPr>
            <a:grpSpLocks/>
          </p:cNvGrpSpPr>
          <p:nvPr/>
        </p:nvGrpSpPr>
        <p:grpSpPr bwMode="auto">
          <a:xfrm>
            <a:off x="7540625" y="3625850"/>
            <a:ext cx="1371600" cy="1219200"/>
            <a:chOff x="3336" y="2352"/>
            <a:chExt cx="960" cy="672"/>
          </a:xfrm>
        </p:grpSpPr>
        <p:pic>
          <p:nvPicPr>
            <p:cNvPr id="52" name="Picture 8"/>
            <p:cNvPicPr>
              <a:picLocks noChangeAspect="1" noChangeArrowheads="1"/>
            </p:cNvPicPr>
            <p:nvPr/>
          </p:nvPicPr>
          <p:blipFill>
            <a:blip r:embed="rId3"/>
            <a:srcRect/>
            <a:stretch>
              <a:fillRect/>
            </a:stretch>
          </p:blipFill>
          <p:spPr bwMode="auto">
            <a:xfrm>
              <a:off x="3336" y="2352"/>
              <a:ext cx="960" cy="637"/>
            </a:xfrm>
            <a:prstGeom prst="rect">
              <a:avLst/>
            </a:prstGeom>
            <a:noFill/>
            <a:ln w="9525">
              <a:noFill/>
              <a:miter lim="800000"/>
              <a:headEnd/>
              <a:tailEnd/>
            </a:ln>
          </p:spPr>
        </p:pic>
        <p:sp>
          <p:nvSpPr>
            <p:cNvPr id="53" name="Line 9"/>
            <p:cNvSpPr>
              <a:spLocks noChangeShapeType="1"/>
            </p:cNvSpPr>
            <p:nvPr/>
          </p:nvSpPr>
          <p:spPr bwMode="auto">
            <a:xfrm>
              <a:off x="3542" y="2812"/>
              <a:ext cx="667" cy="0"/>
            </a:xfrm>
            <a:prstGeom prst="line">
              <a:avLst/>
            </a:prstGeom>
            <a:noFill/>
            <a:ln w="28575">
              <a:solidFill>
                <a:schemeClr val="tx1"/>
              </a:solidFill>
              <a:round/>
              <a:headEnd/>
              <a:tailEnd/>
            </a:ln>
            <a:effectLst/>
          </p:spPr>
          <p:txBody>
            <a:bodyPr/>
            <a:lstStyle/>
            <a:p>
              <a:endParaRPr lang="en-US"/>
            </a:p>
          </p:txBody>
        </p:sp>
        <p:sp>
          <p:nvSpPr>
            <p:cNvPr id="54" name="Rectangle 10"/>
            <p:cNvSpPr>
              <a:spLocks noChangeArrowheads="1"/>
            </p:cNvSpPr>
            <p:nvPr/>
          </p:nvSpPr>
          <p:spPr bwMode="auto">
            <a:xfrm>
              <a:off x="3519" y="2831"/>
              <a:ext cx="633" cy="193"/>
            </a:xfrm>
            <a:prstGeom prst="rect">
              <a:avLst/>
            </a:prstGeom>
            <a:solidFill>
              <a:schemeClr val="bg1"/>
            </a:solidFill>
            <a:ln w="9525">
              <a:noFill/>
              <a:miter lim="800000"/>
              <a:headEnd/>
              <a:tailEnd/>
            </a:ln>
            <a:effectLst/>
          </p:spPr>
          <p:txBody>
            <a:bodyPr wrap="none" anchor="ctr"/>
            <a:lstStyle/>
            <a:p>
              <a:r>
                <a:rPr lang="en-US" sz="1400"/>
                <a:t>     Server   </a:t>
              </a:r>
            </a:p>
          </p:txBody>
        </p:sp>
      </p:grpSp>
      <p:grpSp>
        <p:nvGrpSpPr>
          <p:cNvPr id="55" name="Group 11"/>
          <p:cNvGrpSpPr>
            <a:grpSpLocks/>
          </p:cNvGrpSpPr>
          <p:nvPr/>
        </p:nvGrpSpPr>
        <p:grpSpPr bwMode="auto">
          <a:xfrm>
            <a:off x="4987925" y="3702050"/>
            <a:ext cx="1371600" cy="1219200"/>
            <a:chOff x="3336" y="2352"/>
            <a:chExt cx="960" cy="672"/>
          </a:xfrm>
        </p:grpSpPr>
        <p:pic>
          <p:nvPicPr>
            <p:cNvPr id="56" name="Picture 12"/>
            <p:cNvPicPr>
              <a:picLocks noChangeAspect="1" noChangeArrowheads="1"/>
            </p:cNvPicPr>
            <p:nvPr/>
          </p:nvPicPr>
          <p:blipFill>
            <a:blip r:embed="rId3"/>
            <a:srcRect/>
            <a:stretch>
              <a:fillRect/>
            </a:stretch>
          </p:blipFill>
          <p:spPr bwMode="auto">
            <a:xfrm>
              <a:off x="3336" y="2352"/>
              <a:ext cx="960" cy="637"/>
            </a:xfrm>
            <a:prstGeom prst="rect">
              <a:avLst/>
            </a:prstGeom>
            <a:noFill/>
            <a:ln w="9525">
              <a:noFill/>
              <a:miter lim="800000"/>
              <a:headEnd/>
              <a:tailEnd/>
            </a:ln>
          </p:spPr>
        </p:pic>
        <p:sp>
          <p:nvSpPr>
            <p:cNvPr id="57" name="Line 13"/>
            <p:cNvSpPr>
              <a:spLocks noChangeShapeType="1"/>
            </p:cNvSpPr>
            <p:nvPr/>
          </p:nvSpPr>
          <p:spPr bwMode="auto">
            <a:xfrm>
              <a:off x="3542" y="2812"/>
              <a:ext cx="667" cy="0"/>
            </a:xfrm>
            <a:prstGeom prst="line">
              <a:avLst/>
            </a:prstGeom>
            <a:noFill/>
            <a:ln w="28575">
              <a:solidFill>
                <a:schemeClr val="tx1"/>
              </a:solidFill>
              <a:round/>
              <a:headEnd/>
              <a:tailEnd/>
            </a:ln>
            <a:effectLst/>
          </p:spPr>
          <p:txBody>
            <a:bodyPr/>
            <a:lstStyle/>
            <a:p>
              <a:endParaRPr lang="en-US"/>
            </a:p>
          </p:txBody>
        </p:sp>
        <p:sp>
          <p:nvSpPr>
            <p:cNvPr id="58" name="Rectangle 14"/>
            <p:cNvSpPr>
              <a:spLocks noChangeArrowheads="1"/>
            </p:cNvSpPr>
            <p:nvPr/>
          </p:nvSpPr>
          <p:spPr bwMode="auto">
            <a:xfrm>
              <a:off x="3519" y="2831"/>
              <a:ext cx="633" cy="193"/>
            </a:xfrm>
            <a:prstGeom prst="rect">
              <a:avLst/>
            </a:prstGeom>
            <a:solidFill>
              <a:schemeClr val="bg1"/>
            </a:solidFill>
            <a:ln w="9525">
              <a:noFill/>
              <a:miter lim="800000"/>
              <a:headEnd/>
              <a:tailEnd/>
            </a:ln>
            <a:effectLst/>
          </p:spPr>
          <p:txBody>
            <a:bodyPr wrap="none" anchor="ctr"/>
            <a:lstStyle/>
            <a:p>
              <a:r>
                <a:rPr lang="en-US" sz="1400"/>
                <a:t>     Server   </a:t>
              </a:r>
            </a:p>
          </p:txBody>
        </p:sp>
      </p:grpSp>
      <p:sp>
        <p:nvSpPr>
          <p:cNvPr id="59" name="Line 15"/>
          <p:cNvSpPr>
            <a:spLocks noChangeShapeType="1"/>
          </p:cNvSpPr>
          <p:nvPr/>
        </p:nvSpPr>
        <p:spPr bwMode="auto">
          <a:xfrm flipV="1">
            <a:off x="4873625" y="4495800"/>
            <a:ext cx="457200" cy="685800"/>
          </a:xfrm>
          <a:prstGeom prst="line">
            <a:avLst/>
          </a:prstGeom>
          <a:noFill/>
          <a:ln w="9525">
            <a:solidFill>
              <a:schemeClr val="tx1"/>
            </a:solidFill>
            <a:round/>
            <a:headEnd/>
            <a:tailEnd/>
          </a:ln>
          <a:effectLst/>
        </p:spPr>
        <p:txBody>
          <a:bodyPr/>
          <a:lstStyle/>
          <a:p>
            <a:endParaRPr lang="en-US"/>
          </a:p>
        </p:txBody>
      </p:sp>
      <p:sp>
        <p:nvSpPr>
          <p:cNvPr id="60" name="Line 16"/>
          <p:cNvSpPr>
            <a:spLocks noChangeShapeType="1"/>
          </p:cNvSpPr>
          <p:nvPr/>
        </p:nvSpPr>
        <p:spPr bwMode="auto">
          <a:xfrm flipV="1">
            <a:off x="8455025" y="4419600"/>
            <a:ext cx="152400" cy="762000"/>
          </a:xfrm>
          <a:prstGeom prst="line">
            <a:avLst/>
          </a:prstGeom>
          <a:noFill/>
          <a:ln w="9525">
            <a:solidFill>
              <a:schemeClr val="tx1"/>
            </a:solidFill>
            <a:round/>
            <a:headEnd/>
            <a:tailEnd/>
          </a:ln>
          <a:effectLst/>
        </p:spPr>
        <p:txBody>
          <a:bodyPr/>
          <a:lstStyle/>
          <a:p>
            <a:endParaRPr lang="en-US"/>
          </a:p>
        </p:txBody>
      </p:sp>
      <p:sp>
        <p:nvSpPr>
          <p:cNvPr id="61" name="AutoShape 23"/>
          <p:cNvSpPr>
            <a:spLocks noChangeArrowheads="1"/>
          </p:cNvSpPr>
          <p:nvPr/>
        </p:nvSpPr>
        <p:spPr bwMode="auto">
          <a:xfrm>
            <a:off x="6473825" y="3778250"/>
            <a:ext cx="990600" cy="533400"/>
          </a:xfrm>
          <a:prstGeom prst="rightArrow">
            <a:avLst>
              <a:gd name="adj1" fmla="val 50000"/>
              <a:gd name="adj2" fmla="val 46429"/>
            </a:avLst>
          </a:prstGeom>
          <a:solidFill>
            <a:srgbClr val="FBFDB5"/>
          </a:solidFill>
          <a:ln w="9525">
            <a:solidFill>
              <a:schemeClr val="tx1"/>
            </a:solidFill>
            <a:miter lim="800000"/>
            <a:headEnd/>
            <a:tailEnd/>
          </a:ln>
          <a:effectLst/>
        </p:spPr>
        <p:txBody>
          <a:bodyPr wrap="none" anchor="ctr"/>
          <a:lstStyle/>
          <a:p>
            <a:endParaRPr lang="en-US" sz="1400"/>
          </a:p>
        </p:txBody>
      </p:sp>
      <p:sp>
        <p:nvSpPr>
          <p:cNvPr id="62" name="Text Box 26"/>
          <p:cNvSpPr txBox="1">
            <a:spLocks noChangeArrowheads="1"/>
          </p:cNvSpPr>
          <p:nvPr/>
        </p:nvSpPr>
        <p:spPr bwMode="auto">
          <a:xfrm>
            <a:off x="6369050" y="4246563"/>
            <a:ext cx="1181100" cy="517525"/>
          </a:xfrm>
          <a:prstGeom prst="rect">
            <a:avLst/>
          </a:prstGeom>
          <a:noFill/>
          <a:ln w="9525">
            <a:noFill/>
            <a:miter lim="800000"/>
            <a:headEnd/>
            <a:tailEnd/>
          </a:ln>
          <a:effectLst/>
        </p:spPr>
        <p:txBody>
          <a:bodyPr wrap="none">
            <a:spAutoFit/>
          </a:bodyPr>
          <a:lstStyle/>
          <a:p>
            <a:r>
              <a:rPr lang="en-US" sz="1400" b="1"/>
              <a:t>Server level</a:t>
            </a:r>
          </a:p>
          <a:p>
            <a:r>
              <a:rPr lang="en-US" sz="1400" b="1"/>
              <a:t>Replication</a:t>
            </a:r>
          </a:p>
        </p:txBody>
      </p:sp>
      <p:sp>
        <p:nvSpPr>
          <p:cNvPr id="63" name="AutoShape 29"/>
          <p:cNvSpPr>
            <a:spLocks noChangeArrowheads="1"/>
          </p:cNvSpPr>
          <p:nvPr/>
        </p:nvSpPr>
        <p:spPr bwMode="auto">
          <a:xfrm>
            <a:off x="6169025" y="5486400"/>
            <a:ext cx="990600" cy="533400"/>
          </a:xfrm>
          <a:prstGeom prst="rightArrow">
            <a:avLst>
              <a:gd name="adj1" fmla="val 50000"/>
              <a:gd name="adj2" fmla="val 46429"/>
            </a:avLst>
          </a:prstGeom>
          <a:solidFill>
            <a:srgbClr val="FBFDB5"/>
          </a:solidFill>
          <a:ln w="9525">
            <a:solidFill>
              <a:schemeClr val="tx1"/>
            </a:solidFill>
            <a:miter lim="800000"/>
            <a:headEnd/>
            <a:tailEnd/>
          </a:ln>
          <a:effectLst/>
        </p:spPr>
        <p:txBody>
          <a:bodyPr wrap="none" anchor="ctr"/>
          <a:lstStyle/>
          <a:p>
            <a:endParaRPr lang="en-US" sz="1400"/>
          </a:p>
        </p:txBody>
      </p:sp>
      <p:sp>
        <p:nvSpPr>
          <p:cNvPr id="64" name="Text Box 30"/>
          <p:cNvSpPr txBox="1">
            <a:spLocks noChangeArrowheads="1"/>
          </p:cNvSpPr>
          <p:nvPr/>
        </p:nvSpPr>
        <p:spPr bwMode="auto">
          <a:xfrm>
            <a:off x="5924550" y="4968875"/>
            <a:ext cx="1287463" cy="517525"/>
          </a:xfrm>
          <a:prstGeom prst="rect">
            <a:avLst/>
          </a:prstGeom>
          <a:noFill/>
          <a:ln w="9525">
            <a:noFill/>
            <a:miter lim="800000"/>
            <a:headEnd/>
            <a:tailEnd/>
          </a:ln>
          <a:effectLst/>
        </p:spPr>
        <p:txBody>
          <a:bodyPr wrap="none">
            <a:spAutoFit/>
          </a:bodyPr>
          <a:lstStyle/>
          <a:p>
            <a:r>
              <a:rPr lang="en-US" sz="1400" b="1"/>
              <a:t>Storage level</a:t>
            </a:r>
          </a:p>
          <a:p>
            <a:r>
              <a:rPr lang="en-US" sz="1400" b="1"/>
              <a:t>Replication</a:t>
            </a:r>
          </a:p>
        </p:txBody>
      </p:sp>
      <p:sp>
        <p:nvSpPr>
          <p:cNvPr id="65" name="Text Box 31"/>
          <p:cNvSpPr txBox="1">
            <a:spLocks noChangeArrowheads="1"/>
          </p:cNvSpPr>
          <p:nvPr/>
        </p:nvSpPr>
        <p:spPr bwMode="auto">
          <a:xfrm>
            <a:off x="5091113" y="3200400"/>
            <a:ext cx="1208087" cy="304800"/>
          </a:xfrm>
          <a:prstGeom prst="rect">
            <a:avLst/>
          </a:prstGeom>
          <a:noFill/>
          <a:ln w="9525">
            <a:noFill/>
            <a:miter lim="800000"/>
            <a:headEnd/>
            <a:tailEnd/>
          </a:ln>
          <a:effectLst/>
        </p:spPr>
        <p:txBody>
          <a:bodyPr wrap="none">
            <a:spAutoFit/>
          </a:bodyPr>
          <a:lstStyle/>
          <a:p>
            <a:r>
              <a:rPr lang="en-US" sz="1400" b="1"/>
              <a:t>Active Node</a:t>
            </a:r>
          </a:p>
        </p:txBody>
      </p:sp>
      <p:sp>
        <p:nvSpPr>
          <p:cNvPr id="66" name="Text Box 32"/>
          <p:cNvSpPr txBox="1">
            <a:spLocks noChangeArrowheads="1"/>
          </p:cNvSpPr>
          <p:nvPr/>
        </p:nvSpPr>
        <p:spPr bwMode="auto">
          <a:xfrm>
            <a:off x="7578725" y="3124200"/>
            <a:ext cx="1336675" cy="304800"/>
          </a:xfrm>
          <a:prstGeom prst="rect">
            <a:avLst/>
          </a:prstGeom>
          <a:noFill/>
          <a:ln w="9525">
            <a:noFill/>
            <a:miter lim="800000"/>
            <a:headEnd/>
            <a:tailEnd/>
          </a:ln>
          <a:effectLst/>
        </p:spPr>
        <p:txBody>
          <a:bodyPr wrap="none">
            <a:spAutoFit/>
          </a:bodyPr>
          <a:lstStyle/>
          <a:p>
            <a:r>
              <a:rPr lang="en-US" sz="1400" b="1"/>
              <a:t>Passive Node</a:t>
            </a:r>
          </a:p>
        </p:txBody>
      </p:sp>
      <p:sp>
        <p:nvSpPr>
          <p:cNvPr id="67" name="Text Box 33"/>
          <p:cNvSpPr txBox="1">
            <a:spLocks noChangeArrowheads="1"/>
          </p:cNvSpPr>
          <p:nvPr/>
        </p:nvSpPr>
        <p:spPr bwMode="auto">
          <a:xfrm>
            <a:off x="6553200" y="4724400"/>
            <a:ext cx="361950" cy="304800"/>
          </a:xfrm>
          <a:prstGeom prst="rect">
            <a:avLst/>
          </a:prstGeom>
          <a:noFill/>
          <a:ln w="9525">
            <a:noFill/>
            <a:miter lim="800000"/>
            <a:headEnd/>
            <a:tailEnd/>
          </a:ln>
          <a:effectLst/>
        </p:spPr>
        <p:txBody>
          <a:bodyPr wrap="none">
            <a:spAutoFit/>
          </a:bodyPr>
          <a:lstStyle/>
          <a:p>
            <a:r>
              <a:rPr lang="en-US" sz="1400" b="1"/>
              <a:t>or</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Capacity Planning (Contd.) </a:t>
            </a:r>
            <a:endParaRPr lang="en-US" dirty="0"/>
          </a:p>
        </p:txBody>
      </p:sp>
      <p:sp>
        <p:nvSpPr>
          <p:cNvPr id="3" name="Content Placeholder 2"/>
          <p:cNvSpPr>
            <a:spLocks noGrp="1"/>
          </p:cNvSpPr>
          <p:nvPr>
            <p:ph idx="1"/>
          </p:nvPr>
        </p:nvSpPr>
        <p:spPr/>
        <p:txBody>
          <a:bodyPr/>
          <a:lstStyle/>
          <a:p>
            <a:r>
              <a:rPr lang="en-US" dirty="0" smtClean="0"/>
              <a:t>With Shared Disk Clustering, there is a shared file system.  Multiple systems attach to the same disk.  All nodes in the cluster must have access to that shared disk, but only one node has “ownership” of the disk.  (There is only one database instance.)  If one node fails, then the other takes over.</a:t>
            </a:r>
          </a:p>
          <a:p>
            <a:r>
              <a:rPr lang="en-US" dirty="0" smtClean="0"/>
              <a:t>Microsoft calls this Failover cluster.</a:t>
            </a:r>
          </a:p>
          <a:p>
            <a:r>
              <a:rPr lang="en-US" dirty="0" smtClean="0"/>
              <a:t>Oracle has Oracle Failsafe.</a:t>
            </a:r>
          </a:p>
          <a:p>
            <a:r>
              <a:rPr lang="en-US" dirty="0" smtClean="0"/>
              <a:t>There are also numerous third-party implementations.</a:t>
            </a:r>
          </a:p>
          <a:p>
            <a:pPr>
              <a:buNone/>
            </a:pPr>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Capacity Planning (Contd.) </a:t>
            </a:r>
            <a:endParaRPr lang="en-US" dirty="0"/>
          </a:p>
        </p:txBody>
      </p:sp>
      <p:sp>
        <p:nvSpPr>
          <p:cNvPr id="3" name="Content Placeholder 2"/>
          <p:cNvSpPr>
            <a:spLocks noGrp="1"/>
          </p:cNvSpPr>
          <p:nvPr>
            <p:ph idx="1"/>
          </p:nvPr>
        </p:nvSpPr>
        <p:spPr/>
        <p:txBody>
          <a:bodyPr/>
          <a:lstStyle/>
          <a:p>
            <a:r>
              <a:rPr lang="en-US" dirty="0" smtClean="0"/>
              <a:t>Fail Over Cluster: </a:t>
            </a:r>
            <a:endParaRPr lang="en-US" dirty="0"/>
          </a:p>
        </p:txBody>
      </p:sp>
      <p:sp>
        <p:nvSpPr>
          <p:cNvPr id="4" name="Slide Number Placeholder 3"/>
          <p:cNvSpPr>
            <a:spLocks noGrp="1"/>
          </p:cNvSpPr>
          <p:nvPr>
            <p:ph type="sldNum" sz="quarter" idx="10"/>
          </p:nvPr>
        </p:nvSpPr>
        <p:spPr>
          <a:xfrm>
            <a:off x="8602663" y="6456364"/>
            <a:ext cx="488950" cy="233218"/>
          </a:xfrm>
        </p:spPr>
        <p:txBody>
          <a:bodyPr/>
          <a:lstStyle/>
          <a:p>
            <a:pPr>
              <a:defRPr/>
            </a:pPr>
            <a:fld id="{8A03E6C6-59ED-4C1D-AFF7-654B369A85CF}" type="slidenum">
              <a:rPr lang="en-US" smtClean="0"/>
              <a:pPr>
                <a:defRPr/>
              </a:pPr>
              <a:t>45</a:t>
            </a:fld>
            <a:endParaRPr lang="en-US"/>
          </a:p>
        </p:txBody>
      </p:sp>
      <p:sp>
        <p:nvSpPr>
          <p:cNvPr id="5" name="Rectangle 3"/>
          <p:cNvSpPr>
            <a:spLocks noChangeArrowheads="1"/>
          </p:cNvSpPr>
          <p:nvPr/>
        </p:nvSpPr>
        <p:spPr bwMode="auto">
          <a:xfrm>
            <a:off x="228600" y="1828800"/>
            <a:ext cx="3238500" cy="4191000"/>
          </a:xfrm>
          <a:prstGeom prst="rect">
            <a:avLst/>
          </a:prstGeom>
          <a:noFill/>
          <a:ln w="9525">
            <a:noFill/>
            <a:miter lim="800000"/>
            <a:headEnd/>
            <a:tailEnd/>
          </a:ln>
          <a:effectLst/>
        </p:spPr>
        <p:txBody>
          <a:bodyPr lIns="92075" tIns="46038" rIns="92075" bIns="46038"/>
          <a:lstStyle/>
          <a:p>
            <a:pPr marL="955675" lvl="1" indent="-498475" algn="l">
              <a:lnSpc>
                <a:spcPct val="85000"/>
              </a:lnSpc>
              <a:spcBef>
                <a:spcPct val="30000"/>
              </a:spcBef>
              <a:buClr>
                <a:schemeClr val="folHlink"/>
              </a:buClr>
              <a:buSzPct val="75000"/>
              <a:buBlip>
                <a:blip r:embed="rId2"/>
              </a:buBlip>
            </a:pPr>
            <a:r>
              <a:rPr lang="en-US" sz="2000" b="0" dirty="0" smtClean="0">
                <a:latin typeface="+mn-lt"/>
              </a:rPr>
              <a:t>Fault </a:t>
            </a:r>
            <a:r>
              <a:rPr lang="en-US" sz="2000" b="0" dirty="0">
                <a:latin typeface="+mn-lt"/>
              </a:rPr>
              <a:t>tolerant </a:t>
            </a:r>
            <a:r>
              <a:rPr lang="en-US" sz="2000" b="0" dirty="0" smtClean="0">
                <a:latin typeface="+mn-lt"/>
              </a:rPr>
              <a:t>systems </a:t>
            </a:r>
            <a:r>
              <a:rPr lang="en-US" sz="2000" b="0" dirty="0">
                <a:latin typeface="+mn-lt"/>
              </a:rPr>
              <a:t>highly available</a:t>
            </a:r>
          </a:p>
          <a:p>
            <a:pPr marL="955675" lvl="1" indent="-498475" algn="l">
              <a:lnSpc>
                <a:spcPct val="85000"/>
              </a:lnSpc>
              <a:spcBef>
                <a:spcPct val="30000"/>
              </a:spcBef>
              <a:buClr>
                <a:schemeClr val="folHlink"/>
              </a:buClr>
              <a:buSzPct val="75000"/>
              <a:buBlip>
                <a:blip r:embed="rId2"/>
              </a:buBlip>
            </a:pPr>
            <a:r>
              <a:rPr lang="en-US" sz="2000" b="0" dirty="0">
                <a:latin typeface="+mn-lt"/>
              </a:rPr>
              <a:t>Basic failover clusters don’t scale beyond two nodes</a:t>
            </a:r>
          </a:p>
        </p:txBody>
      </p:sp>
      <p:pic>
        <p:nvPicPr>
          <p:cNvPr id="6" name="Picture 4" descr="j0195384"/>
          <p:cNvPicPr>
            <a:picLocks noChangeAspect="1" noChangeArrowheads="1"/>
          </p:cNvPicPr>
          <p:nvPr/>
        </p:nvPicPr>
        <p:blipFill>
          <a:blip r:embed="rId3"/>
          <a:srcRect/>
          <a:stretch>
            <a:fillRect/>
          </a:stretch>
        </p:blipFill>
        <p:spPr bwMode="gray">
          <a:xfrm>
            <a:off x="7848600" y="1143000"/>
            <a:ext cx="1142048" cy="1169988"/>
          </a:xfrm>
          <a:prstGeom prst="rect">
            <a:avLst/>
          </a:prstGeom>
          <a:noFill/>
          <a:ln w="9525">
            <a:noFill/>
            <a:miter lim="800000"/>
            <a:headEnd/>
            <a:tailEnd/>
          </a:ln>
        </p:spPr>
      </p:pic>
      <p:sp>
        <p:nvSpPr>
          <p:cNvPr id="7" name="Text Box 5"/>
          <p:cNvSpPr txBox="1">
            <a:spLocks noChangeArrowheads="1"/>
          </p:cNvSpPr>
          <p:nvPr/>
        </p:nvSpPr>
        <p:spPr bwMode="auto">
          <a:xfrm>
            <a:off x="7696200" y="2362200"/>
            <a:ext cx="1257300" cy="338554"/>
          </a:xfrm>
          <a:prstGeom prst="rect">
            <a:avLst/>
          </a:prstGeom>
          <a:noFill/>
          <a:ln w="9525">
            <a:noFill/>
            <a:miter lim="800000"/>
            <a:headEnd/>
            <a:tailEnd/>
          </a:ln>
          <a:effectLst/>
        </p:spPr>
        <p:txBody>
          <a:bodyPr wrap="square">
            <a:spAutoFit/>
          </a:bodyPr>
          <a:lstStyle/>
          <a:p>
            <a:pPr>
              <a:spcBef>
                <a:spcPct val="50000"/>
              </a:spcBef>
            </a:pPr>
            <a:r>
              <a:rPr lang="en-US" sz="1600" b="1" dirty="0"/>
              <a:t>Users</a:t>
            </a:r>
          </a:p>
        </p:txBody>
      </p:sp>
      <p:sp>
        <p:nvSpPr>
          <p:cNvPr id="8" name="Cloud"/>
          <p:cNvSpPr>
            <a:spLocks noChangeAspect="1" noEditPoints="1" noChangeArrowheads="1"/>
          </p:cNvSpPr>
          <p:nvPr/>
        </p:nvSpPr>
        <p:spPr bwMode="auto">
          <a:xfrm>
            <a:off x="5257800" y="1600201"/>
            <a:ext cx="1524000" cy="9144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9" name="AutoShape 8"/>
          <p:cNvSpPr>
            <a:spLocks noChangeArrowheads="1"/>
          </p:cNvSpPr>
          <p:nvPr/>
        </p:nvSpPr>
        <p:spPr bwMode="auto">
          <a:xfrm>
            <a:off x="5715000" y="5486400"/>
            <a:ext cx="838200" cy="609600"/>
          </a:xfrm>
          <a:prstGeom prst="flowChartMagneticDisk">
            <a:avLst/>
          </a:prstGeom>
          <a:solidFill>
            <a:schemeClr val="bg2"/>
          </a:solidFill>
          <a:ln w="9525">
            <a:solidFill>
              <a:schemeClr val="tx1"/>
            </a:solidFill>
            <a:round/>
            <a:headEnd/>
            <a:tailEnd/>
          </a:ln>
          <a:effectLst/>
        </p:spPr>
        <p:txBody>
          <a:bodyPr wrap="none" anchor="ctr"/>
          <a:lstStyle/>
          <a:p>
            <a:r>
              <a:rPr lang="en-US" sz="1200"/>
              <a:t>Database</a:t>
            </a:r>
          </a:p>
        </p:txBody>
      </p:sp>
      <p:sp>
        <p:nvSpPr>
          <p:cNvPr id="10" name="Line 9"/>
          <p:cNvSpPr>
            <a:spLocks noChangeShapeType="1"/>
          </p:cNvSpPr>
          <p:nvPr/>
        </p:nvSpPr>
        <p:spPr bwMode="auto">
          <a:xfrm flipH="1">
            <a:off x="6781800" y="1752600"/>
            <a:ext cx="1005840" cy="221673"/>
          </a:xfrm>
          <a:prstGeom prst="line">
            <a:avLst/>
          </a:prstGeom>
          <a:noFill/>
          <a:ln w="76200">
            <a:solidFill>
              <a:schemeClr val="tx1"/>
            </a:solidFill>
            <a:round/>
            <a:headEnd/>
            <a:tailEnd type="triangle" w="med" len="med"/>
          </a:ln>
          <a:effectLst/>
        </p:spPr>
        <p:txBody>
          <a:bodyPr/>
          <a:lstStyle/>
          <a:p>
            <a:endParaRPr lang="en-US"/>
          </a:p>
        </p:txBody>
      </p:sp>
      <p:sp>
        <p:nvSpPr>
          <p:cNvPr id="11" name="Line 10"/>
          <p:cNvSpPr>
            <a:spLocks noChangeShapeType="1"/>
          </p:cNvSpPr>
          <p:nvPr/>
        </p:nvSpPr>
        <p:spPr bwMode="auto">
          <a:xfrm flipH="1">
            <a:off x="5867400" y="2514600"/>
            <a:ext cx="45719" cy="554182"/>
          </a:xfrm>
          <a:prstGeom prst="line">
            <a:avLst/>
          </a:prstGeom>
          <a:noFill/>
          <a:ln w="76200">
            <a:solidFill>
              <a:schemeClr val="tx1"/>
            </a:solidFill>
            <a:round/>
            <a:headEnd/>
            <a:tailEnd type="triangle" w="med" len="med"/>
          </a:ln>
          <a:effectLst/>
        </p:spPr>
        <p:txBody>
          <a:bodyPr/>
          <a:lstStyle/>
          <a:p>
            <a:endParaRPr lang="en-US"/>
          </a:p>
        </p:txBody>
      </p:sp>
      <p:sp>
        <p:nvSpPr>
          <p:cNvPr id="12" name="Oval 11"/>
          <p:cNvSpPr>
            <a:spLocks noChangeArrowheads="1"/>
          </p:cNvSpPr>
          <p:nvPr/>
        </p:nvSpPr>
        <p:spPr bwMode="auto">
          <a:xfrm>
            <a:off x="6149340" y="4800600"/>
            <a:ext cx="251460" cy="166255"/>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p:spPr>
        <p:txBody>
          <a:bodyPr wrap="none" anchor="ctr"/>
          <a:lstStyle/>
          <a:p>
            <a:endParaRPr lang="en-US"/>
          </a:p>
        </p:txBody>
      </p:sp>
      <p:cxnSp>
        <p:nvCxnSpPr>
          <p:cNvPr id="13" name="AutoShape 13"/>
          <p:cNvCxnSpPr>
            <a:cxnSpLocks noChangeShapeType="1"/>
            <a:stCxn id="12" idx="4"/>
            <a:endCxn id="9" idx="1"/>
          </p:cNvCxnSpPr>
          <p:nvPr/>
        </p:nvCxnSpPr>
        <p:spPr bwMode="auto">
          <a:xfrm rot="5400000">
            <a:off x="5944813" y="5156142"/>
            <a:ext cx="519545" cy="140970"/>
          </a:xfrm>
          <a:prstGeom prst="straightConnector1">
            <a:avLst/>
          </a:prstGeom>
          <a:noFill/>
          <a:ln w="9525">
            <a:solidFill>
              <a:schemeClr val="tx1"/>
            </a:solidFill>
            <a:round/>
            <a:headEnd/>
            <a:tailEnd/>
          </a:ln>
          <a:effectLst/>
        </p:spPr>
      </p:cxnSp>
      <p:sp>
        <p:nvSpPr>
          <p:cNvPr id="14" name="AutoShape 14"/>
          <p:cNvSpPr>
            <a:spLocks noChangeArrowheads="1"/>
          </p:cNvSpPr>
          <p:nvPr/>
        </p:nvSpPr>
        <p:spPr bwMode="auto">
          <a:xfrm>
            <a:off x="6172200" y="5486400"/>
            <a:ext cx="838200" cy="609600"/>
          </a:xfrm>
          <a:prstGeom prst="flowChartMagneticDisk">
            <a:avLst/>
          </a:prstGeom>
          <a:solidFill>
            <a:schemeClr val="bg2"/>
          </a:solidFill>
          <a:ln w="9525">
            <a:solidFill>
              <a:schemeClr val="tx1"/>
            </a:solidFill>
            <a:round/>
            <a:headEnd/>
            <a:tailEnd/>
          </a:ln>
          <a:effectLst/>
        </p:spPr>
        <p:txBody>
          <a:bodyPr wrap="none" anchor="ctr"/>
          <a:lstStyle/>
          <a:p>
            <a:r>
              <a:rPr lang="en-US" sz="1200"/>
              <a:t>Database</a:t>
            </a:r>
          </a:p>
        </p:txBody>
      </p:sp>
      <p:cxnSp>
        <p:nvCxnSpPr>
          <p:cNvPr id="15" name="AutoShape 15"/>
          <p:cNvCxnSpPr>
            <a:cxnSpLocks noChangeShapeType="1"/>
            <a:stCxn id="12" idx="4"/>
            <a:endCxn id="14" idx="1"/>
          </p:cNvCxnSpPr>
          <p:nvPr/>
        </p:nvCxnSpPr>
        <p:spPr bwMode="auto">
          <a:xfrm rot="16200000" flipH="1">
            <a:off x="6173413" y="5068512"/>
            <a:ext cx="519545" cy="316230"/>
          </a:xfrm>
          <a:prstGeom prst="straightConnector1">
            <a:avLst/>
          </a:prstGeom>
          <a:noFill/>
          <a:ln w="9525">
            <a:solidFill>
              <a:schemeClr val="tx1"/>
            </a:solidFill>
            <a:round/>
            <a:headEnd/>
            <a:tailEnd/>
          </a:ln>
          <a:effectLst/>
        </p:spPr>
      </p:cxnSp>
      <p:sp>
        <p:nvSpPr>
          <p:cNvPr id="16" name="Oval 17"/>
          <p:cNvSpPr>
            <a:spLocks noChangeArrowheads="1"/>
          </p:cNvSpPr>
          <p:nvPr/>
        </p:nvSpPr>
        <p:spPr bwMode="auto">
          <a:xfrm>
            <a:off x="5768340" y="3124200"/>
            <a:ext cx="251460" cy="166255"/>
          </a:xfrm>
          <a:prstGeom prst="ellipse">
            <a:avLst/>
          </a:prstGeom>
          <a:gradFill rotWithShape="1">
            <a:gsLst>
              <a:gs pos="0">
                <a:schemeClr val="accent1"/>
              </a:gs>
              <a:gs pos="100000">
                <a:schemeClr val="accent1">
                  <a:gamma/>
                  <a:shade val="46275"/>
                  <a:invGamma/>
                </a:schemeClr>
              </a:gs>
            </a:gsLst>
            <a:lin ang="0" scaled="1"/>
          </a:gradFill>
          <a:ln w="9525">
            <a:solidFill>
              <a:schemeClr val="tx1"/>
            </a:solidFill>
            <a:round/>
            <a:headEnd/>
            <a:tailEnd/>
          </a:ln>
          <a:effectLst/>
        </p:spPr>
        <p:txBody>
          <a:bodyPr wrap="none" anchor="ctr"/>
          <a:lstStyle/>
          <a:p>
            <a:endParaRPr lang="en-US"/>
          </a:p>
        </p:txBody>
      </p:sp>
      <p:cxnSp>
        <p:nvCxnSpPr>
          <p:cNvPr id="17" name="AutoShape 18"/>
          <p:cNvCxnSpPr>
            <a:cxnSpLocks noChangeShapeType="1"/>
            <a:stCxn id="16" idx="4"/>
          </p:cNvCxnSpPr>
          <p:nvPr/>
        </p:nvCxnSpPr>
        <p:spPr bwMode="auto">
          <a:xfrm rot="5400000">
            <a:off x="4863725" y="2712980"/>
            <a:ext cx="452870" cy="1607820"/>
          </a:xfrm>
          <a:prstGeom prst="straightConnector1">
            <a:avLst/>
          </a:prstGeom>
          <a:noFill/>
          <a:ln w="9525">
            <a:solidFill>
              <a:schemeClr val="tx1"/>
            </a:solidFill>
            <a:round/>
            <a:headEnd/>
            <a:tailEnd/>
          </a:ln>
          <a:effectLst/>
        </p:spPr>
      </p:cxnSp>
      <p:cxnSp>
        <p:nvCxnSpPr>
          <p:cNvPr id="18" name="AutoShape 19"/>
          <p:cNvCxnSpPr>
            <a:cxnSpLocks noChangeShapeType="1"/>
            <a:stCxn id="16" idx="4"/>
          </p:cNvCxnSpPr>
          <p:nvPr/>
        </p:nvCxnSpPr>
        <p:spPr bwMode="auto">
          <a:xfrm rot="16200000" flipH="1">
            <a:off x="5725738" y="3458787"/>
            <a:ext cx="443345" cy="106680"/>
          </a:xfrm>
          <a:prstGeom prst="straightConnector1">
            <a:avLst/>
          </a:prstGeom>
          <a:noFill/>
          <a:ln w="9525">
            <a:solidFill>
              <a:schemeClr val="tx1"/>
            </a:solidFill>
            <a:round/>
            <a:headEnd/>
            <a:tailEnd/>
          </a:ln>
          <a:effectLst/>
        </p:spPr>
      </p:cxnSp>
      <p:grpSp>
        <p:nvGrpSpPr>
          <p:cNvPr id="19" name="Group 34"/>
          <p:cNvGrpSpPr>
            <a:grpSpLocks/>
          </p:cNvGrpSpPr>
          <p:nvPr/>
        </p:nvGrpSpPr>
        <p:grpSpPr bwMode="auto">
          <a:xfrm>
            <a:off x="3531870" y="3743325"/>
            <a:ext cx="1383030" cy="713509"/>
            <a:chOff x="2256" y="2352"/>
            <a:chExt cx="960" cy="720"/>
          </a:xfrm>
        </p:grpSpPr>
        <p:pic>
          <p:nvPicPr>
            <p:cNvPr id="20" name="Picture 24"/>
            <p:cNvPicPr>
              <a:picLocks noChangeAspect="1" noChangeArrowheads="1"/>
            </p:cNvPicPr>
            <p:nvPr/>
          </p:nvPicPr>
          <p:blipFill>
            <a:blip r:embed="rId4"/>
            <a:srcRect/>
            <a:stretch>
              <a:fillRect/>
            </a:stretch>
          </p:blipFill>
          <p:spPr bwMode="auto">
            <a:xfrm>
              <a:off x="2256" y="2352"/>
              <a:ext cx="960" cy="637"/>
            </a:xfrm>
            <a:prstGeom prst="rect">
              <a:avLst/>
            </a:prstGeom>
            <a:noFill/>
            <a:ln w="9525">
              <a:noFill/>
              <a:miter lim="800000"/>
              <a:headEnd/>
              <a:tailEnd/>
            </a:ln>
          </p:spPr>
        </p:pic>
        <p:sp>
          <p:nvSpPr>
            <p:cNvPr id="21" name="Line 25"/>
            <p:cNvSpPr>
              <a:spLocks noChangeShapeType="1"/>
            </p:cNvSpPr>
            <p:nvPr/>
          </p:nvSpPr>
          <p:spPr bwMode="auto">
            <a:xfrm>
              <a:off x="2462" y="2812"/>
              <a:ext cx="667" cy="0"/>
            </a:xfrm>
            <a:prstGeom prst="line">
              <a:avLst/>
            </a:prstGeom>
            <a:noFill/>
            <a:ln w="28575">
              <a:solidFill>
                <a:schemeClr val="tx1"/>
              </a:solidFill>
              <a:round/>
              <a:headEnd/>
              <a:tailEnd/>
            </a:ln>
            <a:effectLst/>
          </p:spPr>
          <p:txBody>
            <a:bodyPr/>
            <a:lstStyle/>
            <a:p>
              <a:endParaRPr lang="en-US"/>
            </a:p>
          </p:txBody>
        </p:sp>
        <p:sp>
          <p:nvSpPr>
            <p:cNvPr id="22" name="Rectangle 26"/>
            <p:cNvSpPr>
              <a:spLocks noChangeArrowheads="1"/>
            </p:cNvSpPr>
            <p:nvPr/>
          </p:nvSpPr>
          <p:spPr bwMode="auto">
            <a:xfrm>
              <a:off x="2487" y="2831"/>
              <a:ext cx="633" cy="241"/>
            </a:xfrm>
            <a:prstGeom prst="rect">
              <a:avLst/>
            </a:prstGeom>
            <a:solidFill>
              <a:schemeClr val="bg1"/>
            </a:solidFill>
            <a:ln w="9525">
              <a:noFill/>
              <a:miter lim="800000"/>
              <a:headEnd/>
              <a:tailEnd/>
            </a:ln>
            <a:effectLst/>
          </p:spPr>
          <p:txBody>
            <a:bodyPr wrap="none" anchor="ctr"/>
            <a:lstStyle/>
            <a:p>
              <a:r>
                <a:rPr lang="en-US" sz="1400"/>
                <a:t>      Server     </a:t>
              </a:r>
            </a:p>
          </p:txBody>
        </p:sp>
      </p:grpSp>
      <p:grpSp>
        <p:nvGrpSpPr>
          <p:cNvPr id="23" name="Group 35"/>
          <p:cNvGrpSpPr>
            <a:grpSpLocks/>
          </p:cNvGrpSpPr>
          <p:nvPr/>
        </p:nvGrpSpPr>
        <p:grpSpPr bwMode="auto">
          <a:xfrm>
            <a:off x="5246370" y="3733800"/>
            <a:ext cx="1383030" cy="665018"/>
            <a:chOff x="3336" y="2352"/>
            <a:chExt cx="960" cy="672"/>
          </a:xfrm>
        </p:grpSpPr>
        <p:pic>
          <p:nvPicPr>
            <p:cNvPr id="24" name="Picture 31"/>
            <p:cNvPicPr>
              <a:picLocks noChangeAspect="1" noChangeArrowheads="1"/>
            </p:cNvPicPr>
            <p:nvPr/>
          </p:nvPicPr>
          <p:blipFill>
            <a:blip r:embed="rId4"/>
            <a:srcRect/>
            <a:stretch>
              <a:fillRect/>
            </a:stretch>
          </p:blipFill>
          <p:spPr bwMode="auto">
            <a:xfrm>
              <a:off x="3336" y="2352"/>
              <a:ext cx="960" cy="637"/>
            </a:xfrm>
            <a:prstGeom prst="rect">
              <a:avLst/>
            </a:prstGeom>
            <a:noFill/>
            <a:ln w="9525">
              <a:noFill/>
              <a:miter lim="800000"/>
              <a:headEnd/>
              <a:tailEnd/>
            </a:ln>
          </p:spPr>
        </p:pic>
        <p:sp>
          <p:nvSpPr>
            <p:cNvPr id="25" name="Line 32"/>
            <p:cNvSpPr>
              <a:spLocks noChangeShapeType="1"/>
            </p:cNvSpPr>
            <p:nvPr/>
          </p:nvSpPr>
          <p:spPr bwMode="auto">
            <a:xfrm>
              <a:off x="3542" y="2812"/>
              <a:ext cx="667" cy="0"/>
            </a:xfrm>
            <a:prstGeom prst="line">
              <a:avLst/>
            </a:prstGeom>
            <a:noFill/>
            <a:ln w="28575">
              <a:solidFill>
                <a:schemeClr val="tx1"/>
              </a:solidFill>
              <a:round/>
              <a:headEnd/>
              <a:tailEnd/>
            </a:ln>
            <a:effectLst/>
          </p:spPr>
          <p:txBody>
            <a:bodyPr/>
            <a:lstStyle/>
            <a:p>
              <a:endParaRPr lang="en-US"/>
            </a:p>
          </p:txBody>
        </p:sp>
        <p:sp>
          <p:nvSpPr>
            <p:cNvPr id="26" name="Rectangle 33"/>
            <p:cNvSpPr>
              <a:spLocks noChangeArrowheads="1"/>
            </p:cNvSpPr>
            <p:nvPr/>
          </p:nvSpPr>
          <p:spPr bwMode="auto">
            <a:xfrm>
              <a:off x="3519" y="2831"/>
              <a:ext cx="633" cy="193"/>
            </a:xfrm>
            <a:prstGeom prst="rect">
              <a:avLst/>
            </a:prstGeom>
            <a:solidFill>
              <a:schemeClr val="bg1"/>
            </a:solidFill>
            <a:ln w="9525">
              <a:noFill/>
              <a:miter lim="800000"/>
              <a:headEnd/>
              <a:tailEnd/>
            </a:ln>
            <a:effectLst/>
          </p:spPr>
          <p:txBody>
            <a:bodyPr wrap="none" anchor="ctr"/>
            <a:lstStyle/>
            <a:p>
              <a:r>
                <a:rPr lang="en-US" sz="1400"/>
                <a:t>     Server   </a:t>
              </a:r>
            </a:p>
          </p:txBody>
        </p:sp>
      </p:grpSp>
      <p:cxnSp>
        <p:nvCxnSpPr>
          <p:cNvPr id="27" name="AutoShape 20"/>
          <p:cNvCxnSpPr>
            <a:cxnSpLocks noChangeShapeType="1"/>
            <a:endCxn id="12" idx="0"/>
          </p:cNvCxnSpPr>
          <p:nvPr/>
        </p:nvCxnSpPr>
        <p:spPr bwMode="auto">
          <a:xfrm rot="16200000" flipH="1">
            <a:off x="5824135" y="4349665"/>
            <a:ext cx="592777" cy="309092"/>
          </a:xfrm>
          <a:prstGeom prst="straightConnector1">
            <a:avLst/>
          </a:prstGeom>
          <a:noFill/>
          <a:ln w="9525">
            <a:solidFill>
              <a:schemeClr val="tx1"/>
            </a:solidFill>
            <a:round/>
            <a:headEnd/>
            <a:tailEnd/>
          </a:ln>
          <a:effectLst/>
        </p:spPr>
      </p:cxnSp>
      <p:cxnSp>
        <p:nvCxnSpPr>
          <p:cNvPr id="28" name="AutoShape 12"/>
          <p:cNvCxnSpPr>
            <a:cxnSpLocks noChangeShapeType="1"/>
            <a:endCxn id="12" idx="0"/>
          </p:cNvCxnSpPr>
          <p:nvPr/>
        </p:nvCxnSpPr>
        <p:spPr bwMode="auto">
          <a:xfrm rot="16200000" flipH="1">
            <a:off x="5006553" y="3532083"/>
            <a:ext cx="582593" cy="1954440"/>
          </a:xfrm>
          <a:prstGeom prst="straightConnector1">
            <a:avLst/>
          </a:prstGeom>
          <a:noFill/>
          <a:ln w="9525">
            <a:solidFill>
              <a:schemeClr val="tx1"/>
            </a:solidFill>
            <a:round/>
            <a:headEnd/>
            <a:tailEnd/>
          </a:ln>
          <a:effectLst/>
        </p:spPr>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Capacity Planning (Contd.) </a:t>
            </a:r>
            <a:endParaRPr lang="en-US" dirty="0"/>
          </a:p>
        </p:txBody>
      </p:sp>
      <p:sp>
        <p:nvSpPr>
          <p:cNvPr id="3" name="Content Placeholder 2"/>
          <p:cNvSpPr>
            <a:spLocks noGrp="1"/>
          </p:cNvSpPr>
          <p:nvPr>
            <p:ph idx="1"/>
          </p:nvPr>
        </p:nvSpPr>
        <p:spPr/>
        <p:txBody>
          <a:bodyPr/>
          <a:lstStyle/>
          <a:p>
            <a:r>
              <a:rPr lang="en-US" dirty="0" smtClean="0"/>
              <a:t>Shared Everything Cluster –Oracle RAC </a:t>
            </a:r>
          </a:p>
          <a:p>
            <a:pPr lvl="1">
              <a:lnSpc>
                <a:spcPct val="80000"/>
              </a:lnSpc>
              <a:defRPr/>
            </a:pPr>
            <a:r>
              <a:rPr lang="en-US" dirty="0" smtClean="0"/>
              <a:t>ONE database</a:t>
            </a:r>
          </a:p>
          <a:p>
            <a:pPr lvl="1">
              <a:lnSpc>
                <a:spcPct val="80000"/>
              </a:lnSpc>
              <a:defRPr/>
            </a:pPr>
            <a:r>
              <a:rPr lang="en-US" dirty="0" smtClean="0"/>
              <a:t>Separate multiple instances (processes and memory)</a:t>
            </a:r>
          </a:p>
          <a:p>
            <a:pPr lvl="1">
              <a:lnSpc>
                <a:spcPct val="80000"/>
              </a:lnSpc>
              <a:defRPr/>
            </a:pPr>
            <a:r>
              <a:rPr lang="en-US" dirty="0" smtClean="0"/>
              <a:t>All nodes can access data simultaneously</a:t>
            </a:r>
          </a:p>
          <a:p>
            <a:pPr lvl="1">
              <a:lnSpc>
                <a:spcPct val="80000"/>
              </a:lnSpc>
              <a:defRPr/>
            </a:pPr>
            <a:r>
              <a:rPr lang="en-US" dirty="0" smtClean="0"/>
              <a:t>Transparent Application Failover</a:t>
            </a:r>
          </a:p>
          <a:p>
            <a:pPr lvl="1">
              <a:lnSpc>
                <a:spcPct val="80000"/>
              </a:lnSpc>
              <a:defRPr/>
            </a:pPr>
            <a:r>
              <a:rPr lang="en-US" dirty="0" smtClean="0"/>
              <a:t>Oracle license required on each node</a:t>
            </a:r>
          </a:p>
          <a:p>
            <a:pPr lvl="1">
              <a:lnSpc>
                <a:spcPct val="80000"/>
              </a:lnSpc>
              <a:defRPr/>
            </a:pPr>
            <a:r>
              <a:rPr lang="en-US" dirty="0" smtClean="0"/>
              <a:t>Highest level of cluster functionality</a:t>
            </a:r>
          </a:p>
          <a:p>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46</a:t>
            </a:fld>
            <a:endParaRPr lang="en-US"/>
          </a:p>
        </p:txBody>
      </p:sp>
      <p:sp>
        <p:nvSpPr>
          <p:cNvPr id="6" name="Rectangle 4"/>
          <p:cNvSpPr>
            <a:spLocks noChangeArrowheads="1"/>
          </p:cNvSpPr>
          <p:nvPr/>
        </p:nvSpPr>
        <p:spPr bwMode="auto">
          <a:xfrm>
            <a:off x="5181600" y="3048000"/>
            <a:ext cx="1752600" cy="838200"/>
          </a:xfrm>
          <a:prstGeom prst="rect">
            <a:avLst/>
          </a:prstGeom>
          <a:solidFill>
            <a:srgbClr val="FF0000"/>
          </a:solidFill>
          <a:ln w="9525">
            <a:solidFill>
              <a:schemeClr val="tx1"/>
            </a:solidFill>
            <a:miter lim="800000"/>
            <a:headEnd/>
            <a:tailEnd/>
          </a:ln>
          <a:effectLst/>
        </p:spPr>
        <p:txBody>
          <a:bodyPr wrap="none" anchor="ctr"/>
          <a:lstStyle/>
          <a:p>
            <a:endParaRPr lang="en-US" sz="1600"/>
          </a:p>
          <a:p>
            <a:r>
              <a:rPr lang="en-US" sz="1600"/>
              <a:t>Node A</a:t>
            </a:r>
            <a:endParaRPr lang="en-US" sz="1800"/>
          </a:p>
          <a:p>
            <a:endParaRPr lang="en-US" sz="1800"/>
          </a:p>
        </p:txBody>
      </p:sp>
      <p:sp>
        <p:nvSpPr>
          <p:cNvPr id="7" name="Rectangle 5"/>
          <p:cNvSpPr>
            <a:spLocks noChangeArrowheads="1"/>
          </p:cNvSpPr>
          <p:nvPr/>
        </p:nvSpPr>
        <p:spPr bwMode="auto">
          <a:xfrm>
            <a:off x="7162800" y="3048000"/>
            <a:ext cx="1752600" cy="838200"/>
          </a:xfrm>
          <a:prstGeom prst="rect">
            <a:avLst/>
          </a:prstGeom>
          <a:solidFill>
            <a:srgbClr val="FF0000"/>
          </a:solidFill>
          <a:ln w="9525">
            <a:solidFill>
              <a:schemeClr val="tx1"/>
            </a:solidFill>
            <a:miter lim="800000"/>
            <a:headEnd/>
            <a:tailEnd/>
          </a:ln>
          <a:effectLst/>
        </p:spPr>
        <p:txBody>
          <a:bodyPr wrap="none" anchor="ctr"/>
          <a:lstStyle/>
          <a:p>
            <a:endParaRPr lang="en-US" sz="1600"/>
          </a:p>
          <a:p>
            <a:r>
              <a:rPr lang="en-US" sz="1600"/>
              <a:t>Node B</a:t>
            </a:r>
          </a:p>
          <a:p>
            <a:endParaRPr lang="en-US" sz="1800"/>
          </a:p>
        </p:txBody>
      </p:sp>
      <p:cxnSp>
        <p:nvCxnSpPr>
          <p:cNvPr id="8" name="AutoShape 6"/>
          <p:cNvCxnSpPr>
            <a:cxnSpLocks noChangeShapeType="1"/>
          </p:cNvCxnSpPr>
          <p:nvPr/>
        </p:nvCxnSpPr>
        <p:spPr bwMode="auto">
          <a:xfrm rot="16200000">
            <a:off x="6915150" y="4324350"/>
            <a:ext cx="1676400" cy="342900"/>
          </a:xfrm>
          <a:prstGeom prst="bentConnector3">
            <a:avLst>
              <a:gd name="adj1" fmla="val 50000"/>
            </a:avLst>
          </a:prstGeom>
          <a:noFill/>
          <a:ln w="38100">
            <a:solidFill>
              <a:srgbClr val="FF0000"/>
            </a:solidFill>
            <a:miter lim="800000"/>
            <a:headEnd/>
            <a:tailEnd/>
          </a:ln>
          <a:effectLst/>
        </p:spPr>
      </p:cxnSp>
      <p:cxnSp>
        <p:nvCxnSpPr>
          <p:cNvPr id="9" name="AutoShape 7"/>
          <p:cNvCxnSpPr>
            <a:cxnSpLocks noChangeShapeType="1"/>
          </p:cNvCxnSpPr>
          <p:nvPr/>
        </p:nvCxnSpPr>
        <p:spPr bwMode="auto">
          <a:xfrm rot="16200000" flipH="1">
            <a:off x="5429250" y="4362450"/>
            <a:ext cx="1600200" cy="342900"/>
          </a:xfrm>
          <a:prstGeom prst="bentConnector3">
            <a:avLst>
              <a:gd name="adj1" fmla="val 50000"/>
            </a:avLst>
          </a:prstGeom>
          <a:noFill/>
          <a:ln w="38100">
            <a:solidFill>
              <a:srgbClr val="FF0000"/>
            </a:solidFill>
            <a:miter lim="800000"/>
            <a:headEnd/>
            <a:tailEnd/>
          </a:ln>
          <a:effectLst/>
        </p:spPr>
      </p:cxnSp>
      <p:sp>
        <p:nvSpPr>
          <p:cNvPr id="10" name="AutoShape 8"/>
          <p:cNvSpPr>
            <a:spLocks noChangeArrowheads="1"/>
          </p:cNvSpPr>
          <p:nvPr/>
        </p:nvSpPr>
        <p:spPr bwMode="auto">
          <a:xfrm>
            <a:off x="5943600" y="4876800"/>
            <a:ext cx="2133600" cy="1143000"/>
          </a:xfrm>
          <a:prstGeom prst="flowChartMagneticDisk">
            <a:avLst/>
          </a:prstGeom>
          <a:solidFill>
            <a:srgbClr val="FF0000"/>
          </a:solidFill>
          <a:ln w="9525">
            <a:solidFill>
              <a:schemeClr val="tx1"/>
            </a:solidFill>
            <a:round/>
            <a:headEnd/>
            <a:tailEnd/>
          </a:ln>
          <a:effectLst/>
        </p:spPr>
        <p:txBody>
          <a:bodyPr wrap="none" anchor="ctr"/>
          <a:lstStyle/>
          <a:p>
            <a:r>
              <a:rPr lang="en-US" dirty="0" smtClean="0"/>
              <a:t>Database </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Capacity Planning (Contd.) </a:t>
            </a:r>
            <a:endParaRPr lang="en-US" dirty="0"/>
          </a:p>
        </p:txBody>
      </p:sp>
      <p:graphicFrame>
        <p:nvGraphicFramePr>
          <p:cNvPr id="5" name="Content Placeholder 4"/>
          <p:cNvGraphicFramePr>
            <a:graphicFrameLocks noGrp="1"/>
          </p:cNvGraphicFramePr>
          <p:nvPr>
            <p:ph idx="1"/>
          </p:nvPr>
        </p:nvGraphicFramePr>
        <p:xfrm>
          <a:off x="457200" y="1524000"/>
          <a:ext cx="8229600" cy="47904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Parameters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Vertical  Scalability</a:t>
                      </a:r>
                      <a:r>
                        <a:rPr lang="en-US" baseline="0" dirty="0" smtClean="0"/>
                        <a:t> </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Horizontal Scalability</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Scaling Limit </a:t>
                      </a:r>
                    </a:p>
                  </a:txBody>
                  <a:tcPr/>
                </a:tc>
                <a:tc>
                  <a:txBody>
                    <a:bodyPr/>
                    <a:lstStyle/>
                    <a:p>
                      <a:r>
                        <a:rPr lang="en-US" dirty="0" smtClean="0"/>
                        <a:t>Largest</a:t>
                      </a:r>
                      <a:r>
                        <a:rPr lang="en-US" baseline="0" dirty="0" smtClean="0"/>
                        <a:t> Server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Depend</a:t>
                      </a:r>
                      <a:r>
                        <a:rPr lang="en-US" baseline="0" dirty="0" smtClean="0"/>
                        <a:t> on RDBMS </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baseline="0" dirty="0" smtClean="0">
                          <a:solidFill>
                            <a:schemeClr val="dk1"/>
                          </a:solidFill>
                          <a:latin typeface="+mn-lt"/>
                          <a:ea typeface="+mn-ea"/>
                          <a:cs typeface="+mn-cs"/>
                        </a:rPr>
                        <a:t>Design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r>
                        <a:rPr lang="en-US" dirty="0" smtClean="0"/>
                        <a:t>Might requires</a:t>
                      </a:r>
                      <a:r>
                        <a:rPr lang="en-US" baseline="0" dirty="0" smtClean="0"/>
                        <a:t> Data Partitioning  to scale further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DBMS Architecture</a:t>
                      </a:r>
                      <a:r>
                        <a:rPr lang="en-US" baseline="0" dirty="0" smtClean="0"/>
                        <a:t> Needs to be designed </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Growth</a:t>
                      </a:r>
                    </a:p>
                  </a:txBody>
                  <a:tcPr/>
                </a:tc>
                <a:tc>
                  <a:txBody>
                    <a:bodyPr/>
                    <a:lstStyle/>
                    <a:p>
                      <a:r>
                        <a:rPr lang="en-US" dirty="0" smtClean="0"/>
                        <a:t>Limited  to Hardware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Unlimited</a:t>
                      </a:r>
                      <a:r>
                        <a:rPr lang="en-US" baseline="0" dirty="0" smtClean="0"/>
                        <a:t> </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Reliability</a:t>
                      </a:r>
                    </a:p>
                  </a:txBody>
                  <a:tcPr/>
                </a:tc>
                <a:tc>
                  <a:txBody>
                    <a:bodyPr/>
                    <a:lstStyle/>
                    <a:p>
                      <a:r>
                        <a:rPr lang="en-US" dirty="0" smtClean="0"/>
                        <a:t>Low</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High</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Availability </a:t>
                      </a:r>
                    </a:p>
                  </a:txBody>
                  <a:tcPr/>
                </a:tc>
                <a:tc>
                  <a:txBody>
                    <a:bodyPr/>
                    <a:lstStyle/>
                    <a:p>
                      <a:r>
                        <a:rPr lang="en-US" dirty="0" smtClean="0"/>
                        <a:t>Low</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High </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Performance</a:t>
                      </a:r>
                    </a:p>
                  </a:txBody>
                  <a:tcPr/>
                </a:tc>
                <a:tc>
                  <a:txBody>
                    <a:bodyPr/>
                    <a:lstStyle/>
                    <a:p>
                      <a:r>
                        <a:rPr lang="en-US" dirty="0" smtClean="0"/>
                        <a:t>Low - Once reaches the limit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High – Add additional Nodes </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Administration </a:t>
                      </a:r>
                    </a:p>
                  </a:txBody>
                  <a:tcPr/>
                </a:tc>
                <a:tc>
                  <a:txBody>
                    <a:bodyPr/>
                    <a:lstStyle/>
                    <a:p>
                      <a:r>
                        <a:rPr lang="en-US" dirty="0" smtClean="0"/>
                        <a:t>Easy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Difficult</a:t>
                      </a:r>
                      <a:r>
                        <a:rPr lang="en-US" baseline="0" dirty="0" smtClean="0"/>
                        <a:t> </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Manageability</a:t>
                      </a:r>
                    </a:p>
                  </a:txBody>
                  <a:tcPr/>
                </a:tc>
                <a:tc>
                  <a:txBody>
                    <a:bodyPr/>
                    <a:lstStyle/>
                    <a:p>
                      <a:r>
                        <a:rPr lang="en-US" dirty="0" smtClean="0"/>
                        <a:t>Easy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Difficult</a:t>
                      </a:r>
                      <a:r>
                        <a:rPr lang="en-US" baseline="0" dirty="0" smtClean="0"/>
                        <a:t> </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Cost</a:t>
                      </a:r>
                      <a:r>
                        <a:rPr lang="en-US" baseline="0" dirty="0" smtClean="0"/>
                        <a:t> </a:t>
                      </a:r>
                      <a:endParaRPr lang="en-US" dirty="0" smtClean="0"/>
                    </a:p>
                  </a:txBody>
                  <a:tcPr/>
                </a:tc>
                <a:tc>
                  <a:txBody>
                    <a:bodyPr/>
                    <a:lstStyle/>
                    <a:p>
                      <a:r>
                        <a:rPr lang="en-US" dirty="0" smtClean="0"/>
                        <a:t>Low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High </a:t>
                      </a:r>
                      <a:endParaRPr lang="en-US" dirty="0"/>
                    </a:p>
                  </a:txBody>
                  <a:tcPr/>
                </a:tc>
              </a:tr>
            </a:tbl>
          </a:graphicData>
        </a:graphic>
      </p:graphicFrame>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endParaRPr lang="en-US" dirty="0"/>
          </a:p>
        </p:txBody>
      </p:sp>
      <p:sp>
        <p:nvSpPr>
          <p:cNvPr id="3" name="Content Placeholder 2"/>
          <p:cNvSpPr>
            <a:spLocks noGrp="1"/>
          </p:cNvSpPr>
          <p:nvPr>
            <p:ph idx="1"/>
          </p:nvPr>
        </p:nvSpPr>
        <p:spPr/>
        <p:txBody>
          <a:bodyPr/>
          <a:lstStyle/>
          <a:p>
            <a:r>
              <a:rPr lang="en-US" dirty="0" smtClean="0"/>
              <a:t>Scenario:</a:t>
            </a:r>
          </a:p>
          <a:p>
            <a:pPr lvl="1"/>
            <a:r>
              <a:rPr lang="en-US" sz="1800" dirty="0" smtClean="0"/>
              <a:t>Imagine  Credit Card Processing Company, processes 100 Transaction per seconds should be scalable up to 2700 transaction per seconds during peak load. Transaction record size is 4K. Number of concurrent users are minimal around 30, High Availability 99.9% (but actually it was much below this).  Number of tables around 30, biggest table is TXN table having data pumped into it at the rate of 100 TPS and can go up to 2700 TPS.  Rest tables were less than 100,000 records, record size on </a:t>
            </a:r>
            <a:r>
              <a:rPr lang="en-US" sz="1800" dirty="0" err="1" smtClean="0"/>
              <a:t>avg</a:t>
            </a:r>
            <a:r>
              <a:rPr lang="en-US" sz="1800" dirty="0" smtClean="0"/>
              <a:t> 2K. 24 X 7 Application, As always low cost/open source solution hardware/OS is required. </a:t>
            </a:r>
          </a:p>
          <a:p>
            <a:pPr lvl="1"/>
            <a:r>
              <a:rPr lang="en-US" sz="1800" dirty="0" smtClean="0"/>
              <a:t>What are questions need to be asked for  accessing the requirements </a:t>
            </a:r>
          </a:p>
          <a:p>
            <a:pPr lvl="1"/>
            <a:r>
              <a:rPr lang="en-US" sz="1800" dirty="0" smtClean="0"/>
              <a:t>Provide solutions for scalability and </a:t>
            </a:r>
            <a:r>
              <a:rPr lang="en-US" sz="1600" dirty="0" smtClean="0"/>
              <a:t> availability . Give reason for your solutions </a:t>
            </a:r>
          </a:p>
          <a:p>
            <a:endParaRPr lang="en-US" sz="1600"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z="1600" smtClean="0">
                <a:latin typeface="+mn-lt"/>
              </a:rPr>
              <a:pPr>
                <a:defRPr/>
              </a:pPr>
              <a:t>48</a:t>
            </a:fld>
            <a:endParaRPr lang="en-US" sz="1600">
              <a:latin typeface="+mn-lt"/>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Capacity Planning </a:t>
            </a:r>
            <a:endParaRPr lang="en-US" dirty="0"/>
          </a:p>
        </p:txBody>
      </p:sp>
      <p:sp>
        <p:nvSpPr>
          <p:cNvPr id="3" name="Content Placeholder 2"/>
          <p:cNvSpPr>
            <a:spLocks noGrp="1"/>
          </p:cNvSpPr>
          <p:nvPr>
            <p:ph idx="1"/>
          </p:nvPr>
        </p:nvSpPr>
        <p:spPr/>
        <p:txBody>
          <a:bodyPr/>
          <a:lstStyle/>
          <a:p>
            <a:r>
              <a:rPr lang="en-US" dirty="0" smtClean="0"/>
              <a:t>What you need: </a:t>
            </a:r>
          </a:p>
          <a:p>
            <a:pPr lvl="1"/>
            <a:r>
              <a:rPr lang="en-US" dirty="0" smtClean="0"/>
              <a:t>Determine degree of scalability:</a:t>
            </a:r>
          </a:p>
          <a:p>
            <a:pPr lvl="2"/>
            <a:r>
              <a:rPr lang="en-US" sz="1800" dirty="0" smtClean="0"/>
              <a:t>Plan for worst case</a:t>
            </a:r>
          </a:p>
          <a:p>
            <a:pPr lvl="2"/>
            <a:r>
              <a:rPr lang="en-US" sz="1800" dirty="0" smtClean="0"/>
              <a:t>Check budget </a:t>
            </a:r>
          </a:p>
          <a:p>
            <a:pPr lvl="1"/>
            <a:r>
              <a:rPr lang="en-US" dirty="0" smtClean="0"/>
              <a:t> Design as part of architecture</a:t>
            </a:r>
          </a:p>
          <a:p>
            <a:pPr lvl="2"/>
            <a:r>
              <a:rPr lang="en-US" dirty="0" smtClean="0"/>
              <a:t> </a:t>
            </a:r>
            <a:r>
              <a:rPr lang="en-US" sz="1800" dirty="0" smtClean="0"/>
              <a:t>System architecture</a:t>
            </a:r>
          </a:p>
          <a:p>
            <a:pPr lvl="2"/>
            <a:r>
              <a:rPr lang="en-US" sz="1800" dirty="0" smtClean="0"/>
              <a:t> Database architecture</a:t>
            </a:r>
          </a:p>
          <a:p>
            <a:pPr lvl="1"/>
            <a:r>
              <a:rPr lang="en-US" dirty="0" smtClean="0"/>
              <a:t>Choose appropriate DBMS options</a:t>
            </a:r>
          </a:p>
          <a:p>
            <a:pPr lvl="1"/>
            <a:r>
              <a:rPr lang="en-US" dirty="0" smtClean="0"/>
              <a:t>Match database architecture with hardware architecture</a:t>
            </a:r>
          </a:p>
          <a:p>
            <a:pPr lvl="1"/>
            <a:r>
              <a:rPr lang="en-US" dirty="0" smtClean="0"/>
              <a:t>Combine approaches as needed</a:t>
            </a:r>
          </a:p>
          <a:p>
            <a:pPr lvl="1"/>
            <a:r>
              <a:rPr lang="en-US" dirty="0" smtClean="0"/>
              <a:t>Balance scalability and availability</a:t>
            </a:r>
          </a:p>
          <a:p>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7"/>
          <p:cNvSpPr>
            <a:spLocks noGrp="1" noChangeArrowheads="1"/>
          </p:cNvSpPr>
          <p:nvPr>
            <p:ph type="sldNum" sz="quarter" idx="10"/>
          </p:nvPr>
        </p:nvSpPr>
        <p:spPr>
          <a:noFill/>
        </p:spPr>
        <p:txBody>
          <a:bodyPr/>
          <a:lstStyle/>
          <a:p>
            <a:fld id="{AF62CD9D-FDC9-4571-97CB-157955AAB8A7}" type="slidenum">
              <a:rPr lang="en-US" smtClean="0"/>
              <a:pPr/>
              <a:t>5</a:t>
            </a:fld>
            <a:endParaRPr lang="en-US" smtClean="0"/>
          </a:p>
        </p:txBody>
      </p:sp>
      <p:sp>
        <p:nvSpPr>
          <p:cNvPr id="7171" name="Rectangle 2"/>
          <p:cNvSpPr>
            <a:spLocks noGrp="1" noChangeArrowheads="1"/>
          </p:cNvSpPr>
          <p:nvPr>
            <p:ph type="title"/>
          </p:nvPr>
        </p:nvSpPr>
        <p:spPr/>
        <p:txBody>
          <a:bodyPr/>
          <a:lstStyle/>
          <a:p>
            <a:pPr eaLnBrk="1" hangingPunct="1"/>
            <a:r>
              <a:rPr lang="en-US" sz="3600" dirty="0" smtClean="0"/>
              <a:t>Database Capacity Planning: Objectives</a:t>
            </a:r>
          </a:p>
        </p:txBody>
      </p:sp>
      <p:sp>
        <p:nvSpPr>
          <p:cNvPr id="5" name="Content Placeholder 4"/>
          <p:cNvSpPr>
            <a:spLocks noGrp="1"/>
          </p:cNvSpPr>
          <p:nvPr>
            <p:ph idx="1"/>
          </p:nvPr>
        </p:nvSpPr>
        <p:spPr/>
        <p:txBody>
          <a:bodyPr/>
          <a:lstStyle/>
          <a:p>
            <a:r>
              <a:rPr lang="en-US" dirty="0" smtClean="0"/>
              <a:t>Objective:</a:t>
            </a:r>
          </a:p>
          <a:p>
            <a:pPr>
              <a:buNone/>
            </a:pPr>
            <a:r>
              <a:rPr lang="en-US" dirty="0" smtClean="0"/>
              <a:t>After completing this chapter you will be able to:</a:t>
            </a:r>
          </a:p>
          <a:p>
            <a:pPr lvl="1"/>
            <a:r>
              <a:rPr lang="en-US" dirty="0" smtClean="0"/>
              <a:t>Explain the Introduction to Capacity Planning  </a:t>
            </a:r>
          </a:p>
          <a:p>
            <a:pPr lvl="1"/>
            <a:r>
              <a:rPr lang="en-US" dirty="0" smtClean="0"/>
              <a:t>Explain the Factors considered for Capacity planning </a:t>
            </a:r>
          </a:p>
          <a:p>
            <a:pPr lvl="1"/>
            <a:r>
              <a:rPr lang="en-US" dirty="0" smtClean="0"/>
              <a:t>Explain the Scalability and High Availability </a:t>
            </a:r>
          </a:p>
          <a:p>
            <a:pPr lvl="2"/>
            <a:endParaRPr lang="en-US" dirty="0" smtClean="0"/>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7"/>
          <p:cNvSpPr>
            <a:spLocks noGrp="1" noChangeArrowheads="1"/>
          </p:cNvSpPr>
          <p:nvPr>
            <p:ph type="sldNum" sz="quarter" idx="10"/>
          </p:nvPr>
        </p:nvSpPr>
        <p:spPr>
          <a:noFill/>
        </p:spPr>
        <p:txBody>
          <a:bodyPr/>
          <a:lstStyle/>
          <a:p>
            <a:fld id="{0AD07BC2-1081-4A59-85C0-63A15AD53B56}" type="slidenum">
              <a:rPr lang="en-US" smtClean="0"/>
              <a:pPr/>
              <a:t>50</a:t>
            </a:fld>
            <a:endParaRPr lang="en-US" smtClean="0"/>
          </a:p>
        </p:txBody>
      </p:sp>
      <p:sp>
        <p:nvSpPr>
          <p:cNvPr id="19459" name="Rectangle 3"/>
          <p:cNvSpPr>
            <a:spLocks noGrp="1" noChangeArrowheads="1"/>
          </p:cNvSpPr>
          <p:nvPr>
            <p:ph type="body" idx="1"/>
          </p:nvPr>
        </p:nvSpPr>
        <p:spPr/>
        <p:txBody>
          <a:bodyPr/>
          <a:lstStyle/>
          <a:p>
            <a:pPr eaLnBrk="1" hangingPunct="1"/>
            <a:r>
              <a:rPr lang="en-US" smtClean="0"/>
              <a:t>Questions from participants</a:t>
            </a:r>
          </a:p>
          <a:p>
            <a:pPr eaLnBrk="1" hangingPunct="1">
              <a:buFont typeface="Wingdings" pitchFamily="2" charset="2"/>
              <a:buNone/>
            </a:pPr>
            <a:endParaRPr lang="en-US" smtClean="0"/>
          </a:p>
          <a:p>
            <a:pPr eaLnBrk="1" hangingPunct="1"/>
            <a:endParaRPr lang="en-US" smtClean="0"/>
          </a:p>
          <a:p>
            <a:pPr eaLnBrk="1" hangingPunct="1"/>
            <a:endParaRPr lang="en-US" smtClean="0"/>
          </a:p>
        </p:txBody>
      </p:sp>
      <p:pic>
        <p:nvPicPr>
          <p:cNvPr id="19460" name="Picture 5"/>
          <p:cNvPicPr>
            <a:picLocks noChangeAspect="1" noChangeArrowheads="1"/>
          </p:cNvPicPr>
          <p:nvPr/>
        </p:nvPicPr>
        <p:blipFill>
          <a:blip r:embed="rId2"/>
          <a:srcRect/>
          <a:stretch>
            <a:fillRect/>
          </a:stretch>
        </p:blipFill>
        <p:spPr bwMode="auto">
          <a:xfrm>
            <a:off x="4114800" y="2971800"/>
            <a:ext cx="1143000" cy="1143000"/>
          </a:xfrm>
          <a:prstGeom prst="rect">
            <a:avLst/>
          </a:prstGeom>
          <a:noFill/>
          <a:ln w="9525" algn="ctr">
            <a:noFill/>
            <a:miter lim="800000"/>
            <a:headEnd/>
            <a:tailEnd/>
          </a:ln>
        </p:spPr>
      </p:pic>
      <p:pic>
        <p:nvPicPr>
          <p:cNvPr id="19461" name="Picture 7" descr="MrSmarty_Mascot_L"/>
          <p:cNvPicPr>
            <a:picLocks noChangeAspect="1" noChangeArrowheads="1"/>
          </p:cNvPicPr>
          <p:nvPr/>
        </p:nvPicPr>
        <p:blipFill>
          <a:blip r:embed="rId3"/>
          <a:srcRect/>
          <a:stretch>
            <a:fillRect/>
          </a:stretch>
        </p:blipFill>
        <p:spPr bwMode="auto">
          <a:xfrm>
            <a:off x="5638800" y="3048000"/>
            <a:ext cx="2532063" cy="264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Understanding </a:t>
            </a:r>
            <a:endParaRPr lang="en-US" dirty="0"/>
          </a:p>
        </p:txBody>
      </p:sp>
      <p:sp>
        <p:nvSpPr>
          <p:cNvPr id="3" name="Content Placeholder 2"/>
          <p:cNvSpPr>
            <a:spLocks noGrp="1"/>
          </p:cNvSpPr>
          <p:nvPr>
            <p:ph idx="1"/>
          </p:nvPr>
        </p:nvSpPr>
        <p:spPr/>
        <p:txBody>
          <a:bodyPr/>
          <a:lstStyle/>
          <a:p>
            <a:pPr marL="457200" indent="-457200">
              <a:lnSpc>
                <a:spcPct val="90000"/>
              </a:lnSpc>
              <a:buFont typeface="+mj-lt"/>
              <a:buAutoNum type="arabicPeriod"/>
            </a:pPr>
            <a:r>
              <a:rPr lang="en-US" dirty="0" smtClean="0"/>
              <a:t>What are the main points need to consider while doing capacity planning? </a:t>
            </a:r>
          </a:p>
          <a:p>
            <a:pPr marL="457200" indent="-457200">
              <a:lnSpc>
                <a:spcPct val="90000"/>
              </a:lnSpc>
              <a:buFont typeface="+mj-lt"/>
              <a:buAutoNum type="arabicPeriod"/>
            </a:pPr>
            <a:r>
              <a:rPr lang="en-US" dirty="0" smtClean="0"/>
              <a:t>How many databases are there in an 8 node Oracle RAC cluster?</a:t>
            </a:r>
          </a:p>
          <a:p>
            <a:pPr marL="457200" indent="-457200">
              <a:lnSpc>
                <a:spcPct val="90000"/>
              </a:lnSpc>
              <a:buFont typeface="+mj-lt"/>
              <a:buAutoNum type="arabicPeriod"/>
            </a:pPr>
            <a:r>
              <a:rPr lang="en-US" dirty="0" smtClean="0"/>
              <a:t>Basic failover clusters don’t scale beyond two nodes  -True ?</a:t>
            </a:r>
          </a:p>
          <a:p>
            <a:pPr>
              <a:lnSpc>
                <a:spcPct val="90000"/>
              </a:lnSpc>
              <a:buNone/>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endParaRPr lang="en-US" dirty="0"/>
          </a:p>
        </p:txBody>
      </p:sp>
      <p:sp>
        <p:nvSpPr>
          <p:cNvPr id="3" name="Content Placeholder 2"/>
          <p:cNvSpPr>
            <a:spLocks noGrp="1"/>
          </p:cNvSpPr>
          <p:nvPr>
            <p:ph idx="1"/>
          </p:nvPr>
        </p:nvSpPr>
        <p:spPr/>
        <p:txBody>
          <a:bodyPr/>
          <a:lstStyle/>
          <a:p>
            <a:r>
              <a:rPr lang="en-US" dirty="0" smtClean="0"/>
              <a:t>The XYZ is one of the largest Company  IT company  in the world, with business spanning almost every country in the globe. The client is installing their marketing Automation tool. The pilot was run in the India, with rollout waiting for  Europe and Canada, followed by the rest of the world. As part of the pilot, client realized that the application  implementation may not scale or even be allowed to run in a multi-country mode. You are brought in to do an  Assessment, and review the current setup. You need to  provide recommendation on database capacity and High Availability and Disaster Recovery. Give reasons for your recommendation </a:t>
            </a:r>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7"/>
          <p:cNvSpPr>
            <a:spLocks noGrp="1" noChangeArrowheads="1"/>
          </p:cNvSpPr>
          <p:nvPr>
            <p:ph type="sldNum" sz="quarter" idx="10"/>
          </p:nvPr>
        </p:nvSpPr>
        <p:spPr>
          <a:noFill/>
        </p:spPr>
        <p:txBody>
          <a:bodyPr/>
          <a:lstStyle/>
          <a:p>
            <a:fld id="{3B23714F-9D7F-47B1-AC22-4F47FA0EC47C}" type="slidenum">
              <a:rPr lang="en-US" smtClean="0"/>
              <a:pPr/>
              <a:t>53</a:t>
            </a:fld>
            <a:endParaRPr lang="en-US" smtClean="0"/>
          </a:p>
        </p:txBody>
      </p:sp>
      <p:sp>
        <p:nvSpPr>
          <p:cNvPr id="21507" name="Rectangle 2"/>
          <p:cNvSpPr>
            <a:spLocks noGrp="1" noChangeArrowheads="1"/>
          </p:cNvSpPr>
          <p:nvPr>
            <p:ph type="title"/>
          </p:nvPr>
        </p:nvSpPr>
        <p:spPr/>
        <p:txBody>
          <a:bodyPr/>
          <a:lstStyle/>
          <a:p>
            <a:pPr eaLnBrk="1" hangingPunct="1"/>
            <a:r>
              <a:rPr lang="en-US" sz="3600" dirty="0" smtClean="0"/>
              <a:t>Database Capacity Planning : Summary</a:t>
            </a:r>
          </a:p>
        </p:txBody>
      </p:sp>
      <p:sp>
        <p:nvSpPr>
          <p:cNvPr id="21508" name="Rectangle 3"/>
          <p:cNvSpPr>
            <a:spLocks noGrp="1" noChangeArrowheads="1"/>
          </p:cNvSpPr>
          <p:nvPr>
            <p:ph type="body" idx="1"/>
          </p:nvPr>
        </p:nvSpPr>
        <p:spPr>
          <a:xfrm>
            <a:off x="228600" y="1524000"/>
            <a:ext cx="8686800" cy="4876800"/>
          </a:xfrm>
        </p:spPr>
        <p:txBody>
          <a:bodyPr/>
          <a:lstStyle/>
          <a:p>
            <a:pPr>
              <a:lnSpc>
                <a:spcPct val="80000"/>
              </a:lnSpc>
            </a:pPr>
            <a:r>
              <a:rPr lang="en-US" dirty="0" smtClean="0"/>
              <a:t>This chapter has dealt with the following:</a:t>
            </a:r>
          </a:p>
          <a:p>
            <a:pPr lvl="1">
              <a:lnSpc>
                <a:spcPct val="80000"/>
              </a:lnSpc>
            </a:pPr>
            <a:r>
              <a:rPr lang="en-US" dirty="0" smtClean="0"/>
              <a:t>Capacity Planning </a:t>
            </a:r>
          </a:p>
          <a:p>
            <a:pPr lvl="2">
              <a:lnSpc>
                <a:spcPct val="80000"/>
              </a:lnSpc>
            </a:pPr>
            <a:r>
              <a:rPr lang="en-US" sz="1800" dirty="0" smtClean="0"/>
              <a:t>Points need to consider for capacity planning </a:t>
            </a:r>
          </a:p>
          <a:p>
            <a:pPr lvl="2">
              <a:lnSpc>
                <a:spcPct val="80000"/>
              </a:lnSpc>
            </a:pPr>
            <a:r>
              <a:rPr lang="en-US" sz="1800" dirty="0" smtClean="0"/>
              <a:t>Use of NFR </a:t>
            </a:r>
          </a:p>
          <a:p>
            <a:pPr lvl="2">
              <a:lnSpc>
                <a:spcPct val="80000"/>
              </a:lnSpc>
            </a:pPr>
            <a:r>
              <a:rPr lang="en-US" sz="1800" dirty="0" smtClean="0"/>
              <a:t>Data Volume </a:t>
            </a:r>
            <a:endParaRPr lang="en-US" dirty="0" smtClean="0"/>
          </a:p>
          <a:p>
            <a:pPr lvl="1">
              <a:lnSpc>
                <a:spcPct val="80000"/>
              </a:lnSpc>
            </a:pPr>
            <a:r>
              <a:rPr lang="en-US" dirty="0" smtClean="0"/>
              <a:t>HA &amp; Scalability </a:t>
            </a:r>
          </a:p>
          <a:p>
            <a:pPr lvl="2">
              <a:lnSpc>
                <a:spcPct val="80000"/>
              </a:lnSpc>
            </a:pPr>
            <a:r>
              <a:rPr lang="en-US" sz="1800" dirty="0" smtClean="0"/>
              <a:t>Vertical Scalability </a:t>
            </a:r>
          </a:p>
          <a:p>
            <a:pPr lvl="3">
              <a:lnSpc>
                <a:spcPct val="80000"/>
              </a:lnSpc>
            </a:pPr>
            <a:r>
              <a:rPr lang="en-US" dirty="0" smtClean="0"/>
              <a:t>Adding RAM , CPU </a:t>
            </a:r>
          </a:p>
          <a:p>
            <a:pPr lvl="2">
              <a:lnSpc>
                <a:spcPct val="80000"/>
              </a:lnSpc>
            </a:pPr>
            <a:r>
              <a:rPr lang="en-US" sz="1800" dirty="0" smtClean="0"/>
              <a:t>Horizontal Scalability </a:t>
            </a:r>
          </a:p>
          <a:p>
            <a:pPr lvl="3">
              <a:lnSpc>
                <a:spcPct val="80000"/>
              </a:lnSpc>
            </a:pPr>
            <a:r>
              <a:rPr lang="en-US" dirty="0" smtClean="0"/>
              <a:t>Types of clusters:</a:t>
            </a:r>
          </a:p>
          <a:p>
            <a:pPr lvl="4">
              <a:lnSpc>
                <a:spcPct val="80000"/>
              </a:lnSpc>
            </a:pPr>
            <a:r>
              <a:rPr lang="en-US" sz="1400" dirty="0" smtClean="0"/>
              <a:t>Shared Nothing Clusters</a:t>
            </a:r>
          </a:p>
          <a:p>
            <a:pPr lvl="5">
              <a:lnSpc>
                <a:spcPct val="80000"/>
              </a:lnSpc>
            </a:pPr>
            <a:r>
              <a:rPr lang="en-US" sz="1400" dirty="0" smtClean="0"/>
              <a:t>Federated databases</a:t>
            </a:r>
          </a:p>
          <a:p>
            <a:pPr lvl="5">
              <a:lnSpc>
                <a:spcPct val="80000"/>
              </a:lnSpc>
            </a:pPr>
            <a:r>
              <a:rPr lang="en-US" sz="1400" dirty="0" smtClean="0"/>
              <a:t>Replication</a:t>
            </a:r>
          </a:p>
          <a:p>
            <a:pPr lvl="4">
              <a:lnSpc>
                <a:spcPct val="80000"/>
              </a:lnSpc>
            </a:pPr>
            <a:r>
              <a:rPr lang="en-US" sz="1400" dirty="0" smtClean="0"/>
              <a:t>Shared Disk Clusters</a:t>
            </a:r>
          </a:p>
          <a:p>
            <a:pPr lvl="5">
              <a:lnSpc>
                <a:spcPct val="80000"/>
              </a:lnSpc>
            </a:pPr>
            <a:r>
              <a:rPr lang="en-US" sz="1400" dirty="0" smtClean="0"/>
              <a:t>Failover</a:t>
            </a:r>
          </a:p>
          <a:p>
            <a:pPr lvl="5">
              <a:lnSpc>
                <a:spcPct val="80000"/>
              </a:lnSpc>
            </a:pPr>
            <a:r>
              <a:rPr lang="en-US" sz="1400" dirty="0" smtClean="0"/>
              <a:t>Oracle RAC</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7"/>
          <p:cNvSpPr>
            <a:spLocks noGrp="1" noChangeArrowheads="1"/>
          </p:cNvSpPr>
          <p:nvPr>
            <p:ph type="sldNum" sz="quarter" idx="10"/>
          </p:nvPr>
        </p:nvSpPr>
        <p:spPr>
          <a:noFill/>
        </p:spPr>
        <p:txBody>
          <a:bodyPr/>
          <a:lstStyle/>
          <a:p>
            <a:fld id="{1AB4BC1C-0217-454F-A336-E2B1EE45A3BD}" type="slidenum">
              <a:rPr lang="en-US" smtClean="0"/>
              <a:pPr/>
              <a:t>54</a:t>
            </a:fld>
            <a:endParaRPr lang="en-US" smtClean="0"/>
          </a:p>
        </p:txBody>
      </p:sp>
      <p:sp>
        <p:nvSpPr>
          <p:cNvPr id="22531" name="Rectangle 2"/>
          <p:cNvSpPr>
            <a:spLocks noGrp="1" noChangeArrowheads="1"/>
          </p:cNvSpPr>
          <p:nvPr>
            <p:ph type="title"/>
          </p:nvPr>
        </p:nvSpPr>
        <p:spPr/>
        <p:txBody>
          <a:bodyPr/>
          <a:lstStyle/>
          <a:p>
            <a:pPr eaLnBrk="1" hangingPunct="1"/>
            <a:r>
              <a:rPr lang="en-US" sz="3600" dirty="0" smtClean="0"/>
              <a:t>Database Capacity Planning : Source</a:t>
            </a:r>
          </a:p>
        </p:txBody>
      </p:sp>
      <p:sp>
        <p:nvSpPr>
          <p:cNvPr id="22532" name="Rectangle 3"/>
          <p:cNvSpPr>
            <a:spLocks noGrp="1" noChangeArrowheads="1"/>
          </p:cNvSpPr>
          <p:nvPr>
            <p:ph type="body" idx="1"/>
          </p:nvPr>
        </p:nvSpPr>
        <p:spPr/>
        <p:txBody>
          <a:bodyPr/>
          <a:lstStyle/>
          <a:p>
            <a:r>
              <a:rPr lang="en-US" u="sng" dirty="0" smtClean="0">
                <a:hlinkClick r:id="rId2"/>
              </a:rPr>
              <a:t>http://otn.oracle.com</a:t>
            </a:r>
            <a:r>
              <a:rPr lang="en-US" dirty="0" smtClean="0"/>
              <a:t> </a:t>
            </a:r>
          </a:p>
          <a:p>
            <a:r>
              <a:rPr lang="en-US" dirty="0" smtClean="0">
                <a:hlinkClick r:id="rId3"/>
              </a:rPr>
              <a:t>http://it.toolbox.com/</a:t>
            </a:r>
            <a:endParaRPr lang="en-US" dirty="0" smtClean="0"/>
          </a:p>
          <a:p>
            <a:r>
              <a:rPr lang="en-US" dirty="0" smtClean="0">
                <a:hlinkClick r:id="rId4"/>
              </a:rPr>
              <a:t>http://www.dell.com</a:t>
            </a:r>
            <a:endParaRPr lang="en-US" dirty="0" smtClean="0"/>
          </a:p>
          <a:p>
            <a:endParaRPr lang="en-US" dirty="0" smtClean="0"/>
          </a:p>
          <a:p>
            <a:endParaRPr lang="en-US" dirty="0" smtClean="0"/>
          </a:p>
          <a:p>
            <a:pPr eaLnBrk="1" hangingPunct="1">
              <a:buNone/>
            </a:pPr>
            <a:endParaRPr lang="en-US" dirty="0" smtClean="0"/>
          </a:p>
        </p:txBody>
      </p:sp>
      <p:sp>
        <p:nvSpPr>
          <p:cNvPr id="22533" name="Text Box 4"/>
          <p:cNvSpPr txBox="1">
            <a:spLocks noChangeArrowheads="1"/>
          </p:cNvSpPr>
          <p:nvPr/>
        </p:nvSpPr>
        <p:spPr bwMode="auto">
          <a:xfrm>
            <a:off x="381000" y="52197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algn="l" eaLnBrk="0" hangingPunct="0"/>
            <a:r>
              <a:rPr lang="en-US" sz="1400">
                <a:solidFill>
                  <a:schemeClr val="tx2"/>
                </a:solidFill>
              </a:rPr>
              <a:t>Disclaimer</a:t>
            </a:r>
            <a:r>
              <a:rPr lang="en-US" sz="1400" b="0"/>
              <a:t>: </a:t>
            </a:r>
            <a:r>
              <a:rPr lang="en-US" sz="1400" b="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22534" name="Picture 7"/>
          <p:cNvPicPr>
            <a:picLocks noChangeAspect="1" noChangeArrowheads="1"/>
          </p:cNvPicPr>
          <p:nvPr/>
        </p:nvPicPr>
        <p:blipFill>
          <a:blip r:embed="rId5"/>
          <a:srcRect/>
          <a:stretch>
            <a:fillRect/>
          </a:stretch>
        </p:blipFill>
        <p:spPr bwMode="auto">
          <a:xfrm>
            <a:off x="8153400" y="0"/>
            <a:ext cx="990600" cy="9906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ctrTitle"/>
          </p:nvPr>
        </p:nvSpPr>
        <p:spPr/>
        <p:txBody>
          <a:bodyPr/>
          <a:lstStyle/>
          <a:p>
            <a:pPr eaLnBrk="1" hangingPunct="1"/>
            <a:r>
              <a:rPr lang="en-US" sz="3200" dirty="0" smtClean="0">
                <a:latin typeface="Trebuchet MS" pitchFamily="34" charset="0"/>
              </a:rPr>
              <a:t>You have successfully completed </a:t>
            </a:r>
            <a:br>
              <a:rPr lang="en-US" sz="3200" dirty="0" smtClean="0">
                <a:latin typeface="Trebuchet MS" pitchFamily="34" charset="0"/>
              </a:rPr>
            </a:br>
            <a:r>
              <a:rPr lang="en-US" sz="3200" dirty="0" smtClean="0">
                <a:latin typeface="Trebuchet MS" pitchFamily="34" charset="0"/>
              </a:rPr>
              <a:t>Database Capacity Planning </a:t>
            </a:r>
          </a:p>
        </p:txBody>
      </p:sp>
      <p:sp>
        <p:nvSpPr>
          <p:cNvPr id="23555" name="Rectangle 5"/>
          <p:cNvSpPr>
            <a:spLocks noGrp="1" noChangeArrowheads="1"/>
          </p:cNvSpPr>
          <p:nvPr>
            <p:ph type="subTitle" idx="1"/>
          </p:nvPr>
        </p:nvSpPr>
        <p:spPr/>
        <p:txBody>
          <a:bodyPr/>
          <a:lstStyle/>
          <a:p>
            <a:pPr eaLnBrk="1" hangingPunct="1"/>
            <a:r>
              <a:rPr lang="en-US" b="0" u="sng" dirty="0" smtClean="0">
                <a:latin typeface="Gill Sans MT" pitchFamily="34" charset="0"/>
              </a:rPr>
              <a:t>Click here to proceed</a:t>
            </a:r>
            <a:endParaRPr lang="en-US" dirty="0" smtClean="0"/>
          </a:p>
        </p:txBody>
      </p:sp>
      <p:pic>
        <p:nvPicPr>
          <p:cNvPr id="23556" name="Picture 7" descr="MrSmarty_Mascot_L"/>
          <p:cNvPicPr>
            <a:picLocks noChangeAspect="1" noChangeArrowheads="1"/>
          </p:cNvPicPr>
          <p:nvPr/>
        </p:nvPicPr>
        <p:blipFill>
          <a:blip r:embed="rId3"/>
          <a:srcRect/>
          <a:stretch>
            <a:fillRect/>
          </a:stretch>
        </p:blipFill>
        <p:spPr bwMode="auto">
          <a:xfrm>
            <a:off x="7505700" y="917575"/>
            <a:ext cx="1371600" cy="1444625"/>
          </a:xfrm>
          <a:prstGeom prst="rect">
            <a:avLst/>
          </a:prstGeom>
          <a:noFill/>
          <a:ln w="9525">
            <a:solidFill>
              <a:srgbClr val="3366FF"/>
            </a:solid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dirty="0" smtClean="0"/>
              <a:t>Database Capacity Planning </a:t>
            </a:r>
          </a:p>
        </p:txBody>
      </p:sp>
      <p:sp>
        <p:nvSpPr>
          <p:cNvPr id="4" name="Content Placeholder 3"/>
          <p:cNvSpPr>
            <a:spLocks noGrp="1"/>
          </p:cNvSpPr>
          <p:nvPr>
            <p:ph idx="1"/>
          </p:nvPr>
        </p:nvSpPr>
        <p:spPr/>
        <p:txBody>
          <a:bodyPr/>
          <a:lstStyle/>
          <a:p>
            <a:r>
              <a:rPr lang="en-US" dirty="0" smtClean="0"/>
              <a:t>Capacity Planning :</a:t>
            </a:r>
          </a:p>
          <a:p>
            <a:pPr marL="685800" lvl="1" indent="-228600">
              <a:buClr>
                <a:schemeClr val="hlink"/>
              </a:buClr>
              <a:buBlip>
                <a:blip r:embed="rId3"/>
              </a:buBlip>
            </a:pPr>
            <a:r>
              <a:rPr lang="en-US" dirty="0" smtClean="0"/>
              <a:t>In information technology, capacity planning is the science and art of estimating the space, computer hardware, software and connection infrastructure resources that will be needed over some future period of time.</a:t>
            </a:r>
          </a:p>
          <a:p>
            <a:pPr marL="685800" lvl="1" indent="-228600">
              <a:buClr>
                <a:schemeClr val="hlink"/>
              </a:buClr>
              <a:buBlip>
                <a:blip r:embed="rId3"/>
              </a:buBlip>
            </a:pPr>
            <a:r>
              <a:rPr lang="en-US" dirty="0" smtClean="0"/>
              <a:t>Capacity planning is the process of determining the production capacity needed by an organization to meet changing demands for its products.</a:t>
            </a:r>
          </a:p>
          <a:p>
            <a:pPr marL="685800" lvl="1" indent="-228600">
              <a:buClr>
                <a:schemeClr val="hlink"/>
              </a:buClr>
              <a:buBlip>
                <a:blip r:embed="rId3"/>
              </a:buBlip>
            </a:pPr>
            <a:r>
              <a:rPr lang="en-US" dirty="0" smtClean="0"/>
              <a:t>The aim of the capacity planning is to plan so well that new capacity is added just in time to meet the anticipated need but not so early that resources go unused for a long period. </a:t>
            </a:r>
          </a:p>
          <a:p>
            <a:pPr marL="685800" lvl="1" indent="-228600">
              <a:buClr>
                <a:schemeClr val="hlink"/>
              </a:buClr>
              <a:buBlip>
                <a:blip r:embed="rId3"/>
              </a:buBlip>
            </a:pPr>
            <a:r>
              <a:rPr lang="en-US" dirty="0" smtClean="0"/>
              <a:t>The successful capacity planning is one that makes the trade-offs between the present and the future that overall prove to be the most cost-efficient.</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Capacity Planning </a:t>
            </a:r>
            <a:endParaRPr lang="en-US" dirty="0"/>
          </a:p>
        </p:txBody>
      </p:sp>
      <p:sp>
        <p:nvSpPr>
          <p:cNvPr id="3" name="Content Placeholder 2"/>
          <p:cNvSpPr>
            <a:spLocks noGrp="1"/>
          </p:cNvSpPr>
          <p:nvPr>
            <p:ph idx="1"/>
          </p:nvPr>
        </p:nvSpPr>
        <p:spPr/>
        <p:txBody>
          <a:bodyPr/>
          <a:lstStyle/>
          <a:p>
            <a:pPr marL="400050" indent="-400050"/>
            <a:r>
              <a:rPr lang="en-US" dirty="0" smtClean="0"/>
              <a:t>Steps for Capacity Planning: </a:t>
            </a:r>
          </a:p>
          <a:p>
            <a:pPr marL="744538" lvl="1" indent="-400050"/>
            <a:r>
              <a:rPr lang="en-US" dirty="0" smtClean="0"/>
              <a:t>Evaluate existing capacity</a:t>
            </a:r>
          </a:p>
          <a:p>
            <a:pPr marL="744538" lvl="1" indent="-400050"/>
            <a:r>
              <a:rPr lang="en-US" dirty="0" smtClean="0"/>
              <a:t>Estimate future capacity requirements</a:t>
            </a:r>
          </a:p>
          <a:p>
            <a:pPr marL="744538" lvl="1" indent="-400050"/>
            <a:r>
              <a:rPr lang="en-US" dirty="0" smtClean="0"/>
              <a:t>Identify alternatives</a:t>
            </a:r>
          </a:p>
          <a:p>
            <a:pPr marL="744538" lvl="1" indent="-400050"/>
            <a:r>
              <a:rPr lang="en-US" dirty="0" smtClean="0"/>
              <a:t>Conduct financial analysis</a:t>
            </a:r>
          </a:p>
          <a:p>
            <a:pPr marL="744538" lvl="1" indent="-400050"/>
            <a:r>
              <a:rPr lang="en-US" dirty="0" smtClean="0"/>
              <a:t>Assess key qualitative issues</a:t>
            </a:r>
          </a:p>
          <a:p>
            <a:pPr marL="744538" lvl="1" indent="-400050"/>
            <a:r>
              <a:rPr lang="en-US" dirty="0" smtClean="0"/>
              <a:t>Recommend the plan</a:t>
            </a:r>
          </a:p>
          <a:p>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Capacity</a:t>
            </a:r>
            <a:endParaRPr lang="en-US" dirty="0"/>
          </a:p>
        </p:txBody>
      </p:sp>
      <p:sp>
        <p:nvSpPr>
          <p:cNvPr id="3" name="Content Placeholder 2"/>
          <p:cNvSpPr>
            <a:spLocks noGrp="1"/>
          </p:cNvSpPr>
          <p:nvPr>
            <p:ph idx="1"/>
          </p:nvPr>
        </p:nvSpPr>
        <p:spPr/>
        <p:txBody>
          <a:bodyPr/>
          <a:lstStyle/>
          <a:p>
            <a:r>
              <a:rPr lang="en-US" sz="1800" dirty="0" smtClean="0"/>
              <a:t>Resource Capacity is measuring and monitoring all components comprising  to database . Practically, this means reporting on the utilization of discrete items servers, Network  etc. Example CPU utilization , Disk Space </a:t>
            </a:r>
          </a:p>
          <a:p>
            <a:pPr lvl="1"/>
            <a:r>
              <a:rPr lang="en-US" sz="1800" dirty="0" smtClean="0">
                <a:ea typeface="+mn-ea"/>
                <a:cs typeface="+mn-cs"/>
              </a:rPr>
              <a:t>Hardware  = Size + Speed </a:t>
            </a:r>
          </a:p>
          <a:p>
            <a:pPr lvl="2"/>
            <a:r>
              <a:rPr lang="en-US" sz="1400" dirty="0" smtClean="0"/>
              <a:t>Size = Amount of RAM, # of parallel CPU’s, # of controllers, # of disks </a:t>
            </a:r>
          </a:p>
          <a:p>
            <a:pPr lvl="2"/>
            <a:r>
              <a:rPr lang="en-US" sz="1400" dirty="0" smtClean="0"/>
              <a:t>Speed = RAM speed, Disk Speed, Bus Speed, Network Speed (bandwidth), and removing the # of idle cycles per second per CPU, as well as the # of blocked I/O processes per second per CPU. </a:t>
            </a:r>
          </a:p>
          <a:p>
            <a:pPr lvl="2"/>
            <a:r>
              <a:rPr lang="en-US" sz="1400" dirty="0" smtClean="0"/>
              <a:t>Software = # of parallel processes + # of partitions + operating speed of software (throughput) </a:t>
            </a:r>
          </a:p>
          <a:p>
            <a:r>
              <a:rPr lang="en-US" sz="1600" dirty="0" smtClean="0"/>
              <a:t> </a:t>
            </a:r>
            <a:r>
              <a:rPr lang="en-US" sz="1800" dirty="0" smtClean="0"/>
              <a:t>Service Capacity is ensuring that IT Services meet Service Level Requirement (SLR) targets within Service Level Agreements (SLAs). Practically, this means measuring and monitoring  database/application performance.  Example NFR </a:t>
            </a:r>
          </a:p>
          <a:p>
            <a:r>
              <a:rPr lang="en-US" sz="1800" dirty="0" smtClean="0"/>
              <a:t>Business Capacity </a:t>
            </a:r>
            <a:r>
              <a:rPr lang="en-US" sz="1600" dirty="0" smtClean="0"/>
              <a:t>is planning and implementing IT Services to meet future business requirements. Practically, this means trending and forecasting of projected Services required example: Increase in no of users , increase in data and so on.</a:t>
            </a:r>
          </a:p>
          <a:p>
            <a:pPr lvl="1"/>
            <a:endParaRPr lang="en-US" sz="1400"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Capacity Planning </a:t>
            </a:r>
            <a:endParaRPr lang="en-US" dirty="0"/>
          </a:p>
        </p:txBody>
      </p:sp>
      <p:sp>
        <p:nvSpPr>
          <p:cNvPr id="3" name="Content Placeholder 2"/>
          <p:cNvSpPr>
            <a:spLocks noGrp="1"/>
          </p:cNvSpPr>
          <p:nvPr>
            <p:ph idx="1"/>
          </p:nvPr>
        </p:nvSpPr>
        <p:spPr/>
        <p:txBody>
          <a:bodyPr/>
          <a:lstStyle/>
          <a:p>
            <a:r>
              <a:rPr lang="en-US" dirty="0" smtClean="0"/>
              <a:t>Analyze Current Capacity:</a:t>
            </a:r>
          </a:p>
          <a:p>
            <a:pPr lvl="2"/>
            <a:r>
              <a:rPr lang="en-US" sz="2000" dirty="0" smtClean="0"/>
              <a:t>Next, the current capacity of the system must be analyzed to determine how it is meeting the needs of the users.</a:t>
            </a:r>
          </a:p>
          <a:p>
            <a:r>
              <a:rPr lang="en-US" dirty="0" smtClean="0"/>
              <a:t> Determine Service Level Requirements:</a:t>
            </a:r>
          </a:p>
          <a:p>
            <a:pPr lvl="2"/>
            <a:r>
              <a:rPr lang="en-US" sz="2000" dirty="0" smtClean="0"/>
              <a:t>The first step in the capacity planning process is to categorize the work done by systems and to quantify users’ expectations for how that work gets done.</a:t>
            </a:r>
          </a:p>
          <a:p>
            <a:r>
              <a:rPr lang="en-US" dirty="0" smtClean="0"/>
              <a:t>Planning for the Future:</a:t>
            </a:r>
          </a:p>
          <a:p>
            <a:pPr lvl="2"/>
            <a:r>
              <a:rPr lang="en-US" sz="2000" dirty="0" smtClean="0"/>
              <a:t>Using forecasts of future business activity, future system requirements are determined. Implementing the required changes in system configuration will ensure that sufficient capacity will be available to maintain service levels, even as circumstances change in the future.</a:t>
            </a:r>
          </a:p>
          <a:p>
            <a:pPr lvl="1"/>
            <a:endParaRPr lang="en-US" dirty="0"/>
          </a:p>
        </p:txBody>
      </p:sp>
      <p:sp>
        <p:nvSpPr>
          <p:cNvPr id="4" name="Slide Number Placeholder 3"/>
          <p:cNvSpPr>
            <a:spLocks noGrp="1"/>
          </p:cNvSpPr>
          <p:nvPr>
            <p:ph type="sldNum" sz="quarter" idx="10"/>
          </p:nvPr>
        </p:nvSpPr>
        <p:spPr/>
        <p:txBody>
          <a:bodyPr/>
          <a:lstStyle/>
          <a:p>
            <a:pPr>
              <a:defRPr/>
            </a:pPr>
            <a:fld id="{8A03E6C6-59ED-4C1D-AFF7-654B369A85CF}"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 - Presentation Template">
  <a:themeElements>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CA - Presentation Template">
      <a:majorFont>
        <a:latin typeface="Monotype Corsiv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CA - Presentation Template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CA - Presentation Template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2A096D935D4B4BB96EA62D3CF0BD17" ma:contentTypeVersion="1" ma:contentTypeDescription="Create a new document." ma:contentTypeScope="" ma:versionID="de2a8e9ae2e9a6c4ee813989fb65d25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61216EB-9B7F-49DA-BBA7-ABBB445FA2E6}"/>
</file>

<file path=customXml/itemProps2.xml><?xml version="1.0" encoding="utf-8"?>
<ds:datastoreItem xmlns:ds="http://schemas.openxmlformats.org/officeDocument/2006/customXml" ds:itemID="{3C96734F-7611-48D7-830A-5D97AD0833C7}"/>
</file>

<file path=customXml/itemProps3.xml><?xml version="1.0" encoding="utf-8"?>
<ds:datastoreItem xmlns:ds="http://schemas.openxmlformats.org/officeDocument/2006/customXml" ds:itemID="{CEC579E4-09A7-465E-82AC-0214D35A5A26}"/>
</file>

<file path=docProps/app.xml><?xml version="1.0" encoding="utf-8"?>
<Properties xmlns="http://schemas.openxmlformats.org/officeDocument/2006/extended-properties" xmlns:vt="http://schemas.openxmlformats.org/officeDocument/2006/docPropsVTypes">
  <Template>CA - Presentation Template</Template>
  <TotalTime>4601</TotalTime>
  <Words>4467</Words>
  <Application>Microsoft PowerPoint</Application>
  <PresentationFormat>On-screen Show (4:3)</PresentationFormat>
  <Paragraphs>565</Paragraphs>
  <Slides>55</Slides>
  <Notes>6</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CA - Presentation Template</vt:lpstr>
      <vt:lpstr>Database Capacity Planning</vt:lpstr>
      <vt:lpstr>About the Author</vt:lpstr>
      <vt:lpstr>Icons Used</vt:lpstr>
      <vt:lpstr>Database Capacity Planning: Overview </vt:lpstr>
      <vt:lpstr>Database Capacity Planning: Objectives</vt:lpstr>
      <vt:lpstr>Database Capacity Planning </vt:lpstr>
      <vt:lpstr>Steps for Capacity Planning </vt:lpstr>
      <vt:lpstr>Resource Capacity</vt:lpstr>
      <vt:lpstr>Database Capacity Planning </vt:lpstr>
      <vt:lpstr>Analyze Current Capacity</vt:lpstr>
      <vt:lpstr>Workload Characteristics</vt:lpstr>
      <vt:lpstr>Parameters</vt:lpstr>
      <vt:lpstr>Database Capacity Planning </vt:lpstr>
      <vt:lpstr>Database Capacity Planning (Contd.) </vt:lpstr>
      <vt:lpstr>Database Capacity Planning (Contd.) </vt:lpstr>
      <vt:lpstr>Database Capacity Planning (Contd.) </vt:lpstr>
      <vt:lpstr>Database Capacity Planning (Contd.) </vt:lpstr>
      <vt:lpstr>Database Capacity Planning (Contd.) </vt:lpstr>
      <vt:lpstr>Database Capacity Planning (Contd.) </vt:lpstr>
      <vt:lpstr>Database Capacity Planning (Contd.) </vt:lpstr>
      <vt:lpstr>Database Capacity Planning (Contd.) </vt:lpstr>
      <vt:lpstr>Database Capacity Planning (Contd.) </vt:lpstr>
      <vt:lpstr>Database Capacity Planning (Contd.) </vt:lpstr>
      <vt:lpstr>Database Capacity Planning (Contd.) </vt:lpstr>
      <vt:lpstr>Database Capacity Planning (Contd.) </vt:lpstr>
      <vt:lpstr>Database Capacity Planning (Contd.) </vt:lpstr>
      <vt:lpstr>Database Capacity Planning (Contd.) </vt:lpstr>
      <vt:lpstr>Database Capacity Planning (Contd.) </vt:lpstr>
      <vt:lpstr>Database Capacity Planning (Contd.) </vt:lpstr>
      <vt:lpstr>Database Capacity Planning (Contd.) </vt:lpstr>
      <vt:lpstr>Database Capacity Planning (Contd.) </vt:lpstr>
      <vt:lpstr>Database Capacity Planning (Contd.) </vt:lpstr>
      <vt:lpstr>Database Capacity Planning (Contd.) </vt:lpstr>
      <vt:lpstr>Database Capacity Planning (Contd.) </vt:lpstr>
      <vt:lpstr>Database Capacity Planning (Contd.) </vt:lpstr>
      <vt:lpstr>Database Capacity Planning (Contd.) </vt:lpstr>
      <vt:lpstr>Database Capacity Planning (Contd.) </vt:lpstr>
      <vt:lpstr>Database Capacity Planning (Contd.) </vt:lpstr>
      <vt:lpstr>Database Capacity Planning (Contd.) </vt:lpstr>
      <vt:lpstr>Database Capacity Planning (Contd.) </vt:lpstr>
      <vt:lpstr>Database Capacity Planning (Contd.) </vt:lpstr>
      <vt:lpstr>Database Capacity Planning (Contd.) </vt:lpstr>
      <vt:lpstr>Database Capacity Planning (Contd.) </vt:lpstr>
      <vt:lpstr>Database Capacity Planning (Contd.) </vt:lpstr>
      <vt:lpstr>Database Capacity Planning (Contd.) </vt:lpstr>
      <vt:lpstr>Database Capacity Planning (Contd.) </vt:lpstr>
      <vt:lpstr>Database Capacity Planning (Contd.) </vt:lpstr>
      <vt:lpstr>Exercise  </vt:lpstr>
      <vt:lpstr>Database Capacity Planning </vt:lpstr>
      <vt:lpstr>Slide 50</vt:lpstr>
      <vt:lpstr>Test Your Understanding </vt:lpstr>
      <vt:lpstr>Exercise </vt:lpstr>
      <vt:lpstr>Database Capacity Planning : Summary</vt:lpstr>
      <vt:lpstr>Database Capacity Planning : Source</vt:lpstr>
      <vt:lpstr>You have successfully completed  Database Capacity Planning </vt:lpstr>
    </vt:vector>
  </TitlesOfParts>
  <Manager/>
  <Company>Cognizant Technology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subject/>
  <dc:creator>121246</dc:creator>
  <cp:keywords/>
  <dc:description/>
  <cp:lastModifiedBy>Sourajita Roy Paul</cp:lastModifiedBy>
  <cp:revision>361</cp:revision>
  <dcterms:created xsi:type="dcterms:W3CDTF">2006-08-07T10:58:16Z</dcterms:created>
  <dcterms:modified xsi:type="dcterms:W3CDTF">2009-03-10T11:37:31Z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0x010100AB2A096D935D4B4BB96EA62D3CF0BD17</vt:lpwstr>
  </property>
</Properties>
</file>