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19" r:id="rId3"/>
    <p:sldId id="343" r:id="rId4"/>
    <p:sldId id="344" r:id="rId5"/>
    <p:sldId id="332" r:id="rId6"/>
    <p:sldId id="346" r:id="rId7"/>
    <p:sldId id="347" r:id="rId8"/>
    <p:sldId id="345" r:id="rId9"/>
    <p:sldId id="348" r:id="rId10"/>
    <p:sldId id="350" r:id="rId11"/>
    <p:sldId id="351" r:id="rId12"/>
    <p:sldId id="352" r:id="rId13"/>
    <p:sldId id="353" r:id="rId14"/>
  </p:sldIdLst>
  <p:sldSz cx="9906000" cy="6858000" type="A4"/>
  <p:notesSz cx="7099300" cy="10223500"/>
  <p:defaultTextStyle>
    <a:defPPr>
      <a:defRPr lang="en-US"/>
    </a:defPPr>
    <a:lvl1pPr algn="l" defTabSz="53643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536433" algn="l" defTabSz="53643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072866" algn="l" defTabSz="53643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609298" algn="l" defTabSz="53643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145731" algn="l" defTabSz="53643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B58F4C-F476-43D3-ACC3-58145B09734A}">
          <p14:sldIdLst>
            <p14:sldId id="318"/>
            <p14:sldId id="319"/>
            <p14:sldId id="343"/>
            <p14:sldId id="344"/>
            <p14:sldId id="332"/>
            <p14:sldId id="346"/>
            <p14:sldId id="347"/>
            <p14:sldId id="345"/>
            <p14:sldId id="348"/>
            <p14:sldId id="350"/>
            <p14:sldId id="351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9BE"/>
    <a:srgbClr val="EEFA7A"/>
    <a:srgbClr val="FFFF66"/>
    <a:srgbClr val="17B20B"/>
    <a:srgbClr val="087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1000" autoAdjust="0"/>
  </p:normalViewPr>
  <p:slideViewPr>
    <p:cSldViewPr snapToGrid="0" snapToObjects="1">
      <p:cViewPr>
        <p:scale>
          <a:sx n="80" d="100"/>
          <a:sy n="80" d="100"/>
        </p:scale>
        <p:origin x="-672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64" y="17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3006" y="-108"/>
      </p:cViewPr>
      <p:guideLst>
        <p:guide orient="horz" pos="322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D2D4D-B9A0-4DDB-BCF4-1D900C686F6C}" type="datetimeFigureOut">
              <a:rPr lang="en-GB" smtClean="0"/>
              <a:pPr/>
              <a:t>18/01/2013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03232-5359-4C46-BA92-6E34C1D4222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90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16C6774-B8C7-429D-B761-9616F6109D18}" type="datetimeFigureOut">
              <a:rPr lang="en-US" smtClean="0"/>
              <a:pPr/>
              <a:t>1/18/2013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3720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9A96D6-8A49-4C4A-965F-93B0D7B54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96D6-8A49-4C4A-965F-93B0D7B542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906000" cy="1016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724400"/>
            <a:ext cx="9906000" cy="21336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Box 1042"/>
          <p:cNvSpPr txBox="1">
            <a:spLocks noChangeArrowheads="1"/>
          </p:cNvSpPr>
          <p:nvPr userDrawn="1"/>
        </p:nvSpPr>
        <p:spPr bwMode="auto">
          <a:xfrm>
            <a:off x="412750" y="6197602"/>
            <a:ext cx="6604000" cy="3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287" tIns="53643" rIns="107287" bIns="53643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808388"/>
                </a:solidFill>
                <a:latin typeface="+mn-lt"/>
              </a:rPr>
              <a:t>©</a:t>
            </a:r>
            <a:r>
              <a:rPr lang="en-US" sz="1200" dirty="0" smtClean="0">
                <a:solidFill>
                  <a:srgbClr val="808388"/>
                </a:solidFill>
                <a:latin typeface="+mn-lt"/>
              </a:rPr>
              <a:t>2012, </a:t>
            </a:r>
            <a:r>
              <a:rPr lang="en-US" sz="1200" dirty="0">
                <a:solidFill>
                  <a:srgbClr val="808388"/>
                </a:solidFill>
                <a:latin typeface="+mn-lt"/>
              </a:rPr>
              <a:t>Cognizant 		</a:t>
            </a:r>
          </a:p>
        </p:txBody>
      </p:sp>
      <p:pic>
        <p:nvPicPr>
          <p:cNvPr id="6" name="Picture 9" descr="Cognizant_36x84_04D.png"/>
          <p:cNvPicPr>
            <a:picLocks noChangeAspect="1"/>
          </p:cNvPicPr>
          <p:nvPr userDrawn="1"/>
        </p:nvPicPr>
        <p:blipFill>
          <a:blip r:embed="rId2"/>
          <a:srcRect t="1440"/>
          <a:stretch>
            <a:fillRect/>
          </a:stretch>
        </p:blipFill>
        <p:spPr bwMode="auto">
          <a:xfrm>
            <a:off x="201216" y="0"/>
            <a:ext cx="624284" cy="481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16749" y="5723603"/>
            <a:ext cx="2887577" cy="114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1403351" y="3461564"/>
            <a:ext cx="4531077" cy="1422400"/>
          </a:xfrm>
          <a:prstGeom prst="rect">
            <a:avLst/>
          </a:prstGeom>
        </p:spPr>
        <p:txBody>
          <a:bodyPr lIns="107287" tIns="53643" rIns="107287" bIns="53643"/>
          <a:lstStyle>
            <a:lvl1pPr marL="0" indent="0">
              <a:buFontTx/>
              <a:buNone/>
              <a:defRPr sz="2100">
                <a:solidFill>
                  <a:srgbClr val="3E9AC0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03350" y="1672048"/>
            <a:ext cx="7521485" cy="1731456"/>
          </a:xfrm>
          <a:prstGeom prst="rect">
            <a:avLst/>
          </a:prstGeom>
        </p:spPr>
        <p:txBody>
          <a:bodyPr lIns="107287" tIns="53643" rIns="107287" bIns="53643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9622236" y="1672048"/>
            <a:ext cx="283765" cy="343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906000" cy="101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334000"/>
            <a:ext cx="9906000" cy="1524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55214" y="6167642"/>
            <a:ext cx="5613400" cy="5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eaLnBrk="0" hangingPunct="0">
              <a:lnSpc>
                <a:spcPct val="190000"/>
              </a:lnSpc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      |  © </a:t>
            </a:r>
            <a:r>
              <a:rPr lang="en-US" sz="1100" dirty="0" smtClean="0">
                <a:solidFill>
                  <a:srgbClr val="000000"/>
                </a:solidFill>
                <a:latin typeface="+mn-lt"/>
              </a:rPr>
              <a:t>2012,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0092" y="6197185"/>
            <a:ext cx="1735908" cy="66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165100" y="304800"/>
            <a:ext cx="9493250" cy="211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" y="308665"/>
            <a:ext cx="9493250" cy="402535"/>
          </a:xfrm>
          <a:prstGeom prst="rect">
            <a:avLst/>
          </a:prstGeom>
        </p:spPr>
        <p:txBody>
          <a:bodyPr lIns="107287" tIns="53643" rIns="107287" bIns="53643">
            <a:normAutofit/>
          </a:bodyPr>
          <a:lstStyle>
            <a:lvl1pPr algn="l">
              <a:defRPr sz="2000" b="1">
                <a:solidFill>
                  <a:srgbClr val="3D99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50" y="6197185"/>
            <a:ext cx="495300" cy="609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100">
                <a:solidFill>
                  <a:srgbClr val="6DB23F"/>
                </a:solidFill>
                <a:latin typeface="+mn-lt"/>
              </a:defRPr>
            </a:lvl1pPr>
          </a:lstStyle>
          <a:p>
            <a:fld id="{70A9E9B6-A925-4FEC-ADAA-6DF736B3E6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5100" y="1008578"/>
            <a:ext cx="9493250" cy="5159064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1400">
                <a:solidFill>
                  <a:srgbClr val="3D99BE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906000" cy="101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334000"/>
            <a:ext cx="9906000" cy="1524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07287" tIns="53643" rIns="107287" bIns="5364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 Same Side Corner Rectangle 10"/>
          <p:cNvSpPr>
            <a:spLocks noChangeArrowheads="1"/>
          </p:cNvSpPr>
          <p:nvPr userDrawn="1"/>
        </p:nvSpPr>
        <p:spPr bwMode="auto">
          <a:xfrm rot="5400000">
            <a:off x="2424576" y="-199958"/>
            <a:ext cx="2269067" cy="7118218"/>
          </a:xfrm>
          <a:custGeom>
            <a:avLst/>
            <a:gdLst>
              <a:gd name="T0" fmla="*/ 1701800 w 1701800"/>
              <a:gd name="T1" fmla="*/ 3285067 h 6570133"/>
              <a:gd name="T2" fmla="*/ 850900 w 1701800"/>
              <a:gd name="T3" fmla="*/ 6570133 h 6570133"/>
              <a:gd name="T4" fmla="*/ 0 w 1701800"/>
              <a:gd name="T5" fmla="*/ 3285067 h 6570133"/>
              <a:gd name="T6" fmla="*/ 850900 w 1701800"/>
              <a:gd name="T7" fmla="*/ 0 h 6570133"/>
              <a:gd name="T8" fmla="*/ 0 60000 65536"/>
              <a:gd name="T9" fmla="*/ 1 60000 65536"/>
              <a:gd name="T10" fmla="*/ 2 60000 65536"/>
              <a:gd name="T11" fmla="*/ 3 60000 65536"/>
              <a:gd name="T12" fmla="*/ 83075 w 1701800"/>
              <a:gd name="T13" fmla="*/ 83075 h 6570133"/>
              <a:gd name="T14" fmla="*/ 1618725 w 1701800"/>
              <a:gd name="T15" fmla="*/ 6570133 h 65701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1800" h="6570133">
                <a:moveTo>
                  <a:pt x="283639" y="0"/>
                </a:moveTo>
                <a:lnTo>
                  <a:pt x="1418161" y="0"/>
                </a:lnTo>
                <a:lnTo>
                  <a:pt x="1418160" y="0"/>
                </a:lnTo>
                <a:cubicBezTo>
                  <a:pt x="1574810" y="0"/>
                  <a:pt x="1701800" y="126989"/>
                  <a:pt x="1701800" y="283639"/>
                </a:cubicBezTo>
                <a:lnTo>
                  <a:pt x="1701800" y="6570133"/>
                </a:lnTo>
                <a:lnTo>
                  <a:pt x="0" y="6570133"/>
                </a:lnTo>
                <a:lnTo>
                  <a:pt x="0" y="283639"/>
                </a:lnTo>
                <a:cubicBezTo>
                  <a:pt x="0" y="126989"/>
                  <a:pt x="126989" y="0"/>
                  <a:pt x="2836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lIns="107287" tIns="53643" rIns="107287" bIns="5364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192621" y="2528723"/>
            <a:ext cx="6576483" cy="1524000"/>
          </a:xfrm>
          <a:prstGeom prst="rect">
            <a:avLst/>
          </a:prstGeom>
        </p:spPr>
        <p:txBody>
          <a:bodyPr lIns="107287" tIns="53643" rIns="107287" bIns="53643" rtlCol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algn="l">
              <a:defRPr sz="2800">
                <a:latin typeface="Trebuchet MS"/>
                <a:cs typeface="Trebuchet MS"/>
              </a:defRPr>
            </a:lvl2pPr>
            <a:lvl3pPr algn="l">
              <a:defRPr sz="2300">
                <a:latin typeface="Trebuchet MS"/>
                <a:cs typeface="Trebuchet MS"/>
              </a:defRPr>
            </a:lvl3pPr>
            <a:lvl4pPr algn="l">
              <a:defRPr>
                <a:latin typeface="Trebuchet MS"/>
                <a:cs typeface="Trebuchet MS"/>
              </a:defRPr>
            </a:lvl4pPr>
            <a:lvl5pPr algn="l">
              <a:defRPr>
                <a:latin typeface="Trebuchet MS"/>
                <a:cs typeface="Trebuchet MS"/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9" name="Rectangle 33"/>
          <p:cNvSpPr>
            <a:spLocks noChangeArrowheads="1"/>
          </p:cNvSpPr>
          <p:nvPr userDrawn="1"/>
        </p:nvSpPr>
        <p:spPr bwMode="auto">
          <a:xfrm>
            <a:off x="455214" y="6167642"/>
            <a:ext cx="5613400" cy="5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eaLnBrk="0" hangingPunct="0">
              <a:lnSpc>
                <a:spcPct val="190000"/>
              </a:lnSpc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      |  © </a:t>
            </a:r>
            <a:r>
              <a:rPr lang="en-US" sz="1100" dirty="0" smtClean="0">
                <a:solidFill>
                  <a:srgbClr val="000000"/>
                </a:solidFill>
                <a:latin typeface="+mn-lt"/>
              </a:rPr>
              <a:t>2012,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Cognizant 		</a:t>
            </a:r>
          </a:p>
        </p:txBody>
      </p:sp>
      <p:pic>
        <p:nvPicPr>
          <p:cNvPr id="11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70092" y="6197185"/>
            <a:ext cx="1735908" cy="66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50" y="6197185"/>
            <a:ext cx="495300" cy="609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100">
                <a:solidFill>
                  <a:srgbClr val="6DB23F"/>
                </a:solidFill>
                <a:latin typeface="+mn-lt"/>
              </a:defRPr>
            </a:lvl1pPr>
          </a:lstStyle>
          <a:p>
            <a:fld id="{70A9E9B6-A925-4FEC-ADAA-6DF736B3E6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536433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5pPr>
      <a:lvl6pPr marL="536433"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6pPr>
      <a:lvl7pPr marL="1072866"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7pPr>
      <a:lvl8pPr marL="1609298"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8pPr>
      <a:lvl9pPr marL="2145731" algn="ctr" defTabSz="536433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402325" indent="-402325" algn="l" defTabSz="536433" rtl="0" fontAlgn="base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871703" indent="-335270" algn="l" defTabSz="536433" rtl="0" fontAlgn="base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341082" indent="-268216" algn="l" defTabSz="536433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877515" indent="-268216" algn="l" defTabSz="536433" rtl="0" fontAlgn="base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413947" indent="-268216" algn="l" defTabSz="536433" rtl="0" fontAlgn="base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3D99BE"/>
                </a:solidFill>
              </a:rPr>
              <a:t>COMMON </a:t>
            </a:r>
            <a:r>
              <a:rPr lang="en-US" sz="2800" dirty="0" smtClean="0">
                <a:solidFill>
                  <a:srgbClr val="3D99BE"/>
                </a:solidFill>
              </a:rPr>
              <a:t>TABLE </a:t>
            </a:r>
            <a:r>
              <a:rPr lang="en-US" sz="2800" dirty="0" smtClean="0">
                <a:solidFill>
                  <a:srgbClr val="3D99BE"/>
                </a:solidFill>
              </a:rPr>
              <a:t>EXPRESSION</a:t>
            </a:r>
            <a:br>
              <a:rPr lang="en-US" sz="2800" dirty="0" smtClean="0">
                <a:solidFill>
                  <a:srgbClr val="3D99BE"/>
                </a:solidFill>
              </a:rPr>
            </a:br>
            <a:r>
              <a:rPr lang="en-US" sz="2800" dirty="0" smtClean="0">
                <a:solidFill>
                  <a:srgbClr val="3D99BE"/>
                </a:solidFill>
              </a:rPr>
              <a:t>(</a:t>
            </a:r>
            <a:r>
              <a:rPr lang="en-US" sz="2800" dirty="0" smtClean="0">
                <a:solidFill>
                  <a:srgbClr val="3D99BE"/>
                </a:solidFill>
              </a:rPr>
              <a:t>CTE)</a:t>
            </a:r>
            <a:endParaRPr lang="en-US" sz="2800" dirty="0">
              <a:solidFill>
                <a:srgbClr val="3D99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1782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 Recursive CTE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850" y="828012"/>
            <a:ext cx="86730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CREATE TABLE </a:t>
            </a:r>
            <a:r>
              <a:rPr lang="en-US" sz="1400" dirty="0" err="1">
                <a:latin typeface="+mj-lt"/>
              </a:rPr>
              <a:t>dbo.MyEmployees</a:t>
            </a:r>
            <a:r>
              <a:rPr lang="en-US" sz="1400" dirty="0">
                <a:latin typeface="+mj-lt"/>
              </a:rPr>
              <a:t> ( </a:t>
            </a:r>
            <a:r>
              <a:rPr lang="en-US" sz="1400" dirty="0" err="1">
                <a:latin typeface="+mj-lt"/>
              </a:rPr>
              <a:t>EmployeeID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smallint</a:t>
            </a:r>
            <a:r>
              <a:rPr lang="en-US" sz="1400" dirty="0">
                <a:latin typeface="+mj-lt"/>
              </a:rPr>
              <a:t> NOT NULL,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+mj-lt"/>
              </a:rPr>
              <a:t>FirstName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nvarchar</a:t>
            </a:r>
            <a:r>
              <a:rPr lang="en-US" sz="1400" dirty="0">
                <a:latin typeface="+mj-lt"/>
              </a:rPr>
              <a:t>(30) NOT NULL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LastName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nvarchar</a:t>
            </a:r>
            <a:r>
              <a:rPr lang="en-US" sz="1400" dirty="0">
                <a:latin typeface="+mj-lt"/>
              </a:rPr>
              <a:t>(40) NOT NULL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Title </a:t>
            </a:r>
            <a:r>
              <a:rPr lang="en-US" sz="1400" dirty="0" err="1">
                <a:latin typeface="+mj-lt"/>
              </a:rPr>
              <a:t>nvarchar</a:t>
            </a:r>
            <a:r>
              <a:rPr lang="en-US" sz="1400" dirty="0">
                <a:latin typeface="+mj-lt"/>
              </a:rPr>
              <a:t>(50) NOT NULL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DeptID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smallint</a:t>
            </a:r>
            <a:r>
              <a:rPr lang="en-US" sz="1400" dirty="0">
                <a:latin typeface="+mj-lt"/>
              </a:rPr>
              <a:t> NOT NULL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NULL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CONSTRAINT </a:t>
            </a:r>
            <a:r>
              <a:rPr lang="en-US" sz="1400" dirty="0" err="1">
                <a:latin typeface="+mj-lt"/>
              </a:rPr>
              <a:t>PK_EmployeeID</a:t>
            </a:r>
            <a:r>
              <a:rPr lang="en-US" sz="1400" dirty="0">
                <a:latin typeface="+mj-lt"/>
              </a:rPr>
              <a:t> PRIMARY KEY CLUSTERED (</a:t>
            </a:r>
            <a:r>
              <a:rPr lang="en-US" sz="1400" dirty="0" err="1">
                <a:latin typeface="+mj-lt"/>
              </a:rPr>
              <a:t>EmployeeID</a:t>
            </a:r>
            <a:r>
              <a:rPr lang="en-US" sz="1400" dirty="0">
                <a:latin typeface="+mj-lt"/>
              </a:rPr>
              <a:t> ASC) </a:t>
            </a:r>
            <a:r>
              <a:rPr lang="en-US" sz="1400" dirty="0" smtClean="0">
                <a:latin typeface="+mj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-- Populate the table with values</a:t>
            </a:r>
            <a:r>
              <a:rPr lang="en-US" sz="14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INSERT INTO </a:t>
            </a:r>
            <a:r>
              <a:rPr lang="en-US" sz="1400" dirty="0" err="1" smtClean="0">
                <a:latin typeface="+mj-lt"/>
              </a:rPr>
              <a:t>dbo.MyEmployees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VALUES (1, </a:t>
            </a:r>
            <a:r>
              <a:rPr lang="en-US" sz="1400" dirty="0" err="1">
                <a:latin typeface="+mj-lt"/>
              </a:rPr>
              <a:t>N'Ken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N'Sánchez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N'Chief</a:t>
            </a:r>
            <a:r>
              <a:rPr lang="en-US" sz="1400" dirty="0">
                <a:latin typeface="+mj-lt"/>
              </a:rPr>
              <a:t> Executive Officer',16,NULL)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273, </a:t>
            </a:r>
            <a:r>
              <a:rPr lang="en-US" sz="1400" dirty="0" err="1">
                <a:latin typeface="+mj-lt"/>
              </a:rPr>
              <a:t>N'Brian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N'Welcker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N'Vice</a:t>
            </a:r>
            <a:r>
              <a:rPr lang="en-US" sz="1400" dirty="0">
                <a:latin typeface="+mj-lt"/>
              </a:rPr>
              <a:t> President of Sales',3,1)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274, </a:t>
            </a:r>
            <a:r>
              <a:rPr lang="en-US" sz="1400" dirty="0" err="1">
                <a:latin typeface="+mj-lt"/>
              </a:rPr>
              <a:t>N'Stephen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N'Jiang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N'North</a:t>
            </a:r>
            <a:r>
              <a:rPr lang="en-US" sz="1400" dirty="0">
                <a:latin typeface="+mj-lt"/>
              </a:rPr>
              <a:t> American Sales Manager',3,273)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275, </a:t>
            </a:r>
            <a:r>
              <a:rPr lang="en-US" sz="1400" dirty="0" err="1">
                <a:latin typeface="+mj-lt"/>
              </a:rPr>
              <a:t>N'Michael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N'Blythe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N'Sales</a:t>
            </a:r>
            <a:r>
              <a:rPr lang="en-US" sz="1400" dirty="0">
                <a:latin typeface="+mj-lt"/>
              </a:rPr>
              <a:t> Representative',3,274)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276, </a:t>
            </a:r>
            <a:r>
              <a:rPr lang="en-US" sz="1400" dirty="0" err="1">
                <a:latin typeface="+mj-lt"/>
              </a:rPr>
              <a:t>N'Linda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N'Mitchell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N'Sales</a:t>
            </a:r>
            <a:r>
              <a:rPr lang="en-US" sz="1400" dirty="0">
                <a:latin typeface="+mj-lt"/>
              </a:rPr>
              <a:t> Representative',3,274)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285, </a:t>
            </a:r>
            <a:r>
              <a:rPr lang="en-US" sz="1400" dirty="0" err="1">
                <a:latin typeface="+mj-lt"/>
              </a:rPr>
              <a:t>N'Syed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N'Abbas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N'Pacific</a:t>
            </a:r>
            <a:r>
              <a:rPr lang="en-US" sz="1400" dirty="0">
                <a:latin typeface="+mj-lt"/>
              </a:rPr>
              <a:t> Sales Manager',3,273)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286, </a:t>
            </a:r>
            <a:r>
              <a:rPr lang="en-US" sz="1400" dirty="0" err="1">
                <a:latin typeface="+mj-lt"/>
              </a:rPr>
              <a:t>N'Lynn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N'Tsoflias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N'Sales</a:t>
            </a:r>
            <a:r>
              <a:rPr lang="en-US" sz="1400" dirty="0">
                <a:latin typeface="+mj-lt"/>
              </a:rPr>
              <a:t> Representative',3,285)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16, N'David',</a:t>
            </a:r>
            <a:r>
              <a:rPr lang="en-US" sz="1400" dirty="0" err="1">
                <a:latin typeface="+mj-lt"/>
              </a:rPr>
              <a:t>N'Bradley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N'Marketing</a:t>
            </a:r>
            <a:r>
              <a:rPr lang="en-US" sz="1400" dirty="0">
                <a:latin typeface="+mj-lt"/>
              </a:rPr>
              <a:t> Manager', 4, 273) </a:t>
            </a:r>
            <a:r>
              <a:rPr lang="en-US" sz="1400" dirty="0" smtClean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23, </a:t>
            </a:r>
            <a:r>
              <a:rPr lang="en-US" sz="1400" dirty="0" err="1">
                <a:latin typeface="+mj-lt"/>
              </a:rPr>
              <a:t>N'Mary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N'Gibson</a:t>
            </a:r>
            <a:r>
              <a:rPr lang="en-US" sz="1400" dirty="0">
                <a:latin typeface="+mj-lt"/>
              </a:rPr>
              <a:t>', </a:t>
            </a:r>
            <a:r>
              <a:rPr lang="en-US" sz="1400" dirty="0" err="1">
                <a:latin typeface="+mj-lt"/>
              </a:rPr>
              <a:t>N'Marketing</a:t>
            </a:r>
            <a:r>
              <a:rPr lang="en-US" sz="1400" dirty="0">
                <a:latin typeface="+mj-lt"/>
              </a:rPr>
              <a:t> Specialist', 4, 16); </a:t>
            </a:r>
            <a:endParaRPr lang="en-US" sz="1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01" y="312556"/>
            <a:ext cx="959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The 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following example shows the hierarchical list of managers and the employees who report to them. 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The example begins by creating and populating the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dbo.MyEmployees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70030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655" y="521433"/>
            <a:ext cx="794459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USE AdventureWorks2012</a:t>
            </a:r>
            <a:r>
              <a:rPr lang="en-US" sz="1400" dirty="0" smtClean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GO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;</a:t>
            </a:r>
            <a:r>
              <a:rPr lang="en-US" sz="1400" dirty="0" smtClean="0">
                <a:latin typeface="+mj-lt"/>
              </a:rPr>
              <a:t>WITH </a:t>
            </a:r>
            <a:r>
              <a:rPr lang="en-US" sz="1400" dirty="0" err="1">
                <a:latin typeface="+mj-lt"/>
              </a:rPr>
              <a:t>DirectReports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EmployeeID</a:t>
            </a:r>
            <a:r>
              <a:rPr lang="en-US" sz="1400" dirty="0">
                <a:latin typeface="+mj-lt"/>
              </a:rPr>
              <a:t>, Title, </a:t>
            </a:r>
            <a:r>
              <a:rPr lang="en-US" sz="1400" dirty="0" err="1">
                <a:latin typeface="+mj-lt"/>
              </a:rPr>
              <a:t>EmployeeLevel</a:t>
            </a:r>
            <a:r>
              <a:rPr lang="en-US" sz="1400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AS (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SELECT 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EmployeeID</a:t>
            </a:r>
            <a:r>
              <a:rPr lang="en-US" sz="1400" dirty="0">
                <a:latin typeface="+mj-lt"/>
              </a:rPr>
              <a:t>, Title, 0 AS </a:t>
            </a:r>
            <a:r>
              <a:rPr lang="en-US" sz="1400" dirty="0" err="1">
                <a:latin typeface="+mj-lt"/>
              </a:rPr>
              <a:t>EmployeeLevel</a:t>
            </a:r>
            <a:r>
              <a:rPr lang="en-US" sz="1400" dirty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FROM </a:t>
            </a:r>
            <a:r>
              <a:rPr lang="en-US" sz="1400" dirty="0" err="1">
                <a:latin typeface="+mj-lt"/>
              </a:rPr>
              <a:t>dbo.MyEmployees</a:t>
            </a:r>
            <a:r>
              <a:rPr lang="en-US" sz="1400" dirty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WHERE 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 IS NULL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UNION </a:t>
            </a:r>
            <a:r>
              <a:rPr lang="en-US" sz="1400" dirty="0">
                <a:latin typeface="+mj-lt"/>
              </a:rPr>
              <a:t>ALL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SELECT </a:t>
            </a:r>
            <a:r>
              <a:rPr lang="en-US" sz="1400" dirty="0" err="1">
                <a:latin typeface="+mj-lt"/>
              </a:rPr>
              <a:t>e.ManagerID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e.EmployeeID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e.Title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EmployeeLevel</a:t>
            </a:r>
            <a:r>
              <a:rPr lang="en-US" sz="1400" dirty="0">
                <a:latin typeface="+mj-lt"/>
              </a:rPr>
              <a:t> + 1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FROM </a:t>
            </a:r>
            <a:r>
              <a:rPr lang="en-US" sz="1400" dirty="0" err="1">
                <a:latin typeface="+mj-lt"/>
              </a:rPr>
              <a:t>dbo.MyEmployees</a:t>
            </a:r>
            <a:r>
              <a:rPr lang="en-US" sz="1400" dirty="0">
                <a:latin typeface="+mj-lt"/>
              </a:rPr>
              <a:t> AS e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INNER </a:t>
            </a:r>
            <a:r>
              <a:rPr lang="en-US" sz="1400" dirty="0">
                <a:latin typeface="+mj-lt"/>
              </a:rPr>
              <a:t>JOIN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latin typeface="+mj-lt"/>
              </a:rPr>
              <a:t>DirectReports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AS d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ON </a:t>
            </a:r>
            <a:r>
              <a:rPr lang="en-US" sz="1400" dirty="0" err="1">
                <a:latin typeface="+mj-lt"/>
              </a:rPr>
              <a:t>e.ManagerID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d.EmployeeID</a:t>
            </a:r>
            <a:r>
              <a:rPr lang="en-US" sz="1400" dirty="0">
                <a:latin typeface="+mj-lt"/>
              </a:rPr>
              <a:t> )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SELECT 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EmployeeID</a:t>
            </a:r>
            <a:r>
              <a:rPr lang="en-US" sz="1400" dirty="0">
                <a:latin typeface="+mj-lt"/>
              </a:rPr>
              <a:t>, Title, </a:t>
            </a:r>
            <a:r>
              <a:rPr lang="en-US" sz="1400" dirty="0" err="1">
                <a:latin typeface="+mj-lt"/>
              </a:rPr>
              <a:t>EmployeeLevel</a:t>
            </a:r>
            <a:r>
              <a:rPr lang="en-US" sz="1400" dirty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FROM </a:t>
            </a:r>
            <a:r>
              <a:rPr lang="en-US" sz="1400" dirty="0" err="1">
                <a:latin typeface="+mj-lt"/>
              </a:rPr>
              <a:t>DirectReports</a:t>
            </a:r>
            <a:r>
              <a:rPr lang="en-US" sz="1400" dirty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ORDER </a:t>
            </a:r>
            <a:r>
              <a:rPr lang="en-US" sz="1400" dirty="0">
                <a:latin typeface="+mj-lt"/>
              </a:rPr>
              <a:t>BY </a:t>
            </a:r>
            <a:r>
              <a:rPr lang="en-US" sz="1400" dirty="0" err="1">
                <a:latin typeface="+mj-lt"/>
              </a:rPr>
              <a:t>ManagerID</a:t>
            </a:r>
            <a:r>
              <a:rPr lang="en-US" sz="1400" dirty="0">
                <a:latin typeface="+mj-lt"/>
              </a:rPr>
              <a:t>; </a:t>
            </a:r>
            <a:endParaRPr lang="en-US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+mj-lt"/>
              </a:rPr>
              <a:t>GO </a:t>
            </a:r>
            <a:endParaRPr lang="en-US" sz="1400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" y="11782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 Recursive CTE contd.,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9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" y="35533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5100" y="711695"/>
            <a:ext cx="9493250" cy="5159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CTE is a non – persistent view.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two types of CTE: Non-Recursive CTE  &amp; Recursive CTE.</a:t>
            </a:r>
          </a:p>
          <a:p>
            <a:pPr>
              <a:lnSpc>
                <a:spcPct val="150000"/>
              </a:lnSpc>
            </a:pPr>
            <a:r>
              <a:rPr lang="en-US" dirty="0"/>
              <a:t>Non-Recursive does not reference itself within the CTE.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 CTE references itself within the CTE.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 CTE is useful when working with hierarchical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+mj-lt"/>
              </a:rPr>
              <a:t>QUESTIONS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2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Agenda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7270" y="1033978"/>
            <a:ext cx="8418830" cy="4783257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What is CTE</a:t>
            </a:r>
          </a:p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Structure of  CTE</a:t>
            </a:r>
          </a:p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Recursive CTE </a:t>
            </a:r>
            <a:r>
              <a:rPr lang="en-US" sz="1800" b="1" dirty="0" smtClean="0">
                <a:latin typeface="+mj-lt"/>
                <a:cs typeface="+mj-cs"/>
              </a:rPr>
              <a:t>Structure</a:t>
            </a:r>
          </a:p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Syntax </a:t>
            </a:r>
            <a:r>
              <a:rPr lang="en-US" sz="1800" b="1" dirty="0" smtClean="0">
                <a:latin typeface="+mj-lt"/>
                <a:cs typeface="+mj-cs"/>
              </a:rPr>
              <a:t>and Semantics of a Recursive </a:t>
            </a:r>
            <a:r>
              <a:rPr lang="en-US" sz="1800" b="1" dirty="0" smtClean="0">
                <a:latin typeface="+mj-lt"/>
                <a:cs typeface="+mj-cs"/>
              </a:rPr>
              <a:t>CTE</a:t>
            </a:r>
          </a:p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More on Recursive CTE</a:t>
            </a:r>
            <a:endParaRPr lang="en-US" sz="1800" b="1" dirty="0" smtClean="0">
              <a:latin typeface="+mj-lt"/>
              <a:cs typeface="+mj-cs"/>
            </a:endParaRPr>
          </a:p>
          <a:p>
            <a:pPr lvl="0">
              <a:spcBef>
                <a:spcPct val="50000"/>
              </a:spcBef>
            </a:pPr>
            <a:r>
              <a:rPr lang="en-US" sz="1800" b="1" dirty="0"/>
              <a:t>Where do I use </a:t>
            </a:r>
            <a:r>
              <a:rPr lang="en-US" sz="1800" b="1" dirty="0" smtClean="0"/>
              <a:t>CTE</a:t>
            </a:r>
            <a:endParaRPr lang="en-US" sz="1800" b="1" dirty="0"/>
          </a:p>
          <a:p>
            <a:pPr lvl="0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+mj-cs"/>
              </a:rPr>
              <a:t>Examples </a:t>
            </a:r>
          </a:p>
          <a:p>
            <a:pPr lvl="0">
              <a:spcBef>
                <a:spcPct val="50000"/>
              </a:spcBef>
            </a:pPr>
            <a:endParaRPr lang="en-US" sz="1800" b="1" dirty="0">
              <a:latin typeface="+mj-lt"/>
              <a:cs typeface="+mj-cs"/>
            </a:endParaRPr>
          </a:p>
          <a:p>
            <a:pPr lvl="0">
              <a:spcBef>
                <a:spcPct val="50000"/>
              </a:spcBef>
            </a:pPr>
            <a:endParaRPr lang="en-US" sz="1800" b="1" dirty="0">
              <a:latin typeface="+mj-lt"/>
              <a:cs typeface="+mj-cs"/>
            </a:endParaRPr>
          </a:p>
        </p:txBody>
      </p:sp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 flipV="1">
            <a:off x="652145" y="5802948"/>
            <a:ext cx="7680325" cy="14287"/>
          </a:xfrm>
          <a:prstGeom prst="line">
            <a:avLst/>
          </a:prstGeom>
          <a:noFill/>
          <a:ln w="19050" algn="ctr">
            <a:solidFill>
              <a:srgbClr val="3D99BE"/>
            </a:solidFill>
            <a:round/>
            <a:headEnd type="oval" w="med" len="med"/>
            <a:tailEnd type="oval" w="med" len="med"/>
          </a:ln>
        </p:spPr>
      </p:cxn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-1588929" y="3599339"/>
            <a:ext cx="5120640" cy="1587"/>
          </a:xfrm>
          <a:prstGeom prst="line">
            <a:avLst/>
          </a:prstGeom>
          <a:noFill/>
          <a:ln w="19050" algn="ctr">
            <a:solidFill>
              <a:srgbClr val="92D050"/>
            </a:solidFill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0"/>
            <a:ext cx="9493250" cy="402535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What is CTE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853209"/>
            <a:ext cx="923925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1400" dirty="0">
                <a:solidFill>
                  <a:srgbClr val="3D99BE"/>
                </a:solidFill>
                <a:latin typeface="+mn-lt"/>
              </a:rPr>
              <a:t>Common Table Expressions ,generally termed as CTE is a non persistent view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Common Table Expressions are part of ANSI SQL 99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 Microsoft refers to a CTE as a “temporary, named result set” 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It is defined within the execution scope of a single SELECT, INSERT, UPDATE, DELETE, or CREATE VIEW statement 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A CTE is similar to a derived table in that it is not stored as an object and lasts only for the duration of the query 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Unlike a derived table, a CTE can be self-referencing and can be referenced multiple times in the same query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A common table expression can include references to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itself, 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commonly known as Recursive CTE. </a:t>
            </a:r>
            <a:endParaRPr lang="en-US" sz="1400" dirty="0">
              <a:solidFill>
                <a:srgbClr val="3D99BE"/>
              </a:solidFill>
              <a:latin typeface="+mn-lt"/>
            </a:endParaRP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Common Table Expressions offer the same functionality as a view, but are ideal for one-off usages where you don't necessarily need a view defined for the system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.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CTE comes in two forms </a:t>
            </a: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Recursive –Self Referencing CTE within itself</a:t>
            </a: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Non Recursive-which does not reference  itself within the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CTE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solidFill>
                <a:srgbClr val="3D99BE"/>
              </a:solidFill>
              <a:latin typeface="+mn-lt"/>
            </a:endParaRP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solidFill>
                <a:srgbClr val="3D99B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11782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a CTE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5101" y="414317"/>
            <a:ext cx="3801258" cy="5934041"/>
          </a:xfrm>
        </p:spPr>
        <p:txBody>
          <a:bodyPr/>
          <a:lstStyle/>
          <a:p>
            <a:r>
              <a:rPr lang="en-US" dirty="0"/>
              <a:t>A CTE is made up of </a:t>
            </a:r>
            <a:endParaRPr lang="en-US" dirty="0" smtClean="0"/>
          </a:p>
          <a:p>
            <a:pPr lvl="1"/>
            <a:r>
              <a:rPr lang="en-US" sz="1400" dirty="0" smtClean="0">
                <a:solidFill>
                  <a:srgbClr val="3D99BE"/>
                </a:solidFill>
              </a:rPr>
              <a:t>an </a:t>
            </a:r>
            <a:r>
              <a:rPr lang="en-US" sz="1400" dirty="0">
                <a:solidFill>
                  <a:srgbClr val="3D99BE"/>
                </a:solidFill>
              </a:rPr>
              <a:t>expression name representing the CTE</a:t>
            </a:r>
          </a:p>
          <a:p>
            <a:pPr lvl="1"/>
            <a:r>
              <a:rPr lang="en-US" sz="1400" dirty="0">
                <a:solidFill>
                  <a:srgbClr val="3D99BE"/>
                </a:solidFill>
              </a:rPr>
              <a:t>an optional column list</a:t>
            </a:r>
          </a:p>
          <a:p>
            <a:pPr lvl="1"/>
            <a:r>
              <a:rPr lang="en-US" sz="1400" dirty="0">
                <a:solidFill>
                  <a:srgbClr val="3D99BE"/>
                </a:solidFill>
              </a:rPr>
              <a:t>a query defining the </a:t>
            </a:r>
            <a:r>
              <a:rPr lang="en-US" sz="1400" dirty="0" smtClean="0">
                <a:solidFill>
                  <a:srgbClr val="3D99BE"/>
                </a:solidFill>
              </a:rPr>
              <a:t>CTE </a:t>
            </a:r>
          </a:p>
          <a:p>
            <a:pPr marL="536433" lvl="1" indent="0">
              <a:buNone/>
            </a:pPr>
            <a:endParaRPr lang="en-US" sz="1400" dirty="0" smtClean="0">
              <a:solidFill>
                <a:srgbClr val="3D99BE"/>
              </a:solidFill>
            </a:endParaRPr>
          </a:p>
          <a:p>
            <a:r>
              <a:rPr lang="en-US" dirty="0" smtClean="0"/>
              <a:t>After a CTE is defined, it can be referenced like a table or view can in a SELECT, INSERT, UPDATE, or DELETE </a:t>
            </a:r>
            <a:r>
              <a:rPr lang="en-US" dirty="0"/>
              <a:t>statement.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basic syntax structure for a CTE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/>
              <a:t>expression_name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</a:t>
            </a:r>
            <a:r>
              <a:rPr lang="en-US" dirty="0"/>
              <a:t>( </a:t>
            </a:r>
            <a:r>
              <a:rPr lang="en-US" dirty="0" err="1"/>
              <a:t>column_name</a:t>
            </a:r>
            <a:r>
              <a:rPr lang="en-US" dirty="0"/>
              <a:t> [,...n] ) ]</a:t>
            </a:r>
          </a:p>
          <a:p>
            <a:pPr marL="0" indent="0">
              <a:buNone/>
            </a:pP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 err="1"/>
              <a:t>CTE_query_definition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statement to run the CTE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&lt;</a:t>
            </a:r>
            <a:r>
              <a:rPr lang="en-US" dirty="0" err="1"/>
              <a:t>column_list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expression_name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9" y="448322"/>
            <a:ext cx="5602243" cy="59000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isometricOffAxis2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95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0"/>
            <a:ext cx="9493250" cy="402535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Recursive CTE -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5100" y="410014"/>
            <a:ext cx="5024417" cy="556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A recursive CTE consists of three elements: 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Invocation of the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routine-Anchoring</a:t>
            </a:r>
            <a:endParaRPr lang="en-US" sz="1400" dirty="0">
              <a:solidFill>
                <a:srgbClr val="3D99BE"/>
              </a:solidFill>
              <a:latin typeface="+mn-lt"/>
            </a:endParaRP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The first invocation of the recursive CTE consists of one or more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CTE_query_definitions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joined by UNION ALL, UNION, EXCEPT, or INTERSECT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operators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referred as anchor member</a:t>
            </a:r>
            <a:endParaRPr lang="en-US" sz="1400" dirty="0">
              <a:solidFill>
                <a:srgbClr val="3D99BE"/>
              </a:solidFill>
              <a:latin typeface="+mn-lt"/>
            </a:endParaRP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Recursive 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invocation of the routine.</a:t>
            </a: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The recursive invocation includes one or more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CTE_query_definitions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joined by UNION ALL operators that reference the CTE </a:t>
            </a:r>
            <a:r>
              <a:rPr lang="en-US" sz="1400" dirty="0" smtClean="0">
                <a:solidFill>
                  <a:srgbClr val="3D99BE"/>
                </a:solidFill>
                <a:latin typeface="+mn-lt"/>
              </a:rPr>
              <a:t>itself referred 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to as recursive members. </a:t>
            </a:r>
          </a:p>
          <a:p>
            <a:pPr marL="402325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Termination check. </a:t>
            </a: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The termination check is implicit; recursion stops when no rows are returned from the previous invocation. </a:t>
            </a:r>
            <a:endParaRPr lang="en-US" sz="1400" dirty="0" smtClean="0">
              <a:solidFill>
                <a:srgbClr val="3D99BE"/>
              </a:solidFill>
              <a:latin typeface="+mn-lt"/>
            </a:endParaRPr>
          </a:p>
          <a:p>
            <a:pPr marL="938758" lvl="1" indent="-402325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solidFill>
                <a:srgbClr val="3D99BE"/>
              </a:solidFill>
              <a:latin typeface="+mn-lt"/>
            </a:endParaRPr>
          </a:p>
        </p:txBody>
      </p:sp>
      <p:pic>
        <p:nvPicPr>
          <p:cNvPr id="1026" name="Picture 2" descr="C:\Users\351282\Desktop\recursive cte 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82" y="513476"/>
            <a:ext cx="4769035" cy="2894742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" y="0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and Semantics of Recursive CTE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034" y="3845870"/>
            <a:ext cx="9213849" cy="2173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semantics of the recursive execution is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Split the CTE expression into anchor and recursive members.</a:t>
            </a:r>
          </a:p>
          <a:p>
            <a:pPr>
              <a:lnSpc>
                <a:spcPct val="150000"/>
              </a:lnSpc>
            </a:pPr>
            <a:r>
              <a:rPr lang="en-US" dirty="0"/>
              <a:t>Run the anchor member(s) creating the first invocation or base result set (T0).</a:t>
            </a:r>
          </a:p>
          <a:p>
            <a:pPr>
              <a:lnSpc>
                <a:spcPct val="150000"/>
              </a:lnSpc>
            </a:pPr>
            <a:r>
              <a:rPr lang="en-US" dirty="0"/>
              <a:t>Run the recursive member(s) with Ti as an input and Ti+1 as an output.</a:t>
            </a:r>
          </a:p>
          <a:p>
            <a:pPr>
              <a:lnSpc>
                <a:spcPct val="150000"/>
              </a:lnSpc>
            </a:pPr>
            <a:r>
              <a:rPr lang="en-US" dirty="0"/>
              <a:t>Repeat step 3 until an empty set is returned.</a:t>
            </a:r>
          </a:p>
          <a:p>
            <a:pPr>
              <a:lnSpc>
                <a:spcPct val="150000"/>
              </a:lnSpc>
            </a:pPr>
            <a:r>
              <a:rPr lang="en-US" dirty="0"/>
              <a:t>Return the result set. This is a UNION ALL of T0 to Tn.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34" y="410360"/>
            <a:ext cx="71237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WITH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cte_name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(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column_name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[,...n] 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(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CTE_query_definition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–- Anchor member is defined.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UNION ALL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CTE_query_definition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 –- Recursive member is defined referencing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cte_name</a:t>
            </a:r>
            <a:r>
              <a:rPr lang="en-US" sz="1400" dirty="0">
                <a:solidFill>
                  <a:srgbClr val="3D99BE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-- Statement using the CTE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SELECT *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D99BE"/>
                </a:solidFill>
                <a:latin typeface="+mn-lt"/>
              </a:rPr>
              <a:t>FROM </a:t>
            </a:r>
            <a:r>
              <a:rPr lang="en-US" sz="1400" dirty="0" err="1">
                <a:solidFill>
                  <a:srgbClr val="3D99BE"/>
                </a:solidFill>
                <a:latin typeface="+mn-lt"/>
              </a:rPr>
              <a:t>cte_name</a:t>
            </a:r>
            <a:endParaRPr lang="en-US" sz="1400" dirty="0">
              <a:solidFill>
                <a:srgbClr val="3D99B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41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" y="0"/>
            <a:ext cx="9493250" cy="40253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More on Recursive CTE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0103" y="628568"/>
            <a:ext cx="9493250" cy="5159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MAXRECUSION </a:t>
            </a:r>
            <a:r>
              <a:rPr lang="en-US" dirty="0"/>
              <a:t>can be used to control the number times the recursive part of the query is executed i.e. the SELECT statement that references the </a:t>
            </a:r>
            <a:r>
              <a:rPr lang="en-US" dirty="0" err="1" smtClean="0"/>
              <a:t>CTE.The</a:t>
            </a:r>
            <a:r>
              <a:rPr lang="en-US" dirty="0" smtClean="0"/>
              <a:t> </a:t>
            </a:r>
            <a:r>
              <a:rPr lang="en-US" dirty="0"/>
              <a:t>default value for MAXRECUSION is </a:t>
            </a:r>
            <a:r>
              <a:rPr lang="en-US" dirty="0" smtClean="0"/>
              <a:t>100.The </a:t>
            </a:r>
            <a:r>
              <a:rPr lang="en-US" dirty="0"/>
              <a:t>maximum number you can set when using the MAXRECUSIVE query hint </a:t>
            </a:r>
            <a:r>
              <a:rPr lang="en-US" dirty="0"/>
              <a:t>is 32,767.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Recursive CTEs, it’s not possible to have multiple query definitions (i.e. multiple CTEs </a:t>
            </a:r>
            <a:r>
              <a:rPr lang="en-US" i="1" dirty="0"/>
              <a:t>[, separated]</a:t>
            </a:r>
            <a:r>
              <a:rPr lang="en-US" dirty="0"/>
              <a:t>) within a single “WITH” statement.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anchor members supports </a:t>
            </a:r>
            <a:r>
              <a:rPr lang="en-US" b="1" dirty="0"/>
              <a:t>UNION ALL, UNION, INTERSECT, or EXCEPT </a:t>
            </a:r>
            <a:r>
              <a:rPr lang="en-US" dirty="0"/>
              <a:t>for combining the anchor definition. But only </a:t>
            </a:r>
            <a:r>
              <a:rPr lang="en-US" b="1" dirty="0"/>
              <a:t>UNION ALL</a:t>
            </a:r>
            <a:r>
              <a:rPr lang="en-US" dirty="0"/>
              <a:t> is supported for combining the last anchor member and the first recursive member and even for multiple recursive members.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total number of columns and the data types of those columns must match for the anchor member and the recursive member. (Note: data type should be same for recursive member and the corresponding anchor member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CTE </a:t>
            </a:r>
            <a:r>
              <a:rPr lang="en-US" dirty="0" err="1"/>
              <a:t>expression_name</a:t>
            </a:r>
            <a:r>
              <a:rPr lang="en-US" dirty="0"/>
              <a:t> can be referenced only once in the FROM clause of a recursive member.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I use them?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5100" y="592942"/>
            <a:ext cx="9493250" cy="5159064"/>
          </a:xfrm>
        </p:spPr>
        <p:txBody>
          <a:bodyPr/>
          <a:lstStyle/>
          <a:p>
            <a:pPr marL="402325" lvl="1" indent="-402325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rgbClr val="3D99BE"/>
                </a:solidFill>
              </a:rPr>
              <a:t>For </a:t>
            </a:r>
            <a:r>
              <a:rPr lang="en-US" sz="1400" dirty="0">
                <a:solidFill>
                  <a:srgbClr val="3D99BE"/>
                </a:solidFill>
              </a:rPr>
              <a:t>Pagination along with </a:t>
            </a:r>
            <a:r>
              <a:rPr lang="en-US" sz="1400" dirty="0" err="1">
                <a:solidFill>
                  <a:srgbClr val="3D99BE"/>
                </a:solidFill>
              </a:rPr>
              <a:t>Row_number</a:t>
            </a:r>
            <a:r>
              <a:rPr lang="en-US" sz="1400" dirty="0">
                <a:solidFill>
                  <a:srgbClr val="3D99BE"/>
                </a:solidFill>
              </a:rPr>
              <a:t> and Partition by clauses</a:t>
            </a:r>
          </a:p>
          <a:p>
            <a:pPr marL="402325" lvl="1" indent="-402325">
              <a:lnSpc>
                <a:spcPct val="150000"/>
              </a:lnSpc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Reference the resulting table multiple times in the same statement.</a:t>
            </a:r>
          </a:p>
          <a:p>
            <a:pPr marL="402325" lvl="1" indent="-402325">
              <a:lnSpc>
                <a:spcPct val="150000"/>
              </a:lnSpc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Substitute for a view when the general use of a view is not required; that is, you do not have to store the definition in metadata.</a:t>
            </a:r>
          </a:p>
          <a:p>
            <a:pPr marL="402325" lvl="1" indent="-402325">
              <a:lnSpc>
                <a:spcPct val="150000"/>
              </a:lnSpc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Enable grouping by a column that is derived from a scalar </a:t>
            </a:r>
            <a:r>
              <a:rPr lang="en-US" sz="1400" dirty="0" err="1">
                <a:solidFill>
                  <a:srgbClr val="3D99BE"/>
                </a:solidFill>
              </a:rPr>
              <a:t>subselect</a:t>
            </a:r>
            <a:r>
              <a:rPr lang="en-US" sz="1400" dirty="0">
                <a:solidFill>
                  <a:srgbClr val="3D99BE"/>
                </a:solidFill>
              </a:rPr>
              <a:t>, or a function that is either not deterministic or has external access.</a:t>
            </a:r>
          </a:p>
          <a:p>
            <a:pPr marL="402325" lvl="1" indent="-402325">
              <a:lnSpc>
                <a:spcPct val="150000"/>
              </a:lnSpc>
              <a:buFont typeface="Arial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improved readability and ease in maintenance of complex </a:t>
            </a:r>
            <a:r>
              <a:rPr lang="en-US" sz="1400" dirty="0" smtClean="0">
                <a:solidFill>
                  <a:srgbClr val="3D99BE"/>
                </a:solidFill>
              </a:rPr>
              <a:t>queries</a:t>
            </a: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3D99BE"/>
                </a:solidFill>
              </a:rPr>
              <a:t>Recursive CTEs are used with  Hierarchical Data such as </a:t>
            </a:r>
          </a:p>
          <a:p>
            <a:pPr marL="755129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	</a:t>
            </a:r>
            <a:r>
              <a:rPr lang="en-US" sz="1400" dirty="0" smtClean="0">
                <a:solidFill>
                  <a:srgbClr val="3D99BE"/>
                </a:solidFill>
              </a:rPr>
              <a:t>Bill of Materials</a:t>
            </a:r>
          </a:p>
          <a:p>
            <a:pPr marL="755129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	</a:t>
            </a:r>
            <a:r>
              <a:rPr lang="en-US" sz="1400" dirty="0" smtClean="0">
                <a:solidFill>
                  <a:srgbClr val="3D99BE"/>
                </a:solidFill>
              </a:rPr>
              <a:t>Organizational Chart</a:t>
            </a:r>
          </a:p>
          <a:p>
            <a:pPr marL="755129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rgbClr val="3D99BE"/>
                </a:solidFill>
              </a:rPr>
              <a:t>	</a:t>
            </a:r>
            <a:r>
              <a:rPr lang="en-US" sz="1400" dirty="0" smtClean="0">
                <a:solidFill>
                  <a:srgbClr val="3D99BE"/>
                </a:solidFill>
              </a:rPr>
              <a:t>Family Tree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1400" dirty="0">
              <a:solidFill>
                <a:srgbClr val="3D99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1782"/>
            <a:ext cx="9493250" cy="402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Example-Non Recursive CTE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E9B6-A925-4FEC-ADAA-6DF736B3E6B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850" y="1286438"/>
            <a:ext cx="86730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WITH </a:t>
            </a:r>
            <a:r>
              <a:rPr lang="en-US" sz="1600" dirty="0" err="1">
                <a:latin typeface="+mj-lt"/>
              </a:rPr>
              <a:t>Sales_CTE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SalesPersonID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NumberOfOrders</a:t>
            </a:r>
            <a:r>
              <a:rPr lang="en-US" sz="1600" dirty="0">
                <a:latin typeface="+mj-lt"/>
              </a:rPr>
              <a:t>) AS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SELECT </a:t>
            </a:r>
            <a:r>
              <a:rPr lang="en-US" sz="1600" dirty="0" err="1">
                <a:latin typeface="+mj-lt"/>
              </a:rPr>
              <a:t>SalesPersonID</a:t>
            </a:r>
            <a:r>
              <a:rPr lang="en-US" sz="1600" dirty="0">
                <a:latin typeface="+mj-lt"/>
              </a:rPr>
              <a:t>, COUNT(*)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FROM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+mj-lt"/>
              </a:rPr>
              <a:t>Sales.SalesOrderHeader</a:t>
            </a:r>
            <a:r>
              <a:rPr lang="en-US" sz="1600" dirty="0" smtClean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WHERE </a:t>
            </a:r>
            <a:r>
              <a:rPr lang="en-US" sz="1600" dirty="0" err="1">
                <a:latin typeface="+mj-lt"/>
              </a:rPr>
              <a:t>SalesPersonID</a:t>
            </a:r>
            <a:r>
              <a:rPr lang="en-US" sz="1600" dirty="0">
                <a:latin typeface="+mj-lt"/>
              </a:rPr>
              <a:t> IS NOT </a:t>
            </a:r>
            <a:r>
              <a:rPr lang="en-US" sz="1600" dirty="0" smtClean="0">
                <a:latin typeface="+mj-lt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GROUP BY </a:t>
            </a:r>
            <a:r>
              <a:rPr lang="en-US" sz="1600" dirty="0" err="1">
                <a:latin typeface="+mj-lt"/>
              </a:rPr>
              <a:t>SalesPersonID</a:t>
            </a:r>
            <a:r>
              <a:rPr lang="en-US" sz="1600" dirty="0">
                <a:latin typeface="+mj-lt"/>
              </a:rPr>
              <a:t>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SELECT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AVG(</a:t>
            </a:r>
            <a:r>
              <a:rPr lang="en-US" sz="1600" dirty="0" err="1" smtClean="0">
                <a:latin typeface="+mj-lt"/>
              </a:rPr>
              <a:t>NumberOfOrders</a:t>
            </a:r>
            <a:r>
              <a:rPr lang="en-US" sz="1600" dirty="0">
                <a:latin typeface="+mj-lt"/>
              </a:rPr>
              <a:t>) AS "Average Sales Per </a:t>
            </a:r>
            <a:r>
              <a:rPr lang="en-US" sz="1600" dirty="0" smtClean="0">
                <a:latin typeface="+mj-lt"/>
              </a:rPr>
              <a:t>Person“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FROM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+mj-lt"/>
              </a:rPr>
              <a:t>Sales_CTE</a:t>
            </a:r>
            <a:r>
              <a:rPr lang="en-US" sz="1600" dirty="0">
                <a:latin typeface="+mj-lt"/>
              </a:rPr>
              <a:t>;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GO 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850" y="554029"/>
            <a:ext cx="8496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99BE"/>
                </a:solidFill>
                <a:latin typeface="+mn-lt"/>
              </a:rPr>
              <a:t>The following example shows the average number of sales orders for all years for the sales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298259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24435</TotalTime>
  <Words>1217</Words>
  <Application>Microsoft Office PowerPoint</Application>
  <PresentationFormat>A4 Paper (210x297 mm)</PresentationFormat>
  <Paragraphs>161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COMMON TABLE EXPRESSION (CTE)</vt:lpstr>
      <vt:lpstr>Agenda</vt:lpstr>
      <vt:lpstr>What is CTE</vt:lpstr>
      <vt:lpstr>Structure of a CTE</vt:lpstr>
      <vt:lpstr>Recursive CTE - Structure</vt:lpstr>
      <vt:lpstr>Syntax and Semantics of Recursive CTE</vt:lpstr>
      <vt:lpstr>More on Recursive CTE</vt:lpstr>
      <vt:lpstr>Where do I use them?</vt:lpstr>
      <vt:lpstr>Example-Non Recursive CTE</vt:lpstr>
      <vt:lpstr>Example- Recursive CTE</vt:lpstr>
      <vt:lpstr>Example- Recursive CTE contd.,</vt:lpstr>
      <vt:lpstr>Summary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Gayathri.Varadarajan@cognizant.com</dc:creator>
  <cp:lastModifiedBy>Varadarajan, Gayathri (Cognizant)</cp:lastModifiedBy>
  <cp:revision>945</cp:revision>
  <dcterms:created xsi:type="dcterms:W3CDTF">2011-10-20T20:54:22Z</dcterms:created>
  <dcterms:modified xsi:type="dcterms:W3CDTF">2013-01-18T10:46:20Z</dcterms:modified>
</cp:coreProperties>
</file>