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BA2BB-5CEE-4B36-81F7-62127BA4721F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7C5EB-5C7A-46C7-A3F1-DF3D8CD3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9E82D7-7DCB-4ED6-951C-39C5FF90B891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FD32BDE-21D8-4D1A-9FA1-9CF138A046AE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9D614D-3F4B-4B65-AF90-AA5C29EA89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TRY_CATCH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RROR_PROC_NAME.txt" TargetMode="External"/><Relationship Id="rId2" Type="http://schemas.openxmlformats.org/officeDocument/2006/relationships/hyperlink" Target="ERROR_FUNCTIONS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raiserror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THROW.tx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OBJECT%20RESOLUTION%20ERROR.txt" TargetMode="External"/><Relationship Id="rId2" Type="http://schemas.openxmlformats.org/officeDocument/2006/relationships/hyperlink" Target="SYNTAX_ERROR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OLUTION_TRY_CATCH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rror_handling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381250"/>
          </a:xfrm>
        </p:spPr>
        <p:txBody>
          <a:bodyPr/>
          <a:lstStyle/>
          <a:p>
            <a:r>
              <a:rPr lang="en-US" sz="4000" smtClean="0"/>
              <a:t>  	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1145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975"/>
            <a:ext cx="7315200" cy="5327650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b="1" u="sng" smtClean="0"/>
              <a:t>SYNTAX</a:t>
            </a:r>
            <a:r>
              <a:rPr lang="en-US" smtClean="0"/>
              <a:t> 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BEGIN TRY      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			{ sql_statement | statement_block }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END TRY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BEGIN CATCH  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[ { sql_statement | statement_block } ]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END CATCH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[ ; ]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A TRY…CATCH construct catches all execution errors that have a severity higher than 10 that do not close the database connection. </a:t>
            </a:r>
          </a:p>
        </p:txBody>
      </p:sp>
    </p:spTree>
    <p:extLst>
      <p:ext uri="{BB962C8B-B14F-4D97-AF65-F5344CB8AC3E}">
        <p14:creationId xmlns:p14="http://schemas.microsoft.com/office/powerpoint/2010/main" val="39016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971550" y="404813"/>
            <a:ext cx="7315200" cy="1366837"/>
          </a:xfrm>
        </p:spPr>
        <p:txBody>
          <a:bodyPr>
            <a:normAutofit/>
          </a:bodyPr>
          <a:lstStyle/>
          <a:p>
            <a:r>
              <a:rPr lang="en-US" b="1" smtClean="0"/>
              <a:t>TRY...CATCH (Transact-SQL)</a:t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914400" y="1773238"/>
            <a:ext cx="7315200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z="4400" smtClean="0"/>
          </a:p>
          <a:p>
            <a:pPr>
              <a:buFont typeface="Wingdings" pitchFamily="2" charset="2"/>
              <a:buNone/>
            </a:pPr>
            <a:r>
              <a:rPr lang="en-US" sz="4400" smtClean="0"/>
              <a:t>              </a:t>
            </a:r>
            <a:r>
              <a:rPr lang="en-US" sz="4400" smtClean="0">
                <a:hlinkClick r:id="rId2" action="ppaction://hlinkfile"/>
              </a:rPr>
              <a:t>EXAMPLE</a:t>
            </a:r>
            <a:endParaRPr lang="en-US" sz="4400" smtClean="0"/>
          </a:p>
        </p:txBody>
      </p:sp>
    </p:spTree>
    <p:extLst>
      <p:ext uri="{BB962C8B-B14F-4D97-AF65-F5344CB8AC3E}">
        <p14:creationId xmlns:p14="http://schemas.microsoft.com/office/powerpoint/2010/main" val="27914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981075"/>
            <a:ext cx="7315200" cy="54721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u="sng" smtClean="0"/>
              <a:t>PREDICT OUTPUT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b="1" u="sng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BEGIN TRY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          SELECT 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	       UNION ALL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          SELECT 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	       UNION ALL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          SELECT NULL	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END TRY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SELECT * FROM StudentDetails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80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BEGIN CATCH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		 PRINT ‘ ERROR !!’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smtClean="0"/>
              <a:t>END CATCH</a:t>
            </a:r>
            <a:r>
              <a:rPr lang="en-US" smtClean="0"/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19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557338"/>
            <a:ext cx="7315200" cy="4770437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OUTPUT :   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              SYNTAX   ERROR !!!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REASON : 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     Including any other statements between the END TRY and BEGIN CATCH statements generates a syntax error. </a:t>
            </a:r>
          </a:p>
        </p:txBody>
      </p:sp>
    </p:spTree>
    <p:extLst>
      <p:ext uri="{BB962C8B-B14F-4D97-AF65-F5344CB8AC3E}">
        <p14:creationId xmlns:p14="http://schemas.microsoft.com/office/powerpoint/2010/main" val="2215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914400" y="333375"/>
            <a:ext cx="7315200" cy="1223963"/>
          </a:xfrm>
        </p:spPr>
        <p:txBody>
          <a:bodyPr/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914400" y="1196975"/>
            <a:ext cx="7315200" cy="5111750"/>
          </a:xfrm>
        </p:spPr>
        <p:txBody>
          <a:bodyPr>
            <a:normAutofit/>
          </a:bodyPr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A TRY…CATCH construct cannot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      a)  span multiple batches.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      b)  span multiple blocks of Transact-SQL statements.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mtClean="0"/>
              <a:t>	   c)  be used with user-defined functions.</a:t>
            </a:r>
          </a:p>
        </p:txBody>
      </p:sp>
    </p:spTree>
    <p:extLst>
      <p:ext uri="{BB962C8B-B14F-4D97-AF65-F5344CB8AC3E}">
        <p14:creationId xmlns:p14="http://schemas.microsoft.com/office/powerpoint/2010/main" val="21391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371600"/>
          </a:xfrm>
        </p:spPr>
        <p:txBody>
          <a:bodyPr>
            <a:normAutofit/>
          </a:bodyPr>
          <a:lstStyle/>
          <a:p>
            <a:r>
              <a:rPr lang="en-US" b="1" smtClean="0"/>
              <a:t>TRY...CATCH (Transact-SQL)</a:t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538"/>
            <a:ext cx="7315200" cy="5046662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 Errors trapped by a CATCH block are not returned to the calling application. </a:t>
            </a:r>
          </a:p>
          <a:p>
            <a:endParaRPr lang="en-US" smtClean="0"/>
          </a:p>
          <a:p>
            <a:r>
              <a:rPr lang="en-US" smtClean="0"/>
              <a:t>To do so ,we have to use any of the following 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	 i)   SELECT result sets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  ii)   RAISERROR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  iii)  PRINT statements.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 To get the details of the error SQL Server provides the  System functions  that we can use for retrieving the details of the error. </a:t>
            </a:r>
          </a:p>
        </p:txBody>
      </p:sp>
    </p:spTree>
    <p:extLst>
      <p:ext uri="{BB962C8B-B14F-4D97-AF65-F5344CB8AC3E}">
        <p14:creationId xmlns:p14="http://schemas.microsoft.com/office/powerpoint/2010/main" val="20732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296988"/>
          </a:xfrm>
        </p:spPr>
        <p:txBody>
          <a:bodyPr/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268413"/>
            <a:ext cx="7315200" cy="511333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44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44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400" dirty="0" smtClean="0"/>
              <a:t>            </a:t>
            </a:r>
            <a:r>
              <a:rPr lang="en-US" sz="4400" dirty="0" smtClean="0">
                <a:hlinkClick r:id="rId2" action="ppaction://hlinkfile"/>
              </a:rPr>
              <a:t>EXAMPLE 1</a:t>
            </a:r>
            <a:endParaRPr lang="en-US" sz="44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4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400" dirty="0" smtClean="0"/>
              <a:t>            </a:t>
            </a:r>
            <a:r>
              <a:rPr lang="en-US" sz="4400" dirty="0" smtClean="0">
                <a:hlinkClick r:id="rId3" action="ppaction://hlinkfile"/>
              </a:rPr>
              <a:t>EXAMPLE  2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83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315200" cy="1268413"/>
          </a:xfrm>
        </p:spPr>
        <p:txBody>
          <a:bodyPr/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908050"/>
            <a:ext cx="7315200" cy="5949950"/>
          </a:xfrm>
        </p:spPr>
        <p:txBody>
          <a:bodyPr>
            <a:normAutofit/>
          </a:bodyPr>
          <a:lstStyle/>
          <a:p>
            <a:endParaRPr lang="en-US" b="1" u="sng" smtClean="0"/>
          </a:p>
          <a:p>
            <a:r>
              <a:rPr lang="en-US" b="1" u="sng" smtClean="0"/>
              <a:t>OUTPUT :</a:t>
            </a:r>
          </a:p>
          <a:p>
            <a:endParaRPr lang="en-US" b="1" u="sng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  </a:t>
            </a:r>
          </a:p>
        </p:txBody>
      </p:sp>
      <p:graphicFrame>
        <p:nvGraphicFramePr>
          <p:cNvPr id="10275" name="Group 35"/>
          <p:cNvGraphicFramePr>
            <a:graphicFrameLocks noGrp="1"/>
          </p:cNvGraphicFramePr>
          <p:nvPr/>
        </p:nvGraphicFramePr>
        <p:xfrm>
          <a:off x="1331913" y="1773238"/>
          <a:ext cx="6096000" cy="48958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8134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ErrSeverity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ErrState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ErrProc </a:t>
                      </a:r>
                    </a:p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</a:t>
                      </a:r>
                    </a:p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ErrMessage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Divide by zero error encountered.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315200" cy="1125538"/>
          </a:xfrm>
        </p:spPr>
        <p:txBody>
          <a:bodyPr/>
          <a:lstStyle/>
          <a:p>
            <a:r>
              <a:rPr lang="en-US" sz="2800" b="1" smtClean="0"/>
              <a:t>TRY...CATCH (Transact-SQL)</a:t>
            </a:r>
            <a:r>
              <a:rPr lang="en-US" sz="3600" b="1" smtClean="0"/>
              <a:t/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8050"/>
            <a:ext cx="7315200" cy="5797550"/>
          </a:xfrm>
        </p:spPr>
        <p:txBody>
          <a:bodyPr>
            <a:normAutofit/>
          </a:bodyPr>
          <a:lstStyle/>
          <a:p>
            <a:r>
              <a:rPr lang="en-US" smtClean="0"/>
              <a:t>ERROR_NUMBER() returns the number of the error.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ERROR_SEVERITY() returns the severity.</a:t>
            </a:r>
          </a:p>
          <a:p>
            <a:endParaRPr lang="en-US" smtClean="0"/>
          </a:p>
          <a:p>
            <a:r>
              <a:rPr lang="en-US" smtClean="0"/>
              <a:t>ERROR_STATE() returns the error state number.</a:t>
            </a:r>
          </a:p>
          <a:p>
            <a:endParaRPr lang="en-US" smtClean="0"/>
          </a:p>
          <a:p>
            <a:r>
              <a:rPr lang="en-US" smtClean="0"/>
              <a:t>ERROR_PROCEDURE() returns the name of the stored procedure or trigger where the error occurred.</a:t>
            </a:r>
          </a:p>
          <a:p>
            <a:endParaRPr lang="en-US" smtClean="0"/>
          </a:p>
          <a:p>
            <a:r>
              <a:rPr lang="en-US" smtClean="0"/>
              <a:t>ERROR_LINE() returns the line number inside the routine that caused the error.</a:t>
            </a:r>
          </a:p>
          <a:p>
            <a:endParaRPr lang="en-US" smtClean="0"/>
          </a:p>
          <a:p>
            <a:r>
              <a:rPr lang="en-US" smtClean="0"/>
              <a:t>ERROR_MESSAGE() returns the complete text of the error message. The text includes the values supplied for any substitutable parameters, such as lengths, object names, or times.</a:t>
            </a:r>
          </a:p>
          <a:p>
            <a:pPr>
              <a:buFont typeface="Wingdings" pitchFamily="2" charset="2"/>
              <a:buNone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5685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936625"/>
          </a:xfrm>
        </p:spPr>
        <p:txBody>
          <a:bodyPr/>
          <a:lstStyle/>
          <a:p>
            <a:r>
              <a:rPr lang="en-US" smtClean="0"/>
              <a:t>ERROR_SEVERITY()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914400" y="1341438"/>
            <a:ext cx="73152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3252" name="Picture 4" descr="ERROR_SEVERITY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272338" cy="56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5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439863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When We Need To Handle Error in SQL Server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914400" y="1268413"/>
            <a:ext cx="7315200" cy="5040312"/>
          </a:xfrm>
        </p:spPr>
        <p:txBody>
          <a:bodyPr>
            <a:normAutofit/>
          </a:bodyPr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Possible scenarios where we can use error handling:</a:t>
            </a:r>
          </a:p>
          <a:p>
            <a:endParaRPr lang="en-US" smtClean="0"/>
          </a:p>
          <a:p>
            <a:r>
              <a:rPr lang="en-US" smtClean="0"/>
              <a:t>While executing some DML Statement like INSERT, DELETE, UPDATE we can handle the error for checking proper output</a:t>
            </a:r>
          </a:p>
          <a:p>
            <a:endParaRPr lang="en-US" smtClean="0"/>
          </a:p>
          <a:p>
            <a:r>
              <a:rPr lang="en-US" smtClean="0"/>
              <a:t>If transaction fails, then we need to rollback - This can be done by error handling</a:t>
            </a:r>
          </a:p>
          <a:p>
            <a:endParaRPr lang="en-US" smtClean="0"/>
          </a:p>
          <a:p>
            <a:r>
              <a:rPr lang="en-US" smtClean="0"/>
              <a:t>While using Cursor in SQL Server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79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052513"/>
          </a:xfrm>
        </p:spPr>
        <p:txBody>
          <a:bodyPr/>
          <a:lstStyle/>
          <a:p>
            <a:r>
              <a:rPr lang="en-US" smtClean="0"/>
              <a:t>ERROR_SEVERITY()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914400" y="1052513"/>
            <a:ext cx="7315200" cy="5256212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4276" name="Picture 4" descr="ERROR_SEVERITY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343775" cy="54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655763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User-Defined Error Message Severity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914400" y="1484313"/>
            <a:ext cx="7315200" cy="4968875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b="1" smtClean="0"/>
              <a:t>sp_addmessage</a:t>
            </a:r>
            <a:r>
              <a:rPr lang="en-US" smtClean="0"/>
              <a:t> can be used to add user-defined error messages with severities from 1 through 25 to the</a:t>
            </a:r>
            <a:r>
              <a:rPr lang="en-US" b="1" smtClean="0"/>
              <a:t>sys.messages</a:t>
            </a:r>
            <a:r>
              <a:rPr lang="en-US" smtClean="0"/>
              <a:t> catalog view </a:t>
            </a:r>
          </a:p>
          <a:p>
            <a:endParaRPr lang="en-US" smtClean="0"/>
          </a:p>
          <a:p>
            <a:r>
              <a:rPr lang="en-US" smtClean="0"/>
              <a:t> user-defined error messages can be used by RAISERROR 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u="sng" smtClean="0"/>
              <a:t>SYNTAX :</a:t>
            </a:r>
          </a:p>
          <a:p>
            <a:r>
              <a:rPr lang="en-US" smtClean="0"/>
              <a:t>sp_addmessage [ @msgnum= ] msg_id , [ @severity= ] severity , [ @msgtext= ] 'msg'      [ , [ @lang= ] 'language' ]      [ , [ @with_log= ] { 'TRUE' | 'FALSE' } ]      [ , [ @replace= ] 'replace' ] </a:t>
            </a:r>
          </a:p>
        </p:txBody>
      </p:sp>
    </p:spTree>
    <p:extLst>
      <p:ext uri="{BB962C8B-B14F-4D97-AF65-F5344CB8AC3E}">
        <p14:creationId xmlns:p14="http://schemas.microsoft.com/office/powerpoint/2010/main" val="28762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081088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User-Defined Error Message Severity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914400" y="1557338"/>
            <a:ext cx="7315200" cy="5300662"/>
          </a:xfrm>
        </p:spPr>
        <p:txBody>
          <a:bodyPr>
            <a:normAutofit/>
          </a:bodyPr>
          <a:lstStyle/>
          <a:p>
            <a:r>
              <a:rPr lang="en-US" smtClean="0"/>
              <a:t>[ </a:t>
            </a:r>
            <a:r>
              <a:rPr lang="en-US" b="1" smtClean="0"/>
              <a:t>@msgnum=</a:t>
            </a:r>
            <a:r>
              <a:rPr lang="en-US" smtClean="0"/>
              <a:t> ] </a:t>
            </a:r>
            <a:r>
              <a:rPr lang="en-US" i="1" smtClean="0"/>
              <a:t>msg_id</a:t>
            </a:r>
            <a:r>
              <a:rPr lang="en-US" smtClean="0"/>
              <a:t>   </a:t>
            </a:r>
            <a:r>
              <a:rPr lang="en-US" smtClean="0">
                <a:sym typeface="Wingdings" pitchFamily="2" charset="2"/>
              </a:rPr>
              <a:t> integer between 50,001 and 2,147,483,647 .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[ </a:t>
            </a:r>
            <a:r>
              <a:rPr lang="en-US" b="1" smtClean="0">
                <a:sym typeface="Wingdings" pitchFamily="2" charset="2"/>
              </a:rPr>
              <a:t>@severity = </a:t>
            </a:r>
            <a:r>
              <a:rPr lang="en-US" smtClean="0">
                <a:sym typeface="Wingdings" pitchFamily="2" charset="2"/>
              </a:rPr>
              <a:t>]</a:t>
            </a:r>
            <a:r>
              <a:rPr lang="en-US" i="1" smtClean="0">
                <a:sym typeface="Wingdings" pitchFamily="2" charset="2"/>
              </a:rPr>
              <a:t>severity</a:t>
            </a:r>
            <a:r>
              <a:rPr lang="en-US" smtClean="0">
                <a:sym typeface="Wingdings" pitchFamily="2" charset="2"/>
              </a:rPr>
              <a:t> </a:t>
            </a:r>
            <a:r>
              <a:rPr lang="en-US" b="1" smtClean="0">
                <a:sym typeface="Wingdings" pitchFamily="2" charset="2"/>
              </a:rPr>
              <a:t>smallint</a:t>
            </a:r>
            <a:r>
              <a:rPr lang="en-US" smtClean="0">
                <a:sym typeface="Wingdings" pitchFamily="2" charset="2"/>
              </a:rPr>
              <a:t> with a default of NULL. 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[ </a:t>
            </a:r>
            <a:r>
              <a:rPr lang="en-US" b="1" smtClean="0">
                <a:sym typeface="Wingdings" pitchFamily="2" charset="2"/>
              </a:rPr>
              <a:t>@msgtext =</a:t>
            </a:r>
            <a:r>
              <a:rPr lang="en-US" smtClean="0">
                <a:sym typeface="Wingdings" pitchFamily="2" charset="2"/>
              </a:rPr>
              <a:t> ] 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i="1" smtClean="0">
                <a:sym typeface="Wingdings" pitchFamily="2" charset="2"/>
              </a:rPr>
              <a:t>msg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   </a:t>
            </a:r>
            <a:r>
              <a:rPr lang="en-US" b="1" smtClean="0">
                <a:sym typeface="Wingdings" pitchFamily="2" charset="2"/>
              </a:rPr>
              <a:t>nvarchar(255)</a:t>
            </a:r>
            <a:r>
              <a:rPr lang="en-US" smtClean="0">
                <a:sym typeface="Wingdings" pitchFamily="2" charset="2"/>
              </a:rPr>
              <a:t> with a default of NULL. </a:t>
            </a:r>
          </a:p>
          <a:p>
            <a:pPr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[ </a:t>
            </a:r>
            <a:r>
              <a:rPr lang="en-US" b="1" smtClean="0">
                <a:sym typeface="Wingdings" pitchFamily="2" charset="2"/>
              </a:rPr>
              <a:t>@lang =</a:t>
            </a:r>
            <a:r>
              <a:rPr lang="en-US" smtClean="0">
                <a:sym typeface="Wingdings" pitchFamily="2" charset="2"/>
              </a:rPr>
              <a:t> ] 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i="1" smtClean="0">
                <a:sym typeface="Wingdings" pitchFamily="2" charset="2"/>
              </a:rPr>
              <a:t>language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 Is the language for this message. 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[ </a:t>
            </a:r>
            <a:r>
              <a:rPr lang="en-US" b="1" smtClean="0">
                <a:sym typeface="Wingdings" pitchFamily="2" charset="2"/>
              </a:rPr>
              <a:t>@with_log =</a:t>
            </a:r>
            <a:r>
              <a:rPr lang="en-US" smtClean="0">
                <a:sym typeface="Wingdings" pitchFamily="2" charset="2"/>
              </a:rPr>
              <a:t> ] { 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TRUE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 | 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FALSE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 }  </a:t>
            </a:r>
            <a:r>
              <a:rPr lang="en-US" b="1" smtClean="0">
                <a:sym typeface="Wingdings" pitchFamily="2" charset="2"/>
              </a:rPr>
              <a:t>varchar(5) </a:t>
            </a:r>
            <a:r>
              <a:rPr lang="en-US" smtClean="0">
                <a:sym typeface="Wingdings" pitchFamily="2" charset="2"/>
              </a:rPr>
              <a:t>with a default of FALSE. 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[ </a:t>
            </a:r>
            <a:r>
              <a:rPr lang="en-US" b="1" smtClean="0">
                <a:sym typeface="Wingdings" pitchFamily="2" charset="2"/>
              </a:rPr>
              <a:t>@replace</a:t>
            </a:r>
            <a:r>
              <a:rPr lang="en-US" i="1" smtClean="0">
                <a:sym typeface="Wingdings" pitchFamily="2" charset="2"/>
              </a:rPr>
              <a:t> =</a:t>
            </a:r>
            <a:r>
              <a:rPr lang="en-US" smtClean="0">
                <a:sym typeface="Wingdings" pitchFamily="2" charset="2"/>
              </a:rPr>
              <a:t> ] 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i="1" smtClean="0">
                <a:sym typeface="Wingdings" pitchFamily="2" charset="2"/>
              </a:rPr>
              <a:t>replace</a:t>
            </a:r>
            <a:r>
              <a:rPr lang="en-US" b="1" smtClean="0">
                <a:sym typeface="Wingdings" pitchFamily="2" charset="2"/>
              </a:rPr>
              <a:t>'</a:t>
            </a:r>
            <a:r>
              <a:rPr lang="en-US" smtClean="0">
                <a:sym typeface="Wingdings" pitchFamily="2" charset="2"/>
              </a:rPr>
              <a:t>  </a:t>
            </a:r>
            <a:r>
              <a:rPr lang="en-US" b="1" smtClean="0">
                <a:sym typeface="Wingdings" pitchFamily="2" charset="2"/>
              </a:rPr>
              <a:t>varchar(7)</a:t>
            </a:r>
            <a:r>
              <a:rPr lang="en-US" smtClean="0">
                <a:sym typeface="Wingdings" pitchFamily="2" charset="2"/>
              </a:rPr>
              <a:t> with a default of NULL. </a:t>
            </a:r>
          </a:p>
        </p:txBody>
      </p:sp>
    </p:spTree>
    <p:extLst>
      <p:ext uri="{BB962C8B-B14F-4D97-AF65-F5344CB8AC3E}">
        <p14:creationId xmlns:p14="http://schemas.microsoft.com/office/powerpoint/2010/main" val="26636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219200"/>
          </a:xfrm>
        </p:spPr>
        <p:txBody>
          <a:bodyPr/>
          <a:lstStyle/>
          <a:p>
            <a:r>
              <a:rPr lang="en-US" b="1" smtClean="0"/>
              <a:t>ERROR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315200" cy="47085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b="1" smtClean="0"/>
          </a:p>
          <a:p>
            <a:pPr>
              <a:buFont typeface="Wingdings" pitchFamily="2" charset="2"/>
              <a:buNone/>
            </a:pPr>
            <a:endParaRPr lang="en-US" b="1" smtClean="0"/>
          </a:p>
          <a:p>
            <a:r>
              <a:rPr lang="en-US" b="1" smtClean="0"/>
              <a:t>  </a:t>
            </a:r>
            <a:r>
              <a:rPr lang="en-US" smtClean="0"/>
              <a:t>These functions return NULL if they are called outside the scope of the CATCH block.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 These functions  returns error occurred regardless of the number of times it is called or where it is called within the scope of the CATCH block.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Hence these are better and more flexible than, @@ERROR (sounds familiar ??) </a:t>
            </a:r>
          </a:p>
        </p:txBody>
      </p:sp>
    </p:spTree>
    <p:extLst>
      <p:ext uri="{BB962C8B-B14F-4D97-AF65-F5344CB8AC3E}">
        <p14:creationId xmlns:p14="http://schemas.microsoft.com/office/powerpoint/2010/main" val="17448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219200"/>
          </a:xfrm>
        </p:spPr>
        <p:txBody>
          <a:bodyPr/>
          <a:lstStyle/>
          <a:p>
            <a:r>
              <a:rPr lang="en-US" sz="3600" b="1" smtClean="0"/>
              <a:t>TRY…CATCH with RAISERROR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784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RAISERROR</a:t>
            </a:r>
            <a:r>
              <a:rPr lang="en-US" dirty="0" smtClean="0"/>
              <a:t> can be used in either the TRY or CATCH block of a TRY..CATCH construct to affect error-handling behavior.</a:t>
            </a:r>
          </a:p>
          <a:p>
            <a:endParaRPr lang="en-US" dirty="0" smtClean="0"/>
          </a:p>
          <a:p>
            <a:r>
              <a:rPr lang="en-US" dirty="0" smtClean="0"/>
              <a:t>RAISERROR can be used to return information to the caller about the error that caused the CATCH block to execute. </a:t>
            </a:r>
          </a:p>
          <a:p>
            <a:endParaRPr lang="en-US" dirty="0" smtClean="0"/>
          </a:p>
          <a:p>
            <a:r>
              <a:rPr lang="en-US" dirty="0" smtClean="0"/>
              <a:t>the error number for RAISERROR must be &gt;= 50000.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RAISERROR that has a severity 10 or lower returns an informational message to the calling batch or application without invoking a CATCH block.  </a:t>
            </a:r>
          </a:p>
        </p:txBody>
      </p:sp>
    </p:spTree>
    <p:extLst>
      <p:ext uri="{BB962C8B-B14F-4D97-AF65-F5344CB8AC3E}">
        <p14:creationId xmlns:p14="http://schemas.microsoft.com/office/powerpoint/2010/main" val="15520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152525"/>
          </a:xfrm>
        </p:spPr>
        <p:txBody>
          <a:bodyPr/>
          <a:lstStyle/>
          <a:p>
            <a:r>
              <a:rPr lang="en-US" b="1" smtClean="0"/>
              <a:t>RAISERROR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914400" y="1628775"/>
            <a:ext cx="7315200" cy="4679950"/>
          </a:xfrm>
        </p:spPr>
        <p:txBody>
          <a:bodyPr>
            <a:normAutofit/>
          </a:bodyPr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u="sng" smtClean="0"/>
              <a:t>SYNTAX :</a:t>
            </a:r>
          </a:p>
          <a:p>
            <a:pPr>
              <a:buFont typeface="Wingdings" pitchFamily="2" charset="2"/>
              <a:buNone/>
            </a:pPr>
            <a:endParaRPr lang="en-US" b="1" u="sng" smtClean="0"/>
          </a:p>
          <a:p>
            <a:r>
              <a:rPr lang="en-US" smtClean="0"/>
              <a:t>RAISERROR ( { msg_id | msg_str | @local_variable }     { ,severity ,state }     [ ,argument [ ,...n ] ] )     [ WITH option [ ,...n ] ] </a:t>
            </a:r>
          </a:p>
          <a:p>
            <a:endParaRPr lang="en-US" smtClean="0"/>
          </a:p>
          <a:p>
            <a:r>
              <a:rPr lang="en-US" i="1" smtClean="0"/>
              <a:t>msg_str</a:t>
            </a:r>
            <a:endParaRPr lang="en-US" smtClean="0"/>
          </a:p>
          <a:p>
            <a:pPr lvl="1"/>
            <a:r>
              <a:rPr lang="en-US" smtClean="0"/>
              <a:t>Is a user-defined message with formatting similar to the </a:t>
            </a:r>
            <a:r>
              <a:rPr lang="en-US" b="1" smtClean="0"/>
              <a:t>printf</a:t>
            </a:r>
            <a:r>
              <a:rPr lang="en-US" smtClean="0"/>
              <a:t> function in the C standard library.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30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827088" y="404813"/>
            <a:ext cx="7315200" cy="1154112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914400" y="1700213"/>
            <a:ext cx="7315200" cy="4608512"/>
          </a:xfrm>
        </p:spPr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RAISERROR (N'This is message %s %d.', -- Message text.                 10, -- Severity,           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                1, -- State,           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                N'number', -- First argument.           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                5); -- Second argument.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-- The message text returned is: This is message number 5. GO </a:t>
            </a:r>
          </a:p>
        </p:txBody>
      </p:sp>
    </p:spTree>
    <p:extLst>
      <p:ext uri="{BB962C8B-B14F-4D97-AF65-F5344CB8AC3E}">
        <p14:creationId xmlns:p14="http://schemas.microsoft.com/office/powerpoint/2010/main" val="2805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081088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THROW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914400" y="765175"/>
            <a:ext cx="7315200" cy="5832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Raises an exception and transfers execution to a CATCH block of a TRY…CATCH construct in SQL Server 2012 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SYNTAX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u="sng" smtClean="0"/>
          </a:p>
          <a:p>
            <a:pPr>
              <a:lnSpc>
                <a:spcPct val="90000"/>
              </a:lnSpc>
            </a:pPr>
            <a:r>
              <a:rPr lang="en-US" smtClean="0"/>
              <a:t>THROW [ { error_number | @local_variable },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      { message | @local_variable },  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      { state | @local_variable } 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    [ ; 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If a TRY…CATCH construct is not available, the session is ended. The line number and procedure where the exception is raised are set. The severity is set to 16.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If the THROW statement is specified without parameters, it must appear inside a CATCH block. </a:t>
            </a:r>
          </a:p>
        </p:txBody>
      </p:sp>
    </p:spTree>
    <p:extLst>
      <p:ext uri="{BB962C8B-B14F-4D97-AF65-F5344CB8AC3E}">
        <p14:creationId xmlns:p14="http://schemas.microsoft.com/office/powerpoint/2010/main" val="42186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15200" cy="10795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914400" y="1268413"/>
            <a:ext cx="7315200" cy="5184775"/>
          </a:xfrm>
        </p:spPr>
        <p:txBody>
          <a:bodyPr>
            <a:normAutofit/>
          </a:bodyPr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THROW 51000, 'The record does not exist.', 1;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3200" smtClean="0">
                <a:hlinkClick r:id="rId2" action="ppaction://hlinkfile"/>
              </a:rPr>
              <a:t>EXAMPLE TO RAISE AN EXCEPTION AGAIN USING THROW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5379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1154112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DIFFERENCES BETWEEN RAISERROR AND THROW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900113" y="1412875"/>
            <a:ext cx="7315200" cy="511175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pic>
        <p:nvPicPr>
          <p:cNvPr id="61444" name="Picture 4" descr="DIFF_RAISE_TH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345362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15200" cy="1296988"/>
          </a:xfrm>
        </p:spPr>
        <p:txBody>
          <a:bodyPr/>
          <a:lstStyle/>
          <a:p>
            <a:r>
              <a:rPr lang="en-US" sz="3600" b="1" smtClean="0"/>
              <a:t>Error Handling Mechanism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914400" y="1341438"/>
            <a:ext cx="7315200" cy="4967287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The two most common mechanisms for error handling in SQL Server  are:</a:t>
            </a:r>
          </a:p>
          <a:p>
            <a:endParaRPr lang="en-US" smtClean="0"/>
          </a:p>
          <a:p>
            <a:r>
              <a:rPr lang="en-US" smtClean="0"/>
              <a:t>@@ERROR</a:t>
            </a:r>
          </a:p>
          <a:p>
            <a:endParaRPr lang="en-US" smtClean="0"/>
          </a:p>
          <a:p>
            <a:r>
              <a:rPr lang="en-US" smtClean="0"/>
              <a:t>TRY-CATCH Block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15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557338"/>
          </a:xfrm>
        </p:spPr>
        <p:txBody>
          <a:bodyPr>
            <a:normAutofit/>
          </a:bodyPr>
          <a:lstStyle/>
          <a:p>
            <a:r>
              <a:rPr lang="en-US" sz="2800" b="1" smtClean="0"/>
              <a:t>Errors Unaffected by a TRY…CATCH Construct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125538"/>
            <a:ext cx="7315200" cy="5337175"/>
          </a:xfrm>
        </p:spPr>
        <p:txBody>
          <a:bodyPr>
            <a:normAutofit/>
          </a:bodyPr>
          <a:lstStyle/>
          <a:p>
            <a:pPr marL="44450" indent="0">
              <a:buFont typeface="Wingdings" pitchFamily="2" charset="2"/>
              <a:buNone/>
            </a:pPr>
            <a:endParaRPr lang="en-US" smtClean="0"/>
          </a:p>
          <a:p>
            <a:pPr marL="44450" indent="0">
              <a:buFont typeface="Wingdings" pitchFamily="2" charset="2"/>
              <a:buNone/>
            </a:pPr>
            <a:r>
              <a:rPr lang="en-US" smtClean="0"/>
              <a:t>TRY…CATCH constructs do not trap the following conditions:</a:t>
            </a:r>
          </a:p>
          <a:p>
            <a:pPr marL="44450" indent="0">
              <a:buFont typeface="Wingdings" pitchFamily="2" charset="2"/>
              <a:buNone/>
            </a:pPr>
            <a:endParaRPr lang="en-US" smtClean="0"/>
          </a:p>
          <a:p>
            <a:pPr marL="44450" indent="0"/>
            <a:r>
              <a:rPr lang="en-US" smtClean="0"/>
              <a:t>Warnings or informational messages that have a severity of 10 or lower.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Errors that have a severity of 20 or higher that stop the SQL Server Database Engine task processing for the session. 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Attentions, such as client-interrupt requests or broken client connections.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When the session is ended by a system administrator by using the KILL statement.</a:t>
            </a:r>
          </a:p>
        </p:txBody>
      </p:sp>
    </p:spTree>
    <p:extLst>
      <p:ext uri="{BB962C8B-B14F-4D97-AF65-F5344CB8AC3E}">
        <p14:creationId xmlns:p14="http://schemas.microsoft.com/office/powerpoint/2010/main" val="13207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484313"/>
          </a:xfrm>
        </p:spPr>
        <p:txBody>
          <a:bodyPr/>
          <a:lstStyle/>
          <a:p>
            <a:r>
              <a:rPr lang="en-US" sz="2800" b="1" smtClean="0"/>
              <a:t>Errors Unhandled by a TRY…CATCH Construct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113" y="1125538"/>
            <a:ext cx="7315200" cy="5472112"/>
          </a:xfrm>
        </p:spPr>
        <p:txBody>
          <a:bodyPr>
            <a:normAutofit/>
          </a:bodyPr>
          <a:lstStyle/>
          <a:p>
            <a:pPr marL="44450" indent="0"/>
            <a:endParaRPr lang="en-US" smtClean="0"/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Compile errors, such as </a:t>
            </a:r>
            <a:r>
              <a:rPr lang="en-US" smtClean="0">
                <a:hlinkClick r:id="rId2" action="ppaction://hlinkfile"/>
              </a:rPr>
              <a:t>syntax errors, </a:t>
            </a:r>
            <a:r>
              <a:rPr lang="en-US" smtClean="0"/>
              <a:t>that prevent a batch from running.</a:t>
            </a:r>
          </a:p>
          <a:p>
            <a:pPr marL="44450" indent="0"/>
            <a:endParaRPr lang="en-US" smtClean="0"/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Errors that occur during statement-level recompilation, such as </a:t>
            </a:r>
            <a:r>
              <a:rPr lang="en-US" smtClean="0">
                <a:hlinkClick r:id="rId3" action="ppaction://hlinkfile"/>
              </a:rPr>
              <a:t>object name resolution errors </a:t>
            </a:r>
            <a:r>
              <a:rPr lang="en-US" smtClean="0"/>
              <a:t>that occur after compilation because of deferred name resolution.</a:t>
            </a:r>
          </a:p>
          <a:p>
            <a:pPr marL="44450" indent="0">
              <a:buFont typeface="Wingdings" pitchFamily="2" charset="2"/>
              <a:buNone/>
            </a:pPr>
            <a:endParaRPr lang="en-US" smtClean="0"/>
          </a:p>
          <a:p>
            <a:pPr marL="44450" indent="0">
              <a:buFont typeface="Wingdings" pitchFamily="2" charset="2"/>
              <a:buNone/>
            </a:pPr>
            <a:r>
              <a:rPr lang="en-US" b="1" u="sng" smtClean="0">
                <a:hlinkClick r:id="rId4" action="ppaction://hlinkfile"/>
              </a:rPr>
              <a:t>SOLUTION :</a:t>
            </a:r>
            <a:endParaRPr lang="en-US" b="1" u="sng" smtClean="0"/>
          </a:p>
          <a:p>
            <a:pPr marL="44450" indent="0">
              <a:buFont typeface="Wingdings" pitchFamily="2" charset="2"/>
              <a:buNone/>
            </a:pPr>
            <a:endParaRPr lang="en-US" b="1" u="sng" smtClean="0"/>
          </a:p>
          <a:p>
            <a:pPr marL="44450" indent="0">
              <a:buFont typeface="Wingdings" pitchFamily="2" charset="2"/>
              <a:buNone/>
            </a:pPr>
            <a:r>
              <a:rPr lang="en-US" smtClean="0"/>
              <a:t>      Placing the code in a stored procedure or by executing a dynamic Transact-SQL.  </a:t>
            </a:r>
          </a:p>
          <a:p>
            <a:pPr marL="44450" indent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5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914400" y="333375"/>
            <a:ext cx="7315200" cy="1223963"/>
          </a:xfrm>
        </p:spPr>
        <p:txBody>
          <a:bodyPr/>
          <a:lstStyle/>
          <a:p>
            <a:r>
              <a:rPr lang="en-US" sz="3600" b="1" smtClean="0"/>
              <a:t>Using @@ERROR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914400" y="1125538"/>
            <a:ext cx="7315200" cy="5040312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@@Error is a Global Variable in SQL Server.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This variable automatically populates the error message when a certain error occurred in any statement.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But the catch here is  we have to trace it within just after the next line where the actual error occurred, otherwise, it will reset to 0. </a:t>
            </a:r>
          </a:p>
          <a:p>
            <a:endParaRPr lang="en-US" smtClean="0"/>
          </a:p>
          <a:p>
            <a:r>
              <a:rPr lang="en-US" smtClean="0"/>
              <a:t>Returns 0 if no error was generated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9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914400" y="404813"/>
            <a:ext cx="7315200" cy="1295400"/>
          </a:xfrm>
        </p:spPr>
        <p:txBody>
          <a:bodyPr/>
          <a:lstStyle/>
          <a:p>
            <a:r>
              <a:rPr lang="en-US" sz="3600" b="1" smtClean="0"/>
              <a:t>Using @@ERROR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914400" y="1628775"/>
            <a:ext cx="7315200" cy="4824413"/>
          </a:xfrm>
        </p:spPr>
        <p:txBody>
          <a:bodyPr>
            <a:normAutofit/>
          </a:bodyPr>
          <a:lstStyle/>
          <a:p>
            <a:r>
              <a:rPr lang="en-US" b="1" u="sng" smtClean="0"/>
              <a:t>SYNTAX :</a:t>
            </a:r>
          </a:p>
          <a:p>
            <a:pPr>
              <a:buFont typeface="Wingdings" pitchFamily="2" charset="2"/>
              <a:buNone/>
            </a:pPr>
            <a:r>
              <a:rPr lang="en-US" b="1" u="sng" smtClean="0"/>
              <a:t> </a:t>
            </a:r>
            <a:r>
              <a:rPr lang="en-US" smtClean="0"/>
              <a:t>			Select @@ERROR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b="1" smtClean="0"/>
              <a:t>   </a:t>
            </a:r>
            <a:r>
              <a:rPr lang="en-US" b="1" u="sng" smtClean="0"/>
              <a:t>RETURN TYPE 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	int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  @@ERROR contains the value from the sys.messages.message_id column for that error.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 We can view the text associated with an @@ERROR error number in sys.messages. </a:t>
            </a:r>
          </a:p>
        </p:txBody>
      </p:sp>
    </p:spTree>
    <p:extLst>
      <p:ext uri="{BB962C8B-B14F-4D97-AF65-F5344CB8AC3E}">
        <p14:creationId xmlns:p14="http://schemas.microsoft.com/office/powerpoint/2010/main" val="21591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914400" y="476250"/>
            <a:ext cx="7315200" cy="1223963"/>
          </a:xfrm>
        </p:spPr>
        <p:txBody>
          <a:bodyPr/>
          <a:lstStyle/>
          <a:p>
            <a:r>
              <a:rPr lang="en-US" sz="3600" b="1" smtClean="0"/>
              <a:t>Using @@ERROR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914400" y="1484313"/>
            <a:ext cx="7315200" cy="4824412"/>
          </a:xfrm>
        </p:spPr>
        <p:txBody>
          <a:bodyPr/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                          </a:t>
            </a:r>
            <a:r>
              <a:rPr lang="en-US" sz="4400" smtClean="0">
                <a:hlinkClick r:id="rId2" action="ppaction://hlinkfile"/>
              </a:rPr>
              <a:t>EXAMPLE</a:t>
            </a:r>
            <a:endParaRPr lang="en-US" sz="4400" smtClean="0"/>
          </a:p>
          <a:p>
            <a:endParaRPr lang="en-US" sz="4400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85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914400" y="404813"/>
            <a:ext cx="7315200" cy="1295400"/>
          </a:xfrm>
        </p:spPr>
        <p:txBody>
          <a:bodyPr/>
          <a:lstStyle/>
          <a:p>
            <a:r>
              <a:rPr lang="en-US" sz="3600" smtClean="0"/>
              <a:t>When We Should Use @@Error 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914400" y="1628775"/>
            <a:ext cx="7315200" cy="4679950"/>
          </a:xfrm>
        </p:spPr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There are some scenarios where we should use @@ERROR: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With Insert, Delete, Update, Select Into Statement.</a:t>
            </a:r>
          </a:p>
          <a:p>
            <a:endParaRPr lang="en-US" smtClean="0"/>
          </a:p>
          <a:p>
            <a:r>
              <a:rPr lang="en-US" smtClean="0"/>
              <a:t>While using Cursor in SQL Server (Open, Fetch Cursor).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While executing any Stored Procedure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54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295400"/>
          </a:xfrm>
        </p:spPr>
        <p:txBody>
          <a:bodyPr>
            <a:normAutofit/>
          </a:bodyPr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800600"/>
          </a:xfrm>
        </p:spPr>
        <p:txBody>
          <a:bodyPr>
            <a:normAutofit/>
          </a:bodyPr>
          <a:lstStyle/>
          <a:p>
            <a:pPr marL="44450" indent="0">
              <a:buFont typeface="Wingdings" pitchFamily="2" charset="2"/>
              <a:buNone/>
            </a:pPr>
            <a:endParaRPr lang="en-US" smtClean="0"/>
          </a:p>
          <a:p>
            <a:pPr marL="44450" indent="0">
              <a:buFont typeface="Wingdings" pitchFamily="2" charset="2"/>
              <a:buNone/>
            </a:pPr>
            <a:endParaRPr lang="en-US" smtClean="0"/>
          </a:p>
          <a:p>
            <a:pPr marL="44450" indent="0"/>
            <a:r>
              <a:rPr lang="en-US" smtClean="0"/>
              <a:t>  Implements error handling for Transact-SQL that is similar to the exception handling .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This is available from SQL Server 2005 Onwards 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A group of Transact-SQL statements can be enclosed in a TRY block .</a:t>
            </a:r>
          </a:p>
          <a:p>
            <a:pPr marL="44450" indent="0"/>
            <a:endParaRPr lang="en-US" smtClean="0"/>
          </a:p>
          <a:p>
            <a:pPr marL="44450" indent="0"/>
            <a:r>
              <a:rPr lang="en-US" smtClean="0"/>
              <a:t>If an error occurs in the TRY block , control is passed to CATCH block </a:t>
            </a:r>
          </a:p>
          <a:p>
            <a:pPr marL="44450" indent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68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914400" y="404813"/>
            <a:ext cx="7315200" cy="1295400"/>
          </a:xfrm>
        </p:spPr>
        <p:txBody>
          <a:bodyPr/>
          <a:lstStyle/>
          <a:p>
            <a:r>
              <a:rPr lang="en-US" sz="3600" b="1" smtClean="0"/>
              <a:t>TRY...CATCH (Transact-SQL)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914400" y="1268413"/>
            <a:ext cx="731520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9156" name="Picture 4" descr="TRY-C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57338"/>
            <a:ext cx="3384550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149</TotalTime>
  <Words>645</Words>
  <Application>Microsoft Office PowerPoint</Application>
  <PresentationFormat>On-screen Show (4:3)</PresentationFormat>
  <Paragraphs>281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    ERROR HANDLING</vt:lpstr>
      <vt:lpstr>When We Need To Handle Error in SQL Server </vt:lpstr>
      <vt:lpstr>Error Handling Mechanism </vt:lpstr>
      <vt:lpstr>Using @@ERROR </vt:lpstr>
      <vt:lpstr>Using @@ERROR </vt:lpstr>
      <vt:lpstr>Using @@ERROR </vt:lpstr>
      <vt:lpstr>When We Should Use @@Error 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TRY...CATCH (Transact-SQL) </vt:lpstr>
      <vt:lpstr>ERROR_SEVERITY()</vt:lpstr>
      <vt:lpstr>ERROR_SEVERITY()</vt:lpstr>
      <vt:lpstr>User-Defined Error Message Severity </vt:lpstr>
      <vt:lpstr>User-Defined Error Message Severity</vt:lpstr>
      <vt:lpstr>ERROR FUNCTIONS</vt:lpstr>
      <vt:lpstr>TRY…CATCH with RAISERROR </vt:lpstr>
      <vt:lpstr>RAISERROR</vt:lpstr>
      <vt:lpstr>EXAMPLE</vt:lpstr>
      <vt:lpstr>THROW (Transact-SQL) </vt:lpstr>
      <vt:lpstr>EXAMPLE</vt:lpstr>
      <vt:lpstr>DIFFERENCES BETWEEN RAISERROR AND THROW</vt:lpstr>
      <vt:lpstr>Errors Unaffected by a TRY…CATCH Construct </vt:lpstr>
      <vt:lpstr>Errors Unhandled by a TRY…CATCH Construct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   ERROR HANDLING</dc:title>
  <dc:creator>training</dc:creator>
  <cp:lastModifiedBy>training</cp:lastModifiedBy>
  <cp:revision>5</cp:revision>
  <dcterms:created xsi:type="dcterms:W3CDTF">2012-09-27T04:02:09Z</dcterms:created>
  <dcterms:modified xsi:type="dcterms:W3CDTF">2012-10-01T05:39:59Z</dcterms:modified>
</cp:coreProperties>
</file>