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9" r:id="rId2"/>
    <p:sldId id="280" r:id="rId3"/>
    <p:sldId id="281" r:id="rId4"/>
    <p:sldId id="282"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66" d="100"/>
          <a:sy n="66" d="100"/>
        </p:scale>
        <p:origin x="-618"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2BF07-2DBF-458B-9042-1C5B9F0D1A0E}" type="datetimeFigureOut">
              <a:rPr lang="en-US" smtClean="0"/>
              <a:t>10/29/2012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F33D-FD5E-4A8C-B249-DEA08573E7D1}" type="slidenum">
              <a:rPr lang="en-US" smtClean="0"/>
              <a:t>‹#›</a:t>
            </a:fld>
            <a:endParaRPr lang="en-US" dirty="0"/>
          </a:p>
        </p:txBody>
      </p:sp>
    </p:spTree>
    <p:extLst>
      <p:ext uri="{BB962C8B-B14F-4D97-AF65-F5344CB8AC3E}">
        <p14:creationId xmlns:p14="http://schemas.microsoft.com/office/powerpoint/2010/main" val="234155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1D8BD707-D9CF-40AE-B4C6-C98DA3205C09}" type="datetimeFigureOut">
              <a:rPr lang="en-US" smtClean="0"/>
              <a:pPr/>
              <a:t>10/29/2012</a:t>
            </a:fld>
            <a:endParaRPr lang="en-US"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dirty="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B6F15528-21DE-4FAA-801E-634DDDAF4B2B}" type="slidenum">
              <a:rPr lang="en-US" smtClean="0"/>
              <a:pPr/>
              <a:t>‹#›</a:t>
            </a:fld>
            <a:endParaRPr lang="en-US" dirty="0"/>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extLst>
      <p:ext uri="{BB962C8B-B14F-4D97-AF65-F5344CB8AC3E}">
        <p14:creationId xmlns:p14="http://schemas.microsoft.com/office/powerpoint/2010/main" val="808565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84514"/>
            <a:ext cx="9144000" cy="4832092"/>
          </a:xfrm>
          <a:prstGeom prst="rect">
            <a:avLst/>
          </a:prstGeom>
        </p:spPr>
        <p:txBody>
          <a:bodyPr wrap="square">
            <a:spAutoFit/>
          </a:bodyPr>
          <a:lstStyle/>
          <a:p>
            <a:r>
              <a:rPr lang="en-US" sz="2800" dirty="0">
                <a:solidFill>
                  <a:srgbClr val="002060"/>
                </a:solidFill>
              </a:rPr>
              <a:t>--Synchronize the target table with</a:t>
            </a:r>
          </a:p>
          <a:p>
            <a:r>
              <a:rPr lang="en-US" sz="2800" dirty="0">
                <a:solidFill>
                  <a:srgbClr val="002060"/>
                </a:solidFill>
              </a:rPr>
              <a:t> --refreshed data from source table </a:t>
            </a:r>
          </a:p>
          <a:p>
            <a:r>
              <a:rPr lang="en-US" sz="2800" dirty="0">
                <a:solidFill>
                  <a:srgbClr val="002060"/>
                </a:solidFill>
              </a:rPr>
              <a:t>MERGE Products AS TARGET USING UpdatedProducts </a:t>
            </a:r>
          </a:p>
          <a:p>
            <a:r>
              <a:rPr lang="en-US" sz="2800" dirty="0">
                <a:solidFill>
                  <a:srgbClr val="002060"/>
                </a:solidFill>
              </a:rPr>
              <a:t>AS SOURCE ON (TARGET.ProductID = SOURCE.ProductID)</a:t>
            </a:r>
          </a:p>
          <a:p>
            <a:r>
              <a:rPr lang="en-US" sz="2800" dirty="0">
                <a:solidFill>
                  <a:srgbClr val="002060"/>
                </a:solidFill>
              </a:rPr>
              <a:t> --When records are matched, update</a:t>
            </a:r>
          </a:p>
          <a:p>
            <a:r>
              <a:rPr lang="en-US" sz="2800" dirty="0">
                <a:solidFill>
                  <a:srgbClr val="002060"/>
                </a:solidFill>
              </a:rPr>
              <a:t> --the records if there is any change</a:t>
            </a:r>
          </a:p>
          <a:p>
            <a:r>
              <a:rPr lang="en-US" sz="2800" dirty="0">
                <a:solidFill>
                  <a:srgbClr val="002060"/>
                </a:solidFill>
              </a:rPr>
              <a:t> WHEN MATCHED AND </a:t>
            </a:r>
          </a:p>
          <a:p>
            <a:r>
              <a:rPr lang="en-US" sz="2800" dirty="0">
                <a:solidFill>
                  <a:srgbClr val="002060"/>
                </a:solidFill>
              </a:rPr>
              <a:t>TARGET.ProductName &lt;&gt; SOURCE.ProductName </a:t>
            </a:r>
          </a:p>
          <a:p>
            <a:r>
              <a:rPr lang="en-US" sz="2800" dirty="0">
                <a:solidFill>
                  <a:srgbClr val="002060"/>
                </a:solidFill>
              </a:rPr>
              <a:t>OR TARGET.Rate &lt;&gt; SOURCE.Rate THEN</a:t>
            </a:r>
          </a:p>
          <a:p>
            <a:r>
              <a:rPr lang="en-US" sz="2800" dirty="0">
                <a:solidFill>
                  <a:srgbClr val="002060"/>
                </a:solidFill>
              </a:rPr>
              <a:t> UPDATE SET TARGET.ProductName = SOURCE.ProductName, TARGET.Rate = SOURCE.Rate </a:t>
            </a:r>
            <a:endParaRPr lang="en-US" sz="2800" dirty="0">
              <a:solidFill>
                <a:srgbClr val="002060"/>
              </a:solidFill>
            </a:endParaRPr>
          </a:p>
        </p:txBody>
      </p:sp>
      <p:sp>
        <p:nvSpPr>
          <p:cNvPr id="3" name="Rectangle 2"/>
          <p:cNvSpPr/>
          <p:nvPr/>
        </p:nvSpPr>
        <p:spPr>
          <a:xfrm>
            <a:off x="2057400" y="304800"/>
            <a:ext cx="6096000" cy="523220"/>
          </a:xfrm>
          <a:prstGeom prst="rect">
            <a:avLst/>
          </a:prstGeom>
        </p:spPr>
        <p:txBody>
          <a:bodyPr wrap="square">
            <a:spAutoFit/>
          </a:bodyPr>
          <a:lstStyle/>
          <a:p>
            <a:r>
              <a:rPr lang="en-US" sz="2800" b="1" dirty="0">
                <a:solidFill>
                  <a:schemeClr val="bg1"/>
                </a:solidFill>
                <a:latin typeface="Arial"/>
              </a:rPr>
              <a:t>MERGE SQL statement - Part 2</a:t>
            </a:r>
            <a:r>
              <a:rPr lang="en-US" sz="2800" b="1" dirty="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3168568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8534400" cy="4401205"/>
          </a:xfrm>
          <a:prstGeom prst="rect">
            <a:avLst/>
          </a:prstGeom>
        </p:spPr>
        <p:txBody>
          <a:bodyPr wrap="square">
            <a:spAutoFit/>
          </a:bodyPr>
          <a:lstStyle/>
          <a:p>
            <a:r>
              <a:rPr lang="en-US" sz="2800" dirty="0">
                <a:solidFill>
                  <a:srgbClr val="002060"/>
                </a:solidFill>
              </a:rPr>
              <a:t>--When no records are matched, insert</a:t>
            </a:r>
          </a:p>
          <a:p>
            <a:r>
              <a:rPr lang="en-US" sz="2800" dirty="0">
                <a:solidFill>
                  <a:srgbClr val="002060"/>
                </a:solidFill>
              </a:rPr>
              <a:t> --the incoming records from source </a:t>
            </a:r>
          </a:p>
          <a:p>
            <a:r>
              <a:rPr lang="en-US" sz="2800" dirty="0">
                <a:solidFill>
                  <a:srgbClr val="002060"/>
                </a:solidFill>
              </a:rPr>
              <a:t>--table to target table</a:t>
            </a:r>
          </a:p>
          <a:p>
            <a:r>
              <a:rPr lang="en-US" sz="2800" dirty="0">
                <a:solidFill>
                  <a:srgbClr val="002060"/>
                </a:solidFill>
              </a:rPr>
              <a:t> WHEN NOT MATCHED BY TARGET THEN </a:t>
            </a:r>
          </a:p>
          <a:p>
            <a:r>
              <a:rPr lang="en-US" sz="2800" dirty="0">
                <a:solidFill>
                  <a:srgbClr val="002060"/>
                </a:solidFill>
              </a:rPr>
              <a:t>INSERT (ProductID, ProductName, Rate) VALUES (SOURCE.ProductID, SOURCE.ProductName, SOURCE.Rate) </a:t>
            </a:r>
          </a:p>
          <a:p>
            <a:r>
              <a:rPr lang="en-US" sz="2800" dirty="0">
                <a:solidFill>
                  <a:srgbClr val="002060"/>
                </a:solidFill>
              </a:rPr>
              <a:t>--When there is a row that exists in target table and </a:t>
            </a:r>
          </a:p>
          <a:p>
            <a:r>
              <a:rPr lang="en-US" sz="2800" dirty="0">
                <a:solidFill>
                  <a:srgbClr val="002060"/>
                </a:solidFill>
              </a:rPr>
              <a:t>--same record does not exist in source table</a:t>
            </a:r>
          </a:p>
          <a:p>
            <a:r>
              <a:rPr lang="en-US" sz="2800" dirty="0">
                <a:solidFill>
                  <a:srgbClr val="002060"/>
                </a:solidFill>
              </a:rPr>
              <a:t> --then delete this record from target table</a:t>
            </a:r>
          </a:p>
        </p:txBody>
      </p:sp>
    </p:spTree>
    <p:extLst>
      <p:ext uri="{BB962C8B-B14F-4D97-AF65-F5344CB8AC3E}">
        <p14:creationId xmlns:p14="http://schemas.microsoft.com/office/powerpoint/2010/main" val="1160243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9220200" cy="5262979"/>
          </a:xfrm>
          <a:prstGeom prst="rect">
            <a:avLst/>
          </a:prstGeom>
        </p:spPr>
        <p:txBody>
          <a:bodyPr wrap="square">
            <a:spAutoFit/>
          </a:bodyPr>
          <a:lstStyle/>
          <a:p>
            <a:r>
              <a:rPr lang="en-US" sz="2400" dirty="0">
                <a:solidFill>
                  <a:srgbClr val="002060"/>
                </a:solidFill>
              </a:rPr>
              <a:t>WHEN NOT MATCHED BY SOURCE THEN DELETE</a:t>
            </a:r>
          </a:p>
          <a:p>
            <a:r>
              <a:rPr lang="en-US" sz="2400" dirty="0">
                <a:solidFill>
                  <a:srgbClr val="002060"/>
                </a:solidFill>
              </a:rPr>
              <a:t> --$action specifies a column of type nvarchar(10)</a:t>
            </a:r>
          </a:p>
          <a:p>
            <a:r>
              <a:rPr lang="en-US" sz="2400" dirty="0">
                <a:solidFill>
                  <a:srgbClr val="002060"/>
                </a:solidFill>
              </a:rPr>
              <a:t> --in the OUTPUT clause that returns one of three </a:t>
            </a:r>
          </a:p>
          <a:p>
            <a:r>
              <a:rPr lang="en-US" sz="2400" dirty="0">
                <a:solidFill>
                  <a:srgbClr val="002060"/>
                </a:solidFill>
              </a:rPr>
              <a:t>--values for each row: 'INSERT', 'UPDATE', or 'DELETE', </a:t>
            </a:r>
          </a:p>
          <a:p>
            <a:r>
              <a:rPr lang="en-US" sz="2400" dirty="0">
                <a:solidFill>
                  <a:srgbClr val="002060"/>
                </a:solidFill>
              </a:rPr>
              <a:t>--according to the action that was performed on that row </a:t>
            </a:r>
          </a:p>
          <a:p>
            <a:r>
              <a:rPr lang="en-US" sz="2400" dirty="0">
                <a:solidFill>
                  <a:srgbClr val="002060"/>
                </a:solidFill>
              </a:rPr>
              <a:t>OUTPUT $action,</a:t>
            </a:r>
          </a:p>
          <a:p>
            <a:r>
              <a:rPr lang="en-US" sz="2400" dirty="0">
                <a:solidFill>
                  <a:srgbClr val="002060"/>
                </a:solidFill>
              </a:rPr>
              <a:t> DELETED.ProductID AS TargetProductID,</a:t>
            </a:r>
          </a:p>
          <a:p>
            <a:r>
              <a:rPr lang="en-US" sz="2400" dirty="0">
                <a:solidFill>
                  <a:srgbClr val="002060"/>
                </a:solidFill>
              </a:rPr>
              <a:t> DELETED.ProductName AS TargetProductName, </a:t>
            </a:r>
          </a:p>
          <a:p>
            <a:r>
              <a:rPr lang="en-US" sz="2400" dirty="0">
                <a:solidFill>
                  <a:srgbClr val="002060"/>
                </a:solidFill>
              </a:rPr>
              <a:t>DELETED.Rate AS TargetRate,</a:t>
            </a:r>
          </a:p>
          <a:p>
            <a:r>
              <a:rPr lang="en-US" sz="2400" dirty="0">
                <a:solidFill>
                  <a:srgbClr val="002060"/>
                </a:solidFill>
              </a:rPr>
              <a:t> INSERTED.ProductID AS SourceProductID, INSERTED.ProductName AS SourceProductName, </a:t>
            </a:r>
          </a:p>
          <a:p>
            <a:r>
              <a:rPr lang="en-US" sz="2400" dirty="0">
                <a:solidFill>
                  <a:srgbClr val="002060"/>
                </a:solidFill>
              </a:rPr>
              <a:t>INSERTED.Rate AS SourceRate;</a:t>
            </a:r>
          </a:p>
          <a:p>
            <a:r>
              <a:rPr lang="en-US" sz="2400" dirty="0">
                <a:solidFill>
                  <a:srgbClr val="002060"/>
                </a:solidFill>
              </a:rPr>
              <a:t> SELECT @@ROWCOUNT; </a:t>
            </a:r>
          </a:p>
          <a:p>
            <a:r>
              <a:rPr lang="en-US" sz="2400" dirty="0">
                <a:solidFill>
                  <a:srgbClr val="002060"/>
                </a:solidFill>
              </a:rPr>
              <a:t>GO</a:t>
            </a:r>
            <a:endParaRPr lang="en-US" sz="2400" dirty="0">
              <a:solidFill>
                <a:srgbClr val="002060"/>
              </a:solidFill>
            </a:endParaRPr>
          </a:p>
        </p:txBody>
      </p:sp>
    </p:spTree>
    <p:extLst>
      <p:ext uri="{BB962C8B-B14F-4D97-AF65-F5344CB8AC3E}">
        <p14:creationId xmlns:p14="http://schemas.microsoft.com/office/powerpoint/2010/main" val="30706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5139548" cy="1231106"/>
          </a:xfrm>
          <a:prstGeom prst="rect">
            <a:avLst/>
          </a:prstGeom>
        </p:spPr>
        <p:txBody>
          <a:bodyPr wrap="none">
            <a:spAutoFit/>
          </a:bodyPr>
          <a:lstStyle/>
          <a:p>
            <a:r>
              <a:rPr lang="en-US" sz="3200" b="1" dirty="0" smtClean="0"/>
              <a:t>OUTPUT</a:t>
            </a:r>
          </a:p>
          <a:p>
            <a:endParaRPr lang="en-US" dirty="0"/>
          </a:p>
          <a:p>
            <a:r>
              <a:rPr lang="en-US" sz="2400" dirty="0" smtClean="0"/>
              <a:t>There </a:t>
            </a:r>
            <a:r>
              <a:rPr lang="en-US" sz="2400" dirty="0"/>
              <a:t>were 2 updates, 1 delete and 1 insert</a:t>
            </a:r>
            <a:r>
              <a:rPr lang="en-US" dirty="0"/>
              <a:t>.</a:t>
            </a:r>
            <a:endParaRPr lang="en-US" dirty="0">
              <a:effectLst/>
            </a:endParaRPr>
          </a:p>
        </p:txBody>
      </p:sp>
      <p:pic>
        <p:nvPicPr>
          <p:cNvPr id="7170" name="Picture 2" descr="http://www.mssqltips.com/tipimages2/1704_M4.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828800"/>
            <a:ext cx="8839200" cy="45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12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ssqltips.com/tipimages2/1704_M5.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057400"/>
            <a:ext cx="7543800"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76400" y="990600"/>
            <a:ext cx="3886200" cy="584775"/>
          </a:xfrm>
          <a:prstGeom prst="rect">
            <a:avLst/>
          </a:prstGeom>
        </p:spPr>
        <p:txBody>
          <a:bodyPr wrap="square">
            <a:spAutoFit/>
          </a:bodyPr>
          <a:lstStyle/>
          <a:p>
            <a:r>
              <a:rPr lang="en-US" sz="3200" b="1" dirty="0" smtClean="0"/>
              <a:t>TARGET  TABLE </a:t>
            </a:r>
            <a:endParaRPr lang="en-US" sz="3200" b="1" dirty="0"/>
          </a:p>
        </p:txBody>
      </p:sp>
    </p:spTree>
    <p:extLst>
      <p:ext uri="{BB962C8B-B14F-4D97-AF65-F5344CB8AC3E}">
        <p14:creationId xmlns:p14="http://schemas.microsoft.com/office/powerpoint/2010/main" val="211386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0"/>
            <a:ext cx="8763000" cy="4154984"/>
          </a:xfrm>
          <a:prstGeom prst="rect">
            <a:avLst/>
          </a:prstGeom>
        </p:spPr>
        <p:txBody>
          <a:bodyPr wrap="square">
            <a:spAutoFit/>
          </a:bodyPr>
          <a:lstStyle/>
          <a:p>
            <a:pPr>
              <a:buFont typeface="Wingdings" pitchFamily="2" charset="2"/>
              <a:buChar char="Ø"/>
            </a:pPr>
            <a:r>
              <a:rPr lang="en-IN" sz="2400" dirty="0" smtClean="0"/>
              <a:t> The MERGE SQL statement requires a semicolon (;) as a statement terminator.</a:t>
            </a:r>
          </a:p>
          <a:p>
            <a:pPr>
              <a:buFont typeface="Wingdings" pitchFamily="2" charset="2"/>
              <a:buChar char="Ø"/>
            </a:pPr>
            <a:endParaRPr lang="en-IN" sz="2400" dirty="0" smtClean="0"/>
          </a:p>
          <a:p>
            <a:pPr>
              <a:buFont typeface="Wingdings" pitchFamily="2" charset="2"/>
              <a:buChar char="Ø"/>
            </a:pPr>
            <a:r>
              <a:rPr lang="en-IN" sz="2400" dirty="0" smtClean="0"/>
              <a:t> When used after MERGE, @@ROWCOUNT returns the total number of rows inserted, updated, and deleted to the user</a:t>
            </a:r>
          </a:p>
          <a:p>
            <a:pPr>
              <a:buFont typeface="Wingdings" pitchFamily="2" charset="2"/>
              <a:buChar char="Ø"/>
            </a:pPr>
            <a:endParaRPr lang="en-IN" sz="2400" dirty="0" smtClean="0"/>
          </a:p>
          <a:p>
            <a:pPr>
              <a:buFont typeface="Wingdings" pitchFamily="2" charset="2"/>
              <a:buChar char="Ø"/>
            </a:pPr>
            <a:r>
              <a:rPr lang="en-IN" sz="2400" dirty="0" smtClean="0"/>
              <a:t> At least one of the three MATCHED clauses must be specified when using MERGE statement; the MATCHED clauses can be specified in any order. </a:t>
            </a:r>
          </a:p>
          <a:p>
            <a:pPr>
              <a:buFont typeface="Wingdings" pitchFamily="2" charset="2"/>
              <a:buChar char="Ø"/>
            </a:pPr>
            <a:endParaRPr lang="en-IN" sz="2400" dirty="0" smtClean="0"/>
          </a:p>
          <a:p>
            <a:pPr>
              <a:buFont typeface="Wingdings" pitchFamily="2" charset="2"/>
              <a:buChar char="Ø"/>
            </a:pPr>
            <a:r>
              <a:rPr lang="en-IN" sz="2400" dirty="0" smtClean="0"/>
              <a:t> However a variable cannot be updated more than once in the same MATCHED clause.</a:t>
            </a:r>
          </a:p>
        </p:txBody>
      </p:sp>
      <p:sp>
        <p:nvSpPr>
          <p:cNvPr id="3" name="Rectangle 2"/>
          <p:cNvSpPr/>
          <p:nvPr/>
        </p:nvSpPr>
        <p:spPr>
          <a:xfrm>
            <a:off x="457200" y="286433"/>
            <a:ext cx="7156511" cy="646331"/>
          </a:xfrm>
          <a:prstGeom prst="rect">
            <a:avLst/>
          </a:prstGeom>
        </p:spPr>
        <p:txBody>
          <a:bodyPr wrap="none">
            <a:spAutoFit/>
          </a:bodyPr>
          <a:lstStyle/>
          <a:p>
            <a:r>
              <a:rPr lang="en-IN" sz="3600" b="1" dirty="0" smtClean="0">
                <a:solidFill>
                  <a:schemeClr val="bg1"/>
                </a:solidFill>
              </a:rPr>
              <a:t>		POINTS TO REMEMBER </a:t>
            </a:r>
            <a:endParaRPr lang="en-IN" sz="3600" dirty="0">
              <a:solidFill>
                <a:schemeClr val="bg1"/>
              </a:solidFill>
            </a:endParaRPr>
          </a:p>
        </p:txBody>
      </p:sp>
    </p:spTree>
    <p:extLst>
      <p:ext uri="{BB962C8B-B14F-4D97-AF65-F5344CB8AC3E}">
        <p14:creationId xmlns:p14="http://schemas.microsoft.com/office/powerpoint/2010/main" val="2511872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8382000" cy="4524315"/>
          </a:xfrm>
          <a:prstGeom prst="rect">
            <a:avLst/>
          </a:prstGeom>
        </p:spPr>
        <p:txBody>
          <a:bodyPr wrap="square">
            <a:spAutoFit/>
          </a:bodyPr>
          <a:lstStyle/>
          <a:p>
            <a:endParaRPr lang="en-IN" sz="2400" dirty="0" smtClean="0"/>
          </a:p>
          <a:p>
            <a:pPr>
              <a:buFont typeface="Wingdings" pitchFamily="2" charset="2"/>
              <a:buChar char="Ø"/>
            </a:pPr>
            <a:endParaRPr lang="en-IN" sz="2400" dirty="0"/>
          </a:p>
          <a:p>
            <a:pPr>
              <a:buFont typeface="Wingdings" pitchFamily="2" charset="2"/>
              <a:buChar char="Ø"/>
            </a:pPr>
            <a:r>
              <a:rPr lang="en-IN" sz="2400" dirty="0" smtClean="0"/>
              <a:t>MERGE SQL statement improves the performance as all the data is read and processed only once whereas in previous versions three different statements have to be written to process three different activities (INSERT, UPDATE or DELETE) in which case the data in both the source and target tables are evaluated and processed multiple times.</a:t>
            </a:r>
          </a:p>
          <a:p>
            <a:pPr>
              <a:buFont typeface="Wingdings" pitchFamily="2" charset="2"/>
              <a:buChar char="Ø"/>
            </a:pPr>
            <a:endParaRPr lang="en-IN" sz="2400" dirty="0" smtClean="0"/>
          </a:p>
          <a:p>
            <a:pPr>
              <a:buFont typeface="Wingdings" pitchFamily="2" charset="2"/>
              <a:buChar char="Ø"/>
            </a:pPr>
            <a:r>
              <a:rPr lang="en-IN" sz="2400" dirty="0" smtClean="0"/>
              <a:t> MERGE SQL statement takes same kind of locks minus one Intent Shared (IS) Lock that was due to the select statement in the ‘IF EXISTS’ as we did in previous version of SQL Server.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val="83946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3483747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328039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latin typeface="Comic Sans MS" pitchFamily="66" charset="0"/>
              </a:rPr>
              <a:t>Merge statement</a:t>
            </a:r>
            <a:endParaRPr lang="en-US" sz="4400" b="1" dirty="0">
              <a:latin typeface="Comic Sans MS" pitchFamily="66" charset="0"/>
            </a:endParaRPr>
          </a:p>
        </p:txBody>
      </p:sp>
    </p:spTree>
    <p:extLst>
      <p:ext uri="{BB962C8B-B14F-4D97-AF65-F5344CB8AC3E}">
        <p14:creationId xmlns:p14="http://schemas.microsoft.com/office/powerpoint/2010/main" val="342424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85800"/>
            <a:ext cx="6629400" cy="5262979"/>
          </a:xfrm>
          <a:prstGeom prst="rect">
            <a:avLst/>
          </a:prstGeom>
        </p:spPr>
        <p:txBody>
          <a:bodyPr wrap="square">
            <a:spAutoFit/>
          </a:bodyPr>
          <a:lstStyle/>
          <a:p>
            <a:pPr marL="457200" indent="-457200">
              <a:buFont typeface="Wingdings" pitchFamily="2" charset="2"/>
              <a:buChar char="Ø"/>
            </a:pPr>
            <a:endParaRPr lang="en-US" sz="2800" dirty="0" smtClean="0"/>
          </a:p>
          <a:p>
            <a:pPr marL="457200" indent="-457200">
              <a:buFont typeface="Wingdings" pitchFamily="2" charset="2"/>
              <a:buChar char="Ø"/>
            </a:pPr>
            <a:r>
              <a:rPr lang="en-US" sz="2800" dirty="0" smtClean="0"/>
              <a:t>The </a:t>
            </a:r>
            <a:r>
              <a:rPr lang="en-US" sz="2800" dirty="0"/>
              <a:t>MERGE statement basically merges data from a source result set to a target table based on a condition that you specify and if the data from the source already exists in the target or not</a:t>
            </a:r>
            <a:r>
              <a:rPr lang="en-US" sz="2800" dirty="0" smtClean="0"/>
              <a:t>.</a:t>
            </a:r>
          </a:p>
          <a:p>
            <a:pPr marL="457200" indent="-457200">
              <a:buFont typeface="Wingdings" pitchFamily="2" charset="2"/>
              <a:buChar char="Ø"/>
            </a:pPr>
            <a:endParaRPr lang="en-US" sz="2800" dirty="0"/>
          </a:p>
          <a:p>
            <a:pPr marL="457200" indent="-457200">
              <a:buFont typeface="Wingdings" pitchFamily="2" charset="2"/>
              <a:buChar char="Ø"/>
            </a:pPr>
            <a:r>
              <a:rPr lang="en-US" sz="2800" dirty="0" smtClean="0"/>
              <a:t> The </a:t>
            </a:r>
            <a:r>
              <a:rPr lang="en-US" sz="2800" dirty="0"/>
              <a:t>new SQL command combines the sequence of conditional INSERT, UPDATE and DELETE commands in a single atomic statement, depending on the existence of a record</a:t>
            </a:r>
          </a:p>
        </p:txBody>
      </p:sp>
    </p:spTree>
    <p:extLst>
      <p:ext uri="{BB962C8B-B14F-4D97-AF65-F5344CB8AC3E}">
        <p14:creationId xmlns:p14="http://schemas.microsoft.com/office/powerpoint/2010/main" val="1753082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6171" y="228599"/>
            <a:ext cx="5638800" cy="830997"/>
          </a:xfrm>
          <a:prstGeom prst="rect">
            <a:avLst/>
          </a:prstGeom>
        </p:spPr>
        <p:txBody>
          <a:bodyPr wrap="square">
            <a:spAutoFit/>
          </a:bodyPr>
          <a:lstStyle/>
          <a:p>
            <a:r>
              <a:rPr lang="en-US" sz="3200" b="1" dirty="0" smtClean="0">
                <a:solidFill>
                  <a:schemeClr val="bg1"/>
                </a:solidFill>
                <a:latin typeface="+mj-lt"/>
              </a:rPr>
              <a:t>               </a:t>
            </a:r>
            <a:r>
              <a:rPr lang="en-US" sz="4800" b="1" dirty="0" smtClean="0">
                <a:solidFill>
                  <a:schemeClr val="bg1"/>
                </a:solidFill>
                <a:latin typeface="+mj-lt"/>
              </a:rPr>
              <a:t>Syntax</a:t>
            </a:r>
            <a:r>
              <a:rPr lang="en-US" sz="4800" b="1" dirty="0" smtClean="0">
                <a:latin typeface="+mj-lt"/>
              </a:rPr>
              <a:t> </a:t>
            </a:r>
            <a:endParaRPr lang="en-US" sz="4800" dirty="0">
              <a:latin typeface="+mj-lt"/>
            </a:endParaRPr>
          </a:p>
        </p:txBody>
      </p:sp>
      <p:sp>
        <p:nvSpPr>
          <p:cNvPr id="2" name="Rectangle 1"/>
          <p:cNvSpPr/>
          <p:nvPr/>
        </p:nvSpPr>
        <p:spPr>
          <a:xfrm>
            <a:off x="1295400" y="1752600"/>
            <a:ext cx="6096000" cy="3970318"/>
          </a:xfrm>
          <a:prstGeom prst="rect">
            <a:avLst/>
          </a:prstGeom>
        </p:spPr>
        <p:txBody>
          <a:bodyPr wrap="square">
            <a:spAutoFit/>
          </a:bodyPr>
          <a:lstStyle/>
          <a:p>
            <a:r>
              <a:rPr lang="en-US" sz="2800" dirty="0">
                <a:solidFill>
                  <a:srgbClr val="002060"/>
                </a:solidFill>
              </a:rPr>
              <a:t>MERGE &lt;target_table&gt; [AS TARGET] USING &lt;table_source&gt; [AS SOURCE] ON &lt;search_condition&gt;</a:t>
            </a:r>
          </a:p>
          <a:p>
            <a:r>
              <a:rPr lang="en-US" sz="2800" dirty="0">
                <a:solidFill>
                  <a:srgbClr val="002060"/>
                </a:solidFill>
              </a:rPr>
              <a:t> [WHEN MATCHED THEN &lt;merge_matched&gt; ] [WHEN NOT MATCHED [BY TARGET] THEN &lt;merge_not_matched&gt; ] </a:t>
            </a:r>
          </a:p>
          <a:p>
            <a:r>
              <a:rPr lang="en-US" sz="2800" dirty="0">
                <a:solidFill>
                  <a:srgbClr val="002060"/>
                </a:solidFill>
              </a:rPr>
              <a:t>[WHEN NOT MATCHED BY SOURCE THEN &lt;merge_ matched&gt; ];</a:t>
            </a:r>
            <a:endParaRPr lang="en-US" sz="2800" dirty="0">
              <a:solidFill>
                <a:srgbClr val="002060"/>
              </a:solidFill>
            </a:endParaRPr>
          </a:p>
        </p:txBody>
      </p:sp>
    </p:spTree>
    <p:extLst>
      <p:ext uri="{BB962C8B-B14F-4D97-AF65-F5344CB8AC3E}">
        <p14:creationId xmlns:p14="http://schemas.microsoft.com/office/powerpoint/2010/main" val="204495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38200"/>
            <a:ext cx="8686800" cy="5262979"/>
          </a:xfrm>
          <a:prstGeom prst="rect">
            <a:avLst/>
          </a:prstGeom>
        </p:spPr>
        <p:txBody>
          <a:bodyPr wrap="square">
            <a:spAutoFit/>
          </a:bodyPr>
          <a:lstStyle/>
          <a:p>
            <a:endParaRPr lang="en-US" sz="2400" dirty="0" smtClean="0"/>
          </a:p>
          <a:p>
            <a:r>
              <a:rPr lang="en-US" sz="2400" dirty="0" smtClean="0"/>
              <a:t>The </a:t>
            </a:r>
            <a:r>
              <a:rPr lang="en-US" sz="2400" dirty="0"/>
              <a:t>MERGE statement basically works as separate insert, update, and delete statements all within the same statement</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specify a "Source" record set and a "Target" table, and the join between the two. </a:t>
            </a:r>
            <a:endParaRPr lang="en-US" sz="2400" dirty="0" smtClean="0"/>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then specify the type of data modification that is to occur when the records between the two data are matched or are not matched</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MERGE </a:t>
            </a:r>
            <a:r>
              <a:rPr lang="en-US" sz="2400" dirty="0"/>
              <a:t>is very useful, especially when it comes to loading data warehouse tables, which can be very large and require specific actions to be taken when rows are or are not present. </a:t>
            </a:r>
            <a:endParaRPr lang="en-US" sz="2400" dirty="0">
              <a:effectLst/>
            </a:endParaRPr>
          </a:p>
        </p:txBody>
      </p:sp>
    </p:spTree>
    <p:extLst>
      <p:ext uri="{BB962C8B-B14F-4D97-AF65-F5344CB8AC3E}">
        <p14:creationId xmlns:p14="http://schemas.microsoft.com/office/powerpoint/2010/main" val="2877634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00200"/>
            <a:ext cx="7924800" cy="4401205"/>
          </a:xfrm>
          <a:prstGeom prst="rect">
            <a:avLst/>
          </a:prstGeom>
        </p:spPr>
        <p:txBody>
          <a:bodyPr wrap="square">
            <a:spAutoFit/>
          </a:bodyPr>
          <a:lstStyle/>
          <a:p>
            <a:r>
              <a:rPr lang="en-US" sz="2800" dirty="0">
                <a:solidFill>
                  <a:srgbClr val="002060"/>
                </a:solidFill>
              </a:rPr>
              <a:t>--Create a target table</a:t>
            </a:r>
          </a:p>
          <a:p>
            <a:r>
              <a:rPr lang="en-US" sz="2800" dirty="0">
                <a:solidFill>
                  <a:srgbClr val="002060"/>
                </a:solidFill>
              </a:rPr>
              <a:t> CREATE TABLE Products ( ProductID INT PRIMARY KEY, ProductName VARCHAR(100), Rate MONEY )</a:t>
            </a:r>
          </a:p>
          <a:p>
            <a:r>
              <a:rPr lang="en-US" sz="2800" dirty="0">
                <a:solidFill>
                  <a:srgbClr val="002060"/>
                </a:solidFill>
              </a:rPr>
              <a:t> GO</a:t>
            </a:r>
          </a:p>
          <a:p>
            <a:r>
              <a:rPr lang="en-US" sz="2800" dirty="0">
                <a:solidFill>
                  <a:srgbClr val="002060"/>
                </a:solidFill>
              </a:rPr>
              <a:t> --Insert records into target table</a:t>
            </a:r>
          </a:p>
          <a:p>
            <a:r>
              <a:rPr lang="en-US" sz="2800" dirty="0">
                <a:solidFill>
                  <a:srgbClr val="002060"/>
                </a:solidFill>
              </a:rPr>
              <a:t> INSERT INTO Products VALUES (1, 'Tea', 10.00), (2, 'Coffee', 20.00), (3, 'Muffin', 30.00), (4, 'Biscuit', 40.00) </a:t>
            </a:r>
          </a:p>
          <a:p>
            <a:r>
              <a:rPr lang="en-US" sz="2800" dirty="0">
                <a:solidFill>
                  <a:srgbClr val="002060"/>
                </a:solidFill>
              </a:rPr>
              <a:t>GO </a:t>
            </a:r>
            <a:endParaRPr lang="en-US" sz="2800" dirty="0">
              <a:solidFill>
                <a:srgbClr val="002060"/>
              </a:solidFill>
            </a:endParaRPr>
          </a:p>
        </p:txBody>
      </p:sp>
      <p:sp>
        <p:nvSpPr>
          <p:cNvPr id="5" name="Rectangle 4"/>
          <p:cNvSpPr/>
          <p:nvPr/>
        </p:nvSpPr>
        <p:spPr>
          <a:xfrm>
            <a:off x="1905000" y="304800"/>
            <a:ext cx="5486400" cy="523220"/>
          </a:xfrm>
          <a:prstGeom prst="rect">
            <a:avLst/>
          </a:prstGeom>
        </p:spPr>
        <p:txBody>
          <a:bodyPr wrap="square">
            <a:spAutoFit/>
          </a:bodyPr>
          <a:lstStyle/>
          <a:p>
            <a:r>
              <a:rPr lang="en-US" sz="2800" b="1" dirty="0">
                <a:solidFill>
                  <a:schemeClr val="bg1"/>
                </a:solidFill>
                <a:latin typeface="Arial"/>
              </a:rPr>
              <a:t>MERGE SQL statement - Part 1</a:t>
            </a:r>
            <a:endParaRPr lang="en-US" sz="2800" dirty="0">
              <a:solidFill>
                <a:schemeClr val="bg1"/>
              </a:solidFill>
            </a:endParaRPr>
          </a:p>
        </p:txBody>
      </p:sp>
    </p:spTree>
    <p:extLst>
      <p:ext uri="{BB962C8B-B14F-4D97-AF65-F5344CB8AC3E}">
        <p14:creationId xmlns:p14="http://schemas.microsoft.com/office/powerpoint/2010/main" val="216332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85905"/>
            <a:ext cx="8763000" cy="5262979"/>
          </a:xfrm>
          <a:prstGeom prst="rect">
            <a:avLst/>
          </a:prstGeom>
        </p:spPr>
        <p:txBody>
          <a:bodyPr wrap="square">
            <a:spAutoFit/>
          </a:bodyPr>
          <a:lstStyle/>
          <a:p>
            <a:r>
              <a:rPr lang="en-US" sz="2800" dirty="0">
                <a:solidFill>
                  <a:srgbClr val="002060"/>
                </a:solidFill>
              </a:rPr>
              <a:t>--Create source table </a:t>
            </a:r>
          </a:p>
          <a:p>
            <a:r>
              <a:rPr lang="en-US" sz="2800" dirty="0">
                <a:solidFill>
                  <a:srgbClr val="002060"/>
                </a:solidFill>
              </a:rPr>
              <a:t>CREATE TABLE UpdatedProducts ( ProductID INT PRIMARY KEY, ProductName VARCHAR(100), Rate MONEY ) </a:t>
            </a:r>
          </a:p>
          <a:p>
            <a:r>
              <a:rPr lang="en-US" sz="2800" dirty="0">
                <a:solidFill>
                  <a:srgbClr val="002060"/>
                </a:solidFill>
              </a:rPr>
              <a:t>GO </a:t>
            </a:r>
          </a:p>
          <a:p>
            <a:r>
              <a:rPr lang="en-US" sz="2800" dirty="0">
                <a:solidFill>
                  <a:srgbClr val="002060"/>
                </a:solidFill>
              </a:rPr>
              <a:t>--Insert records into source table</a:t>
            </a:r>
          </a:p>
          <a:p>
            <a:r>
              <a:rPr lang="en-US" sz="2800" dirty="0">
                <a:solidFill>
                  <a:srgbClr val="002060"/>
                </a:solidFill>
              </a:rPr>
              <a:t> INSERT INTO UpdatedProducts VALUES (1, 'Tea', 10.00), (2, 'Coffee', 25.00), (3, 'Muffin', 35.00), (5, 'Pizza', 60.00) </a:t>
            </a:r>
          </a:p>
          <a:p>
            <a:r>
              <a:rPr lang="en-US" sz="2800" dirty="0">
                <a:solidFill>
                  <a:srgbClr val="002060"/>
                </a:solidFill>
              </a:rPr>
              <a:t>GO</a:t>
            </a:r>
          </a:p>
          <a:p>
            <a:r>
              <a:rPr lang="en-US" sz="2800" dirty="0">
                <a:solidFill>
                  <a:srgbClr val="002060"/>
                </a:solidFill>
              </a:rPr>
              <a:t> SELECT * FROM Products SELECT * FROM UpdatedProducts </a:t>
            </a:r>
          </a:p>
          <a:p>
            <a:r>
              <a:rPr lang="en-US" sz="2800" dirty="0">
                <a:solidFill>
                  <a:srgbClr val="002060"/>
                </a:solidFill>
              </a:rPr>
              <a:t>GO</a:t>
            </a:r>
            <a:endParaRPr lang="en-US" sz="2800" dirty="0">
              <a:solidFill>
                <a:srgbClr val="002060"/>
              </a:solidFill>
            </a:endParaRPr>
          </a:p>
        </p:txBody>
      </p:sp>
    </p:spTree>
    <p:extLst>
      <p:ext uri="{BB962C8B-B14F-4D97-AF65-F5344CB8AC3E}">
        <p14:creationId xmlns:p14="http://schemas.microsoft.com/office/powerpoint/2010/main" val="3595305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377</TotalTime>
  <Words>871</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SQL Server 2008 new features</vt:lpstr>
      <vt:lpstr>About the Author</vt:lpstr>
      <vt:lpstr>Icons Used</vt:lpstr>
      <vt:lpstr>Merge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have successfully completed  SQL Server 2008 new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statement</dc:title>
  <dc:creator>RAVIKUMAR, PRASANNA (Cognizant)</dc:creator>
  <cp:lastModifiedBy>RAVIKUMAR, PRASANNA (Cognizant)</cp:lastModifiedBy>
  <cp:revision>49</cp:revision>
  <dcterms:created xsi:type="dcterms:W3CDTF">2006-08-16T00:00:00Z</dcterms:created>
  <dcterms:modified xsi:type="dcterms:W3CDTF">2012-10-29T04:34:22Z</dcterms:modified>
</cp:coreProperties>
</file>