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71" r:id="rId3"/>
    <p:sldId id="272" r:id="rId4"/>
    <p:sldId id="269" r:id="rId5"/>
    <p:sldId id="277" r:id="rId6"/>
    <p:sldId id="257" r:id="rId7"/>
    <p:sldId id="259" r:id="rId8"/>
    <p:sldId id="260" r:id="rId9"/>
    <p:sldId id="261" r:id="rId10"/>
    <p:sldId id="262" r:id="rId11"/>
    <p:sldId id="268" r:id="rId12"/>
    <p:sldId id="267"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p:scale>
          <a:sx n="76" d="100"/>
          <a:sy n="76" d="100"/>
        </p:scale>
        <p:origin x="-3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BF850FAD-CEF7-4653-81B3-9907330FF3BB}" type="datetimeFigureOut">
              <a:rPr lang="en-US" smtClean="0"/>
              <a:pPr/>
              <a:t>10/11/2012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1DF4ECCF-93A6-4AA6-B6D5-C961F796DC75}"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eyondrelational.com/modules/2/blogs/115/posts/11166/output-clause-and-triggers.aspx" TargetMode="External"/><Relationship Id="rId2" Type="http://schemas.openxmlformats.org/officeDocument/2006/relationships/hyperlink" Target="http://www.databasejournal.com/features/mssql/using-sql-servers-output-clause.html" TargetMode="External"/><Relationship Id="rId1" Type="http://schemas.openxmlformats.org/officeDocument/2006/relationships/slideLayout" Target="../slideLayouts/slideLayout2.xml"/><Relationship Id="rId4" Type="http://schemas.openxmlformats.org/officeDocument/2006/relationships/hyperlink" Target="http://www.sqlservercentral.com/blogs/practicalsqldba/2012/09/09/sql-serveroutput-claus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val="10579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algn="ctr"/>
            <a:r>
              <a:rPr lang="en-US" sz="4400" dirty="0" smtClean="0"/>
              <a:t>OUTPUT CLAUSE IN </a:t>
            </a:r>
            <a:br>
              <a:rPr lang="en-US" sz="4400" dirty="0" smtClean="0"/>
            </a:br>
            <a:r>
              <a:rPr lang="en-US" sz="4400" dirty="0" smtClean="0"/>
              <a:t>A MERGE STATEMENT</a:t>
            </a:r>
            <a:endParaRPr lang="en-US" sz="4400" dirty="0"/>
          </a:p>
        </p:txBody>
      </p:sp>
      <p:sp>
        <p:nvSpPr>
          <p:cNvPr id="3" name="Content Placeholder 2"/>
          <p:cNvSpPr>
            <a:spLocks noGrp="1"/>
          </p:cNvSpPr>
          <p:nvPr>
            <p:ph idx="1"/>
          </p:nvPr>
        </p:nvSpPr>
        <p:spPr>
          <a:xfrm>
            <a:off x="533400" y="1219200"/>
            <a:ext cx="8229600" cy="5486400"/>
          </a:xfrm>
        </p:spPr>
        <p:txBody>
          <a:bodyPr>
            <a:normAutofit fontScale="25000" lnSpcReduction="20000"/>
          </a:bodyPr>
          <a:lstStyle/>
          <a:p>
            <a:pPr marL="0" indent="0">
              <a:buNone/>
            </a:pPr>
            <a:r>
              <a:rPr lang="en-US" sz="11200" dirty="0" smtClean="0"/>
              <a:t>Syntax:</a:t>
            </a:r>
          </a:p>
          <a:p>
            <a:pPr marL="1714500" lvl="4" indent="0">
              <a:buNone/>
            </a:pPr>
            <a:r>
              <a:rPr lang="en-US" sz="11200" i="1" dirty="0" smtClean="0"/>
              <a:t>MERGE</a:t>
            </a:r>
            <a:r>
              <a:rPr lang="en-US" sz="11200" i="1" dirty="0" smtClean="0">
                <a:effectLst/>
              </a:rPr>
              <a:t> tbl_1 </a:t>
            </a:r>
            <a:r>
              <a:rPr lang="en-US" sz="11200" i="1" dirty="0"/>
              <a:t>AS</a:t>
            </a:r>
            <a:r>
              <a:rPr lang="en-US" sz="11200" i="1" dirty="0" smtClean="0">
                <a:effectLst/>
              </a:rPr>
              <a:t> t1 </a:t>
            </a:r>
            <a:r>
              <a:rPr lang="en-US" sz="11200" i="1" dirty="0" smtClean="0"/>
              <a:t>USING</a:t>
            </a:r>
            <a:r>
              <a:rPr lang="en-US" sz="11200" i="1" dirty="0" smtClean="0">
                <a:effectLst/>
              </a:rPr>
              <a:t> tbl_2 </a:t>
            </a:r>
            <a:r>
              <a:rPr lang="en-US" sz="11200" i="1" dirty="0"/>
              <a:t>AS</a:t>
            </a:r>
            <a:r>
              <a:rPr lang="en-US" sz="11200" i="1" dirty="0" smtClean="0">
                <a:effectLst/>
              </a:rPr>
              <a:t> t2</a:t>
            </a:r>
            <a:endParaRPr lang="en-US" sz="11200" i="1" dirty="0" smtClean="0"/>
          </a:p>
          <a:p>
            <a:pPr marL="1714500" lvl="4" indent="0">
              <a:buNone/>
            </a:pPr>
            <a:r>
              <a:rPr lang="en-US" sz="11200" i="1" dirty="0"/>
              <a:t>ON </a:t>
            </a:r>
            <a:r>
              <a:rPr lang="en-US" sz="11200" i="1" dirty="0" smtClean="0"/>
              <a:t>(t</a:t>
            </a:r>
            <a:r>
              <a:rPr lang="en-US" sz="11200" i="1" dirty="0" smtClean="0">
                <a:effectLst/>
              </a:rPr>
              <a:t>2</a:t>
            </a:r>
            <a:r>
              <a:rPr lang="en-US" sz="11200" i="1" dirty="0" smtClean="0"/>
              <a:t>.col</a:t>
            </a:r>
            <a:r>
              <a:rPr lang="en-US" sz="11200" i="1" dirty="0" smtClean="0">
                <a:effectLst/>
              </a:rPr>
              <a:t> </a:t>
            </a:r>
            <a:r>
              <a:rPr lang="en-US" sz="11200" i="1" dirty="0"/>
              <a:t>=</a:t>
            </a:r>
            <a:r>
              <a:rPr lang="en-US" sz="11200" i="1" dirty="0" smtClean="0">
                <a:effectLst/>
              </a:rPr>
              <a:t> t1</a:t>
            </a:r>
            <a:r>
              <a:rPr lang="en-US" sz="11200" i="1" dirty="0" smtClean="0"/>
              <a:t>.col)</a:t>
            </a:r>
          </a:p>
          <a:p>
            <a:pPr marL="1714500" lvl="4" indent="0">
              <a:buNone/>
            </a:pPr>
            <a:r>
              <a:rPr lang="en-US" sz="11200" i="1" dirty="0"/>
              <a:t>WHEN</a:t>
            </a:r>
            <a:r>
              <a:rPr lang="en-US" sz="11200" i="1" dirty="0" smtClean="0">
                <a:effectLst/>
              </a:rPr>
              <a:t> </a:t>
            </a:r>
            <a:r>
              <a:rPr lang="en-US" sz="11200" i="1" dirty="0"/>
              <a:t>MATCHED</a:t>
            </a:r>
            <a:endParaRPr lang="en-US" sz="11200" i="1" dirty="0" smtClean="0"/>
          </a:p>
          <a:p>
            <a:pPr marL="1714500" lvl="4" indent="0">
              <a:buNone/>
            </a:pPr>
            <a:r>
              <a:rPr lang="en-US" sz="11200" i="1" dirty="0"/>
              <a:t>THEN</a:t>
            </a:r>
            <a:r>
              <a:rPr lang="en-US" sz="11200" i="1" dirty="0" smtClean="0">
                <a:effectLst/>
              </a:rPr>
              <a:t>  </a:t>
            </a:r>
          </a:p>
          <a:p>
            <a:pPr marL="1714500" lvl="4" indent="0">
              <a:buNone/>
            </a:pPr>
            <a:r>
              <a:rPr lang="en-US" sz="11200" i="1" dirty="0" smtClean="0"/>
              <a:t>UPDATE</a:t>
            </a:r>
            <a:r>
              <a:rPr lang="en-US" sz="11200" i="1" dirty="0" smtClean="0">
                <a:effectLst/>
              </a:rPr>
              <a:t>  </a:t>
            </a:r>
            <a:r>
              <a:rPr lang="en-US" sz="11200" i="1" dirty="0" smtClean="0"/>
              <a:t>SET</a:t>
            </a:r>
            <a:r>
              <a:rPr lang="en-US" sz="11200" i="1" dirty="0" smtClean="0">
                <a:effectLst/>
              </a:rPr>
              <a:t> t2</a:t>
            </a:r>
            <a:r>
              <a:rPr lang="en-US" sz="11200" i="1" dirty="0" smtClean="0"/>
              <a:t>.col_1</a:t>
            </a:r>
            <a:r>
              <a:rPr lang="en-US" sz="11200" i="1" dirty="0" smtClean="0">
                <a:effectLst/>
              </a:rPr>
              <a:t> </a:t>
            </a:r>
            <a:r>
              <a:rPr lang="en-US" sz="11200" i="1" dirty="0"/>
              <a:t>=</a:t>
            </a:r>
            <a:r>
              <a:rPr lang="en-US" sz="11200" i="1" dirty="0" smtClean="0">
                <a:effectLst/>
              </a:rPr>
              <a:t> t1</a:t>
            </a:r>
            <a:r>
              <a:rPr lang="en-US" sz="11200" i="1" dirty="0" smtClean="0"/>
              <a:t>.col_1</a:t>
            </a:r>
          </a:p>
          <a:p>
            <a:pPr marL="1714500" lvl="4" indent="0">
              <a:buNone/>
            </a:pPr>
            <a:r>
              <a:rPr lang="en-US" sz="11200" i="1" dirty="0" smtClean="0"/>
              <a:t>OUTPUT $action,</a:t>
            </a:r>
          </a:p>
          <a:p>
            <a:pPr marL="1714500" lvl="4" indent="0">
              <a:buNone/>
            </a:pPr>
            <a:r>
              <a:rPr lang="en-US" sz="11200" i="1" dirty="0" smtClean="0">
                <a:effectLst/>
              </a:rPr>
              <a:t>    </a:t>
            </a:r>
            <a:r>
              <a:rPr lang="en-US" sz="11200" i="1" dirty="0" err="1" smtClean="0">
                <a:effectLst/>
              </a:rPr>
              <a:t>INSERTED</a:t>
            </a:r>
            <a:r>
              <a:rPr lang="en-US" sz="11200" i="1" dirty="0" err="1" smtClean="0"/>
              <a:t>.col</a:t>
            </a:r>
            <a:r>
              <a:rPr lang="en-US" sz="11200" i="1" dirty="0" smtClean="0"/>
              <a:t>,</a:t>
            </a:r>
          </a:p>
          <a:p>
            <a:pPr marL="1714500" lvl="4" indent="0">
              <a:buNone/>
            </a:pPr>
            <a:r>
              <a:rPr lang="en-US" sz="11200" i="1" dirty="0" smtClean="0">
                <a:effectLst/>
              </a:rPr>
              <a:t>    DELETED</a:t>
            </a:r>
            <a:r>
              <a:rPr lang="en-US" sz="11200" i="1" dirty="0" smtClean="0"/>
              <a:t>.col_1,</a:t>
            </a:r>
          </a:p>
          <a:p>
            <a:pPr marL="1714500" lvl="4" indent="0">
              <a:buNone/>
            </a:pPr>
            <a:r>
              <a:rPr lang="en-US" sz="11200" i="1" smtClean="0">
                <a:effectLst/>
              </a:rPr>
              <a:t>    INSERTED</a:t>
            </a:r>
            <a:r>
              <a:rPr lang="en-US" sz="11200" i="1" smtClean="0"/>
              <a:t>.col_1;</a:t>
            </a:r>
            <a:endParaRPr lang="en-US" sz="11200" i="1" dirty="0" smtClean="0"/>
          </a:p>
          <a:p>
            <a:pPr marL="0" indent="0">
              <a:buNone/>
            </a:pPr>
            <a:r>
              <a:rPr lang="en-US" sz="12000" i="1" dirty="0"/>
              <a:t> </a:t>
            </a:r>
            <a:endParaRPr lang="en-US" sz="12000" i="1" dirty="0" smtClean="0"/>
          </a:p>
          <a:p>
            <a:endParaRPr lang="en-US" i="1" dirty="0"/>
          </a:p>
        </p:txBody>
      </p:sp>
    </p:spTree>
    <p:extLst>
      <p:ext uri="{BB962C8B-B14F-4D97-AF65-F5344CB8AC3E}">
        <p14:creationId xmlns:p14="http://schemas.microsoft.com/office/powerpoint/2010/main" val="2720393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idx="1"/>
          </p:nvPr>
        </p:nvSpPr>
        <p:spPr/>
        <p:txBody>
          <a:bodyPr/>
          <a:lstStyle/>
          <a:p>
            <a:r>
              <a:rPr lang="en-US" sz="2800" dirty="0" smtClean="0"/>
              <a:t>Output clause </a:t>
            </a:r>
            <a:r>
              <a:rPr lang="en-US" sz="2800" dirty="0"/>
              <a:t>allows </a:t>
            </a:r>
            <a:r>
              <a:rPr lang="en-US" sz="2800" dirty="0" smtClean="0"/>
              <a:t>to </a:t>
            </a:r>
            <a:r>
              <a:rPr lang="en-US" sz="2800" dirty="0"/>
              <a:t>retrieve data affected by insert/update/delete statements easily</a:t>
            </a:r>
            <a:r>
              <a:rPr lang="en-US" sz="2800" dirty="0" smtClean="0"/>
              <a:t>.</a:t>
            </a:r>
          </a:p>
          <a:p>
            <a:r>
              <a:rPr lang="en-US" sz="2800" dirty="0" smtClean="0"/>
              <a:t>Output clause can be used in INSERT, UPDATE, DELETE and MERGE statement.</a:t>
            </a:r>
          </a:p>
          <a:p>
            <a:r>
              <a:rPr lang="en-US" sz="2800" dirty="0" smtClean="0"/>
              <a:t>If the table has the trigger, then OUTPUT INTO is mandatory and the target table </a:t>
            </a:r>
            <a:r>
              <a:rPr lang="en-US" sz="2800" smtClean="0"/>
              <a:t>must not have </a:t>
            </a:r>
            <a:r>
              <a:rPr lang="en-US" sz="2800" dirty="0" smtClean="0"/>
              <a:t>any triggers.</a:t>
            </a:r>
          </a:p>
          <a:p>
            <a:endParaRPr lang="en-US" sz="2800" dirty="0" smtClean="0"/>
          </a:p>
          <a:p>
            <a:endParaRPr lang="en-US" sz="2800" dirty="0" smtClean="0"/>
          </a:p>
          <a:p>
            <a:endParaRPr lang="en-US" sz="2800"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a:t>
            </a:r>
            <a:endParaRPr lang="en-US" dirty="0"/>
          </a:p>
        </p:txBody>
      </p:sp>
      <p:sp>
        <p:nvSpPr>
          <p:cNvPr id="3" name="Content Placeholder 2"/>
          <p:cNvSpPr>
            <a:spLocks noGrp="1"/>
          </p:cNvSpPr>
          <p:nvPr>
            <p:ph idx="1"/>
          </p:nvPr>
        </p:nvSpPr>
        <p:spPr/>
        <p:txBody>
          <a:bodyPr>
            <a:normAutofit/>
          </a:bodyPr>
          <a:lstStyle/>
          <a:p>
            <a:r>
              <a:rPr lang="en-US" sz="2800" i="1" dirty="0" smtClean="0">
                <a:hlinkClick r:id="rId2"/>
              </a:rPr>
              <a:t>http://www.databasejournal.com/features/mssql/using-sql-servers-output-clause.html</a:t>
            </a:r>
            <a:endParaRPr lang="en-US" sz="2800" i="1" dirty="0" smtClean="0"/>
          </a:p>
          <a:p>
            <a:r>
              <a:rPr lang="en-US" sz="2800" i="1" dirty="0" smtClean="0">
                <a:hlinkClick r:id="rId3"/>
              </a:rPr>
              <a:t>http://beyondrelational.com/modules/2/blogs/115/posts/11166/output-clause-and-triggers.aspx</a:t>
            </a:r>
            <a:endParaRPr lang="en-US" sz="2800" i="1" dirty="0" smtClean="0"/>
          </a:p>
          <a:p>
            <a:r>
              <a:rPr lang="en-US" sz="2800" i="1" dirty="0" smtClean="0">
                <a:hlinkClick r:id="rId4"/>
              </a:rPr>
              <a:t>http://www.sqlservercentral.com/blogs/practicalsqldba/2012/09/09/sql-serveroutput-clause/</a:t>
            </a:r>
            <a:endParaRPr lang="en-US" sz="28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13</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val="95908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14</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val="286409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15</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val="883791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val="212305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val="4133871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3265561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dirty="0"/>
          </a:p>
        </p:txBody>
      </p:sp>
      <p:sp>
        <p:nvSpPr>
          <p:cNvPr id="3" name="Content Placeholder 2"/>
          <p:cNvSpPr>
            <a:spLocks noGrp="1"/>
          </p:cNvSpPr>
          <p:nvPr>
            <p:ph idx="1"/>
          </p:nvPr>
        </p:nvSpPr>
        <p:spPr/>
        <p:txBody>
          <a:bodyPr/>
          <a:lstStyle/>
          <a:p>
            <a:r>
              <a:rPr lang="en-US" sz="2800" dirty="0" smtClean="0"/>
              <a:t>What is Output clause?</a:t>
            </a:r>
          </a:p>
          <a:p>
            <a:r>
              <a:rPr lang="en-US" sz="2800" dirty="0" smtClean="0"/>
              <a:t>Usage of Output clause in various statements.</a:t>
            </a:r>
          </a:p>
          <a:p>
            <a:r>
              <a:rPr lang="en-US" sz="2800" dirty="0" smtClean="0"/>
              <a:t>How does the Output clause work in triggers?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OUTPUT CLAUSE</a:t>
            </a:r>
            <a:endParaRPr lang="en-US" sz="4400" dirty="0"/>
          </a:p>
        </p:txBody>
      </p:sp>
      <p:sp>
        <p:nvSpPr>
          <p:cNvPr id="3" name="Subtitle 2"/>
          <p:cNvSpPr>
            <a:spLocks noGrp="1"/>
          </p:cNvSpPr>
          <p:nvPr>
            <p:ph type="subTitle" idx="1"/>
          </p:nvPr>
        </p:nvSpPr>
        <p:spPr/>
        <p:txBody>
          <a:bodyPr>
            <a:normAutofit fontScale="70000" lnSpcReduction="20000"/>
          </a:bodyPr>
          <a:lstStyle/>
          <a:p>
            <a:r>
              <a:rPr lang="en-US" sz="2400" i="1" dirty="0" smtClean="0"/>
              <a:t>A new TSQL feature </a:t>
            </a:r>
            <a:r>
              <a:rPr lang="en-US" sz="2400" i="1" dirty="0"/>
              <a:t>i</a:t>
            </a:r>
            <a:r>
              <a:rPr lang="en-US" sz="2400" i="1" dirty="0" smtClean="0"/>
              <a:t>ntroduced in SQL Server 2005</a:t>
            </a:r>
            <a:endParaRPr lang="en-US" sz="2400" i="1" dirty="0"/>
          </a:p>
        </p:txBody>
      </p:sp>
    </p:spTree>
    <p:extLst>
      <p:ext uri="{BB962C8B-B14F-4D97-AF65-F5344CB8AC3E}">
        <p14:creationId xmlns:p14="http://schemas.microsoft.com/office/powerpoint/2010/main" val="136037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lstStyle/>
          <a:p>
            <a:pPr algn="ctr"/>
            <a:r>
              <a:rPr lang="en-US" sz="4400" dirty="0" smtClean="0"/>
              <a:t>INTRODUCTION</a:t>
            </a:r>
            <a:endParaRPr lang="en-US" sz="4400" dirty="0"/>
          </a:p>
        </p:txBody>
      </p:sp>
      <p:sp>
        <p:nvSpPr>
          <p:cNvPr id="3" name="Content Placeholder 2"/>
          <p:cNvSpPr>
            <a:spLocks noGrp="1"/>
          </p:cNvSpPr>
          <p:nvPr>
            <p:ph idx="1"/>
          </p:nvPr>
        </p:nvSpPr>
        <p:spPr>
          <a:xfrm>
            <a:off x="609600" y="1295400"/>
            <a:ext cx="7924800" cy="5562600"/>
          </a:xfrm>
        </p:spPr>
        <p:txBody>
          <a:bodyPr>
            <a:noAutofit/>
          </a:bodyPr>
          <a:lstStyle/>
          <a:p>
            <a:r>
              <a:rPr lang="en-US" sz="2400" dirty="0" smtClean="0"/>
              <a:t>Till SQL server 2005, the logical/magical/virtual tables Inserted and Deleted can be accessed only through the triggers. From SQL server 2005 onward it can be accessed as part of INSERT,UPDATE and DELETE statement using the OUTPUT clause.</a:t>
            </a:r>
          </a:p>
          <a:p>
            <a:r>
              <a:rPr lang="en-US" sz="2400" dirty="0" smtClean="0"/>
              <a:t>It can capture the results of an OUTPUT clause in a nested INSERT, UPDATE, DELETE, or MERGE statement, and insert those results into a target table or view.</a:t>
            </a:r>
          </a:p>
          <a:p>
            <a:r>
              <a:rPr lang="en-US" sz="2400" dirty="0" smtClean="0">
                <a:effectLst/>
              </a:rPr>
              <a:t>OUTPUT clause can be used with INSERT, UPDATE, or DELETE to identify the actual rows affected by these statements.</a:t>
            </a:r>
          </a:p>
          <a:p>
            <a:r>
              <a:rPr lang="en-US" sz="2400" dirty="0"/>
              <a:t>Cannot use the OUTPUT clause in an INSERT statement uses the EXECUTE clause.</a:t>
            </a:r>
          </a:p>
          <a:p>
            <a:endParaRPr lang="en-US" sz="2400" dirty="0" smtClean="0">
              <a:effectLst/>
            </a:endParaRPr>
          </a:p>
          <a:p>
            <a:endParaRPr lang="en-US" sz="2000" dirty="0"/>
          </a:p>
        </p:txBody>
      </p:sp>
    </p:spTree>
    <p:extLst>
      <p:ext uri="{BB962C8B-B14F-4D97-AF65-F5344CB8AC3E}">
        <p14:creationId xmlns:p14="http://schemas.microsoft.com/office/powerpoint/2010/main" val="2735067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t>OUTPUT CLAUSE IN </a:t>
            </a:r>
            <a:br>
              <a:rPr lang="en-US" sz="4400" dirty="0" smtClean="0"/>
            </a:br>
            <a:r>
              <a:rPr lang="en-US" sz="4400" dirty="0" smtClean="0"/>
              <a:t>A INSERT STATEMENT </a:t>
            </a:r>
            <a:endParaRPr lang="en-US" sz="4400" dirty="0"/>
          </a:p>
        </p:txBody>
      </p:sp>
      <p:sp>
        <p:nvSpPr>
          <p:cNvPr id="3" name="Content Placeholder 2"/>
          <p:cNvSpPr>
            <a:spLocks noGrp="1"/>
          </p:cNvSpPr>
          <p:nvPr>
            <p:ph idx="1"/>
          </p:nvPr>
        </p:nvSpPr>
        <p:spPr>
          <a:xfrm>
            <a:off x="457200" y="1524000"/>
            <a:ext cx="8229600" cy="3733799"/>
          </a:xfrm>
        </p:spPr>
        <p:txBody>
          <a:bodyPr>
            <a:normAutofit/>
          </a:bodyPr>
          <a:lstStyle/>
          <a:p>
            <a:pPr marL="0" indent="0">
              <a:buNone/>
            </a:pPr>
            <a:r>
              <a:rPr lang="en-US" sz="2800" dirty="0" smtClean="0"/>
              <a:t>Syntax:</a:t>
            </a:r>
          </a:p>
          <a:p>
            <a:pPr marL="0" indent="0">
              <a:buNone/>
            </a:pPr>
            <a:endParaRPr lang="en-US" sz="2800" dirty="0" smtClean="0"/>
          </a:p>
          <a:p>
            <a:pPr marL="0" indent="0">
              <a:buNone/>
            </a:pPr>
            <a:r>
              <a:rPr lang="en-US" sz="2800" i="1" dirty="0" smtClean="0"/>
              <a:t>		INSERT</a:t>
            </a:r>
            <a:r>
              <a:rPr lang="en-US" sz="2800" i="1" dirty="0" smtClean="0">
                <a:effectLst/>
              </a:rPr>
              <a:t> </a:t>
            </a:r>
            <a:r>
              <a:rPr lang="en-US" sz="2800" i="1" dirty="0" err="1" smtClean="0">
                <a:effectLst/>
              </a:rPr>
              <a:t>Tbl_name</a:t>
            </a:r>
            <a:endParaRPr lang="en-US" sz="2800" i="1" dirty="0" smtClean="0"/>
          </a:p>
          <a:p>
            <a:pPr marL="0" indent="0">
              <a:buNone/>
            </a:pPr>
            <a:r>
              <a:rPr lang="en-US" sz="2800" i="1" dirty="0" smtClean="0"/>
              <a:t>		OUTPUT</a:t>
            </a:r>
            <a:r>
              <a:rPr lang="en-US" sz="2800" i="1" dirty="0" smtClean="0">
                <a:effectLst/>
              </a:rPr>
              <a:t> INSERTED</a:t>
            </a:r>
            <a:r>
              <a:rPr lang="en-US" sz="2800" i="1" dirty="0"/>
              <a:t>.*</a:t>
            </a:r>
            <a:endParaRPr lang="en-US" sz="2800" i="1" dirty="0" smtClean="0"/>
          </a:p>
          <a:p>
            <a:pPr marL="0" indent="0">
              <a:buNone/>
            </a:pPr>
            <a:r>
              <a:rPr lang="en-US" sz="2800" i="1" dirty="0" smtClean="0">
                <a:effectLst/>
              </a:rPr>
              <a:t> 		 </a:t>
            </a:r>
            <a:r>
              <a:rPr lang="en-US" sz="2800" i="1" dirty="0"/>
              <a:t>INTO</a:t>
            </a:r>
            <a:r>
              <a:rPr lang="en-US" sz="2800" i="1" dirty="0" smtClean="0">
                <a:effectLst/>
              </a:rPr>
              <a:t> </a:t>
            </a:r>
            <a:r>
              <a:rPr lang="en-US" sz="2800" i="1" dirty="0" err="1" smtClean="0">
                <a:effectLst/>
              </a:rPr>
              <a:t>New_tbl</a:t>
            </a:r>
            <a:r>
              <a:rPr lang="en-US" sz="2800" i="1" dirty="0" smtClean="0">
                <a:effectLst/>
              </a:rPr>
              <a:t> </a:t>
            </a:r>
            <a:r>
              <a:rPr lang="en-US" sz="2800" i="1" dirty="0"/>
              <a:t> </a:t>
            </a:r>
            <a:r>
              <a:rPr lang="en-US" sz="2800" i="1" dirty="0" smtClean="0"/>
              <a:t>values(……)</a:t>
            </a:r>
          </a:p>
          <a:p>
            <a:pPr marL="0" indent="0">
              <a:buNone/>
            </a:pPr>
            <a:endParaRPr lang="en-US" sz="2800" dirty="0"/>
          </a:p>
        </p:txBody>
      </p:sp>
    </p:spTree>
    <p:extLst>
      <p:ext uri="{BB962C8B-B14F-4D97-AF65-F5344CB8AC3E}">
        <p14:creationId xmlns:p14="http://schemas.microsoft.com/office/powerpoint/2010/main" val="325069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2057400"/>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sz="4900" dirty="0" smtClean="0"/>
              <a:t>OUTPUT CLAUSE IN </a:t>
            </a:r>
            <a:br>
              <a:rPr lang="en-US" sz="4900" dirty="0" smtClean="0"/>
            </a:br>
            <a:r>
              <a:rPr lang="en-US" sz="4900" dirty="0" smtClean="0"/>
              <a:t>A DELETE STATEMENT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sz="2800" dirty="0" smtClean="0"/>
              <a:t>Syntax:</a:t>
            </a:r>
          </a:p>
          <a:p>
            <a:pPr marL="0" indent="0">
              <a:buNone/>
            </a:pPr>
            <a:endParaRPr lang="en-US" dirty="0" smtClean="0"/>
          </a:p>
          <a:p>
            <a:pPr marL="2171700" lvl="5" indent="0">
              <a:buNone/>
            </a:pPr>
            <a:r>
              <a:rPr lang="en-US" sz="2800" i="1" dirty="0" smtClean="0"/>
              <a:t>DELETE</a:t>
            </a:r>
            <a:r>
              <a:rPr lang="en-US" sz="2800" i="1" dirty="0" smtClean="0">
                <a:effectLst/>
              </a:rPr>
              <a:t> </a:t>
            </a:r>
            <a:r>
              <a:rPr lang="en-US" sz="2800" i="1" dirty="0" err="1" smtClean="0">
                <a:effectLst/>
              </a:rPr>
              <a:t>Tbl_name</a:t>
            </a:r>
            <a:endParaRPr lang="en-US" sz="2800" i="1" dirty="0" smtClean="0"/>
          </a:p>
          <a:p>
            <a:pPr marL="2171700" lvl="5" indent="0">
              <a:buNone/>
            </a:pPr>
            <a:r>
              <a:rPr lang="en-US" sz="2800" i="1" dirty="0" smtClean="0"/>
              <a:t>OUTPUT</a:t>
            </a:r>
            <a:r>
              <a:rPr lang="en-US" sz="2800" i="1" dirty="0" smtClean="0">
                <a:effectLst/>
              </a:rPr>
              <a:t> DELETED</a:t>
            </a:r>
            <a:r>
              <a:rPr lang="en-US" sz="2800" i="1" dirty="0"/>
              <a:t>.*</a:t>
            </a:r>
            <a:endParaRPr lang="en-US" sz="2800" i="1" dirty="0" smtClean="0"/>
          </a:p>
          <a:p>
            <a:pPr marL="2171700" lvl="5" indent="0">
              <a:buNone/>
            </a:pPr>
            <a:r>
              <a:rPr lang="en-US" sz="2800" i="1" dirty="0" smtClean="0">
                <a:effectLst/>
              </a:rPr>
              <a:t>  </a:t>
            </a:r>
            <a:r>
              <a:rPr lang="en-US" sz="2800" i="1" dirty="0"/>
              <a:t>INTO</a:t>
            </a:r>
            <a:r>
              <a:rPr lang="en-US" sz="2800" i="1" dirty="0" smtClean="0">
                <a:effectLst/>
              </a:rPr>
              <a:t> </a:t>
            </a:r>
            <a:r>
              <a:rPr lang="en-US" sz="2800" i="1" dirty="0" err="1" smtClean="0">
                <a:effectLst/>
              </a:rPr>
              <a:t>New_tbl</a:t>
            </a:r>
            <a:r>
              <a:rPr lang="en-US" sz="2800" i="1" dirty="0" smtClean="0">
                <a:effectLst/>
              </a:rPr>
              <a:t> </a:t>
            </a:r>
          </a:p>
          <a:p>
            <a:pPr marL="2171700" lvl="5" indent="0">
              <a:buNone/>
            </a:pPr>
            <a:r>
              <a:rPr lang="en-US" sz="2800" i="1" dirty="0" smtClean="0"/>
              <a:t>WHERE</a:t>
            </a:r>
            <a:r>
              <a:rPr lang="en-US" sz="2800" i="1" dirty="0" smtClean="0">
                <a:effectLst/>
              </a:rPr>
              <a:t> col </a:t>
            </a:r>
            <a:r>
              <a:rPr lang="en-US" sz="2800" i="1" dirty="0"/>
              <a:t>=</a:t>
            </a:r>
            <a:r>
              <a:rPr lang="en-US" sz="2800" i="1" dirty="0" smtClean="0">
                <a:effectLst/>
              </a:rPr>
              <a:t> 106</a:t>
            </a:r>
            <a:r>
              <a:rPr lang="en-US" sz="2800" i="1" dirty="0"/>
              <a:t>;</a:t>
            </a:r>
            <a:endParaRPr lang="en-US" sz="2800" i="1" dirty="0" smtClean="0"/>
          </a:p>
          <a:p>
            <a:endParaRPr lang="en-US" i="1" dirty="0"/>
          </a:p>
        </p:txBody>
      </p:sp>
    </p:spTree>
    <p:extLst>
      <p:ext uri="{BB962C8B-B14F-4D97-AF65-F5344CB8AC3E}">
        <p14:creationId xmlns:p14="http://schemas.microsoft.com/office/powerpoint/2010/main" val="98165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1143000"/>
          </a:xfrm>
        </p:spPr>
        <p:txBody>
          <a:bodyPr>
            <a:noAutofit/>
          </a:bodyPr>
          <a:lstStyle/>
          <a:p>
            <a:pPr algn="ctr"/>
            <a:r>
              <a:rPr lang="en-US" sz="3600" dirty="0" smtClean="0"/>
              <a:t>OUTPUT CLAUSE IN </a:t>
            </a:r>
            <a:br>
              <a:rPr lang="en-US" sz="3600" dirty="0" smtClean="0"/>
            </a:br>
            <a:r>
              <a:rPr lang="en-US" sz="3600" dirty="0" smtClean="0"/>
              <a:t>A UPDATE STATEMENT</a:t>
            </a:r>
            <a:endParaRPr lang="en-US" sz="36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marL="0" indent="0">
              <a:buNone/>
            </a:pPr>
            <a:r>
              <a:rPr lang="en-US" sz="4000" dirty="0" smtClean="0"/>
              <a:t>Syntax:</a:t>
            </a:r>
          </a:p>
          <a:p>
            <a:pPr marL="0" indent="0">
              <a:buNone/>
            </a:pPr>
            <a:endParaRPr lang="en-US" dirty="0" smtClean="0"/>
          </a:p>
          <a:p>
            <a:pPr marL="2171700" lvl="5" indent="0">
              <a:buNone/>
            </a:pPr>
            <a:r>
              <a:rPr lang="en-US" sz="4000" i="1" dirty="0" smtClean="0"/>
              <a:t>UPDATE</a:t>
            </a:r>
            <a:r>
              <a:rPr lang="en-US" sz="4000" i="1" dirty="0" smtClean="0">
                <a:effectLst/>
              </a:rPr>
              <a:t> </a:t>
            </a:r>
            <a:r>
              <a:rPr lang="en-US" sz="4000" i="1" dirty="0" err="1" smtClean="0">
                <a:effectLst/>
              </a:rPr>
              <a:t>Tbl_name</a:t>
            </a:r>
            <a:endParaRPr lang="en-US" sz="4000" i="1" dirty="0" smtClean="0"/>
          </a:p>
          <a:p>
            <a:pPr marL="2171700" lvl="5" indent="0">
              <a:buNone/>
            </a:pPr>
            <a:r>
              <a:rPr lang="en-US" sz="4000" i="1" dirty="0" smtClean="0"/>
              <a:t>SET</a:t>
            </a:r>
            <a:r>
              <a:rPr lang="en-US" sz="4000" i="1" dirty="0" smtClean="0">
                <a:effectLst/>
              </a:rPr>
              <a:t> </a:t>
            </a:r>
            <a:endParaRPr lang="en-US" sz="4000" i="1" dirty="0" smtClean="0"/>
          </a:p>
          <a:p>
            <a:pPr marL="2171700" lvl="5" indent="0">
              <a:buNone/>
            </a:pPr>
            <a:r>
              <a:rPr lang="en-US" sz="4000" i="1" dirty="0" smtClean="0">
                <a:effectLst/>
              </a:rPr>
              <a:t>  col </a:t>
            </a:r>
            <a:r>
              <a:rPr lang="en-US" sz="4000" i="1" dirty="0"/>
              <a:t>=</a:t>
            </a:r>
            <a:r>
              <a:rPr lang="en-US" sz="4000" i="1" dirty="0" smtClean="0">
                <a:effectLst/>
              </a:rPr>
              <a:t> col </a:t>
            </a:r>
            <a:r>
              <a:rPr lang="en-US" sz="4000" i="1" dirty="0"/>
              <a:t>+</a:t>
            </a:r>
            <a:r>
              <a:rPr lang="en-US" sz="4000" i="1" dirty="0" smtClean="0">
                <a:effectLst/>
              </a:rPr>
              <a:t> 1</a:t>
            </a:r>
            <a:endParaRPr lang="en-US" sz="4000" i="1" dirty="0" smtClean="0"/>
          </a:p>
          <a:p>
            <a:pPr marL="2171700" lvl="5" indent="0">
              <a:buNone/>
            </a:pPr>
            <a:r>
              <a:rPr lang="en-US" sz="4000" i="1" dirty="0" smtClean="0"/>
              <a:t>OUTPUT</a:t>
            </a:r>
          </a:p>
          <a:p>
            <a:pPr marL="2171700" lvl="5" indent="0">
              <a:buNone/>
            </a:pPr>
            <a:r>
              <a:rPr lang="en-US" sz="4000" i="1" dirty="0" smtClean="0">
                <a:effectLst/>
              </a:rPr>
              <a:t>    </a:t>
            </a:r>
            <a:r>
              <a:rPr lang="en-US" sz="4000" i="1" dirty="0" err="1" smtClean="0">
                <a:effectLst/>
              </a:rPr>
              <a:t>DELETED</a:t>
            </a:r>
            <a:r>
              <a:rPr lang="en-US" sz="4000" i="1" dirty="0" err="1" smtClean="0"/>
              <a:t>.col</a:t>
            </a:r>
            <a:r>
              <a:rPr lang="en-US" sz="4000" i="1" dirty="0" smtClean="0"/>
              <a:t>,</a:t>
            </a:r>
          </a:p>
          <a:p>
            <a:pPr marL="2171700" lvl="5" indent="0">
              <a:buNone/>
            </a:pPr>
            <a:r>
              <a:rPr lang="en-US" sz="4000" i="1" dirty="0" smtClean="0">
                <a:effectLst/>
              </a:rPr>
              <a:t>    </a:t>
            </a:r>
            <a:r>
              <a:rPr lang="en-US" sz="4000" i="1" dirty="0" err="1" smtClean="0">
                <a:effectLst/>
              </a:rPr>
              <a:t>INSERTED</a:t>
            </a:r>
            <a:r>
              <a:rPr lang="en-US" sz="4000" i="1" dirty="0" err="1" smtClean="0"/>
              <a:t>.col</a:t>
            </a:r>
            <a:endParaRPr lang="en-US" sz="4000" i="1" dirty="0" smtClean="0"/>
          </a:p>
          <a:p>
            <a:pPr marL="2171700" lvl="5" indent="0">
              <a:buNone/>
            </a:pPr>
            <a:r>
              <a:rPr lang="en-US" sz="4000" i="1" dirty="0" smtClean="0"/>
              <a:t>INTO</a:t>
            </a:r>
            <a:r>
              <a:rPr lang="en-US" sz="4000" i="1" dirty="0" smtClean="0">
                <a:effectLst/>
              </a:rPr>
              <a:t>  </a:t>
            </a:r>
            <a:r>
              <a:rPr lang="en-US" sz="4000" i="1" dirty="0" err="1" smtClean="0">
                <a:effectLst/>
              </a:rPr>
              <a:t>New_tbl</a:t>
            </a:r>
            <a:endParaRPr lang="en-US" sz="4000" i="1" dirty="0" smtClean="0"/>
          </a:p>
          <a:p>
            <a:pPr marL="2171700" lvl="5" indent="0">
              <a:buNone/>
            </a:pPr>
            <a:r>
              <a:rPr lang="en-US" sz="4000" i="1" dirty="0"/>
              <a:t>WHERE</a:t>
            </a:r>
            <a:r>
              <a:rPr lang="en-US" sz="4000" i="1" dirty="0" smtClean="0">
                <a:effectLst/>
              </a:rPr>
              <a:t> col_1 </a:t>
            </a:r>
            <a:r>
              <a:rPr lang="en-US" sz="4000" i="1" dirty="0"/>
              <a:t>=</a:t>
            </a:r>
            <a:r>
              <a:rPr lang="en-US" sz="4000" i="1" dirty="0" smtClean="0">
                <a:effectLst/>
              </a:rPr>
              <a:t> </a:t>
            </a:r>
            <a:r>
              <a:rPr lang="en-US" sz="4000" i="1" dirty="0" smtClean="0"/>
              <a:t>‘value</a:t>
            </a:r>
            <a:r>
              <a:rPr lang="en-US" sz="4000" dirty="0" smtClean="0"/>
              <a:t>’</a:t>
            </a:r>
            <a:endParaRPr lang="en-US" sz="4100" dirty="0" smtClean="0"/>
          </a:p>
          <a:p>
            <a:endParaRPr lang="en-US" dirty="0"/>
          </a:p>
        </p:txBody>
      </p:sp>
    </p:spTree>
    <p:extLst>
      <p:ext uri="{BB962C8B-B14F-4D97-AF65-F5344CB8AC3E}">
        <p14:creationId xmlns:p14="http://schemas.microsoft.com/office/powerpoint/2010/main" val="4240177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350</TotalTime>
  <Words>595</Words>
  <Application>Microsoft Office PowerPoint</Application>
  <PresentationFormat>On-screen Show (4:3)</PresentationFormat>
  <Paragraphs>111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SQL Server 2008 new features</vt:lpstr>
      <vt:lpstr>About the Author</vt:lpstr>
      <vt:lpstr>Icons Used</vt:lpstr>
      <vt:lpstr>overview</vt:lpstr>
      <vt:lpstr>OUTPUT CLAUSE</vt:lpstr>
      <vt:lpstr>INTRODUCTION</vt:lpstr>
      <vt:lpstr>OUTPUT CLAUSE IN  A INSERT STATEMENT </vt:lpstr>
      <vt:lpstr>                    OUTPUT CLAUSE IN  A DELETE STATEMENT </vt:lpstr>
      <vt:lpstr>OUTPUT CLAUSE IN  A UPDATE STATEMENT</vt:lpstr>
      <vt:lpstr>OUTPUT CLAUSE IN  A MERGE STATEMENT</vt:lpstr>
      <vt:lpstr>summary</vt:lpstr>
      <vt:lpstr>REFERENCES</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CLAUSE</dc:title>
  <dc:creator>K K, Praveena (Cognizant)</dc:creator>
  <cp:lastModifiedBy>M R, Rahini (Cognizant)</cp:lastModifiedBy>
  <cp:revision>68</cp:revision>
  <dcterms:created xsi:type="dcterms:W3CDTF">2012-09-21T06:23:04Z</dcterms:created>
  <dcterms:modified xsi:type="dcterms:W3CDTF">2012-10-11T08:52:39Z</dcterms:modified>
</cp:coreProperties>
</file>