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90" r:id="rId2"/>
    <p:sldId id="291" r:id="rId3"/>
    <p:sldId id="292" r:id="rId4"/>
    <p:sldId id="257" r:id="rId5"/>
    <p:sldId id="297" r:id="rId6"/>
    <p:sldId id="258" r:id="rId7"/>
    <p:sldId id="271" r:id="rId8"/>
    <p:sldId id="272" r:id="rId9"/>
    <p:sldId id="273" r:id="rId10"/>
    <p:sldId id="274" r:id="rId11"/>
    <p:sldId id="275" r:id="rId12"/>
    <p:sldId id="276" r:id="rId13"/>
    <p:sldId id="277" r:id="rId14"/>
    <p:sldId id="261" r:id="rId15"/>
    <p:sldId id="278" r:id="rId16"/>
    <p:sldId id="279" r:id="rId17"/>
    <p:sldId id="262" r:id="rId18"/>
    <p:sldId id="280" r:id="rId19"/>
    <p:sldId id="281" r:id="rId20"/>
    <p:sldId id="269" r:id="rId21"/>
    <p:sldId id="270" r:id="rId22"/>
    <p:sldId id="282" r:id="rId23"/>
    <p:sldId id="283" r:id="rId24"/>
    <p:sldId id="284" r:id="rId25"/>
    <p:sldId id="285" r:id="rId26"/>
    <p:sldId id="286" r:id="rId27"/>
    <p:sldId id="288" r:id="rId28"/>
    <p:sldId id="287" r:id="rId29"/>
    <p:sldId id="289" r:id="rId30"/>
    <p:sldId id="293" r:id="rId31"/>
    <p:sldId id="294" r:id="rId32"/>
    <p:sldId id="295" r:id="rId33"/>
    <p:sldId id="296"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342" y="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2"/>
          <p:cNvSpPr>
            <a:spLocks noChangeArrowheads="1"/>
          </p:cNvSpPr>
          <p:nvPr/>
        </p:nvSpPr>
        <p:spPr bwMode="gray">
          <a:xfrm>
            <a:off x="0" y="0"/>
            <a:ext cx="9144000" cy="5157788"/>
          </a:xfrm>
          <a:prstGeom prst="rect">
            <a:avLst/>
          </a:prstGeom>
          <a:solidFill>
            <a:srgbClr val="3188B4"/>
          </a:solidFill>
          <a:ln w="0" algn="ctr">
            <a:solidFill>
              <a:srgbClr val="00CCFF"/>
            </a:solidFill>
            <a:miter lim="800000"/>
            <a:headEnd/>
            <a:tailEnd/>
          </a:ln>
          <a:effectLst/>
        </p:spPr>
        <p:txBody>
          <a:bodyPr wrap="none" anchor="ctr"/>
          <a:lstStyle/>
          <a:p>
            <a:pPr>
              <a:defRPr/>
            </a:pPr>
            <a:endParaRPr lang="en-US"/>
          </a:p>
        </p:txBody>
      </p:sp>
      <p:sp>
        <p:nvSpPr>
          <p:cNvPr id="5" name="Rectangle 64"/>
          <p:cNvSpPr>
            <a:spLocks noChangeArrowheads="1"/>
          </p:cNvSpPr>
          <p:nvPr/>
        </p:nvSpPr>
        <p:spPr bwMode="gray">
          <a:xfrm>
            <a:off x="1262063" y="9525"/>
            <a:ext cx="2362200" cy="4943475"/>
          </a:xfrm>
          <a:prstGeom prst="rect">
            <a:avLst/>
          </a:prstGeom>
          <a:gradFill rotWithShape="1">
            <a:gsLst>
              <a:gs pos="0">
                <a:srgbClr val="3188B5"/>
              </a:gs>
              <a:gs pos="100000">
                <a:srgbClr val="3188B5">
                  <a:gamma/>
                  <a:shade val="72549"/>
                  <a:invGamma/>
                </a:srgbClr>
              </a:gs>
            </a:gsLst>
            <a:lin ang="5400000" scaled="1"/>
          </a:gradFill>
          <a:ln w="9525">
            <a:noFill/>
            <a:miter lim="800000"/>
            <a:headEnd/>
            <a:tailEnd/>
          </a:ln>
          <a:effectLst/>
        </p:spPr>
        <p:txBody>
          <a:bodyPr wrap="none" anchor="ctr"/>
          <a:lstStyle/>
          <a:p>
            <a:pPr>
              <a:defRPr/>
            </a:pPr>
            <a:endParaRPr lang="en-US"/>
          </a:p>
        </p:txBody>
      </p:sp>
      <p:sp>
        <p:nvSpPr>
          <p:cNvPr id="6" name="Rectangle 65"/>
          <p:cNvSpPr>
            <a:spLocks noChangeArrowheads="1"/>
          </p:cNvSpPr>
          <p:nvPr/>
        </p:nvSpPr>
        <p:spPr bwMode="gray">
          <a:xfrm>
            <a:off x="304800" y="2400300"/>
            <a:ext cx="8458200" cy="1104900"/>
          </a:xfrm>
          <a:prstGeom prst="rect">
            <a:avLst/>
          </a:prstGeom>
          <a:gradFill rotWithShape="1">
            <a:gsLst>
              <a:gs pos="0">
                <a:srgbClr val="134575"/>
              </a:gs>
              <a:gs pos="100000">
                <a:srgbClr val="3188B5"/>
              </a:gs>
            </a:gsLst>
            <a:lin ang="0" scaled="1"/>
          </a:gradFill>
          <a:ln w="9525">
            <a:noFill/>
            <a:miter lim="800000"/>
            <a:headEnd/>
            <a:tailEnd/>
          </a:ln>
          <a:effectLst/>
        </p:spPr>
        <p:txBody>
          <a:bodyPr wrap="none" anchor="ctr"/>
          <a:lstStyle/>
          <a:p>
            <a:pPr>
              <a:defRPr/>
            </a:pPr>
            <a:endParaRPr lang="en-US"/>
          </a:p>
        </p:txBody>
      </p:sp>
      <p:pic>
        <p:nvPicPr>
          <p:cNvPr id="7" name="Picture 61"/>
          <p:cNvPicPr>
            <a:picLocks noChangeAspect="1" noChangeArrowheads="1"/>
          </p:cNvPicPr>
          <p:nvPr/>
        </p:nvPicPr>
        <p:blipFill>
          <a:blip r:embed="rId2" cstate="print"/>
          <a:srcRect/>
          <a:stretch>
            <a:fillRect/>
          </a:stretch>
        </p:blipFill>
        <p:spPr bwMode="gray">
          <a:xfrm>
            <a:off x="0" y="3490913"/>
            <a:ext cx="1258888" cy="1438275"/>
          </a:xfrm>
          <a:prstGeom prst="rect">
            <a:avLst/>
          </a:prstGeom>
          <a:noFill/>
          <a:ln w="9525">
            <a:noFill/>
            <a:miter lim="800000"/>
            <a:headEnd/>
            <a:tailEnd/>
          </a:ln>
        </p:spPr>
      </p:pic>
      <p:sp>
        <p:nvSpPr>
          <p:cNvPr id="8" name="Rectangle 66"/>
          <p:cNvSpPr>
            <a:spLocks noChangeArrowheads="1"/>
          </p:cNvSpPr>
          <p:nvPr/>
        </p:nvSpPr>
        <p:spPr bwMode="gray">
          <a:xfrm>
            <a:off x="304800" y="304800"/>
            <a:ext cx="8534400" cy="4343400"/>
          </a:xfrm>
          <a:prstGeom prst="rect">
            <a:avLst/>
          </a:prstGeom>
          <a:noFill/>
          <a:ln w="9525">
            <a:solidFill>
              <a:srgbClr val="00CCFF"/>
            </a:solidFill>
            <a:miter lim="800000"/>
            <a:headEnd/>
            <a:tailEnd/>
          </a:ln>
          <a:effectLst/>
        </p:spPr>
        <p:txBody>
          <a:bodyPr wrap="none" anchor="ctr"/>
          <a:lstStyle/>
          <a:p>
            <a:pPr>
              <a:defRPr/>
            </a:pPr>
            <a:endParaRPr lang="en-US"/>
          </a:p>
        </p:txBody>
      </p:sp>
      <p:sp>
        <p:nvSpPr>
          <p:cNvPr id="9" name="Rectangle 67"/>
          <p:cNvSpPr>
            <a:spLocks noChangeArrowheads="1"/>
          </p:cNvSpPr>
          <p:nvPr/>
        </p:nvSpPr>
        <p:spPr bwMode="gray">
          <a:xfrm>
            <a:off x="7391400" y="914400"/>
            <a:ext cx="1600200" cy="1447800"/>
          </a:xfrm>
          <a:prstGeom prst="rect">
            <a:avLst/>
          </a:prstGeom>
          <a:noFill/>
          <a:ln w="9525">
            <a:solidFill>
              <a:srgbClr val="00CCFF"/>
            </a:solidFill>
            <a:miter lim="800000"/>
            <a:headEnd/>
            <a:tailEnd/>
          </a:ln>
          <a:effectLst/>
        </p:spPr>
        <p:txBody>
          <a:bodyPr wrap="none" anchor="ctr"/>
          <a:lstStyle/>
          <a:p>
            <a:pPr>
              <a:defRPr/>
            </a:pPr>
            <a:endParaRPr lang="en-US"/>
          </a:p>
        </p:txBody>
      </p:sp>
      <p:sp>
        <p:nvSpPr>
          <p:cNvPr id="10" name="Rectangle 68"/>
          <p:cNvSpPr>
            <a:spLocks noChangeArrowheads="1"/>
          </p:cNvSpPr>
          <p:nvPr/>
        </p:nvSpPr>
        <p:spPr bwMode="gray">
          <a:xfrm>
            <a:off x="8305800" y="0"/>
            <a:ext cx="76200" cy="1752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sp>
        <p:nvSpPr>
          <p:cNvPr id="11" name="Rectangle 70"/>
          <p:cNvSpPr>
            <a:spLocks noChangeArrowheads="1"/>
          </p:cNvSpPr>
          <p:nvPr/>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sp>
        <p:nvSpPr>
          <p:cNvPr id="12" name="Rectangle 63"/>
          <p:cNvSpPr>
            <a:spLocks noChangeArrowheads="1"/>
          </p:cNvSpPr>
          <p:nvPr/>
        </p:nvSpPr>
        <p:spPr bwMode="gray">
          <a:xfrm>
            <a:off x="0" y="4932363"/>
            <a:ext cx="9144000" cy="236537"/>
          </a:xfrm>
          <a:prstGeom prst="rect">
            <a:avLst/>
          </a:prstGeom>
          <a:solidFill>
            <a:srgbClr val="2D9F01"/>
          </a:solidFill>
          <a:ln w="9525">
            <a:noFill/>
            <a:miter lim="800000"/>
            <a:headEnd/>
            <a:tailEnd/>
          </a:ln>
          <a:effectLst/>
        </p:spPr>
        <p:txBody>
          <a:bodyPr wrap="none" anchor="ctr"/>
          <a:lstStyle/>
          <a:p>
            <a:pPr>
              <a:defRPr/>
            </a:pPr>
            <a:endParaRPr lang="en-US"/>
          </a:p>
        </p:txBody>
      </p:sp>
      <p:pic>
        <p:nvPicPr>
          <p:cNvPr id="13" name="Picture 77" descr="j0284911"/>
          <p:cNvPicPr>
            <a:picLocks noChangeAspect="1" noChangeArrowheads="1"/>
          </p:cNvPicPr>
          <p:nvPr/>
        </p:nvPicPr>
        <p:blipFill>
          <a:blip r:embed="rId3" cstate="print"/>
          <a:srcRect/>
          <a:stretch>
            <a:fillRect/>
          </a:stretch>
        </p:blipFill>
        <p:spPr bwMode="auto">
          <a:xfrm>
            <a:off x="6477000" y="4933950"/>
            <a:ext cx="2344738" cy="1317625"/>
          </a:xfrm>
          <a:prstGeom prst="rect">
            <a:avLst/>
          </a:prstGeom>
          <a:noFill/>
          <a:ln w="9525">
            <a:noFill/>
            <a:miter lim="800000"/>
            <a:headEnd/>
            <a:tailEnd/>
          </a:ln>
        </p:spPr>
      </p:pic>
      <p:pic>
        <p:nvPicPr>
          <p:cNvPr id="14" name="Picture 27" descr="Academy Logo.jpg"/>
          <p:cNvPicPr>
            <a:picLocks noChangeAspect="1"/>
          </p:cNvPicPr>
          <p:nvPr/>
        </p:nvPicPr>
        <p:blipFill>
          <a:blip r:embed="rId4" cstate="print"/>
          <a:srcRect/>
          <a:stretch>
            <a:fillRect/>
          </a:stretch>
        </p:blipFill>
        <p:spPr bwMode="auto">
          <a:xfrm>
            <a:off x="228600" y="5334000"/>
            <a:ext cx="3467100" cy="990600"/>
          </a:xfrm>
          <a:prstGeom prst="rect">
            <a:avLst/>
          </a:prstGeom>
          <a:noFill/>
          <a:ln w="9525">
            <a:noFill/>
            <a:miter lim="800000"/>
            <a:headEnd/>
            <a:tailEnd/>
          </a:ln>
        </p:spPr>
      </p:pic>
      <p:sp>
        <p:nvSpPr>
          <p:cNvPr id="3074" name="Rectangle 2"/>
          <p:cNvSpPr>
            <a:spLocks noGrp="1" noChangeArrowheads="1"/>
          </p:cNvSpPr>
          <p:nvPr>
            <p:ph type="ctrTitle"/>
          </p:nvPr>
        </p:nvSpPr>
        <p:spPr>
          <a:xfrm>
            <a:off x="457200" y="2590800"/>
            <a:ext cx="8229600" cy="685800"/>
          </a:xfrm>
        </p:spPr>
        <p:txBody>
          <a:bodyPr/>
          <a:lstStyle>
            <a:lvl1pPr>
              <a:defRPr sz="5400">
                <a:latin typeface="Bodoni MT Condensed" pitchFamily="18" charset="0"/>
              </a:defRPr>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1828800" y="3733800"/>
            <a:ext cx="5867400" cy="457200"/>
          </a:xfrm>
        </p:spPr>
        <p:txBody>
          <a:bodyPr/>
          <a:lstStyle>
            <a:lvl1pPr marL="0" indent="0" algn="ctr">
              <a:buFont typeface="Wingdings" pitchFamily="2" charset="2"/>
              <a:buNone/>
              <a:defRPr b="1">
                <a:solidFill>
                  <a:schemeClr val="bg1"/>
                </a:solidFill>
                <a:latin typeface="Agency FB" pitchFamily="34" charset="0"/>
              </a:defRPr>
            </a:lvl1pPr>
          </a:lstStyle>
          <a:p>
            <a:r>
              <a:rPr lang="en-US" smtClean="0"/>
              <a:t>Click to edit Master subtitle style</a:t>
            </a:r>
            <a:endParaRPr lang="en-US"/>
          </a:p>
        </p:txBody>
      </p:sp>
      <p:sp>
        <p:nvSpPr>
          <p:cNvPr id="15" name="Rectangle 4"/>
          <p:cNvSpPr>
            <a:spLocks noGrp="1" noChangeArrowheads="1"/>
          </p:cNvSpPr>
          <p:nvPr>
            <p:ph type="dt" sz="half" idx="10"/>
          </p:nvPr>
        </p:nvSpPr>
        <p:spPr bwMode="auto">
          <a:xfrm>
            <a:off x="457200" y="6400800"/>
            <a:ext cx="2133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b="0"/>
            </a:lvl1pPr>
          </a:lstStyle>
          <a:p>
            <a:fld id="{5ED5BAE5-F921-461E-93F7-8E37D2394158}" type="datetimeFigureOut">
              <a:rPr lang="en-US" smtClean="0"/>
              <a:pPr/>
              <a:t>10/11/2012</a:t>
            </a:fld>
            <a:endParaRPr lang="en-US"/>
          </a:p>
        </p:txBody>
      </p:sp>
      <p:sp>
        <p:nvSpPr>
          <p:cNvPr id="16" name="Rectangle 5"/>
          <p:cNvSpPr>
            <a:spLocks noGrp="1" noChangeArrowheads="1"/>
          </p:cNvSpPr>
          <p:nvPr>
            <p:ph type="ftr" sz="quarter" idx="11"/>
          </p:nvPr>
        </p:nvSpPr>
        <p:spPr bwMode="auto">
          <a:xfrm>
            <a:off x="3124200" y="6400800"/>
            <a:ext cx="2895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b="0"/>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fld id="{4F2E6A6A-B0EC-43B0-AF5A-219930A14B7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06375"/>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06375"/>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fld id="{4F2E6A6A-B0EC-43B0-AF5A-219930A14B7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28600" y="1371600"/>
            <a:ext cx="8686800" cy="4943475"/>
          </a:xfrm>
        </p:spPr>
        <p:txBody>
          <a:bodyPr/>
          <a:lstStyle/>
          <a:p>
            <a:pPr lvl="0"/>
            <a:r>
              <a:rPr lang="en-US" noProof="0" smtClean="0"/>
              <a:t>Click icon to add table</a:t>
            </a:r>
          </a:p>
        </p:txBody>
      </p:sp>
      <p:sp>
        <p:nvSpPr>
          <p:cNvPr id="4" name="Rectangle 57"/>
          <p:cNvSpPr>
            <a:spLocks noGrp="1" noChangeArrowheads="1"/>
          </p:cNvSpPr>
          <p:nvPr>
            <p:ph type="sldNum" sz="quarter" idx="10"/>
          </p:nvPr>
        </p:nvSpPr>
        <p:spPr>
          <a:ln/>
        </p:spPr>
        <p:txBody>
          <a:bodyPr/>
          <a:lstStyle>
            <a:lvl1pPr>
              <a:defRPr/>
            </a:lvl1pPr>
          </a:lstStyle>
          <a:p>
            <a:fld id="{4F2E6A6A-B0EC-43B0-AF5A-219930A14B7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fld id="{4F2E6A6A-B0EC-43B0-AF5A-219930A14B7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7"/>
          <p:cNvSpPr>
            <a:spLocks noGrp="1" noChangeArrowheads="1"/>
          </p:cNvSpPr>
          <p:nvPr>
            <p:ph type="sldNum" sz="quarter" idx="10"/>
          </p:nvPr>
        </p:nvSpPr>
        <p:spPr>
          <a:ln/>
        </p:spPr>
        <p:txBody>
          <a:bodyPr/>
          <a:lstStyle>
            <a:lvl1pPr>
              <a:defRPr/>
            </a:lvl1pPr>
          </a:lstStyle>
          <a:p>
            <a:fld id="{4F2E6A6A-B0EC-43B0-AF5A-219930A14B7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ln/>
        </p:spPr>
        <p:txBody>
          <a:bodyPr/>
          <a:lstStyle>
            <a:lvl1pPr>
              <a:defRPr/>
            </a:lvl1pPr>
          </a:lstStyle>
          <a:p>
            <a:fld id="{4F2E6A6A-B0EC-43B0-AF5A-219930A14B7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7"/>
          <p:cNvSpPr>
            <a:spLocks noGrp="1" noChangeArrowheads="1"/>
          </p:cNvSpPr>
          <p:nvPr>
            <p:ph type="sldNum" sz="quarter" idx="10"/>
          </p:nvPr>
        </p:nvSpPr>
        <p:spPr>
          <a:ln/>
        </p:spPr>
        <p:txBody>
          <a:bodyPr/>
          <a:lstStyle>
            <a:lvl1pPr>
              <a:defRPr/>
            </a:lvl1pPr>
          </a:lstStyle>
          <a:p>
            <a:fld id="{4F2E6A6A-B0EC-43B0-AF5A-219930A14B7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7"/>
          <p:cNvSpPr>
            <a:spLocks noGrp="1" noChangeArrowheads="1"/>
          </p:cNvSpPr>
          <p:nvPr>
            <p:ph type="sldNum" sz="quarter" idx="10"/>
          </p:nvPr>
        </p:nvSpPr>
        <p:spPr>
          <a:ln/>
        </p:spPr>
        <p:txBody>
          <a:bodyPr/>
          <a:lstStyle>
            <a:lvl1pPr>
              <a:defRPr/>
            </a:lvl1pPr>
          </a:lstStyle>
          <a:p>
            <a:fld id="{4F2E6A6A-B0EC-43B0-AF5A-219930A14B7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7"/>
          <p:cNvSpPr>
            <a:spLocks noGrp="1" noChangeArrowheads="1"/>
          </p:cNvSpPr>
          <p:nvPr>
            <p:ph type="sldNum" sz="quarter" idx="10"/>
          </p:nvPr>
        </p:nvSpPr>
        <p:spPr>
          <a:ln/>
        </p:spPr>
        <p:txBody>
          <a:bodyPr/>
          <a:lstStyle>
            <a:lvl1pPr>
              <a:defRPr/>
            </a:lvl1pPr>
          </a:lstStyle>
          <a:p>
            <a:fld id="{4F2E6A6A-B0EC-43B0-AF5A-219930A14B7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fld id="{4F2E6A6A-B0EC-43B0-AF5A-219930A14B7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fld id="{4F2E6A6A-B0EC-43B0-AF5A-219930A14B7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1067" name="Rectangle 43"/>
          <p:cNvSpPr>
            <a:spLocks noChangeArrowheads="1"/>
          </p:cNvSpPr>
          <p:nvPr/>
        </p:nvSpPr>
        <p:spPr bwMode="gray">
          <a:xfrm>
            <a:off x="0" y="9525"/>
            <a:ext cx="9144000" cy="1028700"/>
          </a:xfrm>
          <a:prstGeom prst="rect">
            <a:avLst/>
          </a:prstGeom>
          <a:solidFill>
            <a:srgbClr val="134575"/>
          </a:solidFill>
          <a:ln w="9525">
            <a:noFill/>
            <a:miter lim="800000"/>
            <a:headEnd/>
            <a:tailEnd/>
          </a:ln>
          <a:effectLst/>
        </p:spPr>
        <p:txBody>
          <a:bodyPr wrap="none" anchor="ctr"/>
          <a:lstStyle/>
          <a:p>
            <a:pPr>
              <a:defRPr/>
            </a:pPr>
            <a:endParaRPr lang="en-US"/>
          </a:p>
        </p:txBody>
      </p:sp>
      <p:sp>
        <p:nvSpPr>
          <p:cNvPr id="1068" name="Rectangle 44"/>
          <p:cNvSpPr>
            <a:spLocks noChangeArrowheads="1"/>
          </p:cNvSpPr>
          <p:nvPr/>
        </p:nvSpPr>
        <p:spPr bwMode="gray">
          <a:xfrm>
            <a:off x="1447800" y="0"/>
            <a:ext cx="7696200" cy="879475"/>
          </a:xfrm>
          <a:prstGeom prst="rect">
            <a:avLst/>
          </a:prstGeom>
          <a:solidFill>
            <a:srgbClr val="26698A"/>
          </a:solidFill>
          <a:ln w="9525">
            <a:noFill/>
            <a:miter lim="800000"/>
            <a:headEnd/>
            <a:tailEnd/>
          </a:ln>
          <a:effectLst/>
        </p:spPr>
        <p:txBody>
          <a:bodyPr wrap="none" anchor="ctr"/>
          <a:lstStyle/>
          <a:p>
            <a:pPr>
              <a:defRPr/>
            </a:pPr>
            <a:endParaRPr lang="en-US"/>
          </a:p>
        </p:txBody>
      </p:sp>
      <p:sp>
        <p:nvSpPr>
          <p:cNvPr id="1028" name="Rectangle 3"/>
          <p:cNvSpPr>
            <a:spLocks noGrp="1" noChangeArrowheads="1"/>
          </p:cNvSpPr>
          <p:nvPr>
            <p:ph type="body" idx="1"/>
          </p:nvPr>
        </p:nvSpPr>
        <p:spPr bwMode="gray">
          <a:xfrm>
            <a:off x="228600" y="1371600"/>
            <a:ext cx="8686800" cy="4943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70" name="Rectangle 46"/>
          <p:cNvSpPr>
            <a:spLocks noChangeArrowheads="1"/>
          </p:cNvSpPr>
          <p:nvPr/>
        </p:nvSpPr>
        <p:spPr bwMode="gray">
          <a:xfrm>
            <a:off x="0" y="1035050"/>
            <a:ext cx="1447800" cy="228600"/>
          </a:xfrm>
          <a:prstGeom prst="rect">
            <a:avLst/>
          </a:prstGeom>
          <a:solidFill>
            <a:srgbClr val="134575"/>
          </a:solidFill>
          <a:ln w="9525">
            <a:noFill/>
            <a:miter lim="800000"/>
            <a:headEnd/>
            <a:tailEnd/>
          </a:ln>
          <a:effectLst/>
        </p:spPr>
        <p:txBody>
          <a:bodyPr wrap="none" anchor="ctr"/>
          <a:lstStyle/>
          <a:p>
            <a:pPr>
              <a:defRPr/>
            </a:pPr>
            <a:endParaRPr lang="en-US"/>
          </a:p>
        </p:txBody>
      </p:sp>
      <p:sp>
        <p:nvSpPr>
          <p:cNvPr id="1081" name="Rectangle 57"/>
          <p:cNvSpPr>
            <a:spLocks noGrp="1" noChangeArrowheads="1"/>
          </p:cNvSpPr>
          <p:nvPr>
            <p:ph type="sldNum" sz="quarter" idx="4"/>
          </p:nvPr>
        </p:nvSpPr>
        <p:spPr bwMode="auto">
          <a:xfrm>
            <a:off x="8647113" y="6456363"/>
            <a:ext cx="4445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b="0">
                <a:solidFill>
                  <a:srgbClr val="000000"/>
                </a:solidFill>
                <a:latin typeface="Verdana" pitchFamily="34" charset="0"/>
              </a:defRPr>
            </a:lvl1pPr>
          </a:lstStyle>
          <a:p>
            <a:fld id="{4F2E6A6A-B0EC-43B0-AF5A-219930A14B75}" type="slidenum">
              <a:rPr lang="en-US" smtClean="0"/>
              <a:pPr/>
              <a:t>‹#›</a:t>
            </a:fld>
            <a:endParaRPr lang="en-US"/>
          </a:p>
        </p:txBody>
      </p:sp>
      <p:sp>
        <p:nvSpPr>
          <p:cNvPr id="1085" name="Line 61"/>
          <p:cNvSpPr>
            <a:spLocks noChangeShapeType="1"/>
          </p:cNvSpPr>
          <p:nvPr/>
        </p:nvSpPr>
        <p:spPr bwMode="auto">
          <a:xfrm flipH="1">
            <a:off x="0" y="6381750"/>
            <a:ext cx="9144000" cy="0"/>
          </a:xfrm>
          <a:prstGeom prst="line">
            <a:avLst/>
          </a:prstGeom>
          <a:noFill/>
          <a:ln w="9525">
            <a:solidFill>
              <a:srgbClr val="287094"/>
            </a:solidFill>
            <a:round/>
            <a:headEnd/>
            <a:tailEnd/>
          </a:ln>
          <a:effectLst/>
        </p:spPr>
        <p:txBody>
          <a:bodyPr/>
          <a:lstStyle/>
          <a:p>
            <a:pPr>
              <a:defRPr/>
            </a:pPr>
            <a:endParaRPr lang="en-US"/>
          </a:p>
        </p:txBody>
      </p:sp>
      <p:sp>
        <p:nvSpPr>
          <p:cNvPr id="1093" name="Text Box 69"/>
          <p:cNvSpPr txBox="1">
            <a:spLocks noChangeArrowheads="1"/>
          </p:cNvSpPr>
          <p:nvPr/>
        </p:nvSpPr>
        <p:spPr bwMode="auto">
          <a:xfrm>
            <a:off x="3065463" y="6445250"/>
            <a:ext cx="4976812" cy="336550"/>
          </a:xfrm>
          <a:prstGeom prst="rect">
            <a:avLst/>
          </a:prstGeom>
          <a:noFill/>
          <a:ln w="9525" algn="ctr">
            <a:noFill/>
            <a:miter lim="800000"/>
            <a:headEnd/>
            <a:tailEnd/>
          </a:ln>
          <a:effectLst/>
        </p:spPr>
        <p:txBody>
          <a:bodyPr wrap="none">
            <a:spAutoFit/>
          </a:bodyPr>
          <a:lstStyle/>
          <a:p>
            <a:pPr eaLnBrk="0" hangingPunct="0">
              <a:defRPr/>
            </a:pPr>
            <a:r>
              <a:rPr lang="en-US" sz="800" b="0">
                <a:solidFill>
                  <a:srgbClr val="000000"/>
                </a:solidFill>
                <a:latin typeface="Verdana" pitchFamily="34" charset="0"/>
              </a:rPr>
              <a:t>© 2007, Cognizant Technology Solutions                                             Confidential </a:t>
            </a:r>
          </a:p>
          <a:p>
            <a:pPr>
              <a:defRPr/>
            </a:pPr>
            <a:endParaRPr lang="en-US" sz="800">
              <a:solidFill>
                <a:srgbClr val="000000"/>
              </a:solidFill>
              <a:latin typeface="Verdana" pitchFamily="34" charset="0"/>
            </a:endParaRPr>
          </a:p>
        </p:txBody>
      </p:sp>
      <p:sp>
        <p:nvSpPr>
          <p:cNvPr id="1097" name="Line 73"/>
          <p:cNvSpPr>
            <a:spLocks noChangeShapeType="1"/>
          </p:cNvSpPr>
          <p:nvPr/>
        </p:nvSpPr>
        <p:spPr bwMode="auto">
          <a:xfrm>
            <a:off x="8618538" y="6391275"/>
            <a:ext cx="0" cy="457200"/>
          </a:xfrm>
          <a:prstGeom prst="line">
            <a:avLst/>
          </a:prstGeom>
          <a:noFill/>
          <a:ln w="25400">
            <a:solidFill>
              <a:srgbClr val="209D03"/>
            </a:solidFill>
            <a:round/>
            <a:headEnd/>
            <a:tailEnd/>
          </a:ln>
          <a:effectLst/>
        </p:spPr>
        <p:txBody>
          <a:bodyPr/>
          <a:lstStyle/>
          <a:p>
            <a:pPr>
              <a:defRPr/>
            </a:pPr>
            <a:endParaRPr lang="en-US"/>
          </a:p>
        </p:txBody>
      </p:sp>
      <p:sp>
        <p:nvSpPr>
          <p:cNvPr id="1098" name="Rectangle 74"/>
          <p:cNvSpPr>
            <a:spLocks noChangeArrowheads="1"/>
          </p:cNvSpPr>
          <p:nvPr/>
        </p:nvSpPr>
        <p:spPr bwMode="gray">
          <a:xfrm>
            <a:off x="0" y="639763"/>
            <a:ext cx="9144000" cy="236537"/>
          </a:xfrm>
          <a:prstGeom prst="rect">
            <a:avLst/>
          </a:prstGeom>
          <a:gradFill rotWithShape="1">
            <a:gsLst>
              <a:gs pos="0">
                <a:srgbClr val="2D9F01"/>
              </a:gs>
              <a:gs pos="100000">
                <a:srgbClr val="2D9F01">
                  <a:gamma/>
                  <a:tint val="74118"/>
                  <a:invGamma/>
                </a:srgbClr>
              </a:gs>
            </a:gsLst>
            <a:lin ang="0" scaled="1"/>
          </a:gradFill>
          <a:ln w="9525">
            <a:noFill/>
            <a:miter lim="800000"/>
            <a:headEnd/>
            <a:tailEnd/>
          </a:ln>
          <a:effectLst/>
        </p:spPr>
        <p:txBody>
          <a:bodyPr wrap="none" anchor="ctr"/>
          <a:lstStyle/>
          <a:p>
            <a:pPr>
              <a:defRPr/>
            </a:pPr>
            <a:endParaRPr lang="en-US"/>
          </a:p>
        </p:txBody>
      </p:sp>
      <p:sp>
        <p:nvSpPr>
          <p:cNvPr id="1069" name="Rectangle 45"/>
          <p:cNvSpPr>
            <a:spLocks noChangeArrowheads="1"/>
          </p:cNvSpPr>
          <p:nvPr/>
        </p:nvSpPr>
        <p:spPr bwMode="gray">
          <a:xfrm>
            <a:off x="0" y="158750"/>
            <a:ext cx="9144000" cy="603250"/>
          </a:xfrm>
          <a:prstGeom prst="rect">
            <a:avLst/>
          </a:prstGeom>
          <a:gradFill rotWithShape="1">
            <a:gsLst>
              <a:gs pos="0">
                <a:srgbClr val="3188B5">
                  <a:gamma/>
                  <a:shade val="46275"/>
                  <a:invGamma/>
                </a:srgbClr>
              </a:gs>
              <a:gs pos="100000">
                <a:srgbClr val="3188B5"/>
              </a:gs>
            </a:gsLst>
            <a:lin ang="0" scaled="1"/>
          </a:gradFill>
          <a:ln w="9525">
            <a:noFill/>
            <a:miter lim="800000"/>
            <a:headEnd/>
            <a:tailEnd/>
          </a:ln>
          <a:effectLst/>
        </p:spPr>
        <p:txBody>
          <a:bodyPr wrap="none" anchor="ctr"/>
          <a:lstStyle/>
          <a:p>
            <a:pPr>
              <a:defRPr/>
            </a:pPr>
            <a:endParaRPr lang="en-US"/>
          </a:p>
        </p:txBody>
      </p:sp>
      <p:sp>
        <p:nvSpPr>
          <p:cNvPr id="1036" name="Rectangle 50"/>
          <p:cNvSpPr>
            <a:spLocks noGrp="1" noChangeArrowheads="1"/>
          </p:cNvSpPr>
          <p:nvPr>
            <p:ph type="title"/>
          </p:nvPr>
        </p:nvSpPr>
        <p:spPr bwMode="gray">
          <a:xfrm>
            <a:off x="1447800" y="206375"/>
            <a:ext cx="6858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73" name="Rectangle 49"/>
          <p:cNvSpPr>
            <a:spLocks noChangeArrowheads="1"/>
          </p:cNvSpPr>
          <p:nvPr/>
        </p:nvSpPr>
        <p:spPr bwMode="gray">
          <a:xfrm>
            <a:off x="0" y="0"/>
            <a:ext cx="1447800" cy="1066800"/>
          </a:xfrm>
          <a:prstGeom prst="rect">
            <a:avLst/>
          </a:prstGeom>
          <a:solidFill>
            <a:srgbClr val="134575"/>
          </a:solidFill>
          <a:ln w="9525">
            <a:noFill/>
            <a:miter lim="800000"/>
            <a:headEnd/>
            <a:tailEnd/>
          </a:ln>
          <a:effectLst/>
        </p:spPr>
        <p:txBody>
          <a:bodyPr wrap="none" anchor="ctr"/>
          <a:lstStyle/>
          <a:p>
            <a:pPr>
              <a:defRPr/>
            </a:pPr>
            <a:endParaRPr lang="en-US"/>
          </a:p>
        </p:txBody>
      </p:sp>
      <p:pic>
        <p:nvPicPr>
          <p:cNvPr id="1038" name="Picture 41"/>
          <p:cNvPicPr>
            <a:picLocks noChangeAspect="1" noChangeArrowheads="1"/>
          </p:cNvPicPr>
          <p:nvPr/>
        </p:nvPicPr>
        <p:blipFill>
          <a:blip r:embed="rId14" cstate="print"/>
          <a:srcRect/>
          <a:stretch>
            <a:fillRect/>
          </a:stretch>
        </p:blipFill>
        <p:spPr bwMode="gray">
          <a:xfrm>
            <a:off x="0" y="0"/>
            <a:ext cx="1243013" cy="1038225"/>
          </a:xfrm>
          <a:prstGeom prst="rect">
            <a:avLst/>
          </a:prstGeom>
          <a:noFill/>
          <a:ln w="9525">
            <a:noFill/>
            <a:miter lim="800000"/>
            <a:headEnd/>
            <a:tailEnd/>
          </a:ln>
        </p:spPr>
      </p:pic>
      <p:sp>
        <p:nvSpPr>
          <p:cNvPr id="1082" name="Rectangle 58"/>
          <p:cNvSpPr>
            <a:spLocks noChangeArrowheads="1"/>
          </p:cNvSpPr>
          <p:nvPr/>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pic>
        <p:nvPicPr>
          <p:cNvPr id="1040" name="Picture 16" descr="Academy Logo.jpg"/>
          <p:cNvPicPr>
            <a:picLocks noChangeAspect="1"/>
          </p:cNvPicPr>
          <p:nvPr/>
        </p:nvPicPr>
        <p:blipFill>
          <a:blip r:embed="rId15" cstate="print"/>
          <a:srcRect/>
          <a:stretch>
            <a:fillRect/>
          </a:stretch>
        </p:blipFill>
        <p:spPr bwMode="auto">
          <a:xfrm>
            <a:off x="215900" y="6403975"/>
            <a:ext cx="1460500" cy="4175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iming>
    <p:tnLst>
      <p:par>
        <p:cTn id="1" dur="indefinite" restart="never" nodeType="tmRoot"/>
      </p:par>
    </p:tnLst>
  </p:timing>
  <p:txStyles>
    <p:titleStyle>
      <a:lvl1pPr algn="ctr" rtl="0" eaLnBrk="1" fontAlgn="base" hangingPunct="1">
        <a:spcBef>
          <a:spcPct val="0"/>
        </a:spcBef>
        <a:spcAft>
          <a:spcPct val="0"/>
        </a:spcAft>
        <a:defRPr sz="4000">
          <a:solidFill>
            <a:schemeClr val="bg1"/>
          </a:solidFill>
          <a:latin typeface="+mj-lt"/>
          <a:ea typeface="+mj-ea"/>
          <a:cs typeface="+mj-cs"/>
        </a:defRPr>
      </a:lvl1pPr>
      <a:lvl2pPr algn="ctr" rtl="0" eaLnBrk="1" fontAlgn="base" hangingPunct="1">
        <a:spcBef>
          <a:spcPct val="0"/>
        </a:spcBef>
        <a:spcAft>
          <a:spcPct val="0"/>
        </a:spcAft>
        <a:defRPr sz="4000">
          <a:solidFill>
            <a:schemeClr val="bg1"/>
          </a:solidFill>
          <a:latin typeface="Monotype Corsiva" pitchFamily="66" charset="0"/>
        </a:defRPr>
      </a:lvl2pPr>
      <a:lvl3pPr algn="ctr" rtl="0" eaLnBrk="1" fontAlgn="base" hangingPunct="1">
        <a:spcBef>
          <a:spcPct val="0"/>
        </a:spcBef>
        <a:spcAft>
          <a:spcPct val="0"/>
        </a:spcAft>
        <a:defRPr sz="4000">
          <a:solidFill>
            <a:schemeClr val="bg1"/>
          </a:solidFill>
          <a:latin typeface="Monotype Corsiva" pitchFamily="66" charset="0"/>
        </a:defRPr>
      </a:lvl3pPr>
      <a:lvl4pPr algn="ctr" rtl="0" eaLnBrk="1" fontAlgn="base" hangingPunct="1">
        <a:spcBef>
          <a:spcPct val="0"/>
        </a:spcBef>
        <a:spcAft>
          <a:spcPct val="0"/>
        </a:spcAft>
        <a:defRPr sz="4000">
          <a:solidFill>
            <a:schemeClr val="bg1"/>
          </a:solidFill>
          <a:latin typeface="Monotype Corsiva" pitchFamily="66" charset="0"/>
        </a:defRPr>
      </a:lvl4pPr>
      <a:lvl5pPr algn="ctr" rtl="0" eaLnBrk="1" fontAlgn="base" hangingPunct="1">
        <a:spcBef>
          <a:spcPct val="0"/>
        </a:spcBef>
        <a:spcAft>
          <a:spcPct val="0"/>
        </a:spcAft>
        <a:defRPr sz="4000">
          <a:solidFill>
            <a:schemeClr val="bg1"/>
          </a:solidFill>
          <a:latin typeface="Monotype Corsiva" pitchFamily="66" charset="0"/>
        </a:defRPr>
      </a:lvl5pPr>
      <a:lvl6pPr marL="457200" algn="ctr" rtl="0" eaLnBrk="1" fontAlgn="base" hangingPunct="1">
        <a:spcBef>
          <a:spcPct val="0"/>
        </a:spcBef>
        <a:spcAft>
          <a:spcPct val="0"/>
        </a:spcAft>
        <a:defRPr sz="4000">
          <a:solidFill>
            <a:schemeClr val="bg1"/>
          </a:solidFill>
          <a:latin typeface="Monotype Corsiva" pitchFamily="66" charset="0"/>
        </a:defRPr>
      </a:lvl6pPr>
      <a:lvl7pPr marL="914400" algn="ctr" rtl="0" eaLnBrk="1" fontAlgn="base" hangingPunct="1">
        <a:spcBef>
          <a:spcPct val="0"/>
        </a:spcBef>
        <a:spcAft>
          <a:spcPct val="0"/>
        </a:spcAft>
        <a:defRPr sz="4000">
          <a:solidFill>
            <a:schemeClr val="bg1"/>
          </a:solidFill>
          <a:latin typeface="Monotype Corsiva" pitchFamily="66" charset="0"/>
        </a:defRPr>
      </a:lvl7pPr>
      <a:lvl8pPr marL="1371600" algn="ctr" rtl="0" eaLnBrk="1" fontAlgn="base" hangingPunct="1">
        <a:spcBef>
          <a:spcPct val="0"/>
        </a:spcBef>
        <a:spcAft>
          <a:spcPct val="0"/>
        </a:spcAft>
        <a:defRPr sz="4000">
          <a:solidFill>
            <a:schemeClr val="bg1"/>
          </a:solidFill>
          <a:latin typeface="Monotype Corsiva" pitchFamily="66" charset="0"/>
        </a:defRPr>
      </a:lvl8pPr>
      <a:lvl9pPr marL="1828800" algn="ctr" rtl="0" eaLnBrk="1" fontAlgn="base" hangingPunct="1">
        <a:spcBef>
          <a:spcPct val="0"/>
        </a:spcBef>
        <a:spcAft>
          <a:spcPct val="0"/>
        </a:spcAft>
        <a:defRPr sz="4000">
          <a:solidFill>
            <a:schemeClr val="bg1"/>
          </a:solidFill>
          <a:latin typeface="Monotype Corsiva" pitchFamily="66" charset="0"/>
        </a:defRPr>
      </a:lvl9pPr>
    </p:titleStyle>
    <p:bodyStyle>
      <a:lvl1pPr marL="342900" indent="-342900" algn="l" rtl="0" eaLnBrk="1" fontAlgn="base" hangingPunct="1">
        <a:spcBef>
          <a:spcPct val="20000"/>
        </a:spcBef>
        <a:spcAft>
          <a:spcPct val="0"/>
        </a:spcAft>
        <a:buSzPct val="95000"/>
        <a:buFont typeface="Wingdings" pitchFamily="2" charset="2"/>
        <a:buChar char="v"/>
        <a:defRPr sz="2400">
          <a:solidFill>
            <a:schemeClr val="tx1"/>
          </a:solidFill>
          <a:latin typeface="+mn-lt"/>
          <a:ea typeface="+mn-ea"/>
          <a:cs typeface="+mn-cs"/>
        </a:defRPr>
      </a:lvl1pPr>
      <a:lvl2pPr marL="687388" indent="-230188" algn="l" rtl="0" eaLnBrk="1" fontAlgn="base" hangingPunct="1">
        <a:spcBef>
          <a:spcPct val="20000"/>
        </a:spcBef>
        <a:spcAft>
          <a:spcPct val="0"/>
        </a:spcAft>
        <a:buClr>
          <a:schemeClr val="accent1"/>
        </a:buClr>
        <a:buSzPct val="85000"/>
        <a:buFont typeface="Wingdings 2" pitchFamily="18" charset="2"/>
        <a:buChar char="®"/>
        <a:defRPr sz="20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55000"/>
        <a:buFont typeface="Wingdings 2" pitchFamily="18" charset="2"/>
        <a:buChar char=""/>
        <a:defRPr sz="16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16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16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16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16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mssqltips.com/sqlservertip/1944/sql-server-2005-and-2008-ranking-functions-rownumber-and-rank/" TargetMode="External"/><Relationship Id="rId2" Type="http://schemas.openxmlformats.org/officeDocument/2006/relationships/hyperlink" Target="http://msdn.microsoft.com/en-us/library/ms189798.aspx" TargetMode="External"/><Relationship Id="rId1" Type="http://schemas.openxmlformats.org/officeDocument/2006/relationships/slideLayout" Target="../slideLayouts/slideLayout2.xml"/><Relationship Id="rId5" Type="http://schemas.openxmlformats.org/officeDocument/2006/relationships/hyperlink" Target="http://stackoverflow.com/questions/10037570/ranking-rows-using-sql-server-rank-function-without-skipping-a-rank-number" TargetMode="External"/><Relationship Id="rId4" Type="http://schemas.openxmlformats.org/officeDocument/2006/relationships/hyperlink" Target="http://www.bidn.com/blogs/pkumar3/ssas/2702/sql-server-ranking-function-with-example"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dirty="0" smtClean="0"/>
              <a:t>SQL Server 2008 new features</a:t>
            </a:r>
          </a:p>
        </p:txBody>
      </p:sp>
      <p:sp>
        <p:nvSpPr>
          <p:cNvPr id="3075" name="Rectangle 5"/>
          <p:cNvSpPr>
            <a:spLocks noGrp="1" noChangeArrowheads="1"/>
          </p:cNvSpPr>
          <p:nvPr>
            <p:ph type="subTitle" idx="1"/>
          </p:nvPr>
        </p:nvSpPr>
        <p:spPr/>
        <p:txBody>
          <a:bodyPr/>
          <a:lstStyle/>
          <a:p>
            <a:pPr eaLnBrk="1" hangingPunct="1"/>
            <a:r>
              <a:rPr lang="en-US" b="0" dirty="0" smtClean="0">
                <a:latin typeface="Gill Sans MT" pitchFamily="34" charset="0"/>
              </a:rPr>
              <a:t>Day 1</a:t>
            </a:r>
          </a:p>
        </p:txBody>
      </p:sp>
      <p:pic>
        <p:nvPicPr>
          <p:cNvPr id="3076" name="Picture 18" descr="MrSmarty_Mascot_R"/>
          <p:cNvPicPr>
            <a:picLocks noChangeAspect="1" noChangeArrowheads="1"/>
          </p:cNvPicPr>
          <p:nvPr/>
        </p:nvPicPr>
        <p:blipFill>
          <a:blip r:embed="rId2" cstate="print"/>
          <a:srcRect/>
          <a:stretch>
            <a:fillRect/>
          </a:stretch>
        </p:blipFill>
        <p:spPr bwMode="auto">
          <a:xfrm>
            <a:off x="4913313" y="5392738"/>
            <a:ext cx="1335087" cy="1393825"/>
          </a:xfrm>
          <a:prstGeom prst="rect">
            <a:avLst/>
          </a:prstGeom>
          <a:noFill/>
          <a:ln w="9525">
            <a:noFill/>
            <a:miter lim="800000"/>
            <a:headEnd/>
            <a:tailEnd/>
          </a:ln>
        </p:spPr>
      </p:pic>
      <p:sp>
        <p:nvSpPr>
          <p:cNvPr id="3077" name="Text Box 12"/>
          <p:cNvSpPr txBox="1">
            <a:spLocks noChangeArrowheads="1"/>
          </p:cNvSpPr>
          <p:nvPr/>
        </p:nvSpPr>
        <p:spPr bwMode="auto">
          <a:xfrm>
            <a:off x="6477000" y="6437313"/>
            <a:ext cx="2338388" cy="304800"/>
          </a:xfrm>
          <a:prstGeom prst="rect">
            <a:avLst/>
          </a:prstGeom>
          <a:noFill/>
          <a:ln w="9525">
            <a:noFill/>
            <a:miter lim="800000"/>
            <a:headEnd/>
            <a:tailEnd/>
          </a:ln>
        </p:spPr>
        <p:txBody>
          <a:bodyPr>
            <a:spAutoFit/>
          </a:bodyPr>
          <a:lstStyle/>
          <a:p>
            <a:r>
              <a:rPr lang="en-US" sz="1400">
                <a:solidFill>
                  <a:srgbClr val="3188B4"/>
                </a:solidFill>
              </a:rPr>
              <a:t>C3: Protected</a:t>
            </a:r>
          </a:p>
        </p:txBody>
      </p:sp>
    </p:spTree>
    <p:extLst>
      <p:ext uri="{BB962C8B-B14F-4D97-AF65-F5344CB8AC3E}">
        <p14:creationId xmlns:p14="http://schemas.microsoft.com/office/powerpoint/2010/main" val="12275380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ROWNUMBER EXAMPLE- 2</a:t>
            </a:r>
            <a:endParaRPr lang="en-US" sz="4400" dirty="0"/>
          </a:p>
        </p:txBody>
      </p:sp>
      <p:sp>
        <p:nvSpPr>
          <p:cNvPr id="3" name="Content Placeholder 2"/>
          <p:cNvSpPr>
            <a:spLocks noGrp="1"/>
          </p:cNvSpPr>
          <p:nvPr>
            <p:ph idx="1"/>
          </p:nvPr>
        </p:nvSpPr>
        <p:spPr/>
        <p:txBody>
          <a:bodyPr>
            <a:normAutofit/>
          </a:bodyPr>
          <a:lstStyle/>
          <a:p>
            <a:pPr>
              <a:buNone/>
            </a:pPr>
            <a:r>
              <a:rPr lang="en-US" sz="2800" dirty="0" smtClean="0"/>
              <a:t>SELECT ROW_NUMBER()</a:t>
            </a:r>
          </a:p>
          <a:p>
            <a:pPr>
              <a:buNone/>
            </a:pPr>
            <a:r>
              <a:rPr lang="en-US" sz="2800" dirty="0" smtClean="0"/>
              <a:t> OVER </a:t>
            </a:r>
          </a:p>
          <a:p>
            <a:pPr>
              <a:buNone/>
            </a:pPr>
            <a:r>
              <a:rPr lang="en-US" sz="2800" dirty="0" smtClean="0"/>
              <a:t>(</a:t>
            </a:r>
            <a:r>
              <a:rPr lang="en-US" sz="2800" dirty="0" smtClean="0">
                <a:solidFill>
                  <a:srgbClr val="FF0000"/>
                </a:solidFill>
              </a:rPr>
              <a:t>ORDER BY </a:t>
            </a:r>
            <a:r>
              <a:rPr lang="en-US" sz="2800" dirty="0" smtClean="0"/>
              <a:t>(</a:t>
            </a:r>
            <a:r>
              <a:rPr lang="en-US" sz="2800" dirty="0" smtClean="0">
                <a:solidFill>
                  <a:srgbClr val="FFC000"/>
                </a:solidFill>
              </a:rPr>
              <a:t>SELECT 1</a:t>
            </a:r>
            <a:r>
              <a:rPr lang="en-US" sz="2800" dirty="0" smtClean="0"/>
              <a:t>))</a:t>
            </a:r>
          </a:p>
          <a:p>
            <a:pPr>
              <a:buNone/>
            </a:pPr>
            <a:r>
              <a:rPr lang="en-US" sz="2800" dirty="0" smtClean="0"/>
              <a:t> AS [</a:t>
            </a:r>
            <a:r>
              <a:rPr lang="en-US" sz="2800" dirty="0" err="1" smtClean="0"/>
              <a:t>RowNumber</a:t>
            </a:r>
            <a:r>
              <a:rPr lang="en-US" sz="2800" dirty="0" smtClean="0"/>
              <a:t>], </a:t>
            </a:r>
            <a:r>
              <a:rPr lang="en-US" sz="2800" dirty="0" err="1" smtClean="0"/>
              <a:t>FirstName</a:t>
            </a:r>
            <a:r>
              <a:rPr lang="en-US" sz="2800" dirty="0" smtClean="0"/>
              <a:t>, Age </a:t>
            </a:r>
          </a:p>
          <a:p>
            <a:pPr>
              <a:buNone/>
            </a:pPr>
            <a:r>
              <a:rPr lang="en-US" sz="2800" dirty="0" smtClean="0"/>
              <a:t>FROM Person</a:t>
            </a:r>
            <a:endParaRPr 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RESULT</a:t>
            </a:r>
            <a:r>
              <a:rPr lang="en-US" dirty="0" smtClean="0"/>
              <a:t> </a:t>
            </a:r>
            <a:endParaRPr lang="en-US" dirty="0"/>
          </a:p>
        </p:txBody>
      </p:sp>
      <p:sp>
        <p:nvSpPr>
          <p:cNvPr id="3" name="Content Placeholder 2"/>
          <p:cNvSpPr>
            <a:spLocks noGrp="1"/>
          </p:cNvSpPr>
          <p:nvPr>
            <p:ph idx="1"/>
          </p:nvPr>
        </p:nvSpPr>
        <p:spPr>
          <a:xfrm>
            <a:off x="609600" y="1428736"/>
            <a:ext cx="7924800" cy="5286412"/>
          </a:xfrm>
        </p:spPr>
        <p:txBody>
          <a:bodyPr>
            <a:normAutofit/>
          </a:bodyPr>
          <a:lstStyle/>
          <a:p>
            <a:pPr>
              <a:buNone/>
            </a:pPr>
            <a:r>
              <a:rPr lang="en-US" sz="2000" dirty="0" smtClean="0"/>
              <a:t>Row Number		</a:t>
            </a:r>
            <a:r>
              <a:rPr lang="en-US" sz="2000" dirty="0" err="1" smtClean="0"/>
              <a:t>FirstName</a:t>
            </a:r>
            <a:r>
              <a:rPr lang="en-US" sz="2000" dirty="0" smtClean="0"/>
              <a:t> 	Age </a:t>
            </a:r>
          </a:p>
          <a:p>
            <a:pPr>
              <a:buNone/>
            </a:pPr>
            <a:r>
              <a:rPr lang="en-US" sz="2000" dirty="0" smtClean="0"/>
              <a:t> 1			 	Ted 		23</a:t>
            </a:r>
          </a:p>
          <a:p>
            <a:pPr>
              <a:buNone/>
            </a:pPr>
            <a:r>
              <a:rPr lang="en-US" sz="2000" dirty="0" smtClean="0"/>
              <a:t> 2			 	John 		40</a:t>
            </a:r>
          </a:p>
          <a:p>
            <a:pPr>
              <a:buNone/>
            </a:pPr>
            <a:r>
              <a:rPr lang="en-US" sz="2000" dirty="0" smtClean="0"/>
              <a:t> 3			 	George 		6</a:t>
            </a:r>
          </a:p>
          <a:p>
            <a:pPr>
              <a:buNone/>
            </a:pPr>
            <a:r>
              <a:rPr lang="en-US" sz="2000" dirty="0" smtClean="0"/>
              <a:t> 4			 	Mary 		11</a:t>
            </a:r>
          </a:p>
          <a:p>
            <a:pPr>
              <a:buNone/>
            </a:pPr>
            <a:r>
              <a:rPr lang="en-US" sz="2000" dirty="0" smtClean="0"/>
              <a:t> 5			 	Sam 		17</a:t>
            </a:r>
          </a:p>
          <a:p>
            <a:pPr>
              <a:buNone/>
            </a:pPr>
            <a:r>
              <a:rPr lang="en-US" sz="2000" dirty="0" smtClean="0"/>
              <a:t> 6			 	Doris 		6</a:t>
            </a:r>
          </a:p>
          <a:p>
            <a:pPr>
              <a:buNone/>
            </a:pPr>
            <a:r>
              <a:rPr lang="en-US" sz="2000" dirty="0" smtClean="0"/>
              <a:t> 7			 	Frank 		38</a:t>
            </a:r>
          </a:p>
          <a:p>
            <a:pPr>
              <a:buNone/>
            </a:pPr>
            <a:r>
              <a:rPr lang="en-US" sz="2000" dirty="0" smtClean="0"/>
              <a:t> 8			 	Larry 		5</a:t>
            </a:r>
          </a:p>
          <a:p>
            <a:pPr>
              <a:buNone/>
            </a:pPr>
            <a:r>
              <a:rPr lang="en-US" sz="2000" dirty="0" smtClean="0"/>
              <a:t> 9			 	Sue		29</a:t>
            </a:r>
          </a:p>
          <a:p>
            <a:pPr>
              <a:buNone/>
            </a:pPr>
            <a:r>
              <a:rPr lang="en-US" sz="2000" dirty="0" smtClean="0"/>
              <a:t> 10			 	Sherry 		11</a:t>
            </a:r>
          </a:p>
          <a:p>
            <a:pPr>
              <a:buNone/>
            </a:pPr>
            <a:r>
              <a:rPr lang="en-US" sz="2000" dirty="0" smtClean="0"/>
              <a:t> 11			 	Marty 		23</a:t>
            </a: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ROWNUMBER EXAMPLE -3</a:t>
            </a:r>
            <a:endParaRPr lang="en-US" sz="4400" dirty="0"/>
          </a:p>
        </p:txBody>
      </p:sp>
      <p:sp>
        <p:nvSpPr>
          <p:cNvPr id="3" name="Content Placeholder 2"/>
          <p:cNvSpPr>
            <a:spLocks noGrp="1"/>
          </p:cNvSpPr>
          <p:nvPr>
            <p:ph idx="1"/>
          </p:nvPr>
        </p:nvSpPr>
        <p:spPr/>
        <p:txBody>
          <a:bodyPr>
            <a:normAutofit/>
          </a:bodyPr>
          <a:lstStyle/>
          <a:p>
            <a:pPr>
              <a:buNone/>
            </a:pPr>
            <a:r>
              <a:rPr lang="en-US" sz="2800" dirty="0" smtClean="0"/>
              <a:t>SELECT ROW_NUMBER()</a:t>
            </a:r>
          </a:p>
          <a:p>
            <a:pPr>
              <a:buNone/>
            </a:pPr>
            <a:r>
              <a:rPr lang="en-US" sz="2800" dirty="0" smtClean="0"/>
              <a:t>OVER</a:t>
            </a:r>
          </a:p>
          <a:p>
            <a:pPr>
              <a:buNone/>
            </a:pPr>
            <a:r>
              <a:rPr lang="en-US" sz="2800" dirty="0" smtClean="0"/>
              <a:t>(</a:t>
            </a:r>
            <a:r>
              <a:rPr lang="en-US" sz="2800" dirty="0" smtClean="0">
                <a:solidFill>
                  <a:srgbClr val="FFC000"/>
                </a:solidFill>
              </a:rPr>
              <a:t>PARTITION BY Gender </a:t>
            </a:r>
            <a:r>
              <a:rPr lang="en-US" sz="2800" dirty="0" smtClean="0">
                <a:solidFill>
                  <a:srgbClr val="FF0000"/>
                </a:solidFill>
              </a:rPr>
              <a:t>ORDER BY Age</a:t>
            </a:r>
            <a:r>
              <a:rPr lang="en-US" sz="2800" dirty="0" smtClean="0"/>
              <a:t>)</a:t>
            </a:r>
          </a:p>
          <a:p>
            <a:pPr>
              <a:buNone/>
            </a:pPr>
            <a:r>
              <a:rPr lang="en-US" sz="2800" dirty="0" smtClean="0"/>
              <a:t> AS [Partition],</a:t>
            </a:r>
          </a:p>
          <a:p>
            <a:pPr>
              <a:buNone/>
            </a:pPr>
            <a:r>
              <a:rPr lang="en-US" sz="2800" dirty="0" smtClean="0"/>
              <a:t> </a:t>
            </a:r>
            <a:r>
              <a:rPr lang="en-US" sz="2800" dirty="0" err="1" smtClean="0"/>
              <a:t>FirstName</a:t>
            </a:r>
            <a:r>
              <a:rPr lang="en-US" sz="2800" dirty="0" smtClean="0"/>
              <a:t>, Age, Gender </a:t>
            </a:r>
          </a:p>
          <a:p>
            <a:pPr>
              <a:buNone/>
            </a:pPr>
            <a:r>
              <a:rPr lang="en-US" sz="2800" dirty="0" smtClean="0"/>
              <a:t>FROM Person</a:t>
            </a:r>
            <a:endParaRPr lang="en-US"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654032"/>
          </a:xfrm>
        </p:spPr>
        <p:txBody>
          <a:bodyPr/>
          <a:lstStyle/>
          <a:p>
            <a:pPr algn="ctr"/>
            <a:r>
              <a:rPr lang="en-US" sz="4400" dirty="0" smtClean="0"/>
              <a:t>RESULT</a:t>
            </a:r>
            <a:endParaRPr lang="en-US" sz="4400" dirty="0"/>
          </a:p>
        </p:txBody>
      </p:sp>
      <p:sp>
        <p:nvSpPr>
          <p:cNvPr id="3" name="Content Placeholder 2"/>
          <p:cNvSpPr>
            <a:spLocks noGrp="1"/>
          </p:cNvSpPr>
          <p:nvPr>
            <p:ph idx="1"/>
          </p:nvPr>
        </p:nvSpPr>
        <p:spPr>
          <a:xfrm>
            <a:off x="609600" y="1000108"/>
            <a:ext cx="7924800" cy="5357850"/>
          </a:xfrm>
        </p:spPr>
        <p:txBody>
          <a:bodyPr>
            <a:noAutofit/>
          </a:bodyPr>
          <a:lstStyle/>
          <a:p>
            <a:pPr>
              <a:buNone/>
            </a:pPr>
            <a:r>
              <a:rPr lang="en-US" sz="2000" dirty="0" smtClean="0"/>
              <a:t>Partition	</a:t>
            </a:r>
            <a:r>
              <a:rPr lang="en-US" sz="2000" dirty="0" err="1" smtClean="0"/>
              <a:t>FirstName</a:t>
            </a:r>
            <a:r>
              <a:rPr lang="en-US" sz="2000" dirty="0" smtClean="0"/>
              <a:t>		Age 	Gender </a:t>
            </a:r>
          </a:p>
          <a:p>
            <a:pPr>
              <a:buNone/>
            </a:pPr>
            <a:r>
              <a:rPr lang="en-US" sz="2000" dirty="0" smtClean="0"/>
              <a:t>1		 Doris 			 6 	 F</a:t>
            </a:r>
          </a:p>
          <a:p>
            <a:pPr>
              <a:buNone/>
            </a:pPr>
            <a:r>
              <a:rPr lang="en-US" sz="2000" dirty="0" smtClean="0"/>
              <a:t>2		 Mary 			11	 F</a:t>
            </a:r>
          </a:p>
          <a:p>
            <a:pPr>
              <a:buNone/>
            </a:pPr>
            <a:r>
              <a:rPr lang="en-US" sz="2000" dirty="0" smtClean="0"/>
              <a:t>3		 Sherry 			11 	 F</a:t>
            </a:r>
          </a:p>
          <a:p>
            <a:pPr>
              <a:buNone/>
            </a:pPr>
            <a:r>
              <a:rPr lang="en-US" sz="2000" dirty="0" smtClean="0"/>
              <a:t>4		 Sue 			29 	 F </a:t>
            </a:r>
          </a:p>
          <a:p>
            <a:pPr>
              <a:buNone/>
            </a:pPr>
            <a:r>
              <a:rPr lang="en-US" sz="2000" dirty="0" smtClean="0"/>
              <a:t>1 		 Larry 			 5 	 M</a:t>
            </a:r>
          </a:p>
          <a:p>
            <a:pPr>
              <a:buNone/>
            </a:pPr>
            <a:r>
              <a:rPr lang="en-US" sz="2000" dirty="0" smtClean="0"/>
              <a:t>2		 George 			 6 	 M</a:t>
            </a:r>
          </a:p>
          <a:p>
            <a:pPr>
              <a:buNone/>
            </a:pPr>
            <a:r>
              <a:rPr lang="en-US" sz="2000" dirty="0" smtClean="0"/>
              <a:t>3 		 Sam 		 	17 	 M</a:t>
            </a:r>
          </a:p>
          <a:p>
            <a:pPr>
              <a:buNone/>
            </a:pPr>
            <a:r>
              <a:rPr lang="en-US" sz="2000" dirty="0" smtClean="0"/>
              <a:t>4		 Ted 			23 	 M </a:t>
            </a:r>
          </a:p>
          <a:p>
            <a:pPr>
              <a:buNone/>
            </a:pPr>
            <a:r>
              <a:rPr lang="en-US" sz="2000" dirty="0" smtClean="0"/>
              <a:t>5 		 Marty 			23 	 M </a:t>
            </a:r>
          </a:p>
          <a:p>
            <a:pPr>
              <a:buNone/>
            </a:pPr>
            <a:r>
              <a:rPr lang="en-US" sz="2000" dirty="0" smtClean="0"/>
              <a:t>6	           Frank 			38 	 M </a:t>
            </a:r>
          </a:p>
          <a:p>
            <a:pPr>
              <a:buNone/>
            </a:pPr>
            <a:r>
              <a:rPr lang="en-US" sz="2000" dirty="0" smtClean="0"/>
              <a:t>7		 John 			40 	 M</a:t>
            </a:r>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RANK() </a:t>
            </a:r>
            <a:endParaRPr lang="en-US" sz="4400" dirty="0"/>
          </a:p>
        </p:txBody>
      </p:sp>
      <p:sp>
        <p:nvSpPr>
          <p:cNvPr id="3" name="Content Placeholder 2"/>
          <p:cNvSpPr>
            <a:spLocks noGrp="1"/>
          </p:cNvSpPr>
          <p:nvPr>
            <p:ph idx="1"/>
          </p:nvPr>
        </p:nvSpPr>
        <p:spPr/>
        <p:txBody>
          <a:bodyPr>
            <a:noAutofit/>
          </a:bodyPr>
          <a:lstStyle/>
          <a:p>
            <a:pPr>
              <a:buFont typeface="Wingdings" pitchFamily="2" charset="2"/>
              <a:buChar char="Ø"/>
            </a:pPr>
            <a:r>
              <a:rPr lang="en-US" sz="2800" dirty="0" smtClean="0"/>
              <a:t>Returns the rank of each row within the partition of a result set.</a:t>
            </a:r>
          </a:p>
          <a:p>
            <a:pPr>
              <a:buFont typeface="Wingdings" pitchFamily="2" charset="2"/>
              <a:buChar char="Ø"/>
            </a:pPr>
            <a:r>
              <a:rPr lang="en-US" sz="2800" dirty="0" smtClean="0"/>
              <a:t>Rank function can cause non-consecutive rankings if the tested values are the same</a:t>
            </a:r>
          </a:p>
          <a:p>
            <a:pPr marL="0" indent="0">
              <a:buNone/>
            </a:pPr>
            <a:r>
              <a:rPr lang="en-US" sz="2800" dirty="0" smtClean="0"/>
              <a:t>Syntax:</a:t>
            </a:r>
          </a:p>
          <a:p>
            <a:pPr marL="0" indent="0">
              <a:buNone/>
            </a:pPr>
            <a:r>
              <a:rPr lang="en-US" sz="2800" i="1" dirty="0"/>
              <a:t>RANK ( ) OVER ( </a:t>
            </a:r>
            <a:r>
              <a:rPr lang="en-US" sz="2800" i="1" dirty="0" smtClean="0"/>
              <a:t>[ </a:t>
            </a:r>
            <a:r>
              <a:rPr lang="en-US" sz="2800" i="1" dirty="0" err="1"/>
              <a:t>partition_by_clause</a:t>
            </a:r>
            <a:r>
              <a:rPr lang="en-US" sz="2800" i="1" dirty="0"/>
              <a:t> ] </a:t>
            </a:r>
            <a:r>
              <a:rPr lang="en-US" sz="2800" i="1" dirty="0" err="1"/>
              <a:t>order_by_clause</a:t>
            </a:r>
            <a:r>
              <a:rPr lang="en-US" sz="2800" i="1" dirty="0"/>
              <a:t> ) </a:t>
            </a:r>
          </a:p>
        </p:txBody>
      </p:sp>
    </p:spTree>
    <p:extLst>
      <p:ext uri="{BB962C8B-B14F-4D97-AF65-F5344CB8AC3E}">
        <p14:creationId xmlns:p14="http://schemas.microsoft.com/office/powerpoint/2010/main" val="14680479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RANK EXAMPLE</a:t>
            </a:r>
            <a:endParaRPr lang="en-US" sz="4400" dirty="0"/>
          </a:p>
        </p:txBody>
      </p:sp>
      <p:sp>
        <p:nvSpPr>
          <p:cNvPr id="3" name="Content Placeholder 2"/>
          <p:cNvSpPr>
            <a:spLocks noGrp="1"/>
          </p:cNvSpPr>
          <p:nvPr>
            <p:ph idx="1"/>
          </p:nvPr>
        </p:nvSpPr>
        <p:spPr/>
        <p:txBody>
          <a:bodyPr>
            <a:normAutofit/>
          </a:bodyPr>
          <a:lstStyle/>
          <a:p>
            <a:pPr>
              <a:buNone/>
            </a:pPr>
            <a:r>
              <a:rPr lang="en-US" sz="2800" dirty="0" smtClean="0"/>
              <a:t>SELECT </a:t>
            </a:r>
            <a:r>
              <a:rPr lang="en-US" sz="2800" dirty="0" smtClean="0">
                <a:solidFill>
                  <a:srgbClr val="FF0000"/>
                </a:solidFill>
              </a:rPr>
              <a:t>RANK()</a:t>
            </a:r>
          </a:p>
          <a:p>
            <a:pPr>
              <a:buNone/>
            </a:pPr>
            <a:r>
              <a:rPr lang="en-US" sz="2800" dirty="0" smtClean="0"/>
              <a:t>OVER</a:t>
            </a:r>
          </a:p>
          <a:p>
            <a:pPr>
              <a:buNone/>
            </a:pPr>
            <a:r>
              <a:rPr lang="en-US" sz="2800" dirty="0" smtClean="0"/>
              <a:t>(</a:t>
            </a:r>
            <a:r>
              <a:rPr lang="en-US" sz="2800" dirty="0" smtClean="0">
                <a:solidFill>
                  <a:srgbClr val="FFC000"/>
                </a:solidFill>
              </a:rPr>
              <a:t>ORDER BY Age</a:t>
            </a:r>
            <a:r>
              <a:rPr lang="en-US" sz="2800" dirty="0" smtClean="0"/>
              <a:t>) AS [Rank],</a:t>
            </a:r>
          </a:p>
          <a:p>
            <a:pPr>
              <a:buNone/>
            </a:pPr>
            <a:r>
              <a:rPr lang="en-US" sz="2800" dirty="0" smtClean="0"/>
              <a:t> </a:t>
            </a:r>
            <a:r>
              <a:rPr lang="en-US" sz="2800" dirty="0" err="1" smtClean="0"/>
              <a:t>FirstName</a:t>
            </a:r>
            <a:r>
              <a:rPr lang="en-US" sz="2800" dirty="0" smtClean="0"/>
              <a:t>, Age </a:t>
            </a:r>
          </a:p>
          <a:p>
            <a:pPr>
              <a:buNone/>
            </a:pPr>
            <a:r>
              <a:rPr lang="en-US" sz="2800" dirty="0" smtClean="0"/>
              <a:t>FROM Person</a:t>
            </a:r>
            <a:endParaRPr lang="en-US"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868346"/>
          </a:xfrm>
        </p:spPr>
        <p:txBody>
          <a:bodyPr/>
          <a:lstStyle/>
          <a:p>
            <a:pPr algn="ctr"/>
            <a:r>
              <a:rPr lang="en-US" sz="4400" dirty="0" smtClean="0"/>
              <a:t>RESULT</a:t>
            </a:r>
            <a:endParaRPr lang="en-US" sz="4400" dirty="0"/>
          </a:p>
        </p:txBody>
      </p:sp>
      <p:sp>
        <p:nvSpPr>
          <p:cNvPr id="3" name="Content Placeholder 2"/>
          <p:cNvSpPr>
            <a:spLocks noGrp="1"/>
          </p:cNvSpPr>
          <p:nvPr>
            <p:ph idx="1"/>
          </p:nvPr>
        </p:nvSpPr>
        <p:spPr>
          <a:xfrm>
            <a:off x="609600" y="1357298"/>
            <a:ext cx="7924800" cy="5214974"/>
          </a:xfrm>
        </p:spPr>
        <p:txBody>
          <a:bodyPr>
            <a:noAutofit/>
          </a:bodyPr>
          <a:lstStyle/>
          <a:p>
            <a:pPr>
              <a:buNone/>
            </a:pPr>
            <a:r>
              <a:rPr lang="en-US" sz="2000" dirty="0" smtClean="0"/>
              <a:t>Rank	 </a:t>
            </a:r>
            <a:r>
              <a:rPr lang="en-US" sz="2000" dirty="0" err="1" smtClean="0"/>
              <a:t>FirstName</a:t>
            </a:r>
            <a:r>
              <a:rPr lang="en-US" sz="2000" dirty="0" smtClean="0"/>
              <a:t>	Age </a:t>
            </a:r>
          </a:p>
          <a:p>
            <a:pPr>
              <a:buNone/>
            </a:pPr>
            <a:r>
              <a:rPr lang="en-US" sz="2000" dirty="0" smtClean="0"/>
              <a:t> 1		 Larry 		 5</a:t>
            </a:r>
          </a:p>
          <a:p>
            <a:pPr>
              <a:buNone/>
            </a:pPr>
            <a:r>
              <a:rPr lang="en-US" sz="2000" dirty="0" smtClean="0"/>
              <a:t> 2		 Doris 		 6</a:t>
            </a:r>
          </a:p>
          <a:p>
            <a:pPr>
              <a:buNone/>
            </a:pPr>
            <a:r>
              <a:rPr lang="en-US" sz="2000" dirty="0" smtClean="0"/>
              <a:t> 2		 George 		 6</a:t>
            </a:r>
          </a:p>
          <a:p>
            <a:pPr>
              <a:buNone/>
            </a:pPr>
            <a:r>
              <a:rPr lang="en-US" sz="2000" dirty="0" smtClean="0"/>
              <a:t> 4		 Mary 		11</a:t>
            </a:r>
          </a:p>
          <a:p>
            <a:pPr>
              <a:buNone/>
            </a:pPr>
            <a:r>
              <a:rPr lang="en-US" sz="2000" dirty="0" smtClean="0"/>
              <a:t> 4 		 Sherry 		11</a:t>
            </a:r>
          </a:p>
          <a:p>
            <a:pPr>
              <a:buNone/>
            </a:pPr>
            <a:r>
              <a:rPr lang="en-US" sz="2000" dirty="0" smtClean="0"/>
              <a:t> 6		 Sam		17</a:t>
            </a:r>
          </a:p>
          <a:p>
            <a:pPr>
              <a:buNone/>
            </a:pPr>
            <a:r>
              <a:rPr lang="en-US" sz="2000" dirty="0" smtClean="0"/>
              <a:t> 7		 Ted		23</a:t>
            </a:r>
          </a:p>
          <a:p>
            <a:pPr>
              <a:buNone/>
            </a:pPr>
            <a:r>
              <a:rPr lang="en-US" sz="2000" dirty="0" smtClean="0"/>
              <a:t> 7		 Marty		23</a:t>
            </a:r>
          </a:p>
          <a:p>
            <a:pPr>
              <a:buNone/>
            </a:pPr>
            <a:r>
              <a:rPr lang="en-US" sz="2000" dirty="0" smtClean="0"/>
              <a:t> 9		 Sue		29</a:t>
            </a:r>
          </a:p>
          <a:p>
            <a:pPr>
              <a:buNone/>
            </a:pPr>
            <a:r>
              <a:rPr lang="en-US" sz="2000" dirty="0" smtClean="0"/>
              <a:t>10		 Frank 		38</a:t>
            </a:r>
          </a:p>
          <a:p>
            <a:pPr>
              <a:buNone/>
            </a:pPr>
            <a:r>
              <a:rPr lang="en-US" sz="2000" dirty="0" smtClean="0"/>
              <a:t>11		 John		40</a:t>
            </a:r>
            <a:endParaRPr 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011222"/>
          </a:xfrm>
        </p:spPr>
        <p:txBody>
          <a:bodyPr/>
          <a:lstStyle/>
          <a:p>
            <a:pPr algn="ctr"/>
            <a:r>
              <a:rPr lang="en-US" sz="4400" dirty="0" smtClean="0"/>
              <a:t>DENSE_RANK() </a:t>
            </a:r>
            <a:endParaRPr lang="en-US" sz="4400" dirty="0"/>
          </a:p>
        </p:txBody>
      </p:sp>
      <p:sp>
        <p:nvSpPr>
          <p:cNvPr id="3" name="Content Placeholder 2"/>
          <p:cNvSpPr>
            <a:spLocks noGrp="1"/>
          </p:cNvSpPr>
          <p:nvPr>
            <p:ph idx="1"/>
          </p:nvPr>
        </p:nvSpPr>
        <p:spPr>
          <a:xfrm>
            <a:off x="457200" y="1219200"/>
            <a:ext cx="8229600" cy="5257800"/>
          </a:xfrm>
        </p:spPr>
        <p:txBody>
          <a:bodyPr>
            <a:normAutofit/>
          </a:bodyPr>
          <a:lstStyle/>
          <a:p>
            <a:endParaRPr lang="en-US" sz="2800" dirty="0" smtClean="0"/>
          </a:p>
          <a:p>
            <a:pPr>
              <a:buFont typeface="Wingdings" pitchFamily="2" charset="2"/>
              <a:buChar char="Ø"/>
            </a:pPr>
            <a:r>
              <a:rPr lang="en-US" sz="2800" dirty="0" smtClean="0"/>
              <a:t>Returns the rank of rows within the partition of a result set, without any gaps in the ranking</a:t>
            </a:r>
          </a:p>
          <a:p>
            <a:pPr marL="0" indent="0">
              <a:buNone/>
            </a:pPr>
            <a:r>
              <a:rPr lang="en-US" sz="2800" dirty="0" smtClean="0"/>
              <a:t>(</a:t>
            </a:r>
            <a:r>
              <a:rPr lang="en-US" sz="2800" dirty="0" err="1" smtClean="0"/>
              <a:t>i.e</a:t>
            </a:r>
            <a:r>
              <a:rPr lang="en-US" sz="2800" dirty="0" smtClean="0"/>
              <a:t>) It is similar to rank function , but dense                             rank function will always result in </a:t>
            </a:r>
            <a:r>
              <a:rPr lang="en-US" sz="2800" dirty="0" smtClean="0">
                <a:solidFill>
                  <a:schemeClr val="accent2">
                    <a:lumMod val="60000"/>
                    <a:lumOff val="40000"/>
                  </a:schemeClr>
                </a:solidFill>
              </a:rPr>
              <a:t>consecutive rankings.</a:t>
            </a:r>
          </a:p>
          <a:p>
            <a:pPr marL="0" indent="0">
              <a:buNone/>
            </a:pPr>
            <a:endParaRPr lang="en-US" sz="2800" dirty="0" smtClean="0"/>
          </a:p>
          <a:p>
            <a:pPr marL="0" indent="0">
              <a:buNone/>
            </a:pPr>
            <a:r>
              <a:rPr lang="en-US" sz="2800" dirty="0" smtClean="0"/>
              <a:t>Syntax:</a:t>
            </a:r>
          </a:p>
          <a:p>
            <a:pPr marL="0" indent="0">
              <a:buNone/>
            </a:pPr>
            <a:r>
              <a:rPr lang="en-US" sz="2800" i="1" dirty="0" smtClean="0"/>
              <a:t>DENSE_RANK </a:t>
            </a:r>
            <a:r>
              <a:rPr lang="en-US" sz="2800" i="1" dirty="0"/>
              <a:t>( ) OVER ( [ &lt;</a:t>
            </a:r>
            <a:r>
              <a:rPr lang="en-US" sz="2800" i="1" dirty="0" err="1"/>
              <a:t>partition_by_clause</a:t>
            </a:r>
            <a:r>
              <a:rPr lang="en-US" sz="2800" i="1" dirty="0"/>
              <a:t>&gt; ] &lt; </a:t>
            </a:r>
            <a:r>
              <a:rPr lang="en-US" sz="2800" i="1" dirty="0" err="1"/>
              <a:t>order_by_clause</a:t>
            </a:r>
            <a:r>
              <a:rPr lang="en-US" sz="2800" i="1" dirty="0"/>
              <a:t> &gt; ) </a:t>
            </a:r>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9743266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DENSE_RANK EXAMPLE </a:t>
            </a:r>
            <a:endParaRPr lang="en-US" sz="4400" dirty="0"/>
          </a:p>
        </p:txBody>
      </p:sp>
      <p:sp>
        <p:nvSpPr>
          <p:cNvPr id="3" name="Content Placeholder 2"/>
          <p:cNvSpPr>
            <a:spLocks noGrp="1"/>
          </p:cNvSpPr>
          <p:nvPr>
            <p:ph idx="1"/>
          </p:nvPr>
        </p:nvSpPr>
        <p:spPr/>
        <p:txBody>
          <a:bodyPr>
            <a:normAutofit/>
          </a:bodyPr>
          <a:lstStyle/>
          <a:p>
            <a:pPr>
              <a:buNone/>
            </a:pPr>
            <a:r>
              <a:rPr lang="en-US" sz="2800" dirty="0" smtClean="0"/>
              <a:t>SELECT </a:t>
            </a:r>
            <a:r>
              <a:rPr lang="en-US" sz="2800" dirty="0" smtClean="0">
                <a:solidFill>
                  <a:srgbClr val="FF0000"/>
                </a:solidFill>
              </a:rPr>
              <a:t>DENSE_RANK()</a:t>
            </a:r>
          </a:p>
          <a:p>
            <a:pPr>
              <a:buNone/>
            </a:pPr>
            <a:r>
              <a:rPr lang="en-US" sz="2800" dirty="0" smtClean="0"/>
              <a:t>OVER </a:t>
            </a:r>
          </a:p>
          <a:p>
            <a:pPr>
              <a:buNone/>
            </a:pPr>
            <a:r>
              <a:rPr lang="en-US" sz="2800" dirty="0" smtClean="0"/>
              <a:t>(</a:t>
            </a:r>
            <a:r>
              <a:rPr lang="en-US" sz="2800" dirty="0" smtClean="0">
                <a:solidFill>
                  <a:schemeClr val="tx1">
                    <a:lumMod val="60000"/>
                    <a:lumOff val="40000"/>
                  </a:schemeClr>
                </a:solidFill>
              </a:rPr>
              <a:t>ORDER BY Age</a:t>
            </a:r>
            <a:r>
              <a:rPr lang="en-US" sz="2800" dirty="0" smtClean="0"/>
              <a:t>) AS [</a:t>
            </a:r>
            <a:r>
              <a:rPr lang="en-US" sz="2800" dirty="0" err="1" smtClean="0"/>
              <a:t>DenseRank</a:t>
            </a:r>
            <a:r>
              <a:rPr lang="en-US" sz="2800" dirty="0" smtClean="0"/>
              <a:t>],</a:t>
            </a:r>
          </a:p>
          <a:p>
            <a:pPr>
              <a:buNone/>
            </a:pPr>
            <a:r>
              <a:rPr lang="en-US" sz="2800" dirty="0" err="1" smtClean="0"/>
              <a:t>FirstName</a:t>
            </a:r>
            <a:r>
              <a:rPr lang="en-US" sz="2800" dirty="0" smtClean="0"/>
              <a:t>, Age </a:t>
            </a:r>
          </a:p>
          <a:p>
            <a:pPr>
              <a:buNone/>
            </a:pPr>
            <a:r>
              <a:rPr lang="en-US" sz="2800" dirty="0" smtClean="0"/>
              <a:t>FROM Person</a:t>
            </a:r>
            <a:endParaRPr lang="en-US"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939784"/>
          </a:xfrm>
        </p:spPr>
        <p:txBody>
          <a:bodyPr/>
          <a:lstStyle/>
          <a:p>
            <a:pPr algn="ctr"/>
            <a:r>
              <a:rPr lang="en-US" sz="4400" dirty="0" smtClean="0"/>
              <a:t>RESULT</a:t>
            </a:r>
            <a:endParaRPr lang="en-US" sz="4400" dirty="0"/>
          </a:p>
        </p:txBody>
      </p:sp>
      <p:sp>
        <p:nvSpPr>
          <p:cNvPr id="3" name="Content Placeholder 2"/>
          <p:cNvSpPr>
            <a:spLocks noGrp="1"/>
          </p:cNvSpPr>
          <p:nvPr>
            <p:ph idx="1"/>
          </p:nvPr>
        </p:nvSpPr>
        <p:spPr>
          <a:xfrm>
            <a:off x="609600" y="1285860"/>
            <a:ext cx="7924800" cy="5143536"/>
          </a:xfrm>
        </p:spPr>
        <p:txBody>
          <a:bodyPr>
            <a:noAutofit/>
          </a:bodyPr>
          <a:lstStyle/>
          <a:p>
            <a:pPr>
              <a:buNone/>
            </a:pPr>
            <a:r>
              <a:rPr lang="en-US" sz="2000" dirty="0" smtClean="0"/>
              <a:t>     </a:t>
            </a:r>
            <a:r>
              <a:rPr lang="en-US" sz="2000" dirty="0" err="1" smtClean="0"/>
              <a:t>DenseRank</a:t>
            </a:r>
            <a:r>
              <a:rPr lang="en-US" sz="2000" dirty="0" smtClean="0"/>
              <a:t>	</a:t>
            </a:r>
            <a:r>
              <a:rPr lang="en-US" sz="2000" dirty="0" err="1" smtClean="0"/>
              <a:t>FirstName</a:t>
            </a:r>
            <a:r>
              <a:rPr lang="en-US" sz="2000" dirty="0" smtClean="0"/>
              <a:t>              Age </a:t>
            </a:r>
          </a:p>
          <a:p>
            <a:pPr>
              <a:buNone/>
            </a:pPr>
            <a:r>
              <a:rPr lang="en-US" sz="2000" dirty="0" smtClean="0"/>
              <a:t>            1		   Larry		   5</a:t>
            </a:r>
          </a:p>
          <a:p>
            <a:pPr>
              <a:buNone/>
            </a:pPr>
            <a:r>
              <a:rPr lang="en-US" sz="2000" dirty="0" smtClean="0"/>
              <a:t>            2 		   Doris		   6</a:t>
            </a:r>
          </a:p>
          <a:p>
            <a:pPr>
              <a:buNone/>
            </a:pPr>
            <a:r>
              <a:rPr lang="en-US" sz="2000" dirty="0" smtClean="0"/>
              <a:t>            2		   George		   6</a:t>
            </a:r>
          </a:p>
          <a:p>
            <a:pPr>
              <a:buNone/>
            </a:pPr>
            <a:r>
              <a:rPr lang="en-US" sz="2000" dirty="0" smtClean="0"/>
              <a:t>            3		   Mary		  11</a:t>
            </a:r>
          </a:p>
          <a:p>
            <a:pPr lvl="1">
              <a:buNone/>
            </a:pPr>
            <a:r>
              <a:rPr lang="en-US" sz="2000" dirty="0" smtClean="0"/>
              <a:t>    3		   Sherry		  11</a:t>
            </a:r>
          </a:p>
          <a:p>
            <a:pPr lvl="1">
              <a:buNone/>
            </a:pPr>
            <a:r>
              <a:rPr lang="en-US" sz="2000" dirty="0" smtClean="0"/>
              <a:t>    4 		   Sam		  17</a:t>
            </a:r>
          </a:p>
          <a:p>
            <a:pPr lvl="1">
              <a:buNone/>
            </a:pPr>
            <a:r>
              <a:rPr lang="en-US" sz="2000" dirty="0" smtClean="0"/>
              <a:t>    5 		   Ted		  23</a:t>
            </a:r>
          </a:p>
          <a:p>
            <a:pPr lvl="1">
              <a:buNone/>
            </a:pPr>
            <a:r>
              <a:rPr lang="en-US" sz="2000" dirty="0" smtClean="0"/>
              <a:t>    5 	 	   Marty		  23</a:t>
            </a:r>
          </a:p>
          <a:p>
            <a:pPr lvl="1">
              <a:buNone/>
            </a:pPr>
            <a:r>
              <a:rPr lang="en-US" sz="2000" dirty="0" smtClean="0"/>
              <a:t>    6		   Sue		  29</a:t>
            </a:r>
          </a:p>
          <a:p>
            <a:pPr lvl="1">
              <a:buNone/>
            </a:pPr>
            <a:r>
              <a:rPr lang="en-US" sz="2000" dirty="0" smtClean="0"/>
              <a:t>    7		   Frank		  38</a:t>
            </a:r>
          </a:p>
          <a:p>
            <a:pPr lvl="1">
              <a:buNone/>
            </a:pPr>
            <a:r>
              <a:rPr lang="en-US" sz="2000" dirty="0" smtClean="0"/>
              <a:t>    8 		   John 		  40</a:t>
            </a: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p>
            <a:fld id="{765BF110-0D88-4B39-8506-EBA8A5507183}" type="slidenum">
              <a:rPr lang="en-US" smtClean="0"/>
              <a:pPr/>
              <a:t>2</a:t>
            </a:fld>
            <a:endParaRPr lang="en-US" smtClean="0"/>
          </a:p>
        </p:txBody>
      </p:sp>
      <p:sp>
        <p:nvSpPr>
          <p:cNvPr id="4099" name="Rectangle 2"/>
          <p:cNvSpPr>
            <a:spLocks noGrp="1" noChangeArrowheads="1"/>
          </p:cNvSpPr>
          <p:nvPr>
            <p:ph type="title"/>
          </p:nvPr>
        </p:nvSpPr>
        <p:spPr>
          <a:xfrm>
            <a:off x="1600200" y="200025"/>
            <a:ext cx="6858000" cy="533400"/>
          </a:xfrm>
        </p:spPr>
        <p:txBody>
          <a:bodyPr/>
          <a:lstStyle/>
          <a:p>
            <a:pPr eaLnBrk="1" hangingPunct="1"/>
            <a:r>
              <a:rPr lang="en-US" sz="3600" smtClean="0"/>
              <a:t>About the Author</a:t>
            </a:r>
          </a:p>
        </p:txBody>
      </p:sp>
      <p:graphicFrame>
        <p:nvGraphicFramePr>
          <p:cNvPr id="33870" name="Group 78"/>
          <p:cNvGraphicFramePr>
            <a:graphicFrameLocks noGrp="1"/>
          </p:cNvGraphicFramePr>
          <p:nvPr/>
        </p:nvGraphicFramePr>
        <p:xfrm>
          <a:off x="533400" y="14478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Sucharita Das (241163) &amp; Rajalaxmi (301159)</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8+ years of SQL Server developer/architect experience</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SS2008/0611/1.0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4114" name="WordArt 37"/>
          <p:cNvSpPr>
            <a:spLocks noChangeArrowheads="1" noChangeShapeType="1" noTextEdit="1"/>
          </p:cNvSpPr>
          <p:nvPr/>
        </p:nvSpPr>
        <p:spPr bwMode="auto">
          <a:xfrm>
            <a:off x="762000" y="3467100"/>
            <a:ext cx="7620000" cy="495300"/>
          </a:xfrm>
          <a:prstGeom prst="rect">
            <a:avLst/>
          </a:prstGeom>
        </p:spPr>
        <p:txBody>
          <a:bodyPr wrap="none" fromWordArt="1">
            <a:prstTxWarp prst="textPlain">
              <a:avLst>
                <a:gd name="adj" fmla="val 50000"/>
              </a:avLst>
            </a:prstTxWarp>
          </a:bodyPr>
          <a:lstStyle/>
          <a:p>
            <a:r>
              <a:rPr lang="en-US" sz="3600" kern="10">
                <a:ln w="9525">
                  <a:solidFill>
                    <a:srgbClr val="3366FF"/>
                  </a:solidFill>
                  <a:round/>
                  <a:headEnd/>
                  <a:tailEnd/>
                </a:ln>
                <a:solidFill>
                  <a:srgbClr val="3188B4"/>
                </a:solidFill>
                <a:latin typeface="Tw Cen MT Condensed"/>
              </a:rPr>
              <a:t>Cognizant Certified Official Curriculum</a:t>
            </a:r>
          </a:p>
        </p:txBody>
      </p:sp>
      <p:pic>
        <p:nvPicPr>
          <p:cNvPr id="4115" name="Picture 54" descr="00_Cognizant Academy Seal_2"/>
          <p:cNvPicPr>
            <a:picLocks noChangeAspect="1" noChangeArrowheads="1"/>
          </p:cNvPicPr>
          <p:nvPr/>
        </p:nvPicPr>
        <p:blipFill>
          <a:blip r:embed="rId2" cstate="print"/>
          <a:srcRect/>
          <a:stretch>
            <a:fillRect/>
          </a:stretch>
        </p:blipFill>
        <p:spPr bwMode="auto">
          <a:xfrm>
            <a:off x="3494088" y="4052888"/>
            <a:ext cx="2093912" cy="2093912"/>
          </a:xfrm>
          <a:prstGeom prst="rect">
            <a:avLst/>
          </a:prstGeom>
          <a:noFill/>
          <a:ln w="9525">
            <a:noFill/>
            <a:miter lim="800000"/>
            <a:headEnd/>
            <a:tailEnd/>
          </a:ln>
        </p:spPr>
      </p:pic>
    </p:spTree>
    <p:extLst>
      <p:ext uri="{BB962C8B-B14F-4D97-AF65-F5344CB8AC3E}">
        <p14:creationId xmlns:p14="http://schemas.microsoft.com/office/powerpoint/2010/main" val="28143198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NTILE</a:t>
            </a:r>
            <a:endParaRPr lang="en-US" dirty="0"/>
          </a:p>
        </p:txBody>
      </p:sp>
      <p:sp>
        <p:nvSpPr>
          <p:cNvPr id="3" name="Content Placeholder 2"/>
          <p:cNvSpPr>
            <a:spLocks noGrp="1"/>
          </p:cNvSpPr>
          <p:nvPr>
            <p:ph idx="1"/>
          </p:nvPr>
        </p:nvSpPr>
        <p:spPr>
          <a:xfrm>
            <a:off x="609600" y="1500174"/>
            <a:ext cx="7924800" cy="4214826"/>
          </a:xfrm>
        </p:spPr>
        <p:txBody>
          <a:bodyPr>
            <a:noAutofit/>
          </a:bodyPr>
          <a:lstStyle/>
          <a:p>
            <a:pPr>
              <a:buFont typeface="Wingdings" pitchFamily="2" charset="2"/>
              <a:buChar char="Ø"/>
            </a:pPr>
            <a:r>
              <a:rPr lang="en-US" sz="2400" dirty="0" smtClean="0"/>
              <a:t>Used to break up a record set into a specific number of groups. </a:t>
            </a:r>
          </a:p>
          <a:p>
            <a:pPr>
              <a:buFont typeface="Wingdings" pitchFamily="2" charset="2"/>
              <a:buChar char="Ø"/>
            </a:pPr>
            <a:r>
              <a:rPr lang="en-US" sz="2400" dirty="0" smtClean="0"/>
              <a:t>The groups are numbered, starting at one.</a:t>
            </a:r>
          </a:p>
          <a:p>
            <a:pPr>
              <a:buFont typeface="Wingdings" pitchFamily="2" charset="2"/>
              <a:buChar char="Ø"/>
            </a:pPr>
            <a:r>
              <a:rPr lang="en-US" sz="2400" dirty="0" smtClean="0"/>
              <a:t> For each row, NTILE returns the number of the group to which the row belongs</a:t>
            </a:r>
            <a:r>
              <a:rPr lang="en-US" sz="800" dirty="0" smtClean="0"/>
              <a:t>.</a:t>
            </a:r>
          </a:p>
          <a:p>
            <a:pPr>
              <a:buFont typeface="Wingdings" pitchFamily="2" charset="2"/>
              <a:buChar char="Ø"/>
            </a:pPr>
            <a:r>
              <a:rPr lang="en-US" sz="2400" dirty="0" smtClean="0"/>
              <a:t>Returns 1 for the rows in the first group, 2 for those in the second group, and returns N for the last (N-</a:t>
            </a:r>
            <a:r>
              <a:rPr lang="en-US" sz="2400" dirty="0" err="1" smtClean="0"/>
              <a:t>th</a:t>
            </a:r>
            <a:r>
              <a:rPr lang="en-US" sz="2400" dirty="0" smtClean="0"/>
              <a:t>) group.</a:t>
            </a:r>
          </a:p>
          <a:p>
            <a:pPr>
              <a:buFont typeface="Wingdings" pitchFamily="2" charset="2"/>
              <a:buChar char="Ø"/>
            </a:pPr>
            <a:r>
              <a:rPr lang="en-US" sz="2400" dirty="0" smtClean="0"/>
              <a:t> Each group contains the same number of rows.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NTILE </a:t>
            </a:r>
            <a:endParaRPr lang="en-US" sz="4400" dirty="0"/>
          </a:p>
        </p:txBody>
      </p:sp>
      <p:sp>
        <p:nvSpPr>
          <p:cNvPr id="3" name="Content Placeholder 2"/>
          <p:cNvSpPr>
            <a:spLocks noGrp="1"/>
          </p:cNvSpPr>
          <p:nvPr>
            <p:ph idx="1"/>
          </p:nvPr>
        </p:nvSpPr>
        <p:spPr>
          <a:xfrm>
            <a:off x="214282" y="1285860"/>
            <a:ext cx="8320118" cy="5143536"/>
          </a:xfrm>
        </p:spPr>
        <p:txBody>
          <a:bodyPr>
            <a:normAutofit/>
          </a:bodyPr>
          <a:lstStyle/>
          <a:p>
            <a:pPr>
              <a:buNone/>
            </a:pPr>
            <a:r>
              <a:rPr lang="en-US" sz="2800" dirty="0" smtClean="0"/>
              <a:t>Syntax:</a:t>
            </a:r>
          </a:p>
          <a:p>
            <a:pPr>
              <a:buNone/>
            </a:pPr>
            <a:r>
              <a:rPr lang="en-US" sz="2600" dirty="0" smtClean="0"/>
              <a:t>NTILE (</a:t>
            </a:r>
            <a:r>
              <a:rPr lang="en-US" sz="2600" dirty="0" err="1" smtClean="0"/>
              <a:t>integer_expression</a:t>
            </a:r>
            <a:r>
              <a:rPr lang="en-US" sz="2600" dirty="0" smtClean="0"/>
              <a:t>) OVER</a:t>
            </a:r>
          </a:p>
          <a:p>
            <a:pPr>
              <a:buNone/>
            </a:pPr>
            <a:r>
              <a:rPr lang="en-US" sz="2600" dirty="0" smtClean="0"/>
              <a:t> ( [ &lt;</a:t>
            </a:r>
            <a:r>
              <a:rPr lang="en-US" sz="2600" dirty="0" err="1" smtClean="0"/>
              <a:t>partition_by_clause</a:t>
            </a:r>
            <a:r>
              <a:rPr lang="en-US" sz="2600" dirty="0" smtClean="0"/>
              <a:t>&gt; ] &lt; </a:t>
            </a:r>
            <a:r>
              <a:rPr lang="en-US" sz="2600" dirty="0" err="1" smtClean="0"/>
              <a:t>order_by_clause</a:t>
            </a:r>
            <a:r>
              <a:rPr lang="en-US" sz="2600" dirty="0" smtClean="0"/>
              <a:t> &gt; )</a:t>
            </a:r>
          </a:p>
          <a:p>
            <a:pPr>
              <a:buNone/>
            </a:pPr>
            <a:r>
              <a:rPr lang="en-US" sz="2400" dirty="0" smtClean="0"/>
              <a:t>Where</a:t>
            </a:r>
          </a:p>
          <a:p>
            <a:pPr>
              <a:buNone/>
            </a:pPr>
            <a:r>
              <a:rPr lang="en-US" sz="2400" dirty="0" smtClean="0"/>
              <a:t>“</a:t>
            </a:r>
            <a:r>
              <a:rPr lang="en-US" sz="2400" dirty="0" err="1" smtClean="0"/>
              <a:t>integer_expression</a:t>
            </a:r>
            <a:r>
              <a:rPr lang="en-US" sz="2400" dirty="0" smtClean="0"/>
              <a:t>” specifies the number of groups into which each 		        partition must be divided.</a:t>
            </a:r>
          </a:p>
          <a:p>
            <a:pPr>
              <a:buNone/>
            </a:pPr>
            <a:r>
              <a:rPr lang="en-US" sz="2400" dirty="0" smtClean="0">
                <a:solidFill>
                  <a:srgbClr val="FF0000"/>
                </a:solidFill>
              </a:rPr>
              <a:t>NOTE :</a:t>
            </a:r>
          </a:p>
          <a:p>
            <a:pPr>
              <a:buNone/>
            </a:pPr>
            <a:r>
              <a:rPr lang="en-US" sz="2600" dirty="0" smtClean="0">
                <a:solidFill>
                  <a:srgbClr val="FF0000"/>
                </a:solidFill>
              </a:rPr>
              <a:t>      </a:t>
            </a:r>
            <a:r>
              <a:rPr lang="en-US" sz="2600" dirty="0" smtClean="0"/>
              <a:t>If the number of rows in a partition</a:t>
            </a:r>
          </a:p>
          <a:p>
            <a:pPr>
              <a:buNone/>
            </a:pPr>
            <a:r>
              <a:rPr lang="en-US" sz="2600" dirty="0" smtClean="0"/>
              <a:t>      </a:t>
            </a:r>
            <a:r>
              <a:rPr lang="en-US" sz="2600" dirty="0" smtClean="0">
                <a:solidFill>
                  <a:srgbClr val="FFC000"/>
                </a:solidFill>
              </a:rPr>
              <a:t>is not divisible by "</a:t>
            </a:r>
            <a:r>
              <a:rPr lang="en-US" sz="2600" dirty="0" err="1" smtClean="0">
                <a:solidFill>
                  <a:srgbClr val="FFC000"/>
                </a:solidFill>
              </a:rPr>
              <a:t>integer_expression</a:t>
            </a:r>
            <a:r>
              <a:rPr lang="en-US" sz="2600" dirty="0" smtClean="0">
                <a:solidFill>
                  <a:srgbClr val="FFC000"/>
                </a:solidFill>
              </a:rPr>
              <a:t>",</a:t>
            </a:r>
          </a:p>
          <a:p>
            <a:pPr>
              <a:buNone/>
            </a:pPr>
            <a:r>
              <a:rPr lang="en-US" sz="2600" dirty="0" smtClean="0"/>
              <a:t>      then  lower-numbered groups (starting from 1, 2, ...)</a:t>
            </a:r>
          </a:p>
          <a:p>
            <a:pPr>
              <a:buNone/>
            </a:pPr>
            <a:r>
              <a:rPr lang="en-US" sz="2600" dirty="0" smtClean="0"/>
              <a:t>      will each contain </a:t>
            </a:r>
            <a:r>
              <a:rPr lang="en-US" sz="2600" dirty="0" smtClean="0">
                <a:solidFill>
                  <a:srgbClr val="FF0000"/>
                </a:solidFill>
              </a:rPr>
              <a:t>one more row</a:t>
            </a:r>
          </a:p>
          <a:p>
            <a:pPr>
              <a:buNone/>
            </a:pPr>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SAMPLE </a:t>
            </a:r>
            <a:r>
              <a:rPr lang="en-US" sz="4400" dirty="0" err="1" smtClean="0"/>
              <a:t>ScENARIO</a:t>
            </a:r>
            <a:endParaRPr lang="en-US" sz="4400" dirty="0"/>
          </a:p>
        </p:txBody>
      </p:sp>
      <p:sp>
        <p:nvSpPr>
          <p:cNvPr id="3" name="Content Placeholder 2"/>
          <p:cNvSpPr>
            <a:spLocks noGrp="1"/>
          </p:cNvSpPr>
          <p:nvPr>
            <p:ph idx="1"/>
          </p:nvPr>
        </p:nvSpPr>
        <p:spPr>
          <a:xfrm>
            <a:off x="609600" y="1714488"/>
            <a:ext cx="7924800" cy="2928958"/>
          </a:xfrm>
        </p:spPr>
        <p:txBody>
          <a:bodyPr>
            <a:normAutofit/>
          </a:bodyPr>
          <a:lstStyle/>
          <a:p>
            <a:r>
              <a:rPr lang="en-US" sz="3200" dirty="0" smtClean="0"/>
              <a:t>Group the Person records into </a:t>
            </a:r>
            <a:r>
              <a:rPr lang="en-US" sz="3200" dirty="0" smtClean="0">
                <a:solidFill>
                  <a:schemeClr val="tx1">
                    <a:lumMod val="60000"/>
                    <a:lumOff val="40000"/>
                  </a:schemeClr>
                </a:solidFill>
              </a:rPr>
              <a:t>3 different    groups </a:t>
            </a:r>
            <a:r>
              <a:rPr lang="en-US" sz="3200" dirty="0" smtClean="0"/>
              <a:t>of records.</a:t>
            </a:r>
          </a:p>
          <a:p>
            <a:endParaRPr lang="en-US" sz="3200" dirty="0" smtClean="0"/>
          </a:p>
          <a:p>
            <a:r>
              <a:rPr lang="en-US" sz="3200" dirty="0" smtClean="0"/>
              <a:t>I want these groups to be </a:t>
            </a:r>
            <a:r>
              <a:rPr lang="en-US" sz="3200" dirty="0" smtClean="0">
                <a:solidFill>
                  <a:srgbClr val="FF0000"/>
                </a:solidFill>
              </a:rPr>
              <a:t>based on the Age </a:t>
            </a:r>
            <a:r>
              <a:rPr lang="en-US" sz="3200" dirty="0" smtClean="0"/>
              <a:t>column</a:t>
            </a:r>
            <a:r>
              <a:rPr lang="en-US" sz="2800" dirty="0" smtClean="0"/>
              <a:t>.</a:t>
            </a:r>
          </a:p>
          <a:p>
            <a:pPr>
              <a:buNone/>
            </a:pPr>
            <a:endParaRPr lang="en-US" sz="2800" dirty="0" smtClean="0"/>
          </a:p>
          <a:p>
            <a:pPr>
              <a:buNone/>
            </a:pPr>
            <a:endParaRPr 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SOLUTION</a:t>
            </a:r>
            <a:endParaRPr lang="en-US" sz="4400" dirty="0"/>
          </a:p>
        </p:txBody>
      </p:sp>
      <p:sp>
        <p:nvSpPr>
          <p:cNvPr id="3" name="Content Placeholder 2"/>
          <p:cNvSpPr>
            <a:spLocks noGrp="1"/>
          </p:cNvSpPr>
          <p:nvPr>
            <p:ph idx="1"/>
          </p:nvPr>
        </p:nvSpPr>
        <p:spPr/>
        <p:txBody>
          <a:bodyPr>
            <a:normAutofit/>
          </a:bodyPr>
          <a:lstStyle/>
          <a:p>
            <a:pPr>
              <a:buNone/>
            </a:pPr>
            <a:r>
              <a:rPr lang="en-US" sz="2800" dirty="0" smtClean="0"/>
              <a:t>SELECT </a:t>
            </a:r>
            <a:r>
              <a:rPr lang="en-US" sz="2800" dirty="0" err="1" smtClean="0"/>
              <a:t>FirstName</a:t>
            </a:r>
            <a:r>
              <a:rPr lang="en-US" sz="2800" dirty="0" smtClean="0"/>
              <a:t>, Age,</a:t>
            </a:r>
          </a:p>
          <a:p>
            <a:pPr>
              <a:buNone/>
            </a:pPr>
            <a:r>
              <a:rPr lang="en-US" sz="2800" dirty="0" smtClean="0">
                <a:solidFill>
                  <a:srgbClr val="FF0000"/>
                </a:solidFill>
              </a:rPr>
              <a:t>NTILE(</a:t>
            </a:r>
            <a:r>
              <a:rPr lang="en-US" sz="2800" dirty="0" smtClean="0">
                <a:solidFill>
                  <a:schemeClr val="tx2">
                    <a:lumMod val="60000"/>
                    <a:lumOff val="40000"/>
                  </a:schemeClr>
                </a:solidFill>
              </a:rPr>
              <a:t>3</a:t>
            </a:r>
            <a:r>
              <a:rPr lang="en-US" sz="2800" dirty="0" smtClean="0">
                <a:solidFill>
                  <a:srgbClr val="FF0000"/>
                </a:solidFill>
              </a:rPr>
              <a:t>)</a:t>
            </a:r>
          </a:p>
          <a:p>
            <a:pPr>
              <a:buNone/>
            </a:pPr>
            <a:r>
              <a:rPr lang="en-US" sz="2800" dirty="0" smtClean="0"/>
              <a:t>OVER </a:t>
            </a:r>
          </a:p>
          <a:p>
            <a:pPr>
              <a:buNone/>
            </a:pPr>
            <a:r>
              <a:rPr lang="en-US" sz="2800" dirty="0" smtClean="0"/>
              <a:t>(</a:t>
            </a:r>
            <a:r>
              <a:rPr lang="en-US" sz="2800" dirty="0" smtClean="0">
                <a:solidFill>
                  <a:schemeClr val="tx1">
                    <a:lumMod val="60000"/>
                    <a:lumOff val="40000"/>
                  </a:schemeClr>
                </a:solidFill>
              </a:rPr>
              <a:t>ORDER BY Age</a:t>
            </a:r>
            <a:r>
              <a:rPr lang="en-US" sz="2800" dirty="0" smtClean="0"/>
              <a:t>) AS [</a:t>
            </a:r>
            <a:r>
              <a:rPr lang="en-US" sz="2800" dirty="0" err="1" smtClean="0"/>
              <a:t>AgeGroup</a:t>
            </a:r>
            <a:r>
              <a:rPr lang="en-US" sz="2800" dirty="0" smtClean="0"/>
              <a:t>]</a:t>
            </a:r>
          </a:p>
          <a:p>
            <a:pPr>
              <a:buNone/>
            </a:pPr>
            <a:r>
              <a:rPr lang="en-US" sz="2800" dirty="0" smtClean="0"/>
              <a:t>FROM Person</a:t>
            </a:r>
            <a:endParaRPr lang="en-US"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result</a:t>
            </a:r>
            <a:endParaRPr lang="en-US" sz="4400" dirty="0"/>
          </a:p>
        </p:txBody>
      </p:sp>
      <p:sp>
        <p:nvSpPr>
          <p:cNvPr id="3" name="Content Placeholder 2"/>
          <p:cNvSpPr>
            <a:spLocks noGrp="1"/>
          </p:cNvSpPr>
          <p:nvPr>
            <p:ph idx="1"/>
          </p:nvPr>
        </p:nvSpPr>
        <p:spPr>
          <a:xfrm>
            <a:off x="609600" y="1357298"/>
            <a:ext cx="7924800" cy="5072098"/>
          </a:xfrm>
        </p:spPr>
        <p:txBody>
          <a:bodyPr>
            <a:normAutofit/>
          </a:bodyPr>
          <a:lstStyle/>
          <a:p>
            <a:pPr>
              <a:buNone/>
            </a:pPr>
            <a:r>
              <a:rPr lang="en-US" sz="2000" dirty="0" err="1" smtClean="0"/>
              <a:t>FirstName</a:t>
            </a:r>
            <a:r>
              <a:rPr lang="en-US" sz="2000" dirty="0" smtClean="0"/>
              <a:t>             Age    </a:t>
            </a:r>
            <a:r>
              <a:rPr lang="en-US" sz="2000" dirty="0" err="1" smtClean="0"/>
              <a:t>AgeGroup</a:t>
            </a:r>
            <a:endParaRPr lang="en-US" sz="2000" dirty="0" smtClean="0"/>
          </a:p>
          <a:p>
            <a:pPr>
              <a:buNone/>
            </a:pPr>
            <a:r>
              <a:rPr lang="en-US" sz="2000" dirty="0" smtClean="0"/>
              <a:t>Larry		 5 	1 </a:t>
            </a:r>
          </a:p>
          <a:p>
            <a:pPr>
              <a:buNone/>
            </a:pPr>
            <a:r>
              <a:rPr lang="en-US" sz="2000" dirty="0" smtClean="0"/>
              <a:t>Doris		 6 	1</a:t>
            </a:r>
          </a:p>
          <a:p>
            <a:pPr>
              <a:buNone/>
            </a:pPr>
            <a:r>
              <a:rPr lang="en-US" sz="2000" dirty="0" smtClean="0"/>
              <a:t>George		 6	1</a:t>
            </a:r>
          </a:p>
          <a:p>
            <a:pPr>
              <a:buNone/>
            </a:pPr>
            <a:r>
              <a:rPr lang="en-US" sz="2000" dirty="0" smtClean="0"/>
              <a:t> Mary		11	1</a:t>
            </a:r>
          </a:p>
          <a:p>
            <a:pPr>
              <a:buNone/>
            </a:pPr>
            <a:r>
              <a:rPr lang="en-US" sz="2000" dirty="0" smtClean="0"/>
              <a:t> Sherry		11	2</a:t>
            </a:r>
          </a:p>
          <a:p>
            <a:pPr>
              <a:buNone/>
            </a:pPr>
            <a:r>
              <a:rPr lang="en-US" sz="2000" dirty="0" smtClean="0"/>
              <a:t> Sam		17	2</a:t>
            </a:r>
          </a:p>
          <a:p>
            <a:pPr>
              <a:buNone/>
            </a:pPr>
            <a:r>
              <a:rPr lang="en-US" sz="2000" dirty="0" smtClean="0"/>
              <a:t> Ted		23	2</a:t>
            </a:r>
          </a:p>
          <a:p>
            <a:pPr>
              <a:buNone/>
            </a:pPr>
            <a:r>
              <a:rPr lang="en-US" sz="2000" dirty="0" smtClean="0"/>
              <a:t> Marty		23	2</a:t>
            </a:r>
          </a:p>
          <a:p>
            <a:pPr>
              <a:buNone/>
            </a:pPr>
            <a:r>
              <a:rPr lang="en-US" sz="2000" dirty="0" smtClean="0"/>
              <a:t> Sue		29	3</a:t>
            </a:r>
          </a:p>
          <a:p>
            <a:pPr>
              <a:buNone/>
            </a:pPr>
            <a:r>
              <a:rPr lang="en-US" sz="2000" dirty="0" smtClean="0"/>
              <a:t> Frank		38	3</a:t>
            </a:r>
          </a:p>
          <a:p>
            <a:pPr>
              <a:buNone/>
            </a:pPr>
            <a:r>
              <a:rPr lang="en-US" sz="2000" dirty="0" smtClean="0"/>
              <a:t> John		40	3</a:t>
            </a:r>
            <a:endParaRPr lang="en-US"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When to use NILE</a:t>
            </a:r>
            <a:endParaRPr lang="en-US" sz="4400" dirty="0"/>
          </a:p>
        </p:txBody>
      </p:sp>
      <p:sp>
        <p:nvSpPr>
          <p:cNvPr id="3" name="Content Placeholder 2"/>
          <p:cNvSpPr>
            <a:spLocks noGrp="1"/>
          </p:cNvSpPr>
          <p:nvPr>
            <p:ph idx="1"/>
          </p:nvPr>
        </p:nvSpPr>
        <p:spPr/>
        <p:txBody>
          <a:bodyPr/>
          <a:lstStyle/>
          <a:p>
            <a:pPr>
              <a:buFont typeface="Wingdings" pitchFamily="2" charset="2"/>
              <a:buChar char="v"/>
            </a:pPr>
            <a:r>
              <a:rPr lang="en-US" sz="2000" dirty="0" smtClean="0"/>
              <a:t>If you only want to return a specific grouping of records. </a:t>
            </a:r>
          </a:p>
          <a:p>
            <a:pPr>
              <a:buNone/>
            </a:pPr>
            <a:r>
              <a:rPr lang="en-US" sz="2000" dirty="0" smtClean="0"/>
              <a:t>Below is an example where I returned only the middle group (Age Group = 2)</a:t>
            </a:r>
          </a:p>
          <a:p>
            <a:pPr>
              <a:buNone/>
            </a:pPr>
            <a:r>
              <a:rPr lang="en-US" sz="2000" dirty="0" smtClean="0"/>
              <a:t>CODE:</a:t>
            </a:r>
          </a:p>
          <a:p>
            <a:pPr>
              <a:buNone/>
            </a:pPr>
            <a:r>
              <a:rPr lang="en-US" sz="2000" dirty="0" smtClean="0"/>
              <a:t>SELECT </a:t>
            </a:r>
            <a:r>
              <a:rPr lang="en-US" sz="2000" dirty="0" err="1" smtClean="0"/>
              <a:t>FirstName</a:t>
            </a:r>
            <a:r>
              <a:rPr lang="en-US" sz="2000" dirty="0" smtClean="0"/>
              <a:t>, Age, Age AS [Age] </a:t>
            </a:r>
          </a:p>
          <a:p>
            <a:pPr>
              <a:buNone/>
            </a:pPr>
            <a:r>
              <a:rPr lang="en-US" sz="2000" dirty="0" smtClean="0"/>
              <a:t>FROM </a:t>
            </a:r>
          </a:p>
          <a:p>
            <a:pPr>
              <a:buNone/>
            </a:pPr>
            <a:r>
              <a:rPr lang="en-US" sz="2000" dirty="0" smtClean="0"/>
              <a:t>( SELECT </a:t>
            </a:r>
            <a:r>
              <a:rPr lang="en-US" sz="2000" dirty="0" err="1" smtClean="0"/>
              <a:t>FirstName</a:t>
            </a:r>
            <a:r>
              <a:rPr lang="en-US" sz="2000" dirty="0" smtClean="0"/>
              <a:t>, Age, </a:t>
            </a:r>
          </a:p>
          <a:p>
            <a:pPr>
              <a:buNone/>
            </a:pPr>
            <a:r>
              <a:rPr lang="en-US" sz="2000" dirty="0" smtClean="0">
                <a:solidFill>
                  <a:srgbClr val="FF0000"/>
                </a:solidFill>
              </a:rPr>
              <a:t>NTILE(3) OVER (ORDER BY Age)</a:t>
            </a:r>
          </a:p>
          <a:p>
            <a:pPr>
              <a:buNone/>
            </a:pPr>
            <a:r>
              <a:rPr lang="en-US" sz="2000" dirty="0" smtClean="0">
                <a:solidFill>
                  <a:srgbClr val="FF0000"/>
                </a:solidFill>
              </a:rPr>
              <a:t> </a:t>
            </a:r>
            <a:r>
              <a:rPr lang="en-US" sz="2000" dirty="0" smtClean="0"/>
              <a:t>AS </a:t>
            </a:r>
            <a:r>
              <a:rPr lang="en-US" sz="2000" dirty="0" err="1" smtClean="0"/>
              <a:t>AgeGroup</a:t>
            </a:r>
            <a:r>
              <a:rPr lang="en-US" sz="2000" dirty="0" smtClean="0"/>
              <a:t> FROM Person) A </a:t>
            </a:r>
          </a:p>
          <a:p>
            <a:pPr>
              <a:buNone/>
            </a:pPr>
            <a:r>
              <a:rPr lang="en-US" sz="2000" dirty="0" smtClean="0"/>
              <a:t>WHERE </a:t>
            </a:r>
            <a:r>
              <a:rPr lang="en-US" sz="2000" dirty="0" err="1" smtClean="0">
                <a:solidFill>
                  <a:schemeClr val="tx1">
                    <a:lumMod val="60000"/>
                    <a:lumOff val="40000"/>
                  </a:schemeClr>
                </a:solidFill>
              </a:rPr>
              <a:t>AgeGroup</a:t>
            </a:r>
            <a:r>
              <a:rPr lang="en-US" sz="2000" dirty="0" smtClean="0">
                <a:solidFill>
                  <a:schemeClr val="tx1">
                    <a:lumMod val="60000"/>
                    <a:lumOff val="40000"/>
                  </a:schemeClr>
                </a:solidFill>
              </a:rPr>
              <a:t> = 2</a:t>
            </a:r>
            <a:endParaRPr lang="en-US" sz="2000" dirty="0">
              <a:solidFill>
                <a:schemeClr val="tx1">
                  <a:lumMod val="60000"/>
                  <a:lumOff val="40000"/>
                </a:schemeClr>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result</a:t>
            </a:r>
            <a:endParaRPr lang="en-US" sz="4400" dirty="0"/>
          </a:p>
        </p:txBody>
      </p:sp>
      <p:sp>
        <p:nvSpPr>
          <p:cNvPr id="3" name="Content Placeholder 2"/>
          <p:cNvSpPr>
            <a:spLocks noGrp="1"/>
          </p:cNvSpPr>
          <p:nvPr>
            <p:ph idx="1"/>
          </p:nvPr>
        </p:nvSpPr>
        <p:spPr/>
        <p:txBody>
          <a:bodyPr>
            <a:normAutofit/>
          </a:bodyPr>
          <a:lstStyle/>
          <a:p>
            <a:pPr>
              <a:buNone/>
            </a:pPr>
            <a:r>
              <a:rPr lang="en-US" sz="2000" dirty="0" err="1" smtClean="0"/>
              <a:t>FirstName</a:t>
            </a:r>
            <a:r>
              <a:rPr lang="en-US" sz="2000" dirty="0" smtClean="0"/>
              <a:t>	Age	 </a:t>
            </a:r>
            <a:r>
              <a:rPr lang="en-US" sz="2000" dirty="0" err="1" smtClean="0"/>
              <a:t>AgeGroup</a:t>
            </a:r>
            <a:r>
              <a:rPr lang="en-US" sz="2000" dirty="0" smtClean="0"/>
              <a:t> </a:t>
            </a:r>
          </a:p>
          <a:p>
            <a:pPr>
              <a:buNone/>
            </a:pPr>
            <a:r>
              <a:rPr lang="en-US" sz="2000" dirty="0" smtClean="0"/>
              <a:t>Sherry		 11	   11</a:t>
            </a:r>
          </a:p>
          <a:p>
            <a:pPr>
              <a:buNone/>
            </a:pPr>
            <a:r>
              <a:rPr lang="en-US" sz="2000" dirty="0" smtClean="0"/>
              <a:t>Sam		 17	   17</a:t>
            </a:r>
          </a:p>
          <a:p>
            <a:pPr>
              <a:buNone/>
            </a:pPr>
            <a:r>
              <a:rPr lang="en-US" sz="2000" dirty="0" smtClean="0"/>
              <a:t>Ted		 23	   23</a:t>
            </a:r>
          </a:p>
          <a:p>
            <a:pPr>
              <a:buNone/>
            </a:pPr>
            <a:r>
              <a:rPr lang="en-US" sz="2000" dirty="0" smtClean="0"/>
              <a:t>Marty		 23	   23</a:t>
            </a:r>
            <a:endParaRPr lang="en-US"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PERCENT_RANK()</a:t>
            </a:r>
            <a:endParaRPr lang="en-US" sz="4400" dirty="0"/>
          </a:p>
        </p:txBody>
      </p:sp>
      <p:sp>
        <p:nvSpPr>
          <p:cNvPr id="3" name="Content Placeholder 2"/>
          <p:cNvSpPr>
            <a:spLocks noGrp="1"/>
          </p:cNvSpPr>
          <p:nvPr>
            <p:ph idx="1"/>
          </p:nvPr>
        </p:nvSpPr>
        <p:spPr>
          <a:xfrm>
            <a:off x="609600" y="1600200"/>
            <a:ext cx="7924800" cy="4829196"/>
          </a:xfrm>
        </p:spPr>
        <p:txBody>
          <a:bodyPr/>
          <a:lstStyle/>
          <a:p>
            <a:pPr>
              <a:buFont typeface="Wingdings" pitchFamily="2" charset="2"/>
              <a:buChar char="Ø"/>
            </a:pPr>
            <a:r>
              <a:rPr lang="en-US" sz="2800" dirty="0" smtClean="0"/>
              <a:t>Introduced by SQL Server 2012 ..</a:t>
            </a:r>
          </a:p>
          <a:p>
            <a:pPr>
              <a:buFont typeface="Wingdings" pitchFamily="2" charset="2"/>
              <a:buChar char="Ø"/>
            </a:pPr>
            <a:r>
              <a:rPr lang="en-US" sz="2800" dirty="0" smtClean="0"/>
              <a:t>The formula to find PERCENT_RANK() is as following:</a:t>
            </a:r>
          </a:p>
          <a:p>
            <a:pPr>
              <a:buNone/>
            </a:pPr>
            <a:r>
              <a:rPr lang="en-US" sz="2800" b="1" dirty="0" smtClean="0">
                <a:solidFill>
                  <a:schemeClr val="tx2">
                    <a:lumMod val="40000"/>
                    <a:lumOff val="60000"/>
                  </a:schemeClr>
                </a:solidFill>
              </a:rPr>
              <a:t>     PERCENT_RANK() = (RANK() – 1) / (Total Rows – 1)</a:t>
            </a:r>
            <a:endParaRPr lang="en-US" sz="2800" dirty="0" smtClean="0">
              <a:solidFill>
                <a:schemeClr val="tx2">
                  <a:lumMod val="40000"/>
                  <a:lumOff val="60000"/>
                </a:schemeClr>
              </a:solidFill>
            </a:endParaRPr>
          </a:p>
          <a:p>
            <a:pPr lvl="4">
              <a:buNone/>
            </a:pPr>
            <a:endParaRPr lang="en-US" sz="2400" dirty="0" smtClean="0"/>
          </a:p>
          <a:p>
            <a:pPr lvl="4">
              <a:buNone/>
            </a:pPr>
            <a:endParaRPr lang="en-US" sz="2400" dirty="0">
              <a:solidFill>
                <a:srgbClr val="00B0F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SUMMARY</a:t>
            </a:r>
            <a:endParaRPr lang="en-US" sz="4400" dirty="0"/>
          </a:p>
        </p:txBody>
      </p:sp>
      <p:sp>
        <p:nvSpPr>
          <p:cNvPr id="3" name="Content Placeholder 2"/>
          <p:cNvSpPr>
            <a:spLocks noGrp="1"/>
          </p:cNvSpPr>
          <p:nvPr>
            <p:ph idx="1"/>
          </p:nvPr>
        </p:nvSpPr>
        <p:spPr/>
        <p:txBody>
          <a:bodyPr>
            <a:normAutofit/>
          </a:bodyPr>
          <a:lstStyle/>
          <a:p>
            <a:pPr>
              <a:buNone/>
            </a:pPr>
            <a:r>
              <a:rPr lang="en-US" sz="2400" dirty="0" smtClean="0"/>
              <a:t>     SQL </a:t>
            </a:r>
            <a:r>
              <a:rPr lang="en-US" sz="2400" smtClean="0"/>
              <a:t>Server  </a:t>
            </a:r>
            <a:r>
              <a:rPr lang="en-US" sz="2400" dirty="0" smtClean="0"/>
              <a:t>provides  ranking function feature which makes it easier to assign sequential numbers to record </a:t>
            </a:r>
            <a:r>
              <a:rPr lang="en-US" sz="2400" dirty="0" err="1" smtClean="0"/>
              <a:t>sets.In</a:t>
            </a:r>
            <a:r>
              <a:rPr lang="en-US" sz="2400" dirty="0" smtClean="0"/>
              <a:t> this section we have seen the ranking functions and the place where it is used.</a:t>
            </a:r>
            <a:endParaRPr 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REFERENCES</a:t>
            </a:r>
            <a:endParaRPr lang="en-US" sz="4400" dirty="0"/>
          </a:p>
        </p:txBody>
      </p:sp>
      <p:sp>
        <p:nvSpPr>
          <p:cNvPr id="3" name="Content Placeholder 2"/>
          <p:cNvSpPr>
            <a:spLocks noGrp="1"/>
          </p:cNvSpPr>
          <p:nvPr>
            <p:ph idx="1"/>
          </p:nvPr>
        </p:nvSpPr>
        <p:spPr/>
        <p:txBody>
          <a:bodyPr>
            <a:normAutofit/>
          </a:bodyPr>
          <a:lstStyle/>
          <a:p>
            <a:r>
              <a:rPr lang="en-US" sz="2000" dirty="0">
                <a:solidFill>
                  <a:srgbClr val="0070C0"/>
                </a:solidFill>
                <a:hlinkClick r:id="rId2"/>
              </a:rPr>
              <a:t>http://</a:t>
            </a:r>
            <a:r>
              <a:rPr lang="en-US" sz="2000" dirty="0" smtClean="0">
                <a:solidFill>
                  <a:srgbClr val="0070C0"/>
                </a:solidFill>
                <a:hlinkClick r:id="rId2"/>
              </a:rPr>
              <a:t>msdn.microsoft.com/en-us/library/ms189798.aspx</a:t>
            </a:r>
            <a:endParaRPr lang="en-US" sz="2000" dirty="0" smtClean="0">
              <a:solidFill>
                <a:srgbClr val="0070C0"/>
              </a:solidFill>
            </a:endParaRPr>
          </a:p>
          <a:p>
            <a:r>
              <a:rPr lang="en-US" sz="2000" dirty="0">
                <a:solidFill>
                  <a:srgbClr val="0070C0"/>
                </a:solidFill>
                <a:hlinkClick r:id="rId3"/>
              </a:rPr>
              <a:t>http://www.mssqltips.com/sqlservertip/1944/sql-server-2005-and-2008-ranking-functions-rownumber-and-rank</a:t>
            </a:r>
            <a:r>
              <a:rPr lang="en-US" sz="2000" dirty="0" smtClean="0">
                <a:solidFill>
                  <a:srgbClr val="0070C0"/>
                </a:solidFill>
                <a:hlinkClick r:id="rId3"/>
              </a:rPr>
              <a:t>/</a:t>
            </a:r>
            <a:endParaRPr lang="en-US" sz="2000" dirty="0" smtClean="0">
              <a:solidFill>
                <a:srgbClr val="0070C0"/>
              </a:solidFill>
            </a:endParaRPr>
          </a:p>
          <a:p>
            <a:r>
              <a:rPr lang="en-US" sz="2000" dirty="0">
                <a:solidFill>
                  <a:srgbClr val="0070C0"/>
                </a:solidFill>
                <a:hlinkClick r:id="rId4"/>
              </a:rPr>
              <a:t>http://</a:t>
            </a:r>
            <a:r>
              <a:rPr lang="en-US" sz="2000" dirty="0" smtClean="0">
                <a:solidFill>
                  <a:srgbClr val="0070C0"/>
                </a:solidFill>
                <a:hlinkClick r:id="rId4"/>
              </a:rPr>
              <a:t>www.bidn.com/blogs/pkumar3/ssas/2702/sql-server-ranking-function-with-example</a:t>
            </a:r>
            <a:endParaRPr lang="en-US" sz="2000" dirty="0" smtClean="0">
              <a:solidFill>
                <a:srgbClr val="0070C0"/>
              </a:solidFill>
            </a:endParaRPr>
          </a:p>
          <a:p>
            <a:r>
              <a:rPr lang="en-US" sz="2000" dirty="0">
                <a:solidFill>
                  <a:srgbClr val="0070C0"/>
                </a:solidFill>
                <a:hlinkClick r:id="rId5"/>
              </a:rPr>
              <a:t>http</a:t>
            </a:r>
            <a:r>
              <a:rPr lang="en-US" sz="2000">
                <a:solidFill>
                  <a:srgbClr val="0070C0"/>
                </a:solidFill>
                <a:hlinkClick r:id="rId5"/>
              </a:rPr>
              <a:t>://</a:t>
            </a:r>
            <a:r>
              <a:rPr lang="en-US" sz="2000" smtClean="0">
                <a:solidFill>
                  <a:srgbClr val="0070C0"/>
                </a:solidFill>
                <a:hlinkClick r:id="rId5"/>
              </a:rPr>
              <a:t>stackoverflow.com/questions/10037570/ranking-rows-using-sql-server-rank-function-without-skipping-a-rank-number</a:t>
            </a:r>
            <a:endParaRPr lang="en-US" sz="2000" dirty="0" smtClean="0">
              <a:solidFill>
                <a:srgbClr val="0070C0"/>
              </a:solidFill>
              <a:hlinkClick r:id="rId5"/>
            </a:endParaRPr>
          </a:p>
        </p:txBody>
      </p:sp>
    </p:spTree>
    <p:extLst>
      <p:ext uri="{BB962C8B-B14F-4D97-AF65-F5344CB8AC3E}">
        <p14:creationId xmlns:p14="http://schemas.microsoft.com/office/powerpoint/2010/main" val="4072430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p>
            <a:fld id="{BD1073CF-BA55-4779-9A9F-23DE1822E1D5}" type="slidenum">
              <a:rPr lang="en-US" smtClean="0"/>
              <a:pPr/>
              <a:t>3</a:t>
            </a:fld>
            <a:endParaRPr lang="en-US" smtClean="0"/>
          </a:p>
        </p:txBody>
      </p:sp>
      <p:sp>
        <p:nvSpPr>
          <p:cNvPr id="5123" name="Rectangle 2"/>
          <p:cNvSpPr>
            <a:spLocks noGrp="1" noChangeArrowheads="1"/>
          </p:cNvSpPr>
          <p:nvPr>
            <p:ph type="title"/>
          </p:nvPr>
        </p:nvSpPr>
        <p:spPr/>
        <p:txBody>
          <a:bodyPr/>
          <a:lstStyle/>
          <a:p>
            <a:pPr eaLnBrk="1" hangingPunct="1"/>
            <a:r>
              <a:rPr lang="en-US" sz="3600" smtClean="0"/>
              <a:t>Icons Used</a:t>
            </a:r>
          </a:p>
        </p:txBody>
      </p:sp>
      <p:pic>
        <p:nvPicPr>
          <p:cNvPr id="5124" name="Picture 6"/>
          <p:cNvPicPr>
            <a:picLocks noChangeAspect="1" noChangeArrowheads="1"/>
          </p:cNvPicPr>
          <p:nvPr/>
        </p:nvPicPr>
        <p:blipFill>
          <a:blip r:embed="rId2" cstate="print"/>
          <a:srcRect/>
          <a:stretch>
            <a:fillRect/>
          </a:stretch>
        </p:blipFill>
        <p:spPr bwMode="auto">
          <a:xfrm>
            <a:off x="609600" y="1490663"/>
            <a:ext cx="1023938" cy="1023937"/>
          </a:xfrm>
          <a:prstGeom prst="rect">
            <a:avLst/>
          </a:prstGeom>
          <a:noFill/>
          <a:ln w="9525" algn="ctr">
            <a:noFill/>
            <a:miter lim="800000"/>
            <a:headEnd/>
            <a:tailEnd/>
          </a:ln>
        </p:spPr>
      </p:pic>
      <p:sp>
        <p:nvSpPr>
          <p:cNvPr id="5125" name="Text Box 7"/>
          <p:cNvSpPr txBox="1">
            <a:spLocks noChangeArrowheads="1"/>
          </p:cNvSpPr>
          <p:nvPr/>
        </p:nvSpPr>
        <p:spPr bwMode="auto">
          <a:xfrm>
            <a:off x="1676400" y="2027238"/>
            <a:ext cx="16002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Questions</a:t>
            </a:r>
          </a:p>
        </p:txBody>
      </p:sp>
      <p:sp>
        <p:nvSpPr>
          <p:cNvPr id="5126" name="Text Box 8"/>
          <p:cNvSpPr txBox="1">
            <a:spLocks noChangeArrowheads="1"/>
          </p:cNvSpPr>
          <p:nvPr/>
        </p:nvSpPr>
        <p:spPr bwMode="auto">
          <a:xfrm>
            <a:off x="7424738" y="5410200"/>
            <a:ext cx="12954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Contacts</a:t>
            </a:r>
          </a:p>
        </p:txBody>
      </p:sp>
      <p:pic>
        <p:nvPicPr>
          <p:cNvPr id="5127" name="Picture 9"/>
          <p:cNvPicPr>
            <a:picLocks noChangeAspect="1" noChangeArrowheads="1"/>
          </p:cNvPicPr>
          <p:nvPr/>
        </p:nvPicPr>
        <p:blipFill>
          <a:blip r:embed="rId3" cstate="print"/>
          <a:srcRect/>
          <a:stretch>
            <a:fillRect/>
          </a:stretch>
        </p:blipFill>
        <p:spPr bwMode="auto">
          <a:xfrm>
            <a:off x="6400800" y="3124200"/>
            <a:ext cx="1143000" cy="1143000"/>
          </a:xfrm>
          <a:prstGeom prst="rect">
            <a:avLst/>
          </a:prstGeom>
          <a:noFill/>
          <a:ln w="9525" algn="ctr">
            <a:noFill/>
            <a:miter lim="800000"/>
            <a:headEnd/>
            <a:tailEnd/>
          </a:ln>
        </p:spPr>
      </p:pic>
      <p:sp>
        <p:nvSpPr>
          <p:cNvPr id="5128" name="Text Box 10"/>
          <p:cNvSpPr txBox="1">
            <a:spLocks noChangeArrowheads="1"/>
          </p:cNvSpPr>
          <p:nvPr/>
        </p:nvSpPr>
        <p:spPr bwMode="auto">
          <a:xfrm>
            <a:off x="7434263" y="3810000"/>
            <a:ext cx="12192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Reference</a:t>
            </a:r>
          </a:p>
        </p:txBody>
      </p:sp>
      <p:sp>
        <p:nvSpPr>
          <p:cNvPr id="5129" name="Text Box 12"/>
          <p:cNvSpPr txBox="1">
            <a:spLocks noChangeArrowheads="1"/>
          </p:cNvSpPr>
          <p:nvPr/>
        </p:nvSpPr>
        <p:spPr bwMode="auto">
          <a:xfrm>
            <a:off x="1566863" y="5478463"/>
            <a:ext cx="1698625"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Demonstration</a:t>
            </a:r>
          </a:p>
        </p:txBody>
      </p:sp>
      <p:pic>
        <p:nvPicPr>
          <p:cNvPr id="5130" name="Picture 13"/>
          <p:cNvPicPr>
            <a:picLocks noChangeAspect="1" noChangeArrowheads="1"/>
          </p:cNvPicPr>
          <p:nvPr/>
        </p:nvPicPr>
        <p:blipFill>
          <a:blip r:embed="rId4" cstate="print"/>
          <a:srcRect/>
          <a:stretch>
            <a:fillRect/>
          </a:stretch>
        </p:blipFill>
        <p:spPr bwMode="auto">
          <a:xfrm>
            <a:off x="3560763" y="1447800"/>
            <a:ext cx="968375" cy="987425"/>
          </a:xfrm>
          <a:prstGeom prst="rect">
            <a:avLst/>
          </a:prstGeom>
          <a:noFill/>
          <a:ln w="9525" algn="ctr">
            <a:noFill/>
            <a:miter lim="800000"/>
            <a:headEnd/>
            <a:tailEnd/>
          </a:ln>
        </p:spPr>
      </p:pic>
      <p:sp>
        <p:nvSpPr>
          <p:cNvPr id="5131"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Hands on Exercise</a:t>
            </a:r>
          </a:p>
        </p:txBody>
      </p:sp>
      <p:sp>
        <p:nvSpPr>
          <p:cNvPr id="5132" name="Text Box 16"/>
          <p:cNvSpPr txBox="1">
            <a:spLocks noChangeArrowheads="1"/>
          </p:cNvSpPr>
          <p:nvPr/>
        </p:nvSpPr>
        <p:spPr bwMode="auto">
          <a:xfrm>
            <a:off x="1589088" y="3671888"/>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Coding Standards</a:t>
            </a:r>
          </a:p>
        </p:txBody>
      </p:sp>
      <p:pic>
        <p:nvPicPr>
          <p:cNvPr id="5133" name="Picture 17"/>
          <p:cNvPicPr>
            <a:picLocks noChangeAspect="1" noChangeArrowheads="1"/>
          </p:cNvPicPr>
          <p:nvPr/>
        </p:nvPicPr>
        <p:blipFill>
          <a:blip r:embed="rId5" cstate="print"/>
          <a:srcRect/>
          <a:stretch>
            <a:fillRect/>
          </a:stretch>
        </p:blipFill>
        <p:spPr bwMode="auto">
          <a:xfrm>
            <a:off x="682625" y="3200400"/>
            <a:ext cx="841375" cy="1111250"/>
          </a:xfrm>
          <a:prstGeom prst="rect">
            <a:avLst/>
          </a:prstGeom>
          <a:noFill/>
          <a:ln w="9525" algn="ctr">
            <a:noFill/>
            <a:miter lim="800000"/>
            <a:headEnd/>
            <a:tailEnd/>
          </a:ln>
        </p:spPr>
      </p:pic>
      <p:sp>
        <p:nvSpPr>
          <p:cNvPr id="5134" name="Text Box 18"/>
          <p:cNvSpPr txBox="1">
            <a:spLocks noChangeArrowheads="1"/>
          </p:cNvSpPr>
          <p:nvPr/>
        </p:nvSpPr>
        <p:spPr bwMode="auto">
          <a:xfrm>
            <a:off x="4581525" y="3714750"/>
            <a:ext cx="1447800" cy="517525"/>
          </a:xfrm>
          <a:prstGeom prst="rect">
            <a:avLst/>
          </a:prstGeom>
          <a:noFill/>
          <a:ln w="9525" algn="ctr">
            <a:noFill/>
            <a:miter lim="800000"/>
            <a:headEnd/>
            <a:tailEnd/>
          </a:ln>
        </p:spPr>
        <p:txBody>
          <a:bodyPr>
            <a:spAutoFit/>
          </a:bodyPr>
          <a:lstStyle/>
          <a:p>
            <a:pPr algn="l" eaLnBrk="0" hangingPunct="0">
              <a:spcBef>
                <a:spcPct val="50000"/>
              </a:spcBef>
            </a:pPr>
            <a:r>
              <a:rPr lang="en-US" sz="1400">
                <a:latin typeface="Cambria" pitchFamily="18" charset="0"/>
              </a:rPr>
              <a:t>Test Your Understanding</a:t>
            </a:r>
          </a:p>
        </p:txBody>
      </p:sp>
      <p:sp>
        <p:nvSpPr>
          <p:cNvPr id="5135"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Tools</a:t>
            </a:r>
          </a:p>
        </p:txBody>
      </p:sp>
      <p:pic>
        <p:nvPicPr>
          <p:cNvPr id="5136" name="Picture 20"/>
          <p:cNvPicPr>
            <a:picLocks noChangeAspect="1" noChangeArrowheads="1"/>
          </p:cNvPicPr>
          <p:nvPr/>
        </p:nvPicPr>
        <p:blipFill>
          <a:blip r:embed="rId6" cstate="print"/>
          <a:srcRect/>
          <a:stretch>
            <a:fillRect/>
          </a:stretch>
        </p:blipFill>
        <p:spPr bwMode="auto">
          <a:xfrm>
            <a:off x="3581400" y="4816475"/>
            <a:ext cx="963613" cy="1066800"/>
          </a:xfrm>
          <a:prstGeom prst="rect">
            <a:avLst/>
          </a:prstGeom>
          <a:noFill/>
          <a:ln w="9525" algn="ctr">
            <a:noFill/>
            <a:miter lim="800000"/>
            <a:headEnd/>
            <a:tailEnd/>
          </a:ln>
        </p:spPr>
      </p:pic>
      <p:sp>
        <p:nvSpPr>
          <p:cNvPr id="5137" name="Text Box 21"/>
          <p:cNvSpPr txBox="1">
            <a:spLocks noChangeArrowheads="1"/>
          </p:cNvSpPr>
          <p:nvPr/>
        </p:nvSpPr>
        <p:spPr bwMode="auto">
          <a:xfrm>
            <a:off x="4572000" y="5286375"/>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A Welcome Break</a:t>
            </a:r>
          </a:p>
        </p:txBody>
      </p:sp>
      <p:pic>
        <p:nvPicPr>
          <p:cNvPr id="5138" name="Picture 27" descr="Contact"/>
          <p:cNvPicPr>
            <a:picLocks noChangeAspect="1" noChangeArrowheads="1"/>
          </p:cNvPicPr>
          <p:nvPr/>
        </p:nvPicPr>
        <p:blipFill>
          <a:blip r:embed="rId7" cstate="print"/>
          <a:srcRect/>
          <a:stretch>
            <a:fillRect/>
          </a:stretch>
        </p:blipFill>
        <p:spPr bwMode="auto">
          <a:xfrm>
            <a:off x="6477000" y="4873625"/>
            <a:ext cx="923925" cy="917575"/>
          </a:xfrm>
          <a:prstGeom prst="rect">
            <a:avLst/>
          </a:prstGeom>
          <a:noFill/>
          <a:ln w="9525">
            <a:noFill/>
            <a:miter lim="800000"/>
            <a:headEnd/>
            <a:tailEnd/>
          </a:ln>
        </p:spPr>
      </p:pic>
      <p:pic>
        <p:nvPicPr>
          <p:cNvPr id="5139" name="Picture 29"/>
          <p:cNvPicPr>
            <a:picLocks noChangeAspect="1" noChangeArrowheads="1"/>
          </p:cNvPicPr>
          <p:nvPr/>
        </p:nvPicPr>
        <p:blipFill>
          <a:blip r:embed="rId8" cstate="print"/>
          <a:srcRect/>
          <a:stretch>
            <a:fillRect/>
          </a:stretch>
        </p:blipFill>
        <p:spPr bwMode="auto">
          <a:xfrm>
            <a:off x="3581400" y="3200400"/>
            <a:ext cx="1004888" cy="1055688"/>
          </a:xfrm>
          <a:prstGeom prst="rect">
            <a:avLst/>
          </a:prstGeom>
          <a:noFill/>
          <a:ln w="9525" algn="ctr">
            <a:noFill/>
            <a:miter lim="800000"/>
            <a:headEnd/>
            <a:tailEnd/>
          </a:ln>
        </p:spPr>
      </p:pic>
      <p:pic>
        <p:nvPicPr>
          <p:cNvPr id="5140" name="Picture 31"/>
          <p:cNvPicPr>
            <a:picLocks noChangeAspect="1" noChangeArrowheads="1"/>
          </p:cNvPicPr>
          <p:nvPr/>
        </p:nvPicPr>
        <p:blipFill>
          <a:blip r:embed="rId9" cstate="print"/>
          <a:srcRect/>
          <a:stretch>
            <a:fillRect/>
          </a:stretch>
        </p:blipFill>
        <p:spPr bwMode="auto">
          <a:xfrm>
            <a:off x="609600" y="5105400"/>
            <a:ext cx="996950" cy="885825"/>
          </a:xfrm>
          <a:prstGeom prst="rect">
            <a:avLst/>
          </a:prstGeom>
          <a:noFill/>
          <a:ln w="9525" algn="ctr">
            <a:noFill/>
            <a:miter lim="800000"/>
            <a:headEnd/>
            <a:tailEnd/>
          </a:ln>
        </p:spPr>
      </p:pic>
      <p:pic>
        <p:nvPicPr>
          <p:cNvPr id="5141" name="Picture 32"/>
          <p:cNvPicPr>
            <a:picLocks noChangeAspect="1" noChangeArrowheads="1"/>
          </p:cNvPicPr>
          <p:nvPr/>
        </p:nvPicPr>
        <p:blipFill>
          <a:blip r:embed="rId10" cstate="print"/>
          <a:srcRect/>
          <a:stretch>
            <a:fillRect/>
          </a:stretch>
        </p:blipFill>
        <p:spPr bwMode="auto">
          <a:xfrm>
            <a:off x="6334125" y="1577975"/>
            <a:ext cx="1133475" cy="1050925"/>
          </a:xfrm>
          <a:prstGeom prst="rect">
            <a:avLst/>
          </a:prstGeom>
          <a:noFill/>
          <a:ln w="9525" algn="ctr">
            <a:noFill/>
            <a:miter lim="800000"/>
            <a:headEnd/>
            <a:tailEnd/>
          </a:ln>
        </p:spPr>
      </p:pic>
    </p:spTree>
    <p:extLst>
      <p:ext uri="{BB962C8B-B14F-4D97-AF65-F5344CB8AC3E}">
        <p14:creationId xmlns:p14="http://schemas.microsoft.com/office/powerpoint/2010/main" val="41054059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p>
            <a:fld id="{C7935480-8D21-4AF7-8706-419CCB8B8FF3}" type="slidenum">
              <a:rPr lang="en-US" smtClean="0"/>
              <a:pPr/>
              <a:t>30</a:t>
            </a:fld>
            <a:endParaRPr lang="en-US" smtClean="0"/>
          </a:p>
        </p:txBody>
      </p:sp>
      <p:sp>
        <p:nvSpPr>
          <p:cNvPr id="14339" name="Rectangle 2"/>
          <p:cNvSpPr>
            <a:spLocks noGrp="1" noChangeArrowheads="1"/>
          </p:cNvSpPr>
          <p:nvPr>
            <p:ph type="title"/>
          </p:nvPr>
        </p:nvSpPr>
        <p:spPr/>
        <p:txBody>
          <a:bodyPr/>
          <a:lstStyle/>
          <a:p>
            <a:pPr eaLnBrk="1" hangingPunct="1"/>
            <a:r>
              <a:rPr lang="en-US" sz="3600" smtClean="0"/>
              <a:t>Test Your Understanding</a:t>
            </a:r>
          </a:p>
        </p:txBody>
      </p:sp>
      <p:sp>
        <p:nvSpPr>
          <p:cNvPr id="14340" name="Rectangle 3"/>
          <p:cNvSpPr>
            <a:spLocks noGrp="1" noChangeArrowheads="1"/>
          </p:cNvSpPr>
          <p:nvPr>
            <p:ph type="body" idx="1"/>
          </p:nvPr>
        </p:nvSpPr>
        <p:spPr/>
        <p:txBody>
          <a:bodyPr/>
          <a:lstStyle/>
          <a:p>
            <a:pPr eaLnBrk="1" hangingPunct="1"/>
            <a:r>
              <a:rPr lang="en-US" dirty="0" smtClean="0"/>
              <a:t>Explain the enhancements on SSMS.</a:t>
            </a:r>
          </a:p>
          <a:p>
            <a:pPr eaLnBrk="1" hangingPunct="1"/>
            <a:r>
              <a:rPr lang="en-US" dirty="0" smtClean="0"/>
              <a:t>Mention the major data type changes.</a:t>
            </a:r>
          </a:p>
          <a:p>
            <a:pPr eaLnBrk="1" hangingPunct="1"/>
            <a:r>
              <a:rPr lang="en-US" dirty="0" smtClean="0"/>
              <a:t>What are the major T-SQL changes in SQL Server 2008?</a:t>
            </a:r>
          </a:p>
          <a:p>
            <a:pPr eaLnBrk="1" hangingPunct="1"/>
            <a:r>
              <a:rPr lang="en-US" dirty="0" smtClean="0"/>
              <a:t>What are the major relational engine enhancements?</a:t>
            </a:r>
          </a:p>
          <a:p>
            <a:pPr eaLnBrk="1" hangingPunct="1"/>
            <a:endParaRPr lang="en-US" dirty="0" smtClean="0"/>
          </a:p>
        </p:txBody>
      </p:sp>
      <p:pic>
        <p:nvPicPr>
          <p:cNvPr id="14341" name="Picture 8"/>
          <p:cNvPicPr>
            <a:picLocks noChangeAspect="1" noChangeArrowheads="1"/>
          </p:cNvPicPr>
          <p:nvPr/>
        </p:nvPicPr>
        <p:blipFill>
          <a:blip r:embed="rId2" cstate="print"/>
          <a:srcRect/>
          <a:stretch>
            <a:fillRect/>
          </a:stretch>
        </p:blipFill>
        <p:spPr bwMode="auto">
          <a:xfrm>
            <a:off x="8201025" y="0"/>
            <a:ext cx="942975" cy="990600"/>
          </a:xfrm>
          <a:prstGeom prst="rect">
            <a:avLst/>
          </a:prstGeom>
          <a:noFill/>
          <a:ln w="9525" algn="ctr">
            <a:noFill/>
            <a:miter lim="800000"/>
            <a:headEnd/>
            <a:tailEnd/>
          </a:ln>
        </p:spPr>
      </p:pic>
    </p:spTree>
    <p:extLst>
      <p:ext uri="{BB962C8B-B14F-4D97-AF65-F5344CB8AC3E}">
        <p14:creationId xmlns:p14="http://schemas.microsoft.com/office/powerpoint/2010/main" val="33324372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p>
            <a:fld id="{9D50576F-3BF7-4DED-8EAB-E35EBB39F317}" type="slidenum">
              <a:rPr lang="en-US" smtClean="0"/>
              <a:pPr/>
              <a:t>31</a:t>
            </a:fld>
            <a:endParaRPr lang="en-US" smtClean="0"/>
          </a:p>
        </p:txBody>
      </p:sp>
      <p:sp>
        <p:nvSpPr>
          <p:cNvPr id="15363" name="Rectangle 2"/>
          <p:cNvSpPr>
            <a:spLocks noGrp="1" noChangeArrowheads="1"/>
          </p:cNvSpPr>
          <p:nvPr>
            <p:ph type="title"/>
          </p:nvPr>
        </p:nvSpPr>
        <p:spPr/>
        <p:txBody>
          <a:bodyPr/>
          <a:lstStyle/>
          <a:p>
            <a:pPr eaLnBrk="1" hangingPunct="1"/>
            <a:r>
              <a:rPr lang="en-US" sz="3600" dirty="0" smtClean="0"/>
              <a:t>SQL Server 2008 new features: Summary</a:t>
            </a:r>
          </a:p>
        </p:txBody>
      </p:sp>
      <p:sp>
        <p:nvSpPr>
          <p:cNvPr id="15364" name="Rectangle 3"/>
          <p:cNvSpPr>
            <a:spLocks noGrp="1" noChangeArrowheads="1"/>
          </p:cNvSpPr>
          <p:nvPr>
            <p:ph type="body" idx="1"/>
          </p:nvPr>
        </p:nvSpPr>
        <p:spPr/>
        <p:txBody>
          <a:bodyPr/>
          <a:lstStyle/>
          <a:p>
            <a:pPr eaLnBrk="1" hangingPunct="1"/>
            <a:r>
              <a:rPr lang="en-US" sz="1800" dirty="0" smtClean="0"/>
              <a:t>SSMS enhancements include expanded set of server reports, Central Management Server, Intellisense, T-SQL Debugging, Code Outlining</a:t>
            </a:r>
          </a:p>
          <a:p>
            <a:pPr eaLnBrk="1" hangingPunct="1"/>
            <a:r>
              <a:rPr lang="en-US" sz="1800" dirty="0" smtClean="0"/>
              <a:t>New data types are </a:t>
            </a:r>
          </a:p>
          <a:p>
            <a:pPr lvl="1" eaLnBrk="1" hangingPunct="1"/>
            <a:r>
              <a:rPr lang="en-US" sz="1600" dirty="0" smtClean="0"/>
              <a:t>Temporal,  Hierarchical and Spatial Data Types</a:t>
            </a:r>
          </a:p>
          <a:p>
            <a:pPr lvl="0"/>
            <a:r>
              <a:rPr lang="en-US" sz="2000" dirty="0" smtClean="0"/>
              <a:t>New T-SQL features are </a:t>
            </a:r>
          </a:p>
          <a:p>
            <a:pPr lvl="1"/>
            <a:r>
              <a:rPr lang="en-US" sz="1600" dirty="0" smtClean="0"/>
              <a:t>Variables declaration and initialization</a:t>
            </a:r>
          </a:p>
          <a:p>
            <a:pPr lvl="1"/>
            <a:r>
              <a:rPr lang="en-US" sz="1600" dirty="0" smtClean="0"/>
              <a:t>Row constructors - Table values clause, </a:t>
            </a:r>
          </a:p>
          <a:p>
            <a:pPr lvl="1"/>
            <a:r>
              <a:rPr lang="en-US" sz="1600" dirty="0" smtClean="0"/>
              <a:t>CONVERT enhancements</a:t>
            </a:r>
          </a:p>
          <a:p>
            <a:pPr lvl="1"/>
            <a:r>
              <a:rPr lang="en-US" sz="1600" dirty="0" err="1" smtClean="0"/>
              <a:t>Composable</a:t>
            </a:r>
            <a:r>
              <a:rPr lang="en-US" sz="1600" dirty="0" smtClean="0"/>
              <a:t> DML </a:t>
            </a:r>
          </a:p>
          <a:p>
            <a:pPr lvl="1"/>
            <a:r>
              <a:rPr lang="en-US" sz="1600" dirty="0" smtClean="0"/>
              <a:t>Table valued parameters.</a:t>
            </a:r>
          </a:p>
          <a:p>
            <a:pPr lvl="1"/>
            <a:r>
              <a:rPr lang="en-US" sz="1600" dirty="0" smtClean="0"/>
              <a:t>Merge and Grouping Set</a:t>
            </a:r>
          </a:p>
          <a:p>
            <a:pPr lvl="1"/>
            <a:r>
              <a:rPr lang="en-US" sz="1600" dirty="0" smtClean="0"/>
              <a:t>DDL Trigger enhancements</a:t>
            </a:r>
          </a:p>
          <a:p>
            <a:pPr lvl="1"/>
            <a:r>
              <a:rPr lang="en-US" sz="1600" dirty="0" smtClean="0"/>
              <a:t>Change Data Capture and Change Tracking</a:t>
            </a:r>
          </a:p>
          <a:p>
            <a:pPr lvl="0"/>
            <a:r>
              <a:rPr lang="en-US" sz="2000" dirty="0" smtClean="0"/>
              <a:t>Relational engine and Beyond relational enhancements are </a:t>
            </a:r>
          </a:p>
          <a:p>
            <a:pPr lvl="1"/>
            <a:r>
              <a:rPr lang="en-US" sz="1600" dirty="0" smtClean="0"/>
              <a:t>File Stream, Filtered Index, </a:t>
            </a:r>
            <a:r>
              <a:rPr lang="en-US" sz="1600" smtClean="0"/>
              <a:t>Sparse Column</a:t>
            </a:r>
            <a:endParaRPr lang="en-US" sz="2000" dirty="0" smtClean="0"/>
          </a:p>
        </p:txBody>
      </p:sp>
    </p:spTree>
    <p:extLst>
      <p:ext uri="{BB962C8B-B14F-4D97-AF65-F5344CB8AC3E}">
        <p14:creationId xmlns:p14="http://schemas.microsoft.com/office/powerpoint/2010/main" val="13012872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p:spPr>
        <p:txBody>
          <a:bodyPr/>
          <a:lstStyle/>
          <a:p>
            <a:fld id="{84D75BB8-792A-4A8A-95C7-AC0961EA95FD}" type="slidenum">
              <a:rPr lang="en-US" smtClean="0"/>
              <a:pPr/>
              <a:t>32</a:t>
            </a:fld>
            <a:endParaRPr lang="en-US" smtClean="0"/>
          </a:p>
        </p:txBody>
      </p:sp>
      <p:sp>
        <p:nvSpPr>
          <p:cNvPr id="16387" name="Rectangle 2"/>
          <p:cNvSpPr>
            <a:spLocks noGrp="1" noChangeArrowheads="1"/>
          </p:cNvSpPr>
          <p:nvPr>
            <p:ph type="title"/>
          </p:nvPr>
        </p:nvSpPr>
        <p:spPr/>
        <p:txBody>
          <a:bodyPr/>
          <a:lstStyle/>
          <a:p>
            <a:pPr eaLnBrk="1" hangingPunct="1"/>
            <a:r>
              <a:rPr lang="en-US" sz="3600" dirty="0" smtClean="0"/>
              <a:t>SQL Server 2008 new features: Source</a:t>
            </a:r>
          </a:p>
        </p:txBody>
      </p:sp>
      <p:sp>
        <p:nvSpPr>
          <p:cNvPr id="16388" name="Rectangle 3"/>
          <p:cNvSpPr>
            <a:spLocks noGrp="1" noChangeArrowheads="1"/>
          </p:cNvSpPr>
          <p:nvPr>
            <p:ph type="body" idx="1"/>
          </p:nvPr>
        </p:nvSpPr>
        <p:spPr/>
        <p:txBody>
          <a:bodyPr/>
          <a:lstStyle/>
          <a:p>
            <a:pPr eaLnBrk="1" hangingPunct="1"/>
            <a:r>
              <a:rPr lang="en-US" dirty="0" smtClean="0"/>
              <a:t>Introducing Microsoft SQL Server 2008 by Microsoft Press</a:t>
            </a:r>
          </a:p>
          <a:p>
            <a:pPr eaLnBrk="1" hangingPunct="1"/>
            <a:r>
              <a:rPr lang="en-US" dirty="0" smtClean="0"/>
              <a:t>Microsoft SQL Server 2008 new features by </a:t>
            </a:r>
            <a:r>
              <a:rPr lang="en-US" dirty="0" err="1" smtClean="0"/>
              <a:t>Mcgraw</a:t>
            </a:r>
            <a:r>
              <a:rPr lang="en-US" dirty="0" smtClean="0"/>
              <a:t>-Hill</a:t>
            </a:r>
          </a:p>
          <a:p>
            <a:pPr eaLnBrk="1" hangingPunct="1"/>
            <a:r>
              <a:rPr lang="en-US" dirty="0" smtClean="0"/>
              <a:t>SQL Server 2008 Transact-SQL Recipes by </a:t>
            </a:r>
            <a:r>
              <a:rPr lang="en-US" dirty="0" err="1" smtClean="0"/>
              <a:t>Apress</a:t>
            </a:r>
            <a:endParaRPr lang="en-US" dirty="0" smtClean="0"/>
          </a:p>
          <a:p>
            <a:pPr eaLnBrk="1" hangingPunct="1"/>
            <a:r>
              <a:rPr lang="en-US" dirty="0" smtClean="0"/>
              <a:t>MSDN website</a:t>
            </a:r>
          </a:p>
        </p:txBody>
      </p:sp>
      <p:sp>
        <p:nvSpPr>
          <p:cNvPr id="16389" name="Text Box 4"/>
          <p:cNvSpPr txBox="1">
            <a:spLocks noChangeArrowheads="1"/>
          </p:cNvSpPr>
          <p:nvPr/>
        </p:nvSpPr>
        <p:spPr bwMode="auto">
          <a:xfrm>
            <a:off x="381000" y="52197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algn="l" eaLnBrk="0" hangingPunct="0"/>
            <a:r>
              <a:rPr lang="en-US" sz="1400">
                <a:solidFill>
                  <a:schemeClr val="tx2"/>
                </a:solidFill>
              </a:rPr>
              <a:t>Disclaimer</a:t>
            </a:r>
            <a:r>
              <a:rPr lang="en-US" sz="1400" b="0"/>
              <a:t>: </a:t>
            </a:r>
            <a:r>
              <a:rPr lang="en-US" sz="1400" b="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16390" name="Picture 7"/>
          <p:cNvPicPr>
            <a:picLocks noChangeAspect="1" noChangeArrowheads="1"/>
          </p:cNvPicPr>
          <p:nvPr/>
        </p:nvPicPr>
        <p:blipFill>
          <a:blip r:embed="rId2" cstate="print"/>
          <a:srcRect/>
          <a:stretch>
            <a:fillRect/>
          </a:stretch>
        </p:blipFill>
        <p:spPr bwMode="auto">
          <a:xfrm>
            <a:off x="8153400" y="0"/>
            <a:ext cx="990600" cy="990600"/>
          </a:xfrm>
          <a:prstGeom prst="rect">
            <a:avLst/>
          </a:prstGeom>
          <a:noFill/>
          <a:ln w="9525" algn="ctr">
            <a:noFill/>
            <a:miter lim="800000"/>
            <a:headEnd/>
            <a:tailEnd/>
          </a:ln>
        </p:spPr>
      </p:pic>
    </p:spTree>
    <p:extLst>
      <p:ext uri="{BB962C8B-B14F-4D97-AF65-F5344CB8AC3E}">
        <p14:creationId xmlns:p14="http://schemas.microsoft.com/office/powerpoint/2010/main" val="12064239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ctrTitle"/>
          </p:nvPr>
        </p:nvSpPr>
        <p:spPr/>
        <p:txBody>
          <a:bodyPr/>
          <a:lstStyle/>
          <a:p>
            <a:pPr eaLnBrk="1" hangingPunct="1"/>
            <a:r>
              <a:rPr lang="en-US" sz="3200" dirty="0" smtClean="0">
                <a:latin typeface="Trebuchet MS" pitchFamily="34" charset="0"/>
              </a:rPr>
              <a:t>You have successfully completed </a:t>
            </a:r>
            <a:br>
              <a:rPr lang="en-US" sz="3200" dirty="0" smtClean="0">
                <a:latin typeface="Trebuchet MS" pitchFamily="34" charset="0"/>
              </a:rPr>
            </a:br>
            <a:r>
              <a:rPr lang="en-US" sz="3200" dirty="0" smtClean="0">
                <a:latin typeface="Trebuchet MS" pitchFamily="34" charset="0"/>
              </a:rPr>
              <a:t>SQL Server 2008 new features</a:t>
            </a:r>
          </a:p>
        </p:txBody>
      </p:sp>
      <p:sp>
        <p:nvSpPr>
          <p:cNvPr id="17411" name="Rectangle 5"/>
          <p:cNvSpPr>
            <a:spLocks noGrp="1" noChangeArrowheads="1"/>
          </p:cNvSpPr>
          <p:nvPr>
            <p:ph type="subTitle" idx="1"/>
          </p:nvPr>
        </p:nvSpPr>
        <p:spPr/>
        <p:txBody>
          <a:bodyPr/>
          <a:lstStyle/>
          <a:p>
            <a:pPr eaLnBrk="1" hangingPunct="1"/>
            <a:r>
              <a:rPr lang="en-US" b="0" u="sng" dirty="0" smtClean="0">
                <a:latin typeface="Gill Sans MT" pitchFamily="34" charset="0"/>
              </a:rPr>
              <a:t>Click here to proceed</a:t>
            </a:r>
            <a:endParaRPr lang="en-US" dirty="0" smtClean="0"/>
          </a:p>
        </p:txBody>
      </p:sp>
      <p:pic>
        <p:nvPicPr>
          <p:cNvPr id="17412" name="Picture 7" descr="MrSmarty_Mascot_L"/>
          <p:cNvPicPr>
            <a:picLocks noChangeAspect="1" noChangeArrowheads="1"/>
          </p:cNvPicPr>
          <p:nvPr/>
        </p:nvPicPr>
        <p:blipFill>
          <a:blip r:embed="rId2" cstate="print"/>
          <a:srcRect/>
          <a:stretch>
            <a:fillRect/>
          </a:stretch>
        </p:blipFill>
        <p:spPr bwMode="auto">
          <a:xfrm>
            <a:off x="7505700" y="917575"/>
            <a:ext cx="1371600" cy="1444625"/>
          </a:xfrm>
          <a:prstGeom prst="rect">
            <a:avLst/>
          </a:prstGeom>
          <a:noFill/>
          <a:ln w="9525">
            <a:solidFill>
              <a:srgbClr val="3366FF"/>
            </a:solidFill>
            <a:miter lim="800000"/>
            <a:headEnd/>
            <a:tailEnd/>
          </a:ln>
        </p:spPr>
      </p:pic>
    </p:spTree>
    <p:extLst>
      <p:ext uri="{BB962C8B-B14F-4D97-AF65-F5344CB8AC3E}">
        <p14:creationId xmlns:p14="http://schemas.microsoft.com/office/powerpoint/2010/main" val="41473289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ctr"/>
            <a:r>
              <a:rPr lang="en-US" sz="4400" dirty="0" smtClean="0"/>
              <a:t>INTRODUCTION</a:t>
            </a:r>
            <a:endParaRPr lang="en-US" sz="4400" dirty="0"/>
          </a:p>
        </p:txBody>
      </p:sp>
      <p:sp>
        <p:nvSpPr>
          <p:cNvPr id="3" name="Content Placeholder 2"/>
          <p:cNvSpPr>
            <a:spLocks noGrp="1"/>
          </p:cNvSpPr>
          <p:nvPr>
            <p:ph idx="1"/>
          </p:nvPr>
        </p:nvSpPr>
        <p:spPr/>
        <p:txBody>
          <a:bodyPr>
            <a:normAutofit/>
          </a:bodyPr>
          <a:lstStyle/>
          <a:p>
            <a:pPr marL="0" indent="0">
              <a:buNone/>
            </a:pPr>
            <a:r>
              <a:rPr lang="en-US" sz="2800" dirty="0" smtClean="0"/>
              <a:t>Ranking functions return a ranking value for each row in a partition.</a:t>
            </a:r>
          </a:p>
          <a:p>
            <a:pPr marL="0" indent="0">
              <a:buNone/>
            </a:pPr>
            <a:endParaRPr lang="en-US" sz="2800" dirty="0" smtClean="0"/>
          </a:p>
          <a:p>
            <a:pPr>
              <a:buFont typeface="Wingdings" pitchFamily="2" charset="2"/>
              <a:buChar char="§"/>
            </a:pPr>
            <a:r>
              <a:rPr lang="en-US" sz="2800" dirty="0" smtClean="0"/>
              <a:t>ROW_NUMBER()</a:t>
            </a:r>
          </a:p>
          <a:p>
            <a:pPr>
              <a:buFont typeface="Wingdings" pitchFamily="2" charset="2"/>
              <a:buChar char="§"/>
            </a:pPr>
            <a:r>
              <a:rPr lang="en-US" sz="2800" dirty="0" smtClean="0"/>
              <a:t>RANK()</a:t>
            </a:r>
          </a:p>
          <a:p>
            <a:pPr>
              <a:buFont typeface="Wingdings" pitchFamily="2" charset="2"/>
              <a:buChar char="§"/>
            </a:pPr>
            <a:r>
              <a:rPr lang="en-US" sz="2800" dirty="0" smtClean="0"/>
              <a:t>DENSE_RANK()</a:t>
            </a:r>
          </a:p>
          <a:p>
            <a:pPr>
              <a:buFont typeface="Wingdings" pitchFamily="2" charset="2"/>
              <a:buChar char="§"/>
            </a:pPr>
            <a:r>
              <a:rPr lang="en-US" sz="2800" dirty="0" smtClean="0"/>
              <a:t>NTILE()</a:t>
            </a:r>
            <a:endParaRPr lang="en-US" sz="2800" dirty="0"/>
          </a:p>
        </p:txBody>
      </p:sp>
    </p:spTree>
    <p:extLst>
      <p:ext uri="{BB962C8B-B14F-4D97-AF65-F5344CB8AC3E}">
        <p14:creationId xmlns:p14="http://schemas.microsoft.com/office/powerpoint/2010/main" val="16575667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RANKING FUNCTIONS</a:t>
            </a:r>
            <a:endParaRPr lang="en-US" sz="48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210611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ROW_NUMBER()</a:t>
            </a:r>
            <a:endParaRPr lang="en-US" sz="4400"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sz="2800" dirty="0" smtClean="0"/>
              <a:t>Returns the sequential number of a row within a partition of a result set, starting at 1 for the first row in each partition.</a:t>
            </a:r>
          </a:p>
          <a:p>
            <a:pPr marL="0" indent="0">
              <a:buNone/>
            </a:pPr>
            <a:endParaRPr lang="en-US" sz="2800" dirty="0" smtClean="0"/>
          </a:p>
          <a:p>
            <a:pPr marL="0" indent="0">
              <a:buNone/>
            </a:pPr>
            <a:r>
              <a:rPr lang="en-US" sz="2800" dirty="0" smtClean="0"/>
              <a:t>Syntax:</a:t>
            </a:r>
          </a:p>
          <a:p>
            <a:pPr marL="0" indent="0">
              <a:buNone/>
            </a:pPr>
            <a:r>
              <a:rPr lang="en-US" sz="2800" i="1" dirty="0"/>
              <a:t>ROW_NUMBER ( )     OVER ( [ PARTITION BY </a:t>
            </a:r>
            <a:r>
              <a:rPr lang="en-US" sz="2800" i="1" dirty="0" err="1"/>
              <a:t>value_expression</a:t>
            </a:r>
            <a:r>
              <a:rPr lang="en-US" sz="2800" i="1" dirty="0"/>
              <a:t> , ... [ n ] ] </a:t>
            </a:r>
            <a:r>
              <a:rPr lang="en-US" sz="2800" i="1" dirty="0" err="1"/>
              <a:t>order_by_clause</a:t>
            </a:r>
            <a:r>
              <a:rPr lang="en-US" sz="2800" i="1" dirty="0"/>
              <a:t> ) </a:t>
            </a:r>
          </a:p>
        </p:txBody>
      </p:sp>
    </p:spTree>
    <p:extLst>
      <p:ext uri="{BB962C8B-B14F-4D97-AF65-F5344CB8AC3E}">
        <p14:creationId xmlns:p14="http://schemas.microsoft.com/office/powerpoint/2010/main" val="6421139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SAMPLE TABLE</a:t>
            </a:r>
            <a:endParaRPr lang="en-US" dirty="0"/>
          </a:p>
        </p:txBody>
      </p:sp>
      <p:sp>
        <p:nvSpPr>
          <p:cNvPr id="3" name="Content Placeholder 2"/>
          <p:cNvSpPr>
            <a:spLocks noGrp="1"/>
          </p:cNvSpPr>
          <p:nvPr>
            <p:ph idx="1"/>
          </p:nvPr>
        </p:nvSpPr>
        <p:spPr>
          <a:xfrm>
            <a:off x="609600" y="1600200"/>
            <a:ext cx="7924800" cy="4900634"/>
          </a:xfrm>
        </p:spPr>
        <p:txBody>
          <a:bodyPr>
            <a:noAutofit/>
          </a:bodyPr>
          <a:lstStyle/>
          <a:p>
            <a:pPr>
              <a:buNone/>
            </a:pPr>
            <a:r>
              <a:rPr lang="en-US" sz="1800" dirty="0" err="1" smtClean="0"/>
              <a:t>FirstName</a:t>
            </a:r>
            <a:r>
              <a:rPr lang="en-US" sz="1800" dirty="0" smtClean="0"/>
              <a:t> 	Age      Gender </a:t>
            </a:r>
          </a:p>
          <a:p>
            <a:pPr>
              <a:buNone/>
            </a:pPr>
            <a:r>
              <a:rPr lang="en-US" sz="1800" dirty="0" smtClean="0"/>
              <a:t> Doris 		6 	 F				</a:t>
            </a:r>
          </a:p>
          <a:p>
            <a:pPr>
              <a:buNone/>
            </a:pPr>
            <a:r>
              <a:rPr lang="en-US" sz="1800" dirty="0" smtClean="0"/>
              <a:t> Mary 		11	 F </a:t>
            </a:r>
          </a:p>
          <a:p>
            <a:pPr>
              <a:buNone/>
            </a:pPr>
            <a:r>
              <a:rPr lang="en-US" sz="1800" dirty="0" smtClean="0"/>
              <a:t> Sherry 		11 	 F</a:t>
            </a:r>
          </a:p>
          <a:p>
            <a:pPr>
              <a:buNone/>
            </a:pPr>
            <a:r>
              <a:rPr lang="en-US" sz="1800" dirty="0" smtClean="0"/>
              <a:t> Sue 		29 	 F </a:t>
            </a:r>
          </a:p>
          <a:p>
            <a:pPr>
              <a:buNone/>
            </a:pPr>
            <a:r>
              <a:rPr lang="en-US" sz="1800" dirty="0" smtClean="0"/>
              <a:t> Larry 		5	M</a:t>
            </a:r>
          </a:p>
          <a:p>
            <a:pPr>
              <a:buNone/>
            </a:pPr>
            <a:r>
              <a:rPr lang="en-US" sz="1800" dirty="0" smtClean="0"/>
              <a:t> George 		6 	M </a:t>
            </a:r>
          </a:p>
          <a:p>
            <a:pPr>
              <a:buNone/>
            </a:pPr>
            <a:r>
              <a:rPr lang="en-US" sz="1800" dirty="0" smtClean="0"/>
              <a:t>Sam 		17 	M </a:t>
            </a:r>
          </a:p>
          <a:p>
            <a:pPr>
              <a:buNone/>
            </a:pPr>
            <a:r>
              <a:rPr lang="en-US" sz="1800" dirty="0" smtClean="0"/>
              <a:t>Ted 		23 	M </a:t>
            </a:r>
          </a:p>
          <a:p>
            <a:pPr>
              <a:buNone/>
            </a:pPr>
            <a:r>
              <a:rPr lang="en-US" sz="1800" dirty="0" smtClean="0"/>
              <a:t>Marty 		23 	M</a:t>
            </a:r>
          </a:p>
          <a:p>
            <a:pPr>
              <a:buNone/>
            </a:pPr>
            <a:r>
              <a:rPr lang="en-US" sz="1800" dirty="0" smtClean="0"/>
              <a:t>Frank 		38 	M </a:t>
            </a:r>
          </a:p>
          <a:p>
            <a:pPr>
              <a:buNone/>
            </a:pPr>
            <a:r>
              <a:rPr lang="en-US" sz="1800" dirty="0" smtClean="0"/>
              <a:t> John 		40 	M</a:t>
            </a:r>
            <a:endParaRPr lang="en-US"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ROWNUMBER-EXAMPLE -1</a:t>
            </a:r>
            <a:endParaRPr lang="en-US" sz="4400" dirty="0"/>
          </a:p>
        </p:txBody>
      </p:sp>
      <p:sp>
        <p:nvSpPr>
          <p:cNvPr id="3" name="Content Placeholder 2"/>
          <p:cNvSpPr>
            <a:spLocks noGrp="1"/>
          </p:cNvSpPr>
          <p:nvPr>
            <p:ph idx="1"/>
          </p:nvPr>
        </p:nvSpPr>
        <p:spPr>
          <a:xfrm>
            <a:off x="533400" y="1600200"/>
            <a:ext cx="7924800" cy="4114800"/>
          </a:xfrm>
        </p:spPr>
        <p:txBody>
          <a:bodyPr>
            <a:normAutofit/>
          </a:bodyPr>
          <a:lstStyle/>
          <a:p>
            <a:pPr marL="0" indent="0">
              <a:buNone/>
            </a:pPr>
            <a:r>
              <a:rPr lang="en-US" sz="2800" dirty="0" err="1" smtClean="0"/>
              <a:t>Eg</a:t>
            </a:r>
            <a:r>
              <a:rPr lang="en-US" sz="2800" dirty="0" smtClean="0"/>
              <a:t>:</a:t>
            </a:r>
          </a:p>
          <a:p>
            <a:pPr marL="0" indent="0">
              <a:buNone/>
            </a:pPr>
            <a:r>
              <a:rPr lang="en-US" sz="2800" dirty="0" smtClean="0"/>
              <a:t>SELECT ROW_NUMBER()</a:t>
            </a:r>
          </a:p>
          <a:p>
            <a:pPr marL="0" indent="0">
              <a:buNone/>
            </a:pPr>
            <a:r>
              <a:rPr lang="en-US" sz="2800" dirty="0" smtClean="0"/>
              <a:t> OVER </a:t>
            </a:r>
          </a:p>
          <a:p>
            <a:pPr marL="0" indent="0">
              <a:buNone/>
            </a:pPr>
            <a:r>
              <a:rPr lang="en-US" sz="2800" dirty="0" smtClean="0"/>
              <a:t>(</a:t>
            </a:r>
            <a:r>
              <a:rPr lang="en-US" sz="2800" dirty="0" smtClean="0">
                <a:solidFill>
                  <a:srgbClr val="FF0000"/>
                </a:solidFill>
              </a:rPr>
              <a:t>ORDER BY Age</a:t>
            </a:r>
            <a:r>
              <a:rPr lang="en-US" sz="2800" dirty="0" smtClean="0"/>
              <a:t>) </a:t>
            </a:r>
          </a:p>
          <a:p>
            <a:pPr marL="0" indent="0">
              <a:buNone/>
            </a:pPr>
            <a:r>
              <a:rPr lang="en-US" sz="2800" dirty="0" smtClean="0"/>
              <a:t>AS [</a:t>
            </a:r>
            <a:r>
              <a:rPr lang="en-US" sz="2800" dirty="0" err="1" smtClean="0"/>
              <a:t>RowNumber_by_age</a:t>
            </a:r>
            <a:r>
              <a:rPr lang="en-US" sz="2800" dirty="0" smtClean="0"/>
              <a:t>], </a:t>
            </a:r>
            <a:r>
              <a:rPr lang="en-US" sz="2800" dirty="0" err="1" smtClean="0"/>
              <a:t>FirstName</a:t>
            </a:r>
            <a:r>
              <a:rPr lang="en-US" sz="2800" dirty="0" smtClean="0"/>
              <a:t>, Age </a:t>
            </a:r>
          </a:p>
          <a:p>
            <a:pPr marL="0" indent="0">
              <a:buNone/>
            </a:pPr>
            <a:r>
              <a:rPr lang="en-US" sz="2800" dirty="0" smtClean="0"/>
              <a:t>FROM Person</a:t>
            </a:r>
          </a:p>
        </p:txBody>
      </p:sp>
    </p:spTree>
    <p:extLst>
      <p:ext uri="{BB962C8B-B14F-4D97-AF65-F5344CB8AC3E}">
        <p14:creationId xmlns:p14="http://schemas.microsoft.com/office/powerpoint/2010/main" val="37092243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868346"/>
          </a:xfrm>
        </p:spPr>
        <p:txBody>
          <a:bodyPr/>
          <a:lstStyle/>
          <a:p>
            <a:pPr algn="ctr"/>
            <a:r>
              <a:rPr lang="en-US" sz="4400" dirty="0" smtClean="0"/>
              <a:t>RESULT</a:t>
            </a:r>
            <a:endParaRPr lang="en-US" sz="4400" dirty="0"/>
          </a:p>
        </p:txBody>
      </p:sp>
      <p:sp>
        <p:nvSpPr>
          <p:cNvPr id="3" name="Content Placeholder 2"/>
          <p:cNvSpPr>
            <a:spLocks noGrp="1"/>
          </p:cNvSpPr>
          <p:nvPr>
            <p:ph idx="1"/>
          </p:nvPr>
        </p:nvSpPr>
        <p:spPr>
          <a:xfrm>
            <a:off x="609600" y="1142984"/>
            <a:ext cx="7924800" cy="5429288"/>
          </a:xfrm>
        </p:spPr>
        <p:txBody>
          <a:bodyPr>
            <a:noAutofit/>
          </a:bodyPr>
          <a:lstStyle/>
          <a:p>
            <a:pPr>
              <a:buNone/>
            </a:pPr>
            <a:r>
              <a:rPr lang="en-US" sz="2000" dirty="0" err="1" smtClean="0"/>
              <a:t>RowNumber_by_Age</a:t>
            </a:r>
            <a:r>
              <a:rPr lang="en-US" sz="2000" dirty="0" smtClean="0"/>
              <a:t> 	</a:t>
            </a:r>
            <a:r>
              <a:rPr lang="en-US" sz="2000" dirty="0" err="1" smtClean="0"/>
              <a:t>FirstName</a:t>
            </a:r>
            <a:r>
              <a:rPr lang="en-US" sz="2000" dirty="0" smtClean="0"/>
              <a:t> 	Age </a:t>
            </a:r>
          </a:p>
          <a:p>
            <a:pPr>
              <a:buNone/>
            </a:pPr>
            <a:r>
              <a:rPr lang="en-US" sz="2000" dirty="0" smtClean="0"/>
              <a:t> 1				 Larry	                5 </a:t>
            </a:r>
          </a:p>
          <a:p>
            <a:pPr>
              <a:buNone/>
            </a:pPr>
            <a:r>
              <a:rPr lang="en-US" sz="2000" dirty="0" smtClean="0"/>
              <a:t> 2			 	Doris		 6</a:t>
            </a:r>
          </a:p>
          <a:p>
            <a:pPr>
              <a:buNone/>
            </a:pPr>
            <a:r>
              <a:rPr lang="en-US" sz="2000" dirty="0" smtClean="0"/>
              <a:t> 3			 	George 		 6</a:t>
            </a:r>
          </a:p>
          <a:p>
            <a:pPr>
              <a:buNone/>
            </a:pPr>
            <a:r>
              <a:rPr lang="en-US" sz="2000" dirty="0" smtClean="0"/>
              <a:t> 4			 	Mary	               11</a:t>
            </a:r>
          </a:p>
          <a:p>
            <a:pPr>
              <a:buNone/>
            </a:pPr>
            <a:r>
              <a:rPr lang="en-US" sz="2000" dirty="0" smtClean="0"/>
              <a:t> 5			 	Sherry 		11</a:t>
            </a:r>
          </a:p>
          <a:p>
            <a:pPr>
              <a:buNone/>
            </a:pPr>
            <a:r>
              <a:rPr lang="en-US" sz="2000" dirty="0" smtClean="0"/>
              <a:t> 6			 	Sam		17</a:t>
            </a:r>
          </a:p>
          <a:p>
            <a:pPr>
              <a:buNone/>
            </a:pPr>
            <a:r>
              <a:rPr lang="en-US" sz="2000" dirty="0" smtClean="0"/>
              <a:t> 7			 	Ted 		23</a:t>
            </a:r>
          </a:p>
          <a:p>
            <a:pPr>
              <a:buNone/>
            </a:pPr>
            <a:r>
              <a:rPr lang="en-US" sz="2000" dirty="0" smtClean="0"/>
              <a:t> 8			 	Marty 		23</a:t>
            </a:r>
          </a:p>
          <a:p>
            <a:pPr>
              <a:buNone/>
            </a:pPr>
            <a:r>
              <a:rPr lang="en-US" sz="2000" dirty="0" smtClean="0"/>
              <a:t> 9			 	Sue 		29</a:t>
            </a:r>
          </a:p>
          <a:p>
            <a:pPr>
              <a:buNone/>
            </a:pPr>
            <a:r>
              <a:rPr lang="en-US" sz="2000" dirty="0" smtClean="0"/>
              <a:t> 10			 	Frank		38</a:t>
            </a:r>
          </a:p>
          <a:p>
            <a:pPr>
              <a:buNone/>
            </a:pPr>
            <a:r>
              <a:rPr lang="en-US" sz="2400" dirty="0" smtClean="0"/>
              <a:t> 11			 	John		40</a:t>
            </a:r>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fontScheme name="CA - Presentation Template">
      <a:majorFont>
        <a:latin typeface="Monotype Corsiva"/>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clrMap bg1="lt1" tx1="dk1" bg2="lt2" tx2="dk2" accent1="accent1" accent2="accent2" accent3="accent3" accent4="accent4" accent5="accent5" accent6="accent6" hlink="hlink" folHlink="folHlink"/>
    </a:extraClrScheme>
    <a:extraClrScheme>
      <a:clrScheme name="CA - Presentation Template 2">
        <a:dk1>
          <a:srgbClr val="0E5D92"/>
        </a:dk1>
        <a:lt1>
          <a:srgbClr val="FFFFFF"/>
        </a:lt1>
        <a:dk2>
          <a:srgbClr val="137C9D"/>
        </a:dk2>
        <a:lt2>
          <a:srgbClr val="C0C0C0"/>
        </a:lt2>
        <a:accent1>
          <a:srgbClr val="35AACF"/>
        </a:accent1>
        <a:accent2>
          <a:srgbClr val="75CDB2"/>
        </a:accent2>
        <a:accent3>
          <a:srgbClr val="FFFFFF"/>
        </a:accent3>
        <a:accent4>
          <a:srgbClr val="0A4E7C"/>
        </a:accent4>
        <a:accent5>
          <a:srgbClr val="AED2E4"/>
        </a:accent5>
        <a:accent6>
          <a:srgbClr val="69BAA1"/>
        </a:accent6>
        <a:hlink>
          <a:srgbClr val="E8C86E"/>
        </a:hlink>
        <a:folHlink>
          <a:srgbClr val="1E68D6"/>
        </a:folHlink>
      </a:clrScheme>
      <a:clrMap bg1="lt1" tx1="dk1" bg2="lt2" tx2="dk2" accent1="accent1" accent2="accent2" accent3="accent3" accent4="accent4" accent5="accent5" accent6="accent6" hlink="hlink" folHlink="folHlink"/>
    </a:extraClrScheme>
    <a:extraClrScheme>
      <a:clrScheme name="CA - Presentation Template 3">
        <a:dk1>
          <a:srgbClr val="164D60"/>
        </a:dk1>
        <a:lt1>
          <a:srgbClr val="FFFFFF"/>
        </a:lt1>
        <a:dk2>
          <a:srgbClr val="2A8486"/>
        </a:dk2>
        <a:lt2>
          <a:srgbClr val="C0C0C0"/>
        </a:lt2>
        <a:accent1>
          <a:srgbClr val="48BC77"/>
        </a:accent1>
        <a:accent2>
          <a:srgbClr val="ECCA4C"/>
        </a:accent2>
        <a:accent3>
          <a:srgbClr val="FFFFFF"/>
        </a:accent3>
        <a:accent4>
          <a:srgbClr val="114051"/>
        </a:accent4>
        <a:accent5>
          <a:srgbClr val="B1DABD"/>
        </a:accent5>
        <a:accent6>
          <a:srgbClr val="D6B744"/>
        </a:accent6>
        <a:hlink>
          <a:srgbClr val="3191E9"/>
        </a:hlink>
        <a:folHlink>
          <a:srgbClr val="E36943"/>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Theme1</Template>
  <TotalTime>296</TotalTime>
  <Words>876</Words>
  <Application>Microsoft Office PowerPoint</Application>
  <PresentationFormat>On-screen Show (4:3)</PresentationFormat>
  <Paragraphs>257</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Theme1</vt:lpstr>
      <vt:lpstr>SQL Server 2008 new features</vt:lpstr>
      <vt:lpstr>About the Author</vt:lpstr>
      <vt:lpstr>Icons Used</vt:lpstr>
      <vt:lpstr>INTRODUCTION</vt:lpstr>
      <vt:lpstr>RANKING FUNCTIONS</vt:lpstr>
      <vt:lpstr>ROW_NUMBER()</vt:lpstr>
      <vt:lpstr>SAMPLE TABLE</vt:lpstr>
      <vt:lpstr>ROWNUMBER-EXAMPLE -1</vt:lpstr>
      <vt:lpstr>RESULT</vt:lpstr>
      <vt:lpstr>ROWNUMBER EXAMPLE- 2</vt:lpstr>
      <vt:lpstr>RESULT </vt:lpstr>
      <vt:lpstr>ROWNUMBER EXAMPLE -3</vt:lpstr>
      <vt:lpstr>RESULT</vt:lpstr>
      <vt:lpstr>RANK() </vt:lpstr>
      <vt:lpstr>RANK EXAMPLE</vt:lpstr>
      <vt:lpstr>RESULT</vt:lpstr>
      <vt:lpstr>DENSE_RANK() </vt:lpstr>
      <vt:lpstr>DENSE_RANK EXAMPLE </vt:lpstr>
      <vt:lpstr>RESULT</vt:lpstr>
      <vt:lpstr>NTILE</vt:lpstr>
      <vt:lpstr>NTILE </vt:lpstr>
      <vt:lpstr>SAMPLE ScENARIO</vt:lpstr>
      <vt:lpstr>SOLUTION</vt:lpstr>
      <vt:lpstr>result</vt:lpstr>
      <vt:lpstr>When to use NILE</vt:lpstr>
      <vt:lpstr>result</vt:lpstr>
      <vt:lpstr>PERCENT_RANK()</vt:lpstr>
      <vt:lpstr>SUMMARY</vt:lpstr>
      <vt:lpstr>REFERENCES</vt:lpstr>
      <vt:lpstr>Test Your Understanding</vt:lpstr>
      <vt:lpstr>SQL Server 2008 new features: Summary</vt:lpstr>
      <vt:lpstr>SQL Server 2008 new features: Source</vt:lpstr>
      <vt:lpstr>You have successfully completed  SQL Server 2008 new features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RANKING FUNCTIONS</dc:title>
  <dc:creator>K K, Praveena (Cognizant)</dc:creator>
  <cp:lastModifiedBy>M R, Rahini (Cognizant)</cp:lastModifiedBy>
  <cp:revision>112</cp:revision>
  <dcterms:created xsi:type="dcterms:W3CDTF">2012-09-21T10:24:13Z</dcterms:created>
  <dcterms:modified xsi:type="dcterms:W3CDTF">2012-10-11T08:53:43Z</dcterms:modified>
</cp:coreProperties>
</file>