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258" r:id="rId5"/>
    <p:sldId id="267" r:id="rId6"/>
    <p:sldId id="307" r:id="rId7"/>
    <p:sldId id="310" r:id="rId8"/>
    <p:sldId id="270" r:id="rId9"/>
    <p:sldId id="308" r:id="rId10"/>
    <p:sldId id="271" r:id="rId11"/>
    <p:sldId id="403" r:id="rId12"/>
    <p:sldId id="316" r:id="rId13"/>
    <p:sldId id="405" r:id="rId14"/>
    <p:sldId id="341" r:id="rId15"/>
    <p:sldId id="319" r:id="rId16"/>
    <p:sldId id="331" r:id="rId17"/>
    <p:sldId id="334" r:id="rId18"/>
    <p:sldId id="371" r:id="rId19"/>
    <p:sldId id="373" r:id="rId20"/>
    <p:sldId id="374" r:id="rId21"/>
    <p:sldId id="376" r:id="rId22"/>
    <p:sldId id="378" r:id="rId23"/>
    <p:sldId id="402" r:id="rId24"/>
    <p:sldId id="311" r:id="rId25"/>
    <p:sldId id="337" r:id="rId26"/>
    <p:sldId id="411" r:id="rId27"/>
    <p:sldId id="312" r:id="rId28"/>
    <p:sldId id="338" r:id="rId29"/>
    <p:sldId id="313" r:id="rId30"/>
    <p:sldId id="406" r:id="rId31"/>
    <p:sldId id="314" r:id="rId32"/>
    <p:sldId id="315" r:id="rId33"/>
    <p:sldId id="340" r:id="rId34"/>
    <p:sldId id="410" r:id="rId35"/>
    <p:sldId id="352" r:id="rId36"/>
    <p:sldId id="390" r:id="rId37"/>
    <p:sldId id="391" r:id="rId38"/>
    <p:sldId id="392" r:id="rId39"/>
    <p:sldId id="394" r:id="rId40"/>
    <p:sldId id="396" r:id="rId41"/>
    <p:sldId id="397" r:id="rId42"/>
    <p:sldId id="322" r:id="rId43"/>
    <p:sldId id="327" r:id="rId44"/>
    <p:sldId id="380" r:id="rId45"/>
    <p:sldId id="381" r:id="rId46"/>
    <p:sldId id="383" r:id="rId47"/>
    <p:sldId id="384" r:id="rId48"/>
    <p:sldId id="385" r:id="rId49"/>
    <p:sldId id="388" r:id="rId50"/>
    <p:sldId id="276" r:id="rId51"/>
    <p:sldId id="278" r:id="rId52"/>
    <p:sldId id="279" r:id="rId53"/>
    <p:sldId id="304" r:id="rId54"/>
  </p:sldIdLst>
  <p:sldSz cx="9144000" cy="6858000" type="screen4x3"/>
  <p:notesSz cx="7315200" cy="9601200"/>
  <p:defaultTextStyle>
    <a:defPPr>
      <a:defRPr lang="en-US"/>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F01"/>
    <a:srgbClr val="209D03"/>
    <a:srgbClr val="000000"/>
    <a:srgbClr val="287094"/>
    <a:srgbClr val="095295"/>
    <a:srgbClr val="D8750D"/>
    <a:srgbClr val="90B5D2"/>
    <a:srgbClr val="3BCB0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1020" y="-90"/>
      </p:cViewPr>
      <p:guideLst>
        <p:guide orient="horz" pos="2160"/>
        <p:guide pos="2880"/>
      </p:guideLst>
    </p:cSldViewPr>
  </p:slideViewPr>
  <p:outlineViewPr>
    <p:cViewPr>
      <p:scale>
        <a:sx n="33" d="100"/>
        <a:sy n="33" d="100"/>
      </p:scale>
      <p:origin x="0" y="331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40"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vl1pPr>
          </a:lstStyle>
          <a:p>
            <a:pPr>
              <a:defRPr/>
            </a:pPr>
            <a:fld id="{1C2926AB-484F-4309-8EDB-ABF74CE5760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eaLnBrk="1" hangingPunct="1"/>
            <a:r>
              <a:rPr lang="en-US" dirty="0" smtClean="0"/>
              <a:t>HIERARCHYID (contd.) – where it works well</a:t>
            </a:r>
          </a:p>
          <a:p>
            <a:pPr lvl="1" algn="just" eaLnBrk="1" hangingPunct="1"/>
            <a:r>
              <a:rPr lang="en-US" sz="1800" dirty="0" smtClean="0"/>
              <a:t>The </a:t>
            </a:r>
            <a:r>
              <a:rPr lang="en-US" sz="1800" dirty="0" err="1" smtClean="0"/>
              <a:t>HierarchyID</a:t>
            </a:r>
            <a:r>
              <a:rPr lang="en-US" sz="1800" dirty="0" smtClean="0"/>
              <a:t> works well in projects where there is a hierarchical structure where each child has a single parent, like in a product/product classification hierarchy.   In this example each product can only belong to one product class.  You may have other levels, like product family where each product class can belong to only one product family.  </a:t>
            </a:r>
          </a:p>
          <a:p>
            <a:pPr lvl="1" algn="just" eaLnBrk="1" hangingPunct="1"/>
            <a:r>
              <a:rPr lang="en-US" sz="1800" dirty="0" smtClean="0"/>
              <a:t>A complex example would be a bill of materials structure for manufacturing a product.  A part can belong to a subcomponent, which can belong to another subcomponent, which gets assembled into the final product.  It is more complex than the first example because a part can belong to many subcomponents.  </a:t>
            </a:r>
            <a:r>
              <a:rPr lang="en-US" sz="1800" dirty="0" err="1" smtClean="0"/>
              <a:t>HierarchyID</a:t>
            </a:r>
            <a:r>
              <a:rPr lang="en-US" sz="1800" dirty="0" smtClean="0"/>
              <a:t> may or may not work well in this case, it all depends on how many time a part can appear in the final product.  If your graph is relatively unconnected, either due to relatively few parents or low links/node, then </a:t>
            </a:r>
            <a:r>
              <a:rPr lang="en-US" sz="1800" dirty="0" err="1" smtClean="0"/>
              <a:t>hierarchyId</a:t>
            </a:r>
            <a:r>
              <a:rPr lang="en-US" sz="1800" dirty="0" smtClean="0"/>
              <a:t> can be used for this type of graph using a primary key of (</a:t>
            </a:r>
            <a:r>
              <a:rPr lang="en-US" sz="1800" dirty="0" err="1" smtClean="0"/>
              <a:t>RootId</a:t>
            </a:r>
            <a:r>
              <a:rPr lang="en-US" sz="1800" dirty="0" smtClean="0"/>
              <a:t> </a:t>
            </a:r>
            <a:r>
              <a:rPr lang="en-US" sz="1800" dirty="0" err="1" smtClean="0"/>
              <a:t>int</a:t>
            </a:r>
            <a:r>
              <a:rPr lang="en-US" sz="1800" dirty="0" smtClean="0"/>
              <a:t>, Path </a:t>
            </a:r>
            <a:r>
              <a:rPr lang="en-US" sz="1800" dirty="0" err="1" smtClean="0"/>
              <a:t>hierarchyId</a:t>
            </a:r>
            <a:r>
              <a:rPr lang="en-US" sz="1800" dirty="0" smtClean="0"/>
              <a:t>).</a:t>
            </a:r>
          </a:p>
          <a:p>
            <a:pPr lvl="1" algn="just" eaLnBrk="1" hangingPunct="1"/>
            <a:endParaRPr lang="en-US" sz="1800" dirty="0" smtClean="0"/>
          </a:p>
          <a:p>
            <a:pPr eaLnBrk="1" hangingPunct="1"/>
            <a:r>
              <a:rPr lang="en-US" dirty="0" smtClean="0"/>
              <a:t>HIERARCHYID (contd.) – where it doesn't work</a:t>
            </a:r>
          </a:p>
          <a:p>
            <a:pPr lvl="1" algn="just" eaLnBrk="1" hangingPunct="1"/>
            <a:r>
              <a:rPr lang="en-US" sz="1800" dirty="0" smtClean="0"/>
              <a:t>When each child node in the graph has multiple parents.  We tried this in a genealogy/ancestry project and discovered that to get this to work you would have to add a </a:t>
            </a:r>
            <a:r>
              <a:rPr lang="en-US" sz="1800" dirty="0" err="1" smtClean="0"/>
              <a:t>HierarchyID</a:t>
            </a:r>
            <a:r>
              <a:rPr lang="en-US" sz="1800" dirty="0" smtClean="0"/>
              <a:t> column for each parent.  This is called a highly connected graph, where the number of paths is substantially more than the number of nodes.   In this scenario, the traditional hierarchy design for relational databases works well, especially when combined with the CTE query pattern.</a:t>
            </a:r>
          </a:p>
          <a:p>
            <a:pPr lvl="1" algn="just" eaLnBrk="1" hangingPunct="1"/>
            <a:r>
              <a:rPr lang="en-US" sz="1800" dirty="0" smtClean="0"/>
              <a:t>If sub tree movement forms a substantial part of the workload.  This is O(1) for </a:t>
            </a:r>
            <a:r>
              <a:rPr lang="en-US" sz="1800" dirty="0" err="1" smtClean="0"/>
              <a:t>ParentID</a:t>
            </a:r>
            <a:r>
              <a:rPr lang="en-US" sz="1800" dirty="0" smtClean="0"/>
              <a:t>/</a:t>
            </a:r>
            <a:r>
              <a:rPr lang="en-US" sz="1800" dirty="0" err="1" smtClean="0"/>
              <a:t>ChildID</a:t>
            </a:r>
            <a:r>
              <a:rPr lang="en-US" sz="1800" dirty="0" smtClean="0"/>
              <a:t> and O(sub tree size) for </a:t>
            </a:r>
            <a:r>
              <a:rPr lang="en-US" sz="1800" dirty="0" err="1" smtClean="0"/>
              <a:t>hierarchyId</a:t>
            </a:r>
            <a:r>
              <a:rPr lang="en-US" sz="1800" dirty="0" smtClean="0"/>
              <a:t>.  So if you are constantly updating the tree and cause the nodes to move, then the </a:t>
            </a:r>
            <a:r>
              <a:rPr lang="en-US" sz="1800" dirty="0" err="1" smtClean="0"/>
              <a:t>HierarchyID</a:t>
            </a:r>
            <a:r>
              <a:rPr lang="en-US" sz="1800" dirty="0" smtClean="0"/>
              <a:t> is not the best solution.</a:t>
            </a:r>
          </a:p>
          <a:p>
            <a:pPr lvl="1" algn="just" eaLnBrk="1" hangingPunct="1"/>
            <a:r>
              <a:rPr lang="en-US" sz="1800" dirty="0" smtClean="0"/>
              <a:t>If sub tree query isn’t a substantial part of the workload.  This is O(1) for </a:t>
            </a:r>
            <a:r>
              <a:rPr lang="en-US" sz="1800" dirty="0" err="1" smtClean="0"/>
              <a:t>hierarchyId</a:t>
            </a:r>
            <a:r>
              <a:rPr lang="en-US" sz="1800" dirty="0" smtClean="0"/>
              <a:t> and O(</a:t>
            </a:r>
            <a:r>
              <a:rPr lang="en-US" sz="1800" dirty="0" err="1" smtClean="0"/>
              <a:t>subtree</a:t>
            </a:r>
            <a:r>
              <a:rPr lang="en-US" sz="1800" dirty="0" smtClean="0"/>
              <a:t>) for </a:t>
            </a:r>
            <a:r>
              <a:rPr lang="en-US" sz="1800" dirty="0" err="1" smtClean="0"/>
              <a:t>parentId</a:t>
            </a:r>
            <a:r>
              <a:rPr lang="en-US" sz="1800" dirty="0" smtClean="0"/>
              <a:t>/</a:t>
            </a:r>
            <a:r>
              <a:rPr lang="en-US" sz="1800" dirty="0" err="1" smtClean="0"/>
              <a:t>childId</a:t>
            </a:r>
            <a:r>
              <a:rPr lang="en-US" sz="1800" dirty="0" smtClean="0"/>
              <a:t> – but if not common this isn’t an advantage.  In other words, if you don’t walk the tree often then it may not be worth using the Hierarchy data type.</a:t>
            </a:r>
          </a:p>
          <a:p>
            <a:pPr lvl="1" algn="just" eaLnBrk="1" hangingPunct="1"/>
            <a:endParaRPr lang="en-US" sz="1800" dirty="0" smtClean="0"/>
          </a:p>
          <a:p>
            <a:endParaRPr lang="en-US" dirty="0"/>
          </a:p>
        </p:txBody>
      </p:sp>
      <p:sp>
        <p:nvSpPr>
          <p:cNvPr id="4" name="Slide Number Placeholder 3"/>
          <p:cNvSpPr>
            <a:spLocks noGrp="1"/>
          </p:cNvSpPr>
          <p:nvPr>
            <p:ph type="sldNum" sz="quarter" idx="10"/>
          </p:nvPr>
        </p:nvSpPr>
        <p:spPr/>
        <p:txBody>
          <a:bodyPr/>
          <a:lstStyle/>
          <a:p>
            <a:pPr>
              <a:defRPr/>
            </a:pPr>
            <a:fld id="{1C2926AB-484F-4309-8EDB-ABF74CE5760F}"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2"/>
          <p:cNvSpPr>
            <a:spLocks noChangeArrowheads="1"/>
          </p:cNvSpPr>
          <p:nvPr/>
        </p:nvSpPr>
        <p:spPr bwMode="gray">
          <a:xfrm>
            <a:off x="0" y="0"/>
            <a:ext cx="9144000" cy="5157788"/>
          </a:xfrm>
          <a:prstGeom prst="rect">
            <a:avLst/>
          </a:prstGeom>
          <a:solidFill>
            <a:srgbClr val="3188B4"/>
          </a:solidFill>
          <a:ln w="0" algn="ctr">
            <a:solidFill>
              <a:srgbClr val="00CCFF"/>
            </a:solidFill>
            <a:miter lim="800000"/>
            <a:headEnd/>
            <a:tailEnd/>
          </a:ln>
          <a:effectLst/>
        </p:spPr>
        <p:txBody>
          <a:bodyPr wrap="none" anchor="ctr"/>
          <a:lstStyle/>
          <a:p>
            <a:pPr>
              <a:defRPr/>
            </a:pPr>
            <a:endParaRPr lang="en-US"/>
          </a:p>
        </p:txBody>
      </p:sp>
      <p:sp>
        <p:nvSpPr>
          <p:cNvPr id="5" name="Rectangle 64"/>
          <p:cNvSpPr>
            <a:spLocks noChangeArrowheads="1"/>
          </p:cNvSpPr>
          <p:nvPr/>
        </p:nvSpPr>
        <p:spPr bwMode="gray">
          <a:xfrm>
            <a:off x="1262063" y="9525"/>
            <a:ext cx="2362200" cy="4943475"/>
          </a:xfrm>
          <a:prstGeom prst="rect">
            <a:avLst/>
          </a:prstGeom>
          <a:gradFill rotWithShape="1">
            <a:gsLst>
              <a:gs pos="0">
                <a:srgbClr val="3188B5"/>
              </a:gs>
              <a:gs pos="100000">
                <a:srgbClr val="3188B5">
                  <a:gamma/>
                  <a:shade val="72549"/>
                  <a:invGamma/>
                </a:srgbClr>
              </a:gs>
            </a:gsLst>
            <a:lin ang="5400000" scaled="1"/>
          </a:gradFill>
          <a:ln w="9525">
            <a:noFill/>
            <a:miter lim="800000"/>
            <a:headEnd/>
            <a:tailEnd/>
          </a:ln>
          <a:effectLst/>
        </p:spPr>
        <p:txBody>
          <a:bodyPr wrap="none" anchor="ctr"/>
          <a:lstStyle/>
          <a:p>
            <a:pPr>
              <a:defRPr/>
            </a:pPr>
            <a:endParaRPr lang="en-US"/>
          </a:p>
        </p:txBody>
      </p:sp>
      <p:sp>
        <p:nvSpPr>
          <p:cNvPr id="6" name="Rectangle 65"/>
          <p:cNvSpPr>
            <a:spLocks noChangeArrowheads="1"/>
          </p:cNvSpPr>
          <p:nvPr/>
        </p:nvSpPr>
        <p:spPr bwMode="gray">
          <a:xfrm>
            <a:off x="304800" y="2400300"/>
            <a:ext cx="8458200" cy="1104900"/>
          </a:xfrm>
          <a:prstGeom prst="rect">
            <a:avLst/>
          </a:prstGeom>
          <a:gradFill rotWithShape="1">
            <a:gsLst>
              <a:gs pos="0">
                <a:srgbClr val="134575"/>
              </a:gs>
              <a:gs pos="100000">
                <a:srgbClr val="3188B5"/>
              </a:gs>
            </a:gsLst>
            <a:lin ang="0" scaled="1"/>
          </a:gradFill>
          <a:ln w="9525">
            <a:noFill/>
            <a:miter lim="800000"/>
            <a:headEnd/>
            <a:tailEnd/>
          </a:ln>
          <a:effectLst/>
        </p:spPr>
        <p:txBody>
          <a:bodyPr wrap="none" anchor="ctr"/>
          <a:lstStyle/>
          <a:p>
            <a:pPr>
              <a:defRPr/>
            </a:pPr>
            <a:endParaRPr lang="en-US"/>
          </a:p>
        </p:txBody>
      </p:sp>
      <p:pic>
        <p:nvPicPr>
          <p:cNvPr id="7" name="Picture 61"/>
          <p:cNvPicPr>
            <a:picLocks noChangeAspect="1" noChangeArrowheads="1"/>
          </p:cNvPicPr>
          <p:nvPr/>
        </p:nvPicPr>
        <p:blipFill>
          <a:blip r:embed="rId2" cstate="print"/>
          <a:srcRect/>
          <a:stretch>
            <a:fillRect/>
          </a:stretch>
        </p:blipFill>
        <p:spPr bwMode="gray">
          <a:xfrm>
            <a:off x="0" y="3490913"/>
            <a:ext cx="1258888" cy="1438275"/>
          </a:xfrm>
          <a:prstGeom prst="rect">
            <a:avLst/>
          </a:prstGeom>
          <a:noFill/>
          <a:ln w="9525">
            <a:noFill/>
            <a:miter lim="800000"/>
            <a:headEnd/>
            <a:tailEnd/>
          </a:ln>
        </p:spPr>
      </p:pic>
      <p:sp>
        <p:nvSpPr>
          <p:cNvPr id="8" name="Rectangle 66"/>
          <p:cNvSpPr>
            <a:spLocks noChangeArrowheads="1"/>
          </p:cNvSpPr>
          <p:nvPr/>
        </p:nvSpPr>
        <p:spPr bwMode="gray">
          <a:xfrm>
            <a:off x="304800" y="304800"/>
            <a:ext cx="8534400" cy="43434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9" name="Rectangle 67"/>
          <p:cNvSpPr>
            <a:spLocks noChangeArrowheads="1"/>
          </p:cNvSpPr>
          <p:nvPr/>
        </p:nvSpPr>
        <p:spPr bwMode="gray">
          <a:xfrm>
            <a:off x="7391400" y="914400"/>
            <a:ext cx="1600200" cy="1447800"/>
          </a:xfrm>
          <a:prstGeom prst="rect">
            <a:avLst/>
          </a:prstGeom>
          <a:noFill/>
          <a:ln w="9525">
            <a:solidFill>
              <a:srgbClr val="00CCFF"/>
            </a:solidFill>
            <a:miter lim="800000"/>
            <a:headEnd/>
            <a:tailEnd/>
          </a:ln>
          <a:effectLst/>
        </p:spPr>
        <p:txBody>
          <a:bodyPr wrap="none" anchor="ctr"/>
          <a:lstStyle/>
          <a:p>
            <a:pPr>
              <a:defRPr/>
            </a:pPr>
            <a:endParaRPr lang="en-US"/>
          </a:p>
        </p:txBody>
      </p:sp>
      <p:sp>
        <p:nvSpPr>
          <p:cNvPr id="10" name="Rectangle 68"/>
          <p:cNvSpPr>
            <a:spLocks noChangeArrowheads="1"/>
          </p:cNvSpPr>
          <p:nvPr/>
        </p:nvSpPr>
        <p:spPr bwMode="gray">
          <a:xfrm>
            <a:off x="8305800" y="0"/>
            <a:ext cx="76200" cy="1752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1" name="Rectangle 70"/>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sp>
        <p:nvSpPr>
          <p:cNvPr id="12" name="Rectangle 63"/>
          <p:cNvSpPr>
            <a:spLocks noChangeArrowheads="1"/>
          </p:cNvSpPr>
          <p:nvPr/>
        </p:nvSpPr>
        <p:spPr bwMode="gray">
          <a:xfrm>
            <a:off x="0" y="4932363"/>
            <a:ext cx="9144000" cy="236537"/>
          </a:xfrm>
          <a:prstGeom prst="rect">
            <a:avLst/>
          </a:prstGeom>
          <a:solidFill>
            <a:srgbClr val="2D9F01"/>
          </a:solidFill>
          <a:ln w="9525">
            <a:noFill/>
            <a:miter lim="800000"/>
            <a:headEnd/>
            <a:tailEnd/>
          </a:ln>
          <a:effectLst/>
        </p:spPr>
        <p:txBody>
          <a:bodyPr wrap="none" anchor="ctr"/>
          <a:lstStyle/>
          <a:p>
            <a:pPr>
              <a:defRPr/>
            </a:pPr>
            <a:endParaRPr lang="en-US"/>
          </a:p>
        </p:txBody>
      </p:sp>
      <p:pic>
        <p:nvPicPr>
          <p:cNvPr id="13" name="Picture 77" descr="j0284911"/>
          <p:cNvPicPr>
            <a:picLocks noChangeAspect="1" noChangeArrowheads="1"/>
          </p:cNvPicPr>
          <p:nvPr userDrawn="1"/>
        </p:nvPicPr>
        <p:blipFill>
          <a:blip r:embed="rId3" cstate="print"/>
          <a:srcRect/>
          <a:stretch>
            <a:fillRect/>
          </a:stretch>
        </p:blipFill>
        <p:spPr bwMode="auto">
          <a:xfrm>
            <a:off x="6477000" y="4933950"/>
            <a:ext cx="2344738" cy="1317625"/>
          </a:xfrm>
          <a:prstGeom prst="rect">
            <a:avLst/>
          </a:prstGeom>
          <a:noFill/>
          <a:ln w="9525">
            <a:noFill/>
            <a:miter lim="800000"/>
            <a:headEnd/>
            <a:tailEnd/>
          </a:ln>
        </p:spPr>
      </p:pic>
      <p:pic>
        <p:nvPicPr>
          <p:cNvPr id="14" name="Picture 27" descr="Academy Logo.jpg"/>
          <p:cNvPicPr>
            <a:picLocks noChangeAspect="1"/>
          </p:cNvPicPr>
          <p:nvPr userDrawn="1"/>
        </p:nvPicPr>
        <p:blipFill>
          <a:blip r:embed="rId4" cstate="print"/>
          <a:srcRect/>
          <a:stretch>
            <a:fillRect/>
          </a:stretch>
        </p:blipFill>
        <p:spPr bwMode="auto">
          <a:xfrm>
            <a:off x="228600" y="5334000"/>
            <a:ext cx="3467100" cy="990600"/>
          </a:xfrm>
          <a:prstGeom prst="rect">
            <a:avLst/>
          </a:prstGeom>
          <a:noFill/>
          <a:ln w="9525">
            <a:noFill/>
            <a:miter lim="800000"/>
            <a:headEnd/>
            <a:tailEnd/>
          </a:ln>
        </p:spPr>
      </p:pic>
      <p:sp>
        <p:nvSpPr>
          <p:cNvPr id="3074" name="Rectangle 2"/>
          <p:cNvSpPr>
            <a:spLocks noGrp="1" noChangeArrowheads="1"/>
          </p:cNvSpPr>
          <p:nvPr>
            <p:ph type="ctrTitle"/>
          </p:nvPr>
        </p:nvSpPr>
        <p:spPr>
          <a:xfrm>
            <a:off x="457200" y="2590800"/>
            <a:ext cx="8229600" cy="685800"/>
          </a:xfrm>
        </p:spPr>
        <p:txBody>
          <a:bodyPr/>
          <a:lstStyle>
            <a:lvl1pPr>
              <a:defRPr sz="5400">
                <a:latin typeface="Bodoni MT Condensed" pitchFamily="18" charset="0"/>
              </a:defRPr>
            </a:lvl1pPr>
          </a:lstStyle>
          <a:p>
            <a:r>
              <a:rPr lang="en-US"/>
              <a:t>Click to edit Master title style</a:t>
            </a:r>
          </a:p>
        </p:txBody>
      </p:sp>
      <p:sp>
        <p:nvSpPr>
          <p:cNvPr id="3075" name="Rectangle 3"/>
          <p:cNvSpPr>
            <a:spLocks noGrp="1" noChangeArrowheads="1"/>
          </p:cNvSpPr>
          <p:nvPr>
            <p:ph type="subTitle" idx="1"/>
          </p:nvPr>
        </p:nvSpPr>
        <p:spPr>
          <a:xfrm>
            <a:off x="1828800" y="3733800"/>
            <a:ext cx="5867400" cy="457200"/>
          </a:xfrm>
        </p:spPr>
        <p:txBody>
          <a:bodyPr/>
          <a:lstStyle>
            <a:lvl1pPr marL="0" indent="0" algn="ctr">
              <a:buFont typeface="Wingdings" pitchFamily="2" charset="2"/>
              <a:buNone/>
              <a:defRPr b="1">
                <a:solidFill>
                  <a:schemeClr val="bg1"/>
                </a:solidFill>
                <a:latin typeface="Agency FB" pitchFamily="34" charset="0"/>
              </a:defRPr>
            </a:lvl1pPr>
          </a:lstStyle>
          <a:p>
            <a:r>
              <a:rPr lang="en-US"/>
              <a:t>Click to edit Master subtitle style</a:t>
            </a:r>
          </a:p>
        </p:txBody>
      </p:sp>
      <p:sp>
        <p:nvSpPr>
          <p:cNvPr id="15" name="Rectangle 4"/>
          <p:cNvSpPr>
            <a:spLocks noGrp="1" noChangeArrowheads="1"/>
          </p:cNvSpPr>
          <p:nvPr>
            <p:ph type="dt" sz="half" idx="10"/>
          </p:nvPr>
        </p:nvSpPr>
        <p:spPr bwMode="auto">
          <a:xfrm>
            <a:off x="457200" y="6400800"/>
            <a:ext cx="2133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b="0"/>
            </a:lvl1pPr>
          </a:lstStyle>
          <a:p>
            <a:pPr>
              <a:defRPr/>
            </a:pPr>
            <a:endParaRPr lang="en-US"/>
          </a:p>
        </p:txBody>
      </p:sp>
      <p:sp>
        <p:nvSpPr>
          <p:cNvPr id="16" name="Rectangle 5"/>
          <p:cNvSpPr>
            <a:spLocks noGrp="1" noChangeArrowheads="1"/>
          </p:cNvSpPr>
          <p:nvPr>
            <p:ph type="ftr" sz="quarter" idx="11"/>
          </p:nvPr>
        </p:nvSpPr>
        <p:spPr bwMode="auto">
          <a:xfrm>
            <a:off x="3124200" y="6400800"/>
            <a:ext cx="2895600" cy="3206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3CF8A2DC-652A-473A-BF9C-0A8464F003A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06375"/>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206375"/>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10A1A34F-7CD1-4C1C-BAFC-159D01E7603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371600"/>
            <a:ext cx="8686800" cy="4943475"/>
          </a:xfrm>
        </p:spPr>
        <p:txBody>
          <a:bodyPr/>
          <a:lstStyle/>
          <a:p>
            <a:pPr lvl="0"/>
            <a:endParaRPr lang="en-US" noProof="0" smtClean="0"/>
          </a:p>
        </p:txBody>
      </p:sp>
      <p:sp>
        <p:nvSpPr>
          <p:cNvPr id="4" name="Rectangle 57"/>
          <p:cNvSpPr>
            <a:spLocks noGrp="1" noChangeArrowheads="1"/>
          </p:cNvSpPr>
          <p:nvPr>
            <p:ph type="sldNum" sz="quarter" idx="10"/>
          </p:nvPr>
        </p:nvSpPr>
        <p:spPr>
          <a:ln/>
        </p:spPr>
        <p:txBody>
          <a:bodyPr/>
          <a:lstStyle>
            <a:lvl1pPr>
              <a:defRPr/>
            </a:lvl1pPr>
          </a:lstStyle>
          <a:p>
            <a:pPr>
              <a:defRPr/>
            </a:pPr>
            <a:fld id="{B9A787AD-0CA3-4FA1-B3E5-9743934BE37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ln/>
        </p:spPr>
        <p:txBody>
          <a:bodyPr/>
          <a:lstStyle>
            <a:lvl1pPr>
              <a:defRPr/>
            </a:lvl1pPr>
          </a:lstStyle>
          <a:p>
            <a:pPr>
              <a:defRPr/>
            </a:pPr>
            <a:fld id="{4FCED92C-D024-4A30-90BA-A528B7CA74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7"/>
          <p:cNvSpPr>
            <a:spLocks noGrp="1" noChangeArrowheads="1"/>
          </p:cNvSpPr>
          <p:nvPr>
            <p:ph type="sldNum" sz="quarter" idx="10"/>
          </p:nvPr>
        </p:nvSpPr>
        <p:spPr>
          <a:ln/>
        </p:spPr>
        <p:txBody>
          <a:bodyPr/>
          <a:lstStyle>
            <a:lvl1pPr>
              <a:defRPr/>
            </a:lvl1pPr>
          </a:lstStyle>
          <a:p>
            <a:pPr>
              <a:defRPr/>
            </a:pPr>
            <a:fld id="{DA96E7DD-DDCD-4FE2-8EF6-17B2A75960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267200" cy="4943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7"/>
          <p:cNvSpPr>
            <a:spLocks noGrp="1" noChangeArrowheads="1"/>
          </p:cNvSpPr>
          <p:nvPr>
            <p:ph type="sldNum" sz="quarter" idx="10"/>
          </p:nvPr>
        </p:nvSpPr>
        <p:spPr>
          <a:ln/>
        </p:spPr>
        <p:txBody>
          <a:bodyPr/>
          <a:lstStyle>
            <a:lvl1pPr>
              <a:defRPr/>
            </a:lvl1pPr>
          </a:lstStyle>
          <a:p>
            <a:pPr>
              <a:defRPr/>
            </a:pPr>
            <a:fld id="{58C3D100-D424-4321-8804-38F7656832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7"/>
          <p:cNvSpPr>
            <a:spLocks noGrp="1" noChangeArrowheads="1"/>
          </p:cNvSpPr>
          <p:nvPr>
            <p:ph type="sldNum" sz="quarter" idx="10"/>
          </p:nvPr>
        </p:nvSpPr>
        <p:spPr>
          <a:ln/>
        </p:spPr>
        <p:txBody>
          <a:bodyPr/>
          <a:lstStyle>
            <a:lvl1pPr>
              <a:defRPr/>
            </a:lvl1pPr>
          </a:lstStyle>
          <a:p>
            <a:pPr>
              <a:defRPr/>
            </a:pPr>
            <a:fld id="{2C64FB81-1265-439E-B408-35FDDB15DF1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7"/>
          <p:cNvSpPr>
            <a:spLocks noGrp="1" noChangeArrowheads="1"/>
          </p:cNvSpPr>
          <p:nvPr>
            <p:ph type="sldNum" sz="quarter" idx="10"/>
          </p:nvPr>
        </p:nvSpPr>
        <p:spPr>
          <a:ln/>
        </p:spPr>
        <p:txBody>
          <a:bodyPr/>
          <a:lstStyle>
            <a:lvl1pPr>
              <a:defRPr/>
            </a:lvl1pPr>
          </a:lstStyle>
          <a:p>
            <a:pPr>
              <a:defRPr/>
            </a:pPr>
            <a:fld id="{1C159962-F8C7-4BB2-AE39-49E0EFDC1FA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ln/>
        </p:spPr>
        <p:txBody>
          <a:bodyPr/>
          <a:lstStyle>
            <a:lvl1pPr>
              <a:defRPr/>
            </a:lvl1pPr>
          </a:lstStyle>
          <a:p>
            <a:pPr>
              <a:defRPr/>
            </a:pPr>
            <a:fld id="{3AD3001F-D0E9-4599-A360-63842692E3F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3FD23C2C-97F8-4770-B565-E5EB1A50092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7"/>
          <p:cNvSpPr>
            <a:spLocks noGrp="1" noChangeArrowheads="1"/>
          </p:cNvSpPr>
          <p:nvPr>
            <p:ph type="sldNum" sz="quarter" idx="10"/>
          </p:nvPr>
        </p:nvSpPr>
        <p:spPr>
          <a:ln/>
        </p:spPr>
        <p:txBody>
          <a:bodyPr/>
          <a:lstStyle>
            <a:lvl1pPr>
              <a:defRPr/>
            </a:lvl1pPr>
          </a:lstStyle>
          <a:p>
            <a:pPr>
              <a:defRPr/>
            </a:pPr>
            <a:fld id="{A844BAE3-53C9-4B68-909F-1147A259EE6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7" name="Rectangle 43"/>
          <p:cNvSpPr>
            <a:spLocks noChangeArrowheads="1"/>
          </p:cNvSpPr>
          <p:nvPr/>
        </p:nvSpPr>
        <p:spPr bwMode="gray">
          <a:xfrm>
            <a:off x="0" y="9525"/>
            <a:ext cx="9144000" cy="10287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68" name="Rectangle 44"/>
          <p:cNvSpPr>
            <a:spLocks noChangeArrowheads="1"/>
          </p:cNvSpPr>
          <p:nvPr/>
        </p:nvSpPr>
        <p:spPr bwMode="gray">
          <a:xfrm>
            <a:off x="1447800" y="0"/>
            <a:ext cx="7696200" cy="879475"/>
          </a:xfrm>
          <a:prstGeom prst="rect">
            <a:avLst/>
          </a:prstGeom>
          <a:solidFill>
            <a:srgbClr val="26698A"/>
          </a:solidFill>
          <a:ln w="9525">
            <a:noFill/>
            <a:miter lim="800000"/>
            <a:headEnd/>
            <a:tailEnd/>
          </a:ln>
          <a:effectLst/>
        </p:spPr>
        <p:txBody>
          <a:bodyPr wrap="none" anchor="ctr"/>
          <a:lstStyle/>
          <a:p>
            <a:pPr>
              <a:defRPr/>
            </a:pPr>
            <a:endParaRPr lang="en-US"/>
          </a:p>
        </p:txBody>
      </p:sp>
      <p:sp>
        <p:nvSpPr>
          <p:cNvPr id="1028" name="Rectangle 3"/>
          <p:cNvSpPr>
            <a:spLocks noGrp="1" noChangeArrowheads="1"/>
          </p:cNvSpPr>
          <p:nvPr>
            <p:ph type="body" idx="1"/>
          </p:nvPr>
        </p:nvSpPr>
        <p:spPr bwMode="gray">
          <a:xfrm>
            <a:off x="228600" y="1371600"/>
            <a:ext cx="8686800" cy="494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0" name="Rectangle 46"/>
          <p:cNvSpPr>
            <a:spLocks noChangeArrowheads="1"/>
          </p:cNvSpPr>
          <p:nvPr/>
        </p:nvSpPr>
        <p:spPr bwMode="gray">
          <a:xfrm>
            <a:off x="0" y="1035050"/>
            <a:ext cx="1447800" cy="228600"/>
          </a:xfrm>
          <a:prstGeom prst="rect">
            <a:avLst/>
          </a:prstGeom>
          <a:solidFill>
            <a:srgbClr val="134575"/>
          </a:solidFill>
          <a:ln w="9525">
            <a:noFill/>
            <a:miter lim="800000"/>
            <a:headEnd/>
            <a:tailEnd/>
          </a:ln>
          <a:effectLst/>
        </p:spPr>
        <p:txBody>
          <a:bodyPr wrap="none" anchor="ctr"/>
          <a:lstStyle/>
          <a:p>
            <a:pPr>
              <a:defRPr/>
            </a:pPr>
            <a:endParaRPr lang="en-US"/>
          </a:p>
        </p:txBody>
      </p:sp>
      <p:sp>
        <p:nvSpPr>
          <p:cNvPr id="1081" name="Rectangle 57"/>
          <p:cNvSpPr>
            <a:spLocks noGrp="1" noChangeArrowheads="1"/>
          </p:cNvSpPr>
          <p:nvPr>
            <p:ph type="sldNum" sz="quarter" idx="4"/>
          </p:nvPr>
        </p:nvSpPr>
        <p:spPr bwMode="auto">
          <a:xfrm>
            <a:off x="8647113" y="6456363"/>
            <a:ext cx="4445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b="0">
                <a:solidFill>
                  <a:srgbClr val="000000"/>
                </a:solidFill>
                <a:latin typeface="Verdana" pitchFamily="34" charset="0"/>
              </a:defRPr>
            </a:lvl1pPr>
          </a:lstStyle>
          <a:p>
            <a:pPr>
              <a:defRPr/>
            </a:pPr>
            <a:fld id="{7E4F2D28-46EC-401B-9452-3E6D8FBA3B9D}" type="slidenum">
              <a:rPr lang="en-US"/>
              <a:pPr>
                <a:defRPr/>
              </a:pPr>
              <a:t>‹#›</a:t>
            </a:fld>
            <a:endParaRPr lang="en-US"/>
          </a:p>
        </p:txBody>
      </p:sp>
      <p:sp>
        <p:nvSpPr>
          <p:cNvPr id="1085" name="Line 61"/>
          <p:cNvSpPr>
            <a:spLocks noChangeShapeType="1"/>
          </p:cNvSpPr>
          <p:nvPr userDrawn="1"/>
        </p:nvSpPr>
        <p:spPr bwMode="auto">
          <a:xfrm flipH="1">
            <a:off x="0" y="6381750"/>
            <a:ext cx="9144000" cy="0"/>
          </a:xfrm>
          <a:prstGeom prst="line">
            <a:avLst/>
          </a:prstGeom>
          <a:noFill/>
          <a:ln w="9525">
            <a:solidFill>
              <a:srgbClr val="287094"/>
            </a:solidFill>
            <a:round/>
            <a:headEnd/>
            <a:tailEnd/>
          </a:ln>
          <a:effectLst/>
        </p:spPr>
        <p:txBody>
          <a:bodyPr/>
          <a:lstStyle/>
          <a:p>
            <a:pPr>
              <a:defRPr/>
            </a:pPr>
            <a:endParaRPr lang="en-US"/>
          </a:p>
        </p:txBody>
      </p:sp>
      <p:sp>
        <p:nvSpPr>
          <p:cNvPr id="1093" name="Text Box 69"/>
          <p:cNvSpPr txBox="1">
            <a:spLocks noChangeArrowheads="1"/>
          </p:cNvSpPr>
          <p:nvPr userDrawn="1"/>
        </p:nvSpPr>
        <p:spPr bwMode="auto">
          <a:xfrm>
            <a:off x="3065463" y="6445250"/>
            <a:ext cx="4976812" cy="336550"/>
          </a:xfrm>
          <a:prstGeom prst="rect">
            <a:avLst/>
          </a:prstGeom>
          <a:noFill/>
          <a:ln w="9525" algn="ctr">
            <a:noFill/>
            <a:miter lim="800000"/>
            <a:headEnd/>
            <a:tailEnd/>
          </a:ln>
          <a:effectLst/>
        </p:spPr>
        <p:txBody>
          <a:bodyPr wrap="none">
            <a:spAutoFit/>
          </a:bodyPr>
          <a:lstStyle/>
          <a:p>
            <a:pPr eaLnBrk="0" hangingPunct="0">
              <a:defRPr/>
            </a:pPr>
            <a:r>
              <a:rPr lang="en-US" sz="800" b="0">
                <a:solidFill>
                  <a:srgbClr val="000000"/>
                </a:solidFill>
                <a:latin typeface="Verdana" pitchFamily="34" charset="0"/>
              </a:rPr>
              <a:t>© 2007, Cognizant Technology Solutions                                             Confidential </a:t>
            </a:r>
          </a:p>
          <a:p>
            <a:pPr>
              <a:defRPr/>
            </a:pPr>
            <a:endParaRPr lang="en-US" sz="800">
              <a:solidFill>
                <a:srgbClr val="000000"/>
              </a:solidFill>
              <a:latin typeface="Verdana" pitchFamily="34" charset="0"/>
            </a:endParaRPr>
          </a:p>
        </p:txBody>
      </p:sp>
      <p:sp>
        <p:nvSpPr>
          <p:cNvPr id="1097" name="Line 73"/>
          <p:cNvSpPr>
            <a:spLocks noChangeShapeType="1"/>
          </p:cNvSpPr>
          <p:nvPr userDrawn="1"/>
        </p:nvSpPr>
        <p:spPr bwMode="auto">
          <a:xfrm>
            <a:off x="8618538" y="6391275"/>
            <a:ext cx="0" cy="457200"/>
          </a:xfrm>
          <a:prstGeom prst="line">
            <a:avLst/>
          </a:prstGeom>
          <a:noFill/>
          <a:ln w="25400">
            <a:solidFill>
              <a:srgbClr val="209D03"/>
            </a:solidFill>
            <a:round/>
            <a:headEnd/>
            <a:tailEnd/>
          </a:ln>
          <a:effectLst/>
        </p:spPr>
        <p:txBody>
          <a:bodyPr/>
          <a:lstStyle/>
          <a:p>
            <a:pPr>
              <a:defRPr/>
            </a:pPr>
            <a:endParaRPr lang="en-US"/>
          </a:p>
        </p:txBody>
      </p:sp>
      <p:sp>
        <p:nvSpPr>
          <p:cNvPr id="1098" name="Rectangle 74"/>
          <p:cNvSpPr>
            <a:spLocks noChangeArrowheads="1"/>
          </p:cNvSpPr>
          <p:nvPr userDrawn="1"/>
        </p:nvSpPr>
        <p:spPr bwMode="gray">
          <a:xfrm>
            <a:off x="0" y="639763"/>
            <a:ext cx="9144000" cy="236537"/>
          </a:xfrm>
          <a:prstGeom prst="rect">
            <a:avLst/>
          </a:prstGeom>
          <a:gradFill rotWithShape="1">
            <a:gsLst>
              <a:gs pos="0">
                <a:srgbClr val="2D9F01"/>
              </a:gs>
              <a:gs pos="100000">
                <a:srgbClr val="2D9F01">
                  <a:gamma/>
                  <a:tint val="74118"/>
                  <a:invGamma/>
                </a:srgbClr>
              </a:gs>
            </a:gsLst>
            <a:lin ang="0" scaled="1"/>
          </a:gradFill>
          <a:ln w="9525">
            <a:noFill/>
            <a:miter lim="800000"/>
            <a:headEnd/>
            <a:tailEnd/>
          </a:ln>
          <a:effectLst/>
        </p:spPr>
        <p:txBody>
          <a:bodyPr wrap="none" anchor="ctr"/>
          <a:lstStyle/>
          <a:p>
            <a:pPr>
              <a:defRPr/>
            </a:pPr>
            <a:endParaRPr lang="en-US"/>
          </a:p>
        </p:txBody>
      </p:sp>
      <p:sp>
        <p:nvSpPr>
          <p:cNvPr id="1069" name="Rectangle 45"/>
          <p:cNvSpPr>
            <a:spLocks noChangeArrowheads="1"/>
          </p:cNvSpPr>
          <p:nvPr/>
        </p:nvSpPr>
        <p:spPr bwMode="gray">
          <a:xfrm>
            <a:off x="0" y="158750"/>
            <a:ext cx="9144000" cy="603250"/>
          </a:xfrm>
          <a:prstGeom prst="rect">
            <a:avLst/>
          </a:prstGeom>
          <a:gradFill rotWithShape="1">
            <a:gsLst>
              <a:gs pos="0">
                <a:srgbClr val="3188B5">
                  <a:gamma/>
                  <a:shade val="46275"/>
                  <a:invGamma/>
                </a:srgbClr>
              </a:gs>
              <a:gs pos="100000">
                <a:srgbClr val="3188B5"/>
              </a:gs>
            </a:gsLst>
            <a:lin ang="0" scaled="1"/>
          </a:gradFill>
          <a:ln w="9525">
            <a:noFill/>
            <a:miter lim="800000"/>
            <a:headEnd/>
            <a:tailEnd/>
          </a:ln>
          <a:effectLst/>
        </p:spPr>
        <p:txBody>
          <a:bodyPr wrap="none" anchor="ctr"/>
          <a:lstStyle/>
          <a:p>
            <a:pPr>
              <a:defRPr/>
            </a:pPr>
            <a:endParaRPr lang="en-US"/>
          </a:p>
        </p:txBody>
      </p:sp>
      <p:sp>
        <p:nvSpPr>
          <p:cNvPr id="1036" name="Rectangle 50"/>
          <p:cNvSpPr>
            <a:spLocks noGrp="1" noChangeArrowheads="1"/>
          </p:cNvSpPr>
          <p:nvPr>
            <p:ph type="title"/>
          </p:nvPr>
        </p:nvSpPr>
        <p:spPr bwMode="gray">
          <a:xfrm>
            <a:off x="1447800" y="206375"/>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3" name="Rectangle 49"/>
          <p:cNvSpPr>
            <a:spLocks noChangeArrowheads="1"/>
          </p:cNvSpPr>
          <p:nvPr/>
        </p:nvSpPr>
        <p:spPr bwMode="gray">
          <a:xfrm>
            <a:off x="0" y="0"/>
            <a:ext cx="1447800" cy="1066800"/>
          </a:xfrm>
          <a:prstGeom prst="rect">
            <a:avLst/>
          </a:prstGeom>
          <a:solidFill>
            <a:srgbClr val="134575"/>
          </a:solidFill>
          <a:ln w="9525">
            <a:noFill/>
            <a:miter lim="800000"/>
            <a:headEnd/>
            <a:tailEnd/>
          </a:ln>
          <a:effectLst/>
        </p:spPr>
        <p:txBody>
          <a:bodyPr wrap="none" anchor="ctr"/>
          <a:lstStyle/>
          <a:p>
            <a:pPr>
              <a:defRPr/>
            </a:pPr>
            <a:endParaRPr lang="en-US"/>
          </a:p>
        </p:txBody>
      </p:sp>
      <p:pic>
        <p:nvPicPr>
          <p:cNvPr id="1038" name="Picture 41"/>
          <p:cNvPicPr>
            <a:picLocks noChangeAspect="1" noChangeArrowheads="1"/>
          </p:cNvPicPr>
          <p:nvPr/>
        </p:nvPicPr>
        <p:blipFill>
          <a:blip r:embed="rId14" cstate="print"/>
          <a:srcRect/>
          <a:stretch>
            <a:fillRect/>
          </a:stretch>
        </p:blipFill>
        <p:spPr bwMode="gray">
          <a:xfrm>
            <a:off x="0" y="0"/>
            <a:ext cx="1243013" cy="1038225"/>
          </a:xfrm>
          <a:prstGeom prst="rect">
            <a:avLst/>
          </a:prstGeom>
          <a:noFill/>
          <a:ln w="9525">
            <a:noFill/>
            <a:miter lim="800000"/>
            <a:headEnd/>
            <a:tailEnd/>
          </a:ln>
        </p:spPr>
      </p:pic>
      <p:sp>
        <p:nvSpPr>
          <p:cNvPr id="1082" name="Rectangle 58"/>
          <p:cNvSpPr>
            <a:spLocks noChangeArrowheads="1"/>
          </p:cNvSpPr>
          <p:nvPr userDrawn="1"/>
        </p:nvSpPr>
        <p:spPr bwMode="gray">
          <a:xfrm>
            <a:off x="8458200" y="0"/>
            <a:ext cx="76200" cy="609600"/>
          </a:xfrm>
          <a:prstGeom prst="rect">
            <a:avLst/>
          </a:prstGeom>
          <a:gradFill rotWithShape="1">
            <a:gsLst>
              <a:gs pos="0">
                <a:srgbClr val="00CCFF">
                  <a:alpha val="70000"/>
                </a:srgbClr>
              </a:gs>
              <a:gs pos="100000">
                <a:srgbClr val="3188B5"/>
              </a:gs>
            </a:gsLst>
            <a:lin ang="5400000" scaled="1"/>
          </a:gradFill>
          <a:ln w="9525">
            <a:noFill/>
            <a:miter lim="800000"/>
            <a:headEnd/>
            <a:tailEnd/>
          </a:ln>
          <a:effectLst/>
        </p:spPr>
        <p:txBody>
          <a:bodyPr wrap="none" anchor="ctr"/>
          <a:lstStyle/>
          <a:p>
            <a:pPr>
              <a:defRPr/>
            </a:pPr>
            <a:endParaRPr lang="en-US"/>
          </a:p>
        </p:txBody>
      </p:sp>
      <p:pic>
        <p:nvPicPr>
          <p:cNvPr id="1040" name="Picture 16" descr="Academy Logo.jpg"/>
          <p:cNvPicPr>
            <a:picLocks noChangeAspect="1"/>
          </p:cNvPicPr>
          <p:nvPr userDrawn="1"/>
        </p:nvPicPr>
        <p:blipFill>
          <a:blip r:embed="rId15" cstate="print"/>
          <a:srcRect/>
          <a:stretch>
            <a:fillRect/>
          </a:stretch>
        </p:blipFill>
        <p:spPr bwMode="auto">
          <a:xfrm>
            <a:off x="215900" y="6403975"/>
            <a:ext cx="1460500" cy="417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Monotype Corsiva" pitchFamily="66" charset="0"/>
        </a:defRPr>
      </a:lvl2pPr>
      <a:lvl3pPr algn="ctr" rtl="0" eaLnBrk="0" fontAlgn="base" hangingPunct="0">
        <a:spcBef>
          <a:spcPct val="0"/>
        </a:spcBef>
        <a:spcAft>
          <a:spcPct val="0"/>
        </a:spcAft>
        <a:defRPr sz="4000">
          <a:solidFill>
            <a:schemeClr val="bg1"/>
          </a:solidFill>
          <a:latin typeface="Monotype Corsiva" pitchFamily="66" charset="0"/>
        </a:defRPr>
      </a:lvl3pPr>
      <a:lvl4pPr algn="ctr" rtl="0" eaLnBrk="0" fontAlgn="base" hangingPunct="0">
        <a:spcBef>
          <a:spcPct val="0"/>
        </a:spcBef>
        <a:spcAft>
          <a:spcPct val="0"/>
        </a:spcAft>
        <a:defRPr sz="4000">
          <a:solidFill>
            <a:schemeClr val="bg1"/>
          </a:solidFill>
          <a:latin typeface="Monotype Corsiva" pitchFamily="66" charset="0"/>
        </a:defRPr>
      </a:lvl4pPr>
      <a:lvl5pPr algn="ctr" rtl="0" eaLnBrk="0" fontAlgn="base" hangingPunct="0">
        <a:spcBef>
          <a:spcPct val="0"/>
        </a:spcBef>
        <a:spcAft>
          <a:spcPct val="0"/>
        </a:spcAft>
        <a:defRPr sz="4000">
          <a:solidFill>
            <a:schemeClr val="bg1"/>
          </a:solidFill>
          <a:latin typeface="Monotype Corsiva" pitchFamily="66" charset="0"/>
        </a:defRPr>
      </a:lvl5pPr>
      <a:lvl6pPr marL="457200" algn="ctr" rtl="0" fontAlgn="base">
        <a:spcBef>
          <a:spcPct val="0"/>
        </a:spcBef>
        <a:spcAft>
          <a:spcPct val="0"/>
        </a:spcAft>
        <a:defRPr sz="4000">
          <a:solidFill>
            <a:schemeClr val="bg1"/>
          </a:solidFill>
          <a:latin typeface="Monotype Corsiva" pitchFamily="66" charset="0"/>
        </a:defRPr>
      </a:lvl6pPr>
      <a:lvl7pPr marL="914400" algn="ctr" rtl="0" fontAlgn="base">
        <a:spcBef>
          <a:spcPct val="0"/>
        </a:spcBef>
        <a:spcAft>
          <a:spcPct val="0"/>
        </a:spcAft>
        <a:defRPr sz="4000">
          <a:solidFill>
            <a:schemeClr val="bg1"/>
          </a:solidFill>
          <a:latin typeface="Monotype Corsiva" pitchFamily="66" charset="0"/>
        </a:defRPr>
      </a:lvl7pPr>
      <a:lvl8pPr marL="1371600" algn="ctr" rtl="0" fontAlgn="base">
        <a:spcBef>
          <a:spcPct val="0"/>
        </a:spcBef>
        <a:spcAft>
          <a:spcPct val="0"/>
        </a:spcAft>
        <a:defRPr sz="4000">
          <a:solidFill>
            <a:schemeClr val="bg1"/>
          </a:solidFill>
          <a:latin typeface="Monotype Corsiva" pitchFamily="66" charset="0"/>
        </a:defRPr>
      </a:lvl8pPr>
      <a:lvl9pPr marL="1828800" algn="ctr" rtl="0" fontAlgn="base">
        <a:spcBef>
          <a:spcPct val="0"/>
        </a:spcBef>
        <a:spcAft>
          <a:spcPct val="0"/>
        </a:spcAft>
        <a:defRPr sz="4000">
          <a:solidFill>
            <a:schemeClr val="bg1"/>
          </a:solidFill>
          <a:latin typeface="Monotype Corsiva" pitchFamily="66" charset="0"/>
        </a:defRPr>
      </a:lvl9pPr>
    </p:titleStyle>
    <p:body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SQL Server 2008 new features</a:t>
            </a:r>
          </a:p>
        </p:txBody>
      </p:sp>
      <p:sp>
        <p:nvSpPr>
          <p:cNvPr id="3075" name="Rectangle 5"/>
          <p:cNvSpPr>
            <a:spLocks noGrp="1" noChangeArrowheads="1"/>
          </p:cNvSpPr>
          <p:nvPr>
            <p:ph type="subTitle" idx="1"/>
          </p:nvPr>
        </p:nvSpPr>
        <p:spPr/>
        <p:txBody>
          <a:bodyPr/>
          <a:lstStyle/>
          <a:p>
            <a:pPr eaLnBrk="1" hangingPunct="1"/>
            <a:r>
              <a:rPr lang="en-US" b="0" dirty="0" smtClean="0">
                <a:latin typeface="Gill Sans MT" pitchFamily="34" charset="0"/>
              </a:rPr>
              <a:t>Day 1</a:t>
            </a:r>
          </a:p>
        </p:txBody>
      </p:sp>
      <p:pic>
        <p:nvPicPr>
          <p:cNvPr id="3076" name="Picture 18" descr="MrSmarty_Mascot_R"/>
          <p:cNvPicPr>
            <a:picLocks noChangeAspect="1" noChangeArrowheads="1"/>
          </p:cNvPicPr>
          <p:nvPr/>
        </p:nvPicPr>
        <p:blipFill>
          <a:blip r:embed="rId2" cstate="print"/>
          <a:srcRect/>
          <a:stretch>
            <a:fillRect/>
          </a:stretch>
        </p:blipFill>
        <p:spPr bwMode="auto">
          <a:xfrm>
            <a:off x="4913313" y="5392738"/>
            <a:ext cx="1335087" cy="1393825"/>
          </a:xfrm>
          <a:prstGeom prst="rect">
            <a:avLst/>
          </a:prstGeom>
          <a:noFill/>
          <a:ln w="9525">
            <a:noFill/>
            <a:miter lim="800000"/>
            <a:headEnd/>
            <a:tailEnd/>
          </a:ln>
        </p:spPr>
      </p:pic>
      <p:sp>
        <p:nvSpPr>
          <p:cNvPr id="3077" name="Text Box 12"/>
          <p:cNvSpPr txBox="1">
            <a:spLocks noChangeArrowheads="1"/>
          </p:cNvSpPr>
          <p:nvPr/>
        </p:nvSpPr>
        <p:spPr bwMode="auto">
          <a:xfrm>
            <a:off x="6477000" y="6437313"/>
            <a:ext cx="2338388" cy="304800"/>
          </a:xfrm>
          <a:prstGeom prst="rect">
            <a:avLst/>
          </a:prstGeom>
          <a:noFill/>
          <a:ln w="9525">
            <a:noFill/>
            <a:miter lim="800000"/>
            <a:headEnd/>
            <a:tailEnd/>
          </a:ln>
        </p:spPr>
        <p:txBody>
          <a:bodyPr>
            <a:spAutoFit/>
          </a:bodyPr>
          <a:lstStyle/>
          <a:p>
            <a:r>
              <a:rPr lang="en-US" sz="1400">
                <a:solidFill>
                  <a:srgbClr val="3188B4"/>
                </a:solidFill>
              </a:rPr>
              <a:t>C3: Protected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539B6196-D3C7-40FB-972D-2185E9469BBC}" type="slidenum">
              <a:rPr lang="en-US" smtClean="0"/>
              <a:pPr/>
              <a:t>10</a:t>
            </a:fld>
            <a:endParaRPr lang="en-US" smtClean="0"/>
          </a:p>
        </p:txBody>
      </p:sp>
      <p:sp>
        <p:nvSpPr>
          <p:cNvPr id="9219" name="Rectangle 2"/>
          <p:cNvSpPr>
            <a:spLocks noGrp="1" noChangeArrowheads="1"/>
          </p:cNvSpPr>
          <p:nvPr>
            <p:ph type="title"/>
          </p:nvPr>
        </p:nvSpPr>
        <p:spPr/>
        <p:txBody>
          <a:bodyPr/>
          <a:lstStyle/>
          <a:p>
            <a:pPr eaLnBrk="1" hangingPunct="1"/>
            <a:r>
              <a:rPr lang="en-US" sz="3600" dirty="0" smtClean="0"/>
              <a:t>New data types</a:t>
            </a:r>
          </a:p>
        </p:txBody>
      </p:sp>
      <p:sp>
        <p:nvSpPr>
          <p:cNvPr id="9220" name="Rectangle 3"/>
          <p:cNvSpPr>
            <a:spLocks noGrp="1" noChangeArrowheads="1"/>
          </p:cNvSpPr>
          <p:nvPr>
            <p:ph type="body" idx="1"/>
          </p:nvPr>
        </p:nvSpPr>
        <p:spPr>
          <a:xfrm>
            <a:off x="228600" y="1219200"/>
            <a:ext cx="8686800" cy="5181600"/>
          </a:xfrm>
        </p:spPr>
        <p:txBody>
          <a:bodyPr/>
          <a:lstStyle/>
          <a:p>
            <a:pPr eaLnBrk="1" hangingPunct="1"/>
            <a:r>
              <a:rPr lang="en-US" sz="2000" dirty="0" smtClean="0"/>
              <a:t>Date/Time data types - Comparison</a:t>
            </a:r>
          </a:p>
          <a:p>
            <a:pPr eaLnBrk="1" hangingPunct="1">
              <a:buNone/>
            </a:pPr>
            <a:endParaRPr lang="en-US" sz="1200" dirty="0" smtClean="0"/>
          </a:p>
        </p:txBody>
      </p:sp>
      <p:graphicFrame>
        <p:nvGraphicFramePr>
          <p:cNvPr id="5" name="Table 4"/>
          <p:cNvGraphicFramePr>
            <a:graphicFrameLocks noGrp="1"/>
          </p:cNvGraphicFramePr>
          <p:nvPr/>
        </p:nvGraphicFramePr>
        <p:xfrm>
          <a:off x="228600" y="1676400"/>
          <a:ext cx="8610600" cy="4520947"/>
        </p:xfrm>
        <a:graphic>
          <a:graphicData uri="http://schemas.openxmlformats.org/drawingml/2006/table">
            <a:tbl>
              <a:tblPr firstRow="1" bandRow="1">
                <a:tableStyleId>{5C22544A-7EE6-4342-B048-85BDC9FD1C3A}</a:tableStyleId>
              </a:tblPr>
              <a:tblGrid>
                <a:gridCol w="1752600"/>
                <a:gridCol w="2209800"/>
                <a:gridCol w="2743200"/>
                <a:gridCol w="1905000"/>
              </a:tblGrid>
              <a:tr h="339282">
                <a:tc>
                  <a:txBody>
                    <a:bodyPr/>
                    <a:lstStyle/>
                    <a:p>
                      <a:r>
                        <a:rPr lang="en-US" dirty="0" smtClean="0"/>
                        <a:t>Type</a:t>
                      </a:r>
                      <a:endParaRPr lang="en-US" dirty="0"/>
                    </a:p>
                  </a:txBody>
                  <a:tcPr/>
                </a:tc>
                <a:tc>
                  <a:txBody>
                    <a:bodyPr/>
                    <a:lstStyle/>
                    <a:p>
                      <a:r>
                        <a:rPr lang="en-US" dirty="0" smtClean="0"/>
                        <a:t>Min</a:t>
                      </a:r>
                      <a:endParaRPr lang="en-US" dirty="0"/>
                    </a:p>
                  </a:txBody>
                  <a:tcPr/>
                </a:tc>
                <a:tc>
                  <a:txBody>
                    <a:bodyPr/>
                    <a:lstStyle/>
                    <a:p>
                      <a:r>
                        <a:rPr lang="en-US" dirty="0" smtClean="0"/>
                        <a:t>Max</a:t>
                      </a:r>
                      <a:endParaRPr lang="en-US" dirty="0"/>
                    </a:p>
                  </a:txBody>
                  <a:tcPr/>
                </a:tc>
                <a:tc>
                  <a:txBody>
                    <a:bodyPr/>
                    <a:lstStyle/>
                    <a:p>
                      <a:r>
                        <a:rPr lang="en-US" dirty="0" smtClean="0"/>
                        <a:t>Storage</a:t>
                      </a:r>
                      <a:endParaRPr lang="en-US" dirty="0"/>
                    </a:p>
                  </a:txBody>
                  <a:tcPr/>
                </a:tc>
              </a:tr>
              <a:tr h="480650">
                <a:tc>
                  <a:txBody>
                    <a:bodyPr/>
                    <a:lstStyle/>
                    <a:p>
                      <a:r>
                        <a:rPr lang="en-US" sz="1400" dirty="0" smtClean="0">
                          <a:solidFill>
                            <a:schemeClr val="tx1"/>
                          </a:solidFill>
                          <a:latin typeface="+mn-lt"/>
                        </a:rPr>
                        <a:t>DATETIME</a:t>
                      </a:r>
                      <a:endParaRPr lang="en-US" sz="1400" dirty="0">
                        <a:solidFill>
                          <a:schemeClr val="tx1"/>
                        </a:solidFill>
                        <a:latin typeface="+mn-lt"/>
                      </a:endParaRPr>
                    </a:p>
                  </a:txBody>
                  <a:tcPr/>
                </a:tc>
                <a:tc>
                  <a:txBody>
                    <a:bodyPr/>
                    <a:lstStyle/>
                    <a:p>
                      <a:r>
                        <a:rPr lang="en-US" sz="1400" baseline="0" dirty="0" smtClean="0">
                          <a:solidFill>
                            <a:schemeClr val="tx1"/>
                          </a:solidFill>
                          <a:latin typeface="+mn-lt"/>
                        </a:rPr>
                        <a:t>Jan. 1, 1753C.E. 00:00:00.000</a:t>
                      </a:r>
                    </a:p>
                  </a:txBody>
                  <a:tcPr/>
                </a:tc>
                <a:tc>
                  <a:txBody>
                    <a:bodyPr/>
                    <a:lstStyle/>
                    <a:p>
                      <a:r>
                        <a:rPr lang="en-US" sz="1400" baseline="0" dirty="0" smtClean="0">
                          <a:solidFill>
                            <a:schemeClr val="tx1"/>
                          </a:solidFill>
                          <a:latin typeface="+mn-lt"/>
                        </a:rPr>
                        <a:t>Dec. 31, 9999 C.E. 12:59:59.997</a:t>
                      </a:r>
                    </a:p>
                  </a:txBody>
                  <a:tcPr/>
                </a:tc>
                <a:tc>
                  <a:txBody>
                    <a:bodyPr/>
                    <a:lstStyle/>
                    <a:p>
                      <a:r>
                        <a:rPr lang="en-US" sz="1400" baseline="0" dirty="0" smtClean="0">
                          <a:solidFill>
                            <a:schemeClr val="tx1"/>
                          </a:solidFill>
                          <a:latin typeface="+mn-lt"/>
                        </a:rPr>
                        <a:t>8 bytes</a:t>
                      </a:r>
                    </a:p>
                  </a:txBody>
                  <a:tcPr/>
                </a:tc>
              </a:tr>
              <a:tr h="421163">
                <a:tc>
                  <a:txBody>
                    <a:bodyPr/>
                    <a:lstStyle/>
                    <a:p>
                      <a:r>
                        <a:rPr lang="en-US" sz="1400" dirty="0" smtClean="0">
                          <a:solidFill>
                            <a:schemeClr val="tx1"/>
                          </a:solidFill>
                          <a:latin typeface="+mn-lt"/>
                        </a:rPr>
                        <a:t>SMALLDATETIME</a:t>
                      </a:r>
                      <a:endParaRPr lang="en-US" sz="1400" dirty="0">
                        <a:solidFill>
                          <a:schemeClr val="tx1"/>
                        </a:solidFill>
                        <a:latin typeface="+mn-lt"/>
                      </a:endParaRPr>
                    </a:p>
                  </a:txBody>
                  <a:tcPr/>
                </a:tc>
                <a:tc>
                  <a:txBody>
                    <a:bodyPr/>
                    <a:lstStyle/>
                    <a:p>
                      <a:r>
                        <a:rPr lang="en-US" sz="1400" baseline="0" dirty="0" smtClean="0">
                          <a:solidFill>
                            <a:schemeClr val="tx1"/>
                          </a:solidFill>
                          <a:latin typeface="+mn-lt"/>
                        </a:rPr>
                        <a:t>Jan.1, 1900 00:00:00	</a:t>
                      </a:r>
                    </a:p>
                  </a:txBody>
                  <a:tcPr/>
                </a:tc>
                <a:tc>
                  <a:txBody>
                    <a:bodyPr/>
                    <a:lstStyle/>
                    <a:p>
                      <a:r>
                        <a:rPr lang="en-US" sz="1400" baseline="0" dirty="0" smtClean="0">
                          <a:solidFill>
                            <a:schemeClr val="tx1"/>
                          </a:solidFill>
                          <a:latin typeface="+mn-lt"/>
                        </a:rPr>
                        <a:t>Jun. 6, 2079 23:59:00</a:t>
                      </a:r>
                    </a:p>
                  </a:txBody>
                  <a:tcPr/>
                </a:tc>
                <a:tc>
                  <a:txBody>
                    <a:bodyPr/>
                    <a:lstStyle/>
                    <a:p>
                      <a:r>
                        <a:rPr lang="en-US" sz="1400" baseline="0" dirty="0" smtClean="0">
                          <a:solidFill>
                            <a:schemeClr val="tx1"/>
                          </a:solidFill>
                          <a:latin typeface="+mn-lt"/>
                        </a:rPr>
                        <a:t>4 bytes	</a:t>
                      </a:r>
                    </a:p>
                  </a:txBody>
                  <a:tcPr/>
                </a:tc>
              </a:tr>
              <a:tr h="594584">
                <a:tc>
                  <a:txBody>
                    <a:bodyPr/>
                    <a:lstStyle/>
                    <a:p>
                      <a:r>
                        <a:rPr lang="en-US" sz="1400" b="1" dirty="0" smtClean="0">
                          <a:solidFill>
                            <a:schemeClr val="tx1"/>
                          </a:solidFill>
                          <a:latin typeface="+mn-lt"/>
                        </a:rPr>
                        <a:t>DATE</a:t>
                      </a:r>
                      <a:endParaRPr lang="en-US" sz="1400" b="1" dirty="0">
                        <a:solidFill>
                          <a:schemeClr val="tx1"/>
                        </a:solidFill>
                        <a:latin typeface="+mn-lt"/>
                      </a:endParaRPr>
                    </a:p>
                  </a:txBody>
                  <a:tcPr/>
                </a:tc>
                <a:tc>
                  <a:txBody>
                    <a:bodyPr/>
                    <a:lstStyle/>
                    <a:p>
                      <a:r>
                        <a:rPr lang="en-US" sz="1400" b="1" baseline="0" dirty="0" smtClean="0">
                          <a:solidFill>
                            <a:schemeClr val="tx1"/>
                          </a:solidFill>
                          <a:latin typeface="+mn-lt"/>
                        </a:rPr>
                        <a:t>Jan. 1, 0001 C.E.		</a:t>
                      </a:r>
                    </a:p>
                  </a:txBody>
                  <a:tcPr/>
                </a:tc>
                <a:tc>
                  <a:txBody>
                    <a:bodyPr/>
                    <a:lstStyle/>
                    <a:p>
                      <a:r>
                        <a:rPr lang="en-US" sz="1400" b="1" baseline="0" dirty="0" smtClean="0">
                          <a:solidFill>
                            <a:schemeClr val="tx1"/>
                          </a:solidFill>
                          <a:latin typeface="+mn-lt"/>
                        </a:rPr>
                        <a:t>Dec. 31, 9999 C.E.</a:t>
                      </a:r>
                    </a:p>
                  </a:txBody>
                  <a:tcPr/>
                </a:tc>
                <a:tc>
                  <a:txBody>
                    <a:bodyPr/>
                    <a:lstStyle/>
                    <a:p>
                      <a:r>
                        <a:rPr lang="en-US" sz="1400" b="1" baseline="0" dirty="0" smtClean="0">
                          <a:solidFill>
                            <a:schemeClr val="tx1"/>
                          </a:solidFill>
                          <a:latin typeface="+mn-lt"/>
                        </a:rPr>
                        <a:t>3 bytes	</a:t>
                      </a:r>
                    </a:p>
                  </a:txBody>
                  <a:tcPr/>
                </a:tc>
              </a:tr>
              <a:tr h="678564">
                <a:tc>
                  <a:txBody>
                    <a:bodyPr/>
                    <a:lstStyle/>
                    <a:p>
                      <a:r>
                        <a:rPr lang="en-US" sz="1400" b="1" dirty="0" smtClean="0">
                          <a:solidFill>
                            <a:schemeClr val="tx1"/>
                          </a:solidFill>
                          <a:latin typeface="+mn-lt"/>
                        </a:rPr>
                        <a:t>TIME</a:t>
                      </a:r>
                      <a:endParaRPr lang="en-US" sz="1400" b="1" dirty="0">
                        <a:solidFill>
                          <a:schemeClr val="tx1"/>
                        </a:solidFill>
                        <a:latin typeface="+mn-lt"/>
                      </a:endParaRPr>
                    </a:p>
                  </a:txBody>
                  <a:tcPr/>
                </a:tc>
                <a:tc>
                  <a:txBody>
                    <a:bodyPr/>
                    <a:lstStyle/>
                    <a:p>
                      <a:r>
                        <a:rPr lang="fr-FR" sz="1400" b="1" baseline="0" dirty="0" smtClean="0">
                          <a:solidFill>
                            <a:schemeClr val="tx1"/>
                          </a:solidFill>
                          <a:latin typeface="+mn-lt"/>
                        </a:rPr>
                        <a:t>00:00:00.0000000		</a:t>
                      </a:r>
                    </a:p>
                  </a:txBody>
                  <a:tcPr/>
                </a:tc>
                <a:tc>
                  <a:txBody>
                    <a:bodyPr/>
                    <a:lstStyle/>
                    <a:p>
                      <a:r>
                        <a:rPr lang="fr-FR" sz="1400" b="1" baseline="0" dirty="0" smtClean="0">
                          <a:solidFill>
                            <a:schemeClr val="tx1"/>
                          </a:solidFill>
                          <a:latin typeface="+mn-lt"/>
                        </a:rPr>
                        <a:t>23:59:59.9999999</a:t>
                      </a:r>
                    </a:p>
                  </a:txBody>
                  <a:tcPr/>
                </a:tc>
                <a:tc>
                  <a:txBody>
                    <a:bodyPr/>
                    <a:lstStyle/>
                    <a:p>
                      <a:r>
                        <a:rPr lang="fr-FR" sz="1400" b="1" baseline="0" dirty="0" smtClean="0">
                          <a:solidFill>
                            <a:schemeClr val="tx1"/>
                          </a:solidFill>
                          <a:latin typeface="+mn-lt"/>
                        </a:rPr>
                        <a:t>3 –5 </a:t>
                      </a:r>
                      <a:r>
                        <a:rPr lang="fr-FR" sz="1400" b="1" baseline="0" dirty="0" err="1" smtClean="0">
                          <a:solidFill>
                            <a:schemeClr val="tx1"/>
                          </a:solidFill>
                          <a:latin typeface="+mn-lt"/>
                        </a:rPr>
                        <a:t>bytes</a:t>
                      </a:r>
                      <a:r>
                        <a:rPr lang="fr-FR" sz="1400" b="1" baseline="0" dirty="0" smtClean="0">
                          <a:solidFill>
                            <a:schemeClr val="tx1"/>
                          </a:solidFill>
                          <a:latin typeface="+mn-lt"/>
                        </a:rPr>
                        <a:t> (variable </a:t>
                      </a:r>
                      <a:r>
                        <a:rPr lang="fr-FR" sz="1400" b="1" baseline="0" dirty="0" err="1" smtClean="0">
                          <a:solidFill>
                            <a:schemeClr val="tx1"/>
                          </a:solidFill>
                          <a:latin typeface="+mn-lt"/>
                        </a:rPr>
                        <a:t>fractional</a:t>
                      </a:r>
                      <a:r>
                        <a:rPr lang="fr-FR" sz="1400" b="1" baseline="0" dirty="0" smtClean="0">
                          <a:solidFill>
                            <a:schemeClr val="tx1"/>
                          </a:solidFill>
                          <a:latin typeface="+mn-lt"/>
                        </a:rPr>
                        <a:t> seconds)	</a:t>
                      </a:r>
                    </a:p>
                  </a:txBody>
                  <a:tcPr/>
                </a:tc>
              </a:tr>
              <a:tr h="876479">
                <a:tc>
                  <a:txBody>
                    <a:bodyPr/>
                    <a:lstStyle/>
                    <a:p>
                      <a:r>
                        <a:rPr lang="en-US" sz="1400" b="1" dirty="0" smtClean="0">
                          <a:solidFill>
                            <a:schemeClr val="tx1"/>
                          </a:solidFill>
                          <a:latin typeface="+mn-lt"/>
                        </a:rPr>
                        <a:t>DATETIME2</a:t>
                      </a:r>
                      <a:endParaRPr lang="en-US" sz="14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tx1"/>
                          </a:solidFill>
                          <a:latin typeface="+mn-lt"/>
                          <a:ea typeface="+mn-ea"/>
                          <a:cs typeface="+mn-cs"/>
                        </a:rPr>
                        <a:t>Jan. 1, 0001 C.E. 00:00:00.0000000	</a:t>
                      </a:r>
                    </a:p>
                    <a:p>
                      <a:endParaRPr lang="en-US" sz="14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tx1"/>
                          </a:solidFill>
                          <a:latin typeface="+mn-lt"/>
                          <a:ea typeface="+mn-ea"/>
                          <a:cs typeface="+mn-cs"/>
                        </a:rPr>
                        <a:t>Dec.31, 9999 C.E. 23:59:59.9999999	</a:t>
                      </a:r>
                    </a:p>
                    <a:p>
                      <a:endParaRPr lang="en-US" sz="14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baseline="0" dirty="0" smtClean="0">
                          <a:solidFill>
                            <a:schemeClr val="tx1"/>
                          </a:solidFill>
                          <a:latin typeface="+mn-lt"/>
                          <a:ea typeface="+mn-ea"/>
                          <a:cs typeface="+mn-cs"/>
                        </a:rPr>
                        <a:t>6 –8 </a:t>
                      </a:r>
                      <a:r>
                        <a:rPr lang="fr-FR" sz="1400" b="1" kern="1200" baseline="0" dirty="0" err="1" smtClean="0">
                          <a:solidFill>
                            <a:schemeClr val="tx1"/>
                          </a:solidFill>
                          <a:latin typeface="+mn-lt"/>
                          <a:ea typeface="+mn-ea"/>
                          <a:cs typeface="+mn-cs"/>
                        </a:rPr>
                        <a:t>bytes</a:t>
                      </a:r>
                      <a:r>
                        <a:rPr lang="fr-FR" sz="1400" b="1" kern="1200" baseline="0" dirty="0" smtClean="0">
                          <a:solidFill>
                            <a:schemeClr val="tx1"/>
                          </a:solidFill>
                          <a:latin typeface="+mn-lt"/>
                          <a:ea typeface="+mn-ea"/>
                          <a:cs typeface="+mn-cs"/>
                        </a:rPr>
                        <a:t> (variable </a:t>
                      </a:r>
                      <a:r>
                        <a:rPr lang="fr-FR" sz="1400" b="1" kern="1200" baseline="0" dirty="0" err="1" smtClean="0">
                          <a:solidFill>
                            <a:schemeClr val="tx1"/>
                          </a:solidFill>
                          <a:latin typeface="+mn-lt"/>
                          <a:ea typeface="+mn-ea"/>
                          <a:cs typeface="+mn-cs"/>
                        </a:rPr>
                        <a:t>fractional</a:t>
                      </a:r>
                      <a:r>
                        <a:rPr lang="fr-FR" sz="1400" b="1" kern="1200" baseline="0" dirty="0" smtClean="0">
                          <a:solidFill>
                            <a:schemeClr val="tx1"/>
                          </a:solidFill>
                          <a:latin typeface="+mn-lt"/>
                          <a:ea typeface="+mn-ea"/>
                          <a:cs typeface="+mn-cs"/>
                        </a:rPr>
                        <a:t> seconds)	</a:t>
                      </a:r>
                    </a:p>
                    <a:p>
                      <a:endParaRPr lang="en-US" sz="1400" b="1" dirty="0">
                        <a:solidFill>
                          <a:schemeClr val="tx1"/>
                        </a:solidFill>
                        <a:latin typeface="+mn-lt"/>
                      </a:endParaRPr>
                    </a:p>
                  </a:txBody>
                  <a:tcPr/>
                </a:tc>
              </a:tr>
              <a:tr h="876479">
                <a:tc>
                  <a:txBody>
                    <a:bodyPr/>
                    <a:lstStyle/>
                    <a:p>
                      <a:r>
                        <a:rPr lang="en-US" sz="1400" b="1" dirty="0" smtClean="0">
                          <a:solidFill>
                            <a:schemeClr val="tx1"/>
                          </a:solidFill>
                          <a:latin typeface="+mn-lt"/>
                        </a:rPr>
                        <a:t>DATETIMEOFFSET</a:t>
                      </a:r>
                      <a:endParaRPr lang="en-US" sz="14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smtClean="0">
                          <a:solidFill>
                            <a:schemeClr val="tx1"/>
                          </a:solidFill>
                          <a:latin typeface="+mn-lt"/>
                          <a:ea typeface="+mn-ea"/>
                          <a:cs typeface="+mn-cs"/>
                        </a:rPr>
                        <a:t>Jan. 1, 0001 C.E. 00:00:00.0000000	</a:t>
                      </a:r>
                    </a:p>
                    <a:p>
                      <a:endParaRPr lang="en-US" sz="14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400" b="1" kern="1200" baseline="0" dirty="0" smtClean="0">
                          <a:solidFill>
                            <a:schemeClr val="tx1"/>
                          </a:solidFill>
                          <a:latin typeface="+mn-lt"/>
                          <a:ea typeface="+mn-ea"/>
                          <a:cs typeface="+mn-cs"/>
                        </a:rPr>
                        <a:t>Dec. 31, 9999 C.E. 23:59:59.9999999	</a:t>
                      </a:r>
                    </a:p>
                    <a:p>
                      <a:endParaRPr lang="en-US" sz="1400" b="1" dirty="0">
                        <a:solidFill>
                          <a:schemeClr val="tx1"/>
                        </a:solidFill>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kern="1200" baseline="0" dirty="0" smtClean="0">
                          <a:solidFill>
                            <a:schemeClr val="tx1"/>
                          </a:solidFill>
                          <a:latin typeface="+mn-lt"/>
                          <a:ea typeface="+mn-ea"/>
                          <a:cs typeface="+mn-cs"/>
                        </a:rPr>
                        <a:t>8 –10 </a:t>
                      </a:r>
                      <a:r>
                        <a:rPr lang="fr-FR" sz="1400" b="1" kern="1200" baseline="0" dirty="0" err="1" smtClean="0">
                          <a:solidFill>
                            <a:schemeClr val="tx1"/>
                          </a:solidFill>
                          <a:latin typeface="+mn-lt"/>
                          <a:ea typeface="+mn-ea"/>
                          <a:cs typeface="+mn-cs"/>
                        </a:rPr>
                        <a:t>bytes</a:t>
                      </a:r>
                      <a:r>
                        <a:rPr lang="fr-FR" sz="1400" b="1" kern="1200" baseline="0" dirty="0" smtClean="0">
                          <a:solidFill>
                            <a:schemeClr val="tx1"/>
                          </a:solidFill>
                          <a:latin typeface="+mn-lt"/>
                          <a:ea typeface="+mn-ea"/>
                          <a:cs typeface="+mn-cs"/>
                        </a:rPr>
                        <a:t> (variable </a:t>
                      </a:r>
                      <a:r>
                        <a:rPr lang="fr-FR" sz="1400" b="1" kern="1200" baseline="0" dirty="0" err="1" smtClean="0">
                          <a:solidFill>
                            <a:schemeClr val="tx1"/>
                          </a:solidFill>
                          <a:latin typeface="+mn-lt"/>
                          <a:ea typeface="+mn-ea"/>
                          <a:cs typeface="+mn-cs"/>
                        </a:rPr>
                        <a:t>fractional</a:t>
                      </a:r>
                      <a:r>
                        <a:rPr lang="fr-FR" sz="1400" b="1" kern="1200" baseline="0" dirty="0" smtClean="0">
                          <a:solidFill>
                            <a:schemeClr val="tx1"/>
                          </a:solidFill>
                          <a:latin typeface="+mn-lt"/>
                          <a:ea typeface="+mn-ea"/>
                          <a:cs typeface="+mn-cs"/>
                        </a:rPr>
                        <a:t> seconds)	</a:t>
                      </a:r>
                    </a:p>
                    <a:p>
                      <a:endParaRPr lang="en-US" sz="1400" b="1" dirty="0">
                        <a:solidFill>
                          <a:schemeClr val="tx1"/>
                        </a:solidFill>
                        <a:latin typeface="+mn-lt"/>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539B6196-D3C7-40FB-972D-2185E9469BBC}" type="slidenum">
              <a:rPr lang="en-US" smtClean="0"/>
              <a:pPr/>
              <a:t>11</a:t>
            </a:fld>
            <a:endParaRPr lang="en-US" smtClean="0"/>
          </a:p>
        </p:txBody>
      </p:sp>
      <p:sp>
        <p:nvSpPr>
          <p:cNvPr id="9219" name="Rectangle 2"/>
          <p:cNvSpPr>
            <a:spLocks noGrp="1" noChangeArrowheads="1"/>
          </p:cNvSpPr>
          <p:nvPr>
            <p:ph type="title"/>
          </p:nvPr>
        </p:nvSpPr>
        <p:spPr/>
        <p:txBody>
          <a:bodyPr/>
          <a:lstStyle/>
          <a:p>
            <a:pPr eaLnBrk="1" hangingPunct="1"/>
            <a:r>
              <a:rPr lang="en-US" sz="3600" dirty="0" smtClean="0"/>
              <a:t>New data types</a:t>
            </a:r>
          </a:p>
        </p:txBody>
      </p:sp>
      <p:sp>
        <p:nvSpPr>
          <p:cNvPr id="9220" name="Rectangle 3"/>
          <p:cNvSpPr>
            <a:spLocks noGrp="1" noChangeArrowheads="1"/>
          </p:cNvSpPr>
          <p:nvPr>
            <p:ph type="body" idx="1"/>
          </p:nvPr>
        </p:nvSpPr>
        <p:spPr>
          <a:xfrm>
            <a:off x="457200" y="1295400"/>
            <a:ext cx="8686800" cy="5334000"/>
          </a:xfrm>
        </p:spPr>
        <p:txBody>
          <a:bodyPr/>
          <a:lstStyle/>
          <a:p>
            <a:pPr eaLnBrk="1" hangingPunct="1"/>
            <a:r>
              <a:rPr lang="en-US" dirty="0" smtClean="0"/>
              <a:t>Date/Time data types (contd.) – Supporting functions</a:t>
            </a:r>
          </a:p>
          <a:p>
            <a:pPr lvl="1" algn="just" eaLnBrk="1" hangingPunct="1"/>
            <a:r>
              <a:rPr lang="en-US" sz="1400" b="1" dirty="0" smtClean="0"/>
              <a:t>SYSDATETIME()</a:t>
            </a:r>
            <a:r>
              <a:rPr lang="en-US" sz="1400" dirty="0" smtClean="0"/>
              <a:t>  - System Date/Time</a:t>
            </a:r>
          </a:p>
          <a:p>
            <a:pPr lvl="1" eaLnBrk="1" hangingPunct="1">
              <a:buNone/>
            </a:pPr>
            <a:r>
              <a:rPr lang="en-US" sz="1400" dirty="0" smtClean="0">
                <a:solidFill>
                  <a:srgbClr val="2D9F01"/>
                </a:solidFill>
              </a:rPr>
              <a:t>	SELECT SYSDATETIME() </a:t>
            </a:r>
          </a:p>
          <a:p>
            <a:pPr lvl="1" eaLnBrk="1" hangingPunct="1">
              <a:buNone/>
            </a:pPr>
            <a:r>
              <a:rPr lang="en-US" sz="1400" dirty="0" smtClean="0">
                <a:solidFill>
                  <a:srgbClr val="2D9F01"/>
                </a:solidFill>
              </a:rPr>
              <a:t>	Result : 2008-02-10 10:12:54.8750000</a:t>
            </a:r>
          </a:p>
          <a:p>
            <a:pPr lvl="1" eaLnBrk="1" hangingPunct="1">
              <a:buNone/>
            </a:pPr>
            <a:endParaRPr lang="en-US" sz="1400" dirty="0" smtClean="0">
              <a:solidFill>
                <a:srgbClr val="2D9F01"/>
              </a:solidFill>
            </a:endParaRPr>
          </a:p>
          <a:p>
            <a:pPr lvl="1" eaLnBrk="1" hangingPunct="1"/>
            <a:r>
              <a:rPr lang="en-US" sz="1400" b="1" dirty="0" smtClean="0"/>
              <a:t>SYSUTCDATETIME()</a:t>
            </a:r>
            <a:r>
              <a:rPr lang="en-US" sz="1400" dirty="0" smtClean="0"/>
              <a:t> – System UTC Date/Time</a:t>
            </a:r>
            <a:br>
              <a:rPr lang="en-US" sz="1400" dirty="0" smtClean="0"/>
            </a:br>
            <a:r>
              <a:rPr lang="en-US" sz="1400" dirty="0" smtClean="0">
                <a:solidFill>
                  <a:srgbClr val="2D9F01"/>
                </a:solidFill>
              </a:rPr>
              <a:t>Select SYSUTCDATETIME()  </a:t>
            </a:r>
          </a:p>
          <a:p>
            <a:pPr lvl="1" eaLnBrk="1" hangingPunct="1">
              <a:buNone/>
            </a:pPr>
            <a:r>
              <a:rPr lang="en-US" sz="1400" dirty="0" smtClean="0">
                <a:solidFill>
                  <a:srgbClr val="2D9F01"/>
                </a:solidFill>
              </a:rPr>
              <a:t>	Result : 2008-02-10 04:44:52.1875000</a:t>
            </a:r>
          </a:p>
          <a:p>
            <a:pPr lvl="1" eaLnBrk="1" hangingPunct="1"/>
            <a:endParaRPr lang="en-US" sz="1400" b="1" dirty="0" smtClean="0"/>
          </a:p>
          <a:p>
            <a:pPr lvl="1" eaLnBrk="1" hangingPunct="1"/>
            <a:r>
              <a:rPr lang="en-US" sz="1400" b="1" dirty="0" smtClean="0"/>
              <a:t>SYSDATETIMEOFFSET ()</a:t>
            </a:r>
            <a:r>
              <a:rPr lang="en-US" sz="1400" dirty="0" smtClean="0"/>
              <a:t> – System Date/Time with offset information.</a:t>
            </a:r>
          </a:p>
          <a:p>
            <a:pPr lvl="1" eaLnBrk="1" hangingPunct="1">
              <a:buNone/>
            </a:pPr>
            <a:r>
              <a:rPr lang="en-US" sz="1400" dirty="0" smtClean="0">
                <a:solidFill>
                  <a:srgbClr val="2D9F01"/>
                </a:solidFill>
              </a:rPr>
              <a:t>	SELECT SYSDATETIMEOFFSET()  </a:t>
            </a:r>
          </a:p>
          <a:p>
            <a:pPr lvl="1" eaLnBrk="1" hangingPunct="1">
              <a:buNone/>
            </a:pPr>
            <a:r>
              <a:rPr lang="en-US" sz="1400" dirty="0" smtClean="0">
                <a:solidFill>
                  <a:srgbClr val="2D9F01"/>
                </a:solidFill>
              </a:rPr>
              <a:t>	Result : 2008-02-10 10:12:09.6406250 +05:30</a:t>
            </a:r>
          </a:p>
          <a:p>
            <a:pPr lvl="1" eaLnBrk="1" hangingPunct="1">
              <a:buNone/>
            </a:pPr>
            <a:endParaRPr lang="en-US" sz="1400" dirty="0" smtClean="0">
              <a:solidFill>
                <a:srgbClr val="2D9F01"/>
              </a:solidFill>
            </a:endParaRPr>
          </a:p>
          <a:p>
            <a:pPr lvl="1" eaLnBrk="1" hangingPunct="1"/>
            <a:r>
              <a:rPr lang="en-US" sz="1400" b="1" dirty="0" smtClean="0"/>
              <a:t>TODATETIMEOFFSET ()</a:t>
            </a:r>
            <a:r>
              <a:rPr lang="en-US" sz="1400" dirty="0" smtClean="0"/>
              <a:t> – Adds an offset to a date/time value.</a:t>
            </a:r>
          </a:p>
          <a:p>
            <a:pPr lvl="1" eaLnBrk="1" hangingPunct="1">
              <a:buNone/>
            </a:pPr>
            <a:r>
              <a:rPr lang="en-US" sz="1400" dirty="0" smtClean="0">
                <a:solidFill>
                  <a:srgbClr val="2D9F01"/>
                </a:solidFill>
              </a:rPr>
              <a:t>	SELECT TODATETIMEOFFSET ('2008-02-10 7:45:50.71345 -5:00', '-08:00') as TODATETIMEOFFSET</a:t>
            </a:r>
          </a:p>
          <a:p>
            <a:pPr lvl="1" eaLnBrk="1" hangingPunct="1">
              <a:buNone/>
            </a:pPr>
            <a:endParaRPr lang="en-US" sz="1400" b="1" dirty="0" smtClean="0"/>
          </a:p>
          <a:p>
            <a:pPr lvl="1" algn="just" eaLnBrk="1" hangingPunct="1"/>
            <a:r>
              <a:rPr lang="en-US" sz="1400" b="1" dirty="0" smtClean="0"/>
              <a:t>SWITCHOFFSET() </a:t>
            </a:r>
            <a:r>
              <a:rPr lang="en-US" sz="1400" dirty="0" smtClean="0"/>
              <a:t>– Adjusts a DATETIMEOFFSET value to another offset</a:t>
            </a:r>
          </a:p>
          <a:p>
            <a:pPr lvl="1" eaLnBrk="1" hangingPunct="1">
              <a:buNone/>
            </a:pPr>
            <a:r>
              <a:rPr lang="en-US" sz="1400" dirty="0" smtClean="0">
                <a:solidFill>
                  <a:srgbClr val="2D9F01"/>
                </a:solidFill>
              </a:rPr>
              <a:t>	SELECT SWITCHOFFSET ('2008-02-10 7:45:50.71345 -5:00', '-08:00') as SWITCHOFFSET </a:t>
            </a:r>
            <a:r>
              <a:rPr lang="en-US" sz="1600" dirty="0" smtClean="0">
                <a:solidFill>
                  <a:srgbClr val="2D9F01"/>
                </a:solidFill>
              </a:rPr>
              <a:t> </a:t>
            </a:r>
          </a:p>
          <a:p>
            <a:pPr lvl="1" eaLnBrk="1" hangingPunct="1">
              <a:buNone/>
            </a:pPr>
            <a:r>
              <a:rPr lang="en-US" sz="1400" dirty="0" smtClean="0"/>
              <a:t/>
            </a:r>
            <a:br>
              <a:rPr lang="en-US" sz="1400" dirty="0" smtClean="0"/>
            </a:br>
            <a:endParaRPr lang="en-US"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539B6196-D3C7-40FB-972D-2185E9469BBC}" type="slidenum">
              <a:rPr lang="en-US" smtClean="0"/>
              <a:pPr/>
              <a:t>12</a:t>
            </a:fld>
            <a:endParaRPr lang="en-US" smtClean="0"/>
          </a:p>
        </p:txBody>
      </p:sp>
      <p:sp>
        <p:nvSpPr>
          <p:cNvPr id="9219" name="Rectangle 2"/>
          <p:cNvSpPr>
            <a:spLocks noGrp="1" noChangeArrowheads="1"/>
          </p:cNvSpPr>
          <p:nvPr>
            <p:ph type="title"/>
          </p:nvPr>
        </p:nvSpPr>
        <p:spPr/>
        <p:txBody>
          <a:bodyPr/>
          <a:lstStyle/>
          <a:p>
            <a:pPr eaLnBrk="1" hangingPunct="1"/>
            <a:r>
              <a:rPr lang="en-US" sz="3600" dirty="0" smtClean="0"/>
              <a:t>New data types  (contd.)</a:t>
            </a:r>
          </a:p>
        </p:txBody>
      </p:sp>
      <p:sp>
        <p:nvSpPr>
          <p:cNvPr id="9220" name="Rectangle 3"/>
          <p:cNvSpPr>
            <a:spLocks noGrp="1" noChangeArrowheads="1"/>
          </p:cNvSpPr>
          <p:nvPr>
            <p:ph type="body" idx="1"/>
          </p:nvPr>
        </p:nvSpPr>
        <p:spPr>
          <a:xfrm>
            <a:off x="228600" y="1447800"/>
            <a:ext cx="8686800" cy="4943475"/>
          </a:xfrm>
        </p:spPr>
        <p:txBody>
          <a:bodyPr/>
          <a:lstStyle/>
          <a:p>
            <a:pPr eaLnBrk="1" hangingPunct="1"/>
            <a:r>
              <a:rPr lang="en-US" dirty="0" smtClean="0"/>
              <a:t>Hierarchical Data - HIERARCHYID  </a:t>
            </a:r>
          </a:p>
          <a:p>
            <a:pPr eaLnBrk="1" hangingPunct="1">
              <a:buNone/>
            </a:pPr>
            <a:r>
              <a:rPr lang="en-US" sz="1800" b="1" dirty="0" smtClean="0"/>
              <a:t>	Overview</a:t>
            </a:r>
          </a:p>
          <a:p>
            <a:pPr lvl="1" algn="just" eaLnBrk="1" hangingPunct="1"/>
            <a:r>
              <a:rPr lang="en-US" sz="1400" dirty="0" smtClean="0"/>
              <a:t>The data type HierarchyID is a new data type for representing hierarchical data</a:t>
            </a:r>
          </a:p>
          <a:p>
            <a:pPr lvl="1" algn="just" eaLnBrk="1" hangingPunct="1"/>
            <a:r>
              <a:rPr lang="en-US" sz="1400" dirty="0" smtClean="0"/>
              <a:t>It contains the path to an item in a hierarchical structure which is stored as a variable-length byte stream. </a:t>
            </a:r>
          </a:p>
          <a:p>
            <a:pPr lvl="1" algn="just" eaLnBrk="1" hangingPunct="1"/>
            <a:r>
              <a:rPr lang="en-US" sz="1400" dirty="0" smtClean="0"/>
              <a:t>It is implemented as a CLR user-defined type (UDT) and is based on the system type </a:t>
            </a:r>
            <a:r>
              <a:rPr lang="en-US" sz="1400" dirty="0" err="1" smtClean="0"/>
              <a:t>varbinary</a:t>
            </a:r>
            <a:r>
              <a:rPr lang="en-US" sz="1400" dirty="0" smtClean="0"/>
              <a:t>. </a:t>
            </a:r>
          </a:p>
          <a:p>
            <a:pPr lvl="1" algn="just" eaLnBrk="1" hangingPunct="1"/>
            <a:r>
              <a:rPr lang="en-US" sz="1400" dirty="0" smtClean="0"/>
              <a:t>The path is represented as a string containing a sequence of all parents of the item up to the root item. In this sequence every item is represented by a number. A slash (/) separates a parent from its child and the string starts and ends with a slash. (- / , /1/ , /1/5/ , /1/0.5/ , /1/2.9/3/-4/6/)</a:t>
            </a:r>
          </a:p>
          <a:p>
            <a:pPr lvl="1" eaLnBrk="1" hangingPunct="1"/>
            <a:r>
              <a:rPr lang="en-US" sz="1600" dirty="0" smtClean="0"/>
              <a:t>Encode values that represent a tree</a:t>
            </a:r>
          </a:p>
          <a:p>
            <a:pPr lvl="2" eaLnBrk="1" hangingPunct="1"/>
            <a:r>
              <a:rPr lang="en-US" sz="1200" dirty="0" smtClean="0"/>
              <a:t>/ </a:t>
            </a:r>
            <a:r>
              <a:rPr lang="en-US" sz="1200" dirty="0" smtClean="0">
                <a:sym typeface="Wingdings" pitchFamily="2" charset="2"/>
              </a:rPr>
              <a:t> Root			            /1/  </a:t>
            </a:r>
            <a:r>
              <a:rPr lang="en-US" sz="1200" dirty="0" smtClean="0"/>
              <a:t>The first node from the root</a:t>
            </a:r>
          </a:p>
          <a:p>
            <a:pPr lvl="2" eaLnBrk="1" hangingPunct="1"/>
            <a:r>
              <a:rPr lang="en-US" sz="1200" dirty="0" smtClean="0"/>
              <a:t>/1/2/ </a:t>
            </a:r>
            <a:r>
              <a:rPr lang="en-US" sz="1200" dirty="0" smtClean="0">
                <a:sym typeface="Wingdings" pitchFamily="2" charset="2"/>
              </a:rPr>
              <a:t> </a:t>
            </a:r>
            <a:r>
              <a:rPr lang="en-US" sz="1200" dirty="0" smtClean="0"/>
              <a:t>The second node from the root         /1/2.5/ </a:t>
            </a:r>
            <a:r>
              <a:rPr lang="en-US" sz="1200" dirty="0" smtClean="0">
                <a:sym typeface="Wingdings" pitchFamily="2" charset="2"/>
              </a:rPr>
              <a:t> </a:t>
            </a:r>
            <a:r>
              <a:rPr lang="en-US" sz="1200" dirty="0" smtClean="0"/>
              <a:t>Node inserted between the second and third node</a:t>
            </a:r>
          </a:p>
          <a:p>
            <a:pPr lvl="2" eaLnBrk="1" hangingPunct="1"/>
            <a:r>
              <a:rPr lang="en-US" sz="1200" dirty="0" smtClean="0"/>
              <a:t>/1/3/ </a:t>
            </a:r>
            <a:r>
              <a:rPr lang="en-US" sz="1200" dirty="0" smtClean="0">
                <a:sym typeface="Wingdings" pitchFamily="2" charset="2"/>
              </a:rPr>
              <a:t> The third node</a:t>
            </a:r>
            <a:endParaRPr lang="en-US" sz="1200" dirty="0" smtClean="0"/>
          </a:p>
          <a:p>
            <a:pPr marL="342900" lvl="1" indent="-342900" eaLnBrk="1" hangingPunct="1">
              <a:buSzPct val="95000"/>
              <a:buNone/>
            </a:pPr>
            <a:r>
              <a:rPr lang="en-US" sz="1800" b="1" dirty="0" smtClean="0">
                <a:ea typeface="+mn-ea"/>
                <a:cs typeface="+mn-cs"/>
              </a:rPr>
              <a:t>	USAGE</a:t>
            </a:r>
          </a:p>
          <a:p>
            <a:pPr lvl="1" eaLnBrk="1" hangingPunct="1"/>
            <a:r>
              <a:rPr lang="en-US" sz="1400" dirty="0" smtClean="0"/>
              <a:t>Rich built-in method for manipulating hierarchies</a:t>
            </a:r>
          </a:p>
          <a:p>
            <a:pPr lvl="1" eaLnBrk="1" hangingPunct="1"/>
            <a:r>
              <a:rPr lang="en-US" sz="1400" dirty="0" smtClean="0"/>
              <a:t>Simplifies storage and  querying hierarchical data</a:t>
            </a:r>
          </a:p>
          <a:p>
            <a:pPr lvl="1" eaLnBrk="1" hangingPunct="1"/>
            <a:r>
              <a:rPr lang="en-US" sz="1400" dirty="0" smtClean="0"/>
              <a:t>Support special type of indexes – Depth first and Breadth first</a:t>
            </a:r>
          </a:p>
          <a:p>
            <a:pPr lvl="1" eaLnBrk="1" hangingPunct="1"/>
            <a:r>
              <a:rPr lang="en-US" sz="1400" dirty="0" smtClean="0"/>
              <a:t>Ideal for storing Organizational chart ,Forum  and mailing threads , File/folder management or Product categories</a:t>
            </a:r>
          </a:p>
          <a:p>
            <a:pPr lvl="1" algn="just" eaLnBrk="1" hangingPunct="1">
              <a:buNone/>
            </a:pPr>
            <a:endParaRPr lang="en-US" sz="1400" dirty="0" smtClean="0"/>
          </a:p>
          <a:p>
            <a:pPr lvl="1" eaLnBrk="1" hangingPunct="1"/>
            <a:endParaRPr lang="en-US" sz="1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539B6196-D3C7-40FB-972D-2185E9469BBC}" type="slidenum">
              <a:rPr lang="en-US" smtClean="0"/>
              <a:pPr/>
              <a:t>13</a:t>
            </a:fld>
            <a:endParaRPr lang="en-US" smtClean="0"/>
          </a:p>
        </p:txBody>
      </p:sp>
      <p:sp>
        <p:nvSpPr>
          <p:cNvPr id="9219" name="Rectangle 2"/>
          <p:cNvSpPr>
            <a:spLocks noGrp="1" noChangeArrowheads="1"/>
          </p:cNvSpPr>
          <p:nvPr>
            <p:ph type="title"/>
          </p:nvPr>
        </p:nvSpPr>
        <p:spPr/>
        <p:txBody>
          <a:bodyPr/>
          <a:lstStyle/>
          <a:p>
            <a:pPr eaLnBrk="1" hangingPunct="1"/>
            <a:r>
              <a:rPr lang="en-US" sz="3600" dirty="0" smtClean="0"/>
              <a:t>New data types  (contd.)</a:t>
            </a:r>
          </a:p>
        </p:txBody>
      </p:sp>
      <p:sp>
        <p:nvSpPr>
          <p:cNvPr id="9220" name="Rectangle 3"/>
          <p:cNvSpPr>
            <a:spLocks noGrp="1" noChangeArrowheads="1"/>
          </p:cNvSpPr>
          <p:nvPr>
            <p:ph type="body" idx="1"/>
          </p:nvPr>
        </p:nvSpPr>
        <p:spPr/>
        <p:txBody>
          <a:bodyPr/>
          <a:lstStyle/>
          <a:p>
            <a:pPr eaLnBrk="1" hangingPunct="1"/>
            <a:r>
              <a:rPr lang="en-US" dirty="0" smtClean="0"/>
              <a:t>HIERARCHYID (contd.) – standard methods</a:t>
            </a:r>
          </a:p>
          <a:p>
            <a:pPr lvl="1" algn="just" eaLnBrk="1" hangingPunct="1"/>
            <a:r>
              <a:rPr lang="en-US" sz="1400" b="1" dirty="0" err="1" smtClean="0"/>
              <a:t>ToString</a:t>
            </a:r>
            <a:r>
              <a:rPr lang="en-US" sz="1400" b="1" dirty="0" smtClean="0"/>
              <a:t>()</a:t>
            </a:r>
            <a:r>
              <a:rPr lang="en-US" sz="1400" dirty="0" smtClean="0"/>
              <a:t> - Translates the binary representation of a path into a readable string representation.</a:t>
            </a:r>
          </a:p>
          <a:p>
            <a:pPr lvl="1" algn="just" eaLnBrk="1" hangingPunct="1"/>
            <a:r>
              <a:rPr lang="en-US" sz="1400" b="1" dirty="0" smtClean="0"/>
              <a:t>Parse()</a:t>
            </a:r>
            <a:r>
              <a:rPr lang="en-US" sz="1400" dirty="0" smtClean="0"/>
              <a:t> - Translates a string representation of a path into a binary representation. </a:t>
            </a:r>
          </a:p>
          <a:p>
            <a:pPr lvl="1" algn="just" eaLnBrk="1" hangingPunct="1"/>
            <a:r>
              <a:rPr lang="en-US" sz="1400" b="1" dirty="0" err="1" smtClean="0"/>
              <a:t>GetRoot</a:t>
            </a:r>
            <a:r>
              <a:rPr lang="en-US" sz="1400" b="1" dirty="0" smtClean="0"/>
              <a:t> () - </a:t>
            </a:r>
            <a:r>
              <a:rPr lang="en-US" sz="1400" dirty="0" smtClean="0"/>
              <a:t>Returns the path of the root element. As such it always returns the path ‘/’.</a:t>
            </a:r>
          </a:p>
          <a:p>
            <a:pPr lvl="1" algn="just" eaLnBrk="1" hangingPunct="1"/>
            <a:r>
              <a:rPr lang="en-US" sz="1400" b="1" dirty="0" err="1" smtClean="0"/>
              <a:t>GetLevel</a:t>
            </a:r>
            <a:r>
              <a:rPr lang="en-US" sz="1400" b="1" dirty="0" smtClean="0"/>
              <a:t>()</a:t>
            </a:r>
            <a:r>
              <a:rPr lang="en-US" sz="1400" dirty="0" smtClean="0"/>
              <a:t> - Returns the level of the path of this item within the hierarchy.</a:t>
            </a:r>
          </a:p>
          <a:p>
            <a:pPr lvl="1" algn="just" eaLnBrk="1" hangingPunct="1"/>
            <a:r>
              <a:rPr lang="en-US" sz="1400" b="1" dirty="0" err="1" smtClean="0"/>
              <a:t>GetAncestor</a:t>
            </a:r>
            <a:r>
              <a:rPr lang="en-US" sz="1400" b="1" dirty="0" smtClean="0"/>
              <a:t>(n)</a:t>
            </a:r>
            <a:r>
              <a:rPr lang="en-US" sz="1400" dirty="0" smtClean="0"/>
              <a:t>:</a:t>
            </a:r>
          </a:p>
          <a:p>
            <a:pPr lvl="2" algn="just" eaLnBrk="1" hangingPunct="1"/>
            <a:r>
              <a:rPr lang="en-US" sz="1400" dirty="0" smtClean="0"/>
              <a:t>Returns the parent of the item n-levels above this item. </a:t>
            </a:r>
          </a:p>
          <a:p>
            <a:pPr lvl="2" algn="just" eaLnBrk="1" hangingPunct="1"/>
            <a:r>
              <a:rPr lang="en-US" sz="1400" dirty="0" smtClean="0"/>
              <a:t>If n is greater than level of the specified item, null is returned.</a:t>
            </a:r>
          </a:p>
          <a:p>
            <a:pPr lvl="1" algn="just" eaLnBrk="1" hangingPunct="1"/>
            <a:r>
              <a:rPr lang="en-US" sz="1400" b="1" dirty="0" err="1" smtClean="0"/>
              <a:t>GetDescendant</a:t>
            </a:r>
            <a:r>
              <a:rPr lang="en-US" sz="1400" b="1" dirty="0" smtClean="0"/>
              <a:t> (child1, child2)</a:t>
            </a:r>
            <a:r>
              <a:rPr lang="en-US" sz="1400" dirty="0" smtClean="0"/>
              <a:t>:</a:t>
            </a:r>
          </a:p>
          <a:p>
            <a:pPr lvl="2" algn="just" eaLnBrk="1" hangingPunct="1"/>
            <a:r>
              <a:rPr lang="en-US" sz="1400" dirty="0" smtClean="0"/>
              <a:t>Returns the path of a child underneath this item. </a:t>
            </a:r>
          </a:p>
          <a:p>
            <a:pPr lvl="2" algn="just" eaLnBrk="1" hangingPunct="1"/>
            <a:r>
              <a:rPr lang="en-US" sz="1400" dirty="0" smtClean="0"/>
              <a:t>The parameters child1 and child2 can be used to specify the position of the desired child within the hierarchy and may be null.</a:t>
            </a:r>
          </a:p>
          <a:p>
            <a:pPr lvl="1" algn="just" eaLnBrk="1" hangingPunct="1"/>
            <a:r>
              <a:rPr lang="en-US" sz="1400" b="1" dirty="0" err="1" smtClean="0"/>
              <a:t>IsDescendantOf</a:t>
            </a:r>
            <a:r>
              <a:rPr lang="en-US" sz="1400" b="1" dirty="0" smtClean="0"/>
              <a:t>(parent)</a:t>
            </a:r>
            <a:r>
              <a:rPr lang="en-US" sz="1400" dirty="0" smtClean="0"/>
              <a:t>:</a:t>
            </a:r>
          </a:p>
          <a:p>
            <a:pPr lvl="2" algn="just" eaLnBrk="1" hangingPunct="1"/>
            <a:r>
              <a:rPr lang="en-US" sz="1400" dirty="0" smtClean="0"/>
              <a:t>Determines whether this item is a child of the item specified by the parameter parent. </a:t>
            </a:r>
          </a:p>
          <a:p>
            <a:pPr lvl="2" algn="just" eaLnBrk="1" hangingPunct="1"/>
            <a:r>
              <a:rPr lang="en-US" sz="1400" dirty="0" smtClean="0"/>
              <a:t>It returns 1 (i.e. true) if the position of this item in the hierarchy lies anywhere underneath parent or if this item is equal to parent. </a:t>
            </a:r>
          </a:p>
          <a:p>
            <a:pPr lvl="1" algn="just" eaLnBrk="1" hangingPunct="1"/>
            <a:r>
              <a:rPr lang="en-US" sz="1400" b="1" dirty="0" err="1" smtClean="0"/>
              <a:t>GetReparentedValue</a:t>
            </a:r>
            <a:r>
              <a:rPr lang="en-US" sz="1400" b="1" dirty="0" smtClean="0"/>
              <a:t> (</a:t>
            </a:r>
            <a:r>
              <a:rPr lang="en-US" sz="1400" b="1" dirty="0" err="1" smtClean="0"/>
              <a:t>oldparent</a:t>
            </a:r>
            <a:r>
              <a:rPr lang="en-US" sz="1400" b="1" dirty="0" smtClean="0"/>
              <a:t>, </a:t>
            </a:r>
            <a:r>
              <a:rPr lang="en-US" sz="1400" b="1" dirty="0" err="1" smtClean="0"/>
              <a:t>newparent</a:t>
            </a:r>
            <a:r>
              <a:rPr lang="en-US" sz="1400" b="1" dirty="0" smtClean="0"/>
              <a:t>)</a:t>
            </a:r>
            <a:r>
              <a:rPr lang="en-US" sz="1400" dirty="0" smtClean="0"/>
              <a:t>:</a:t>
            </a:r>
          </a:p>
          <a:p>
            <a:pPr lvl="2" algn="just" eaLnBrk="1" hangingPunct="1"/>
            <a:r>
              <a:rPr lang="en-US" sz="1400" dirty="0" smtClean="0"/>
              <a:t>Used to replace the old parent in to new parent.</a:t>
            </a:r>
          </a:p>
          <a:p>
            <a:pPr lvl="1" algn="just" eaLnBrk="1" hangingPunct="1"/>
            <a:endParaRPr lang="en-US" sz="1400" dirty="0" smtClean="0"/>
          </a:p>
          <a:p>
            <a:pPr lvl="1" algn="just" eaLnBrk="1" hangingPunct="1"/>
            <a:endParaRPr lang="en-US" sz="1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539B6196-D3C7-40FB-972D-2185E9469BBC}" type="slidenum">
              <a:rPr lang="en-US" smtClean="0"/>
              <a:pPr/>
              <a:t>14</a:t>
            </a:fld>
            <a:endParaRPr lang="en-US" smtClean="0"/>
          </a:p>
        </p:txBody>
      </p:sp>
      <p:sp>
        <p:nvSpPr>
          <p:cNvPr id="9219" name="Rectangle 2"/>
          <p:cNvSpPr>
            <a:spLocks noGrp="1" noChangeArrowheads="1"/>
          </p:cNvSpPr>
          <p:nvPr>
            <p:ph type="title"/>
          </p:nvPr>
        </p:nvSpPr>
        <p:spPr/>
        <p:txBody>
          <a:bodyPr/>
          <a:lstStyle/>
          <a:p>
            <a:pPr eaLnBrk="1" hangingPunct="1"/>
            <a:r>
              <a:rPr lang="en-US" sz="3600" dirty="0" smtClean="0"/>
              <a:t>New data types  (contd.)</a:t>
            </a:r>
          </a:p>
        </p:txBody>
      </p:sp>
      <p:sp>
        <p:nvSpPr>
          <p:cNvPr id="9220" name="Rectangle 3"/>
          <p:cNvSpPr>
            <a:spLocks noGrp="1" noChangeArrowheads="1"/>
          </p:cNvSpPr>
          <p:nvPr>
            <p:ph type="body" idx="1"/>
          </p:nvPr>
        </p:nvSpPr>
        <p:spPr>
          <a:xfrm>
            <a:off x="228600" y="1295400"/>
            <a:ext cx="8686800" cy="5029200"/>
          </a:xfrm>
        </p:spPr>
        <p:txBody>
          <a:bodyPr/>
          <a:lstStyle/>
          <a:p>
            <a:pPr eaLnBrk="1" hangingPunct="1"/>
            <a:r>
              <a:rPr lang="en-US" dirty="0" smtClean="0"/>
              <a:t>HIERARCHYID (contd.)</a:t>
            </a:r>
          </a:p>
          <a:p>
            <a:pPr eaLnBrk="1" hangingPunct="1">
              <a:buNone/>
            </a:pPr>
            <a:r>
              <a:rPr lang="en-US" sz="1600" b="1" dirty="0" smtClean="0"/>
              <a:t>	Indexing strategies</a:t>
            </a:r>
          </a:p>
          <a:p>
            <a:pPr lvl="1" algn="just" eaLnBrk="1" hangingPunct="1"/>
            <a:r>
              <a:rPr lang="en-US" sz="1600" b="1" dirty="0" smtClean="0"/>
              <a:t>Depth First Indexing </a:t>
            </a:r>
            <a:r>
              <a:rPr lang="en-US" sz="1600" dirty="0" smtClean="0"/>
              <a:t>: When using depth-first,  the index is built based on the paths of the items.  </a:t>
            </a:r>
            <a:r>
              <a:rPr lang="en-US" sz="1600" dirty="0" err="1" smtClean="0"/>
              <a:t>Ie</a:t>
            </a:r>
            <a:r>
              <a:rPr lang="en-US" sz="1600" dirty="0" smtClean="0"/>
              <a:t>. Within the index the items are stored next to or very near their parent. A depth-first index is applied by putting an index directly on the column of data type  </a:t>
            </a:r>
            <a:r>
              <a:rPr lang="en-US" sz="1600" dirty="0" err="1" smtClean="0"/>
              <a:t>HierarchyID</a:t>
            </a:r>
            <a:r>
              <a:rPr lang="en-US" sz="1600" dirty="0" smtClean="0"/>
              <a:t>.</a:t>
            </a:r>
          </a:p>
          <a:p>
            <a:pPr lvl="1" algn="just" eaLnBrk="1" hangingPunct="1"/>
            <a:r>
              <a:rPr lang="en-US" sz="1600" b="1" dirty="0" smtClean="0"/>
              <a:t>Breadth First Indexing :</a:t>
            </a:r>
            <a:r>
              <a:rPr lang="en-US" sz="1600" dirty="0" smtClean="0"/>
              <a:t> When using breadth-first the index is built based on the level of the paths of the items. </a:t>
            </a:r>
            <a:r>
              <a:rPr lang="en-US" sz="1600" dirty="0" err="1" smtClean="0"/>
              <a:t>Ie</a:t>
            </a:r>
            <a:r>
              <a:rPr lang="en-US" sz="1600" dirty="0" smtClean="0"/>
              <a:t>. within the index the items at the same level within the hierarchy are stored next to each other. A breadth-first index is applied by adding a computed column containing the level of the path of an item and putting an index on that computed column.</a:t>
            </a:r>
          </a:p>
          <a:p>
            <a:pPr lvl="1" algn="just" eaLnBrk="1" hangingPunct="1">
              <a:buNone/>
            </a:pPr>
            <a:r>
              <a:rPr lang="en-US" sz="1600" b="1" dirty="0" smtClean="0"/>
              <a:t>Performance</a:t>
            </a:r>
          </a:p>
          <a:p>
            <a:pPr lvl="1" algn="just" eaLnBrk="1" hangingPunct="1"/>
            <a:r>
              <a:rPr lang="en-US" sz="1600" dirty="0" smtClean="0"/>
              <a:t>Replacing old complex CTE method to get the hierarchy data.</a:t>
            </a:r>
          </a:p>
          <a:p>
            <a:pPr lvl="1" algn="just" eaLnBrk="1" hangingPunct="1"/>
            <a:r>
              <a:rPr lang="en-US" sz="1600" dirty="0" smtClean="0"/>
              <a:t>Based on the data structure we can implement our indexing like depth or breadth first indexing.</a:t>
            </a:r>
          </a:p>
          <a:p>
            <a:pPr lvl="1" algn="just" eaLnBrk="1" hangingPunct="1">
              <a:buNone/>
            </a:pPr>
            <a:r>
              <a:rPr lang="en-US" sz="1600" b="1" dirty="0" smtClean="0"/>
              <a:t>Limitations</a:t>
            </a:r>
          </a:p>
          <a:p>
            <a:pPr lvl="1" algn="just" eaLnBrk="1" hangingPunct="1"/>
            <a:r>
              <a:rPr lang="en-US" sz="1600" dirty="0" smtClean="0"/>
              <a:t>Uniqueness is not supported natively by the </a:t>
            </a:r>
            <a:r>
              <a:rPr lang="en-US" sz="1600" dirty="0" err="1" smtClean="0"/>
              <a:t>HierarchyID</a:t>
            </a:r>
            <a:r>
              <a:rPr lang="en-US" sz="1600" dirty="0" smtClean="0"/>
              <a:t> type.</a:t>
            </a:r>
          </a:p>
          <a:p>
            <a:pPr lvl="1" algn="just" eaLnBrk="1" hangingPunct="1"/>
            <a:endParaRPr lang="en-US" sz="18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15</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data types  (contd.)</a:t>
            </a:r>
          </a:p>
        </p:txBody>
      </p:sp>
      <p:sp>
        <p:nvSpPr>
          <p:cNvPr id="11268" name="Rectangle 3"/>
          <p:cNvSpPr>
            <a:spLocks noGrp="1" noChangeArrowheads="1"/>
          </p:cNvSpPr>
          <p:nvPr>
            <p:ph type="body" idx="1"/>
          </p:nvPr>
        </p:nvSpPr>
        <p:spPr/>
        <p:txBody>
          <a:bodyPr/>
          <a:lstStyle/>
          <a:p>
            <a:pPr eaLnBrk="1" hangingPunct="1"/>
            <a:r>
              <a:rPr lang="en-US" dirty="0" smtClean="0"/>
              <a:t>Spatial Data</a:t>
            </a:r>
          </a:p>
          <a:p>
            <a:pPr lvl="1" algn="just" eaLnBrk="1" hangingPunct="1"/>
            <a:r>
              <a:rPr lang="en-US" sz="1400" dirty="0" smtClean="0"/>
              <a:t>New feature to handle geospatial data. Spatial data can be stored, indexed, and manipulated using an array of useful functions. Can store and manipulate points, lines and polygons.</a:t>
            </a:r>
          </a:p>
          <a:p>
            <a:pPr lvl="1" algn="just" eaLnBrk="1" hangingPunct="1"/>
            <a:r>
              <a:rPr lang="en-US" sz="1400" dirty="0" smtClean="0"/>
              <a:t>Two new system CLR data types</a:t>
            </a:r>
          </a:p>
          <a:p>
            <a:pPr lvl="3" algn="just" eaLnBrk="1" hangingPunct="1">
              <a:buNone/>
            </a:pPr>
            <a:r>
              <a:rPr lang="en-US" sz="1400" b="1" dirty="0" smtClean="0"/>
              <a:t>Geometry</a:t>
            </a:r>
          </a:p>
          <a:p>
            <a:pPr lvl="3" algn="just"/>
            <a:r>
              <a:rPr lang="en-US" sz="1400" dirty="0" smtClean="0"/>
              <a:t>Implements planar model (flat earth topology)</a:t>
            </a:r>
          </a:p>
          <a:p>
            <a:pPr lvl="3" algn="just"/>
            <a:r>
              <a:rPr lang="en-US" sz="1400" dirty="0" smtClean="0"/>
              <a:t>Data defined with coordinates on a plane. The units are completely user-defined, and could be inches, miles, pixels, or even picas</a:t>
            </a:r>
          </a:p>
          <a:p>
            <a:pPr lvl="3" algn="just"/>
            <a:r>
              <a:rPr lang="en-US" sz="1400" dirty="0" smtClean="0"/>
              <a:t>Use when curvature of the earth does not need to be taken into consideration</a:t>
            </a:r>
          </a:p>
          <a:p>
            <a:pPr lvl="3" algn="just"/>
            <a:r>
              <a:rPr lang="en-US" sz="1400" dirty="0" smtClean="0"/>
              <a:t>Supports Open Geospatial Consortium (OGC) methods plus extensions</a:t>
            </a:r>
          </a:p>
          <a:p>
            <a:pPr lvl="3" algn="just" eaLnBrk="1" hangingPunct="1">
              <a:buNone/>
            </a:pPr>
            <a:r>
              <a:rPr lang="en-US" sz="1400" b="1" dirty="0" smtClean="0"/>
              <a:t>Geography </a:t>
            </a:r>
          </a:p>
          <a:p>
            <a:pPr lvl="3" algn="just"/>
            <a:r>
              <a:rPr lang="en-US" sz="1400" dirty="0" smtClean="0"/>
              <a:t>Implements geodetic model (round earth topology)</a:t>
            </a:r>
          </a:p>
          <a:p>
            <a:pPr lvl="3" algn="just"/>
            <a:r>
              <a:rPr lang="en-US" sz="1400" dirty="0" smtClean="0"/>
              <a:t>Data defined by latitude and longitude</a:t>
            </a:r>
          </a:p>
          <a:p>
            <a:pPr lvl="3" algn="just"/>
            <a:r>
              <a:rPr lang="en-US" sz="1400" dirty="0" smtClean="0"/>
              <a:t>Use when curvature of the earth needs to be taken into consideration—when distortion involved with planar model is unacceptable.</a:t>
            </a:r>
          </a:p>
          <a:p>
            <a:pPr lvl="3" algn="just"/>
            <a:r>
              <a:rPr lang="en-US" sz="1400" dirty="0" smtClean="0"/>
              <a:t> Latitude measures how far North (or South) of the Equator a point is, while Longitude measures how far East (or West) of a Prime Meridian a point is</a:t>
            </a:r>
          </a:p>
          <a:p>
            <a:pPr lvl="1" algn="just" eaLnBrk="1" hangingPunct="1"/>
            <a:r>
              <a:rPr lang="en-US" sz="1400" dirty="0" smtClean="0"/>
              <a:t>Methods and properties allow manipulation of these types (distance, intersection) etc.</a:t>
            </a:r>
          </a:p>
          <a:p>
            <a:pPr lvl="1" algn="just" eaLnBrk="1" hangingPunct="1"/>
            <a:r>
              <a:rPr lang="en-US" sz="1400" dirty="0" smtClean="0"/>
              <a:t>Spatial indexes can improve performance of queries against spatial data. </a:t>
            </a:r>
          </a:p>
          <a:p>
            <a:pPr lvl="1" algn="just" eaLnBrk="1" hangingPunct="1"/>
            <a:endParaRPr lang="en-US" sz="1600" b="1" dirty="0" smtClean="0"/>
          </a:p>
        </p:txBody>
      </p:sp>
      <p:pic>
        <p:nvPicPr>
          <p:cNvPr id="1026" name="Picture 2"/>
          <p:cNvPicPr>
            <a:picLocks noChangeAspect="1" noChangeArrowheads="1"/>
          </p:cNvPicPr>
          <p:nvPr/>
        </p:nvPicPr>
        <p:blipFill>
          <a:blip r:embed="rId2" cstate="print"/>
          <a:srcRect/>
          <a:stretch>
            <a:fillRect/>
          </a:stretch>
        </p:blipFill>
        <p:spPr bwMode="auto">
          <a:xfrm>
            <a:off x="457200" y="4343400"/>
            <a:ext cx="1143000" cy="1163782"/>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81000" y="2743200"/>
            <a:ext cx="12954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16</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data types  (contd.)</a:t>
            </a:r>
          </a:p>
        </p:txBody>
      </p:sp>
      <p:sp>
        <p:nvSpPr>
          <p:cNvPr id="11268" name="Rectangle 3"/>
          <p:cNvSpPr>
            <a:spLocks noGrp="1" noChangeArrowheads="1"/>
          </p:cNvSpPr>
          <p:nvPr>
            <p:ph type="body" idx="1"/>
          </p:nvPr>
        </p:nvSpPr>
        <p:spPr/>
        <p:txBody>
          <a:bodyPr/>
          <a:lstStyle/>
          <a:p>
            <a:pPr eaLnBrk="1" hangingPunct="1"/>
            <a:r>
              <a:rPr lang="en-US" dirty="0" smtClean="0"/>
              <a:t>Spatial Data (contd.) – Representation</a:t>
            </a:r>
          </a:p>
          <a:p>
            <a:pPr algn="just" eaLnBrk="1" hangingPunct="1">
              <a:buNone/>
            </a:pPr>
            <a:r>
              <a:rPr lang="en-US" sz="1600" dirty="0" smtClean="0"/>
              <a:t>	</a:t>
            </a:r>
            <a:r>
              <a:rPr lang="en-US" sz="1400" dirty="0" smtClean="0"/>
              <a:t>The Geometry and Geography data types are abstract by themselves.  When you instantiate an object of this type, it becomes one of a number of possible concrete types (with each having its own set of characteristics).</a:t>
            </a:r>
          </a:p>
          <a:p>
            <a:pPr lvl="1" algn="just" eaLnBrk="1" hangingPunct="1"/>
            <a:r>
              <a:rPr lang="en-US" sz="1400" b="1" dirty="0" smtClean="0"/>
              <a:t>POINT</a:t>
            </a:r>
            <a:r>
              <a:rPr lang="en-US" sz="1400" dirty="0" smtClean="0"/>
              <a:t>: </a:t>
            </a:r>
          </a:p>
          <a:p>
            <a:pPr lvl="2" algn="just" eaLnBrk="1" hangingPunct="1"/>
            <a:r>
              <a:rPr lang="en-US" sz="1400" dirty="0" smtClean="0"/>
              <a:t>Exact location, and is defined in terms of an X and Y pair of coordinates, as well as optionally by a Z (elevation) and M (measure) coordinate.  </a:t>
            </a:r>
          </a:p>
          <a:p>
            <a:pPr lvl="2" algn="just" eaLnBrk="1" hangingPunct="1"/>
            <a:r>
              <a:rPr lang="en-US" sz="1400" dirty="0" smtClean="0"/>
              <a:t>Does not have a length or any area associated with it.  </a:t>
            </a:r>
          </a:p>
          <a:p>
            <a:pPr lvl="2" algn="just" eaLnBrk="1" hangingPunct="1"/>
            <a:r>
              <a:rPr lang="en-US" sz="1400" dirty="0" smtClean="0"/>
              <a:t>Points are used as the fundamental building blocks of more complex spatial types.  Note: Z and M are recognized and maintained by SQL Server 2008 if supplied, but are not used in any calculations). 	</a:t>
            </a:r>
            <a:r>
              <a:rPr lang="en-US" sz="1400" dirty="0" err="1" smtClean="0"/>
              <a:t>Eg</a:t>
            </a:r>
            <a:r>
              <a:rPr lang="en-US" sz="1400" dirty="0" smtClean="0"/>
              <a:t> : POINT(10 10) , POINT(10 10 10 1) </a:t>
            </a:r>
          </a:p>
          <a:p>
            <a:pPr lvl="1" algn="just" eaLnBrk="1" hangingPunct="1"/>
            <a:r>
              <a:rPr lang="en-US" sz="1400" b="1" dirty="0" smtClean="0"/>
              <a:t>LINESTRING</a:t>
            </a:r>
            <a:r>
              <a:rPr lang="en-US" sz="1400" dirty="0" smtClean="0"/>
              <a:t>: </a:t>
            </a:r>
          </a:p>
          <a:p>
            <a:pPr lvl="2" algn="just" eaLnBrk="1" hangingPunct="1"/>
            <a:r>
              <a:rPr lang="en-US" sz="1400" dirty="0" smtClean="0"/>
              <a:t>A line segment is the shortest path between two points. A </a:t>
            </a:r>
            <a:r>
              <a:rPr lang="en-US" sz="1400" dirty="0" err="1" smtClean="0"/>
              <a:t>LineString</a:t>
            </a:r>
            <a:r>
              <a:rPr lang="en-US" sz="1400" dirty="0" smtClean="0"/>
              <a:t>, is defined as the path between a sequence of points (i.e., a series of connected line segments).  </a:t>
            </a:r>
          </a:p>
          <a:p>
            <a:pPr lvl="2" algn="just" eaLnBrk="1" hangingPunct="1"/>
            <a:r>
              <a:rPr lang="en-US" sz="1400" dirty="0" smtClean="0"/>
              <a:t>It is considered simple if it does not cross over itself, and is considered a ring if the starting point is the same as the ending point. </a:t>
            </a:r>
          </a:p>
          <a:p>
            <a:pPr lvl="2" algn="just" eaLnBrk="1" hangingPunct="1"/>
            <a:r>
              <a:rPr lang="en-US" sz="1400" dirty="0" smtClean="0"/>
              <a:t>A </a:t>
            </a:r>
            <a:r>
              <a:rPr lang="en-US" sz="1400" dirty="0" err="1" smtClean="0"/>
              <a:t>LineString</a:t>
            </a:r>
            <a:r>
              <a:rPr lang="en-US" sz="1400" dirty="0" smtClean="0"/>
              <a:t> is always considered to be a one dimensional object; it has length, but does not have area (even if it is a ring). LINESTRING(0 0, 10 10)</a:t>
            </a:r>
          </a:p>
          <a:p>
            <a:pPr lvl="1" algn="just" eaLnBrk="1" hangingPunct="1"/>
            <a:endParaRPr lang="en-US" sz="1600" dirty="0" smtClean="0">
              <a:solidFill>
                <a:srgbClr val="209D03"/>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17</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data types  (contd.)</a:t>
            </a:r>
          </a:p>
        </p:txBody>
      </p:sp>
      <p:sp>
        <p:nvSpPr>
          <p:cNvPr id="11268" name="Rectangle 3"/>
          <p:cNvSpPr>
            <a:spLocks noGrp="1" noChangeArrowheads="1"/>
          </p:cNvSpPr>
          <p:nvPr>
            <p:ph type="body" idx="1"/>
          </p:nvPr>
        </p:nvSpPr>
        <p:spPr/>
        <p:txBody>
          <a:bodyPr/>
          <a:lstStyle/>
          <a:p>
            <a:pPr eaLnBrk="1" hangingPunct="1"/>
            <a:r>
              <a:rPr lang="en-US" dirty="0" smtClean="0"/>
              <a:t>Spatial Data (contd.) – Representation (contd.)</a:t>
            </a:r>
          </a:p>
          <a:p>
            <a:pPr lvl="1" algn="just" eaLnBrk="1" hangingPunct="1"/>
            <a:r>
              <a:rPr lang="en-US" sz="1400" b="1" dirty="0" smtClean="0"/>
              <a:t>POLYGON</a:t>
            </a:r>
            <a:r>
              <a:rPr lang="en-US" sz="1400" dirty="0" smtClean="0"/>
              <a:t>: </a:t>
            </a:r>
          </a:p>
          <a:p>
            <a:pPr lvl="2" algn="just" eaLnBrk="1" hangingPunct="1"/>
            <a:r>
              <a:rPr lang="en-US" sz="1400" dirty="0" smtClean="0"/>
              <a:t>A Polygon is a closed two-dimensional shape defined by a ring. </a:t>
            </a:r>
          </a:p>
          <a:p>
            <a:pPr lvl="2" algn="just" eaLnBrk="1" hangingPunct="1"/>
            <a:r>
              <a:rPr lang="en-US" sz="1400" dirty="0" smtClean="0"/>
              <a:t>It has both length and area.  </a:t>
            </a:r>
          </a:p>
          <a:p>
            <a:pPr lvl="2" algn="just" eaLnBrk="1" hangingPunct="1"/>
            <a:r>
              <a:rPr lang="en-US" sz="1400" dirty="0" smtClean="0"/>
              <a:t>A Polygon may also have holes in its interior (a hole is defined by another Polygon).  </a:t>
            </a:r>
          </a:p>
          <a:p>
            <a:pPr lvl="2" algn="just" eaLnBrk="1" hangingPunct="1"/>
            <a:r>
              <a:rPr lang="en-US" sz="1400" dirty="0" smtClean="0"/>
              <a:t>Area within a hole is considered to be exterior to the Polygon itself. POLYGON ((0 0, 0 10, 10 10, 10 0, 0 0))</a:t>
            </a:r>
          </a:p>
          <a:p>
            <a:pPr lvl="1" algn="just" eaLnBrk="1" hangingPunct="1"/>
            <a:r>
              <a:rPr lang="en-US" sz="1400" b="1" dirty="0" smtClean="0"/>
              <a:t>COLLECTIONS</a:t>
            </a:r>
            <a:r>
              <a:rPr lang="en-US" sz="1400" dirty="0" smtClean="0"/>
              <a:t>: </a:t>
            </a:r>
          </a:p>
          <a:p>
            <a:pPr lvl="2" algn="just" eaLnBrk="1" hangingPunct="1"/>
            <a:r>
              <a:rPr lang="en-US" sz="1400" dirty="0" smtClean="0"/>
              <a:t>A type that can hold a collection of instances.  This is similar to a list or an array in most programming languages.  </a:t>
            </a:r>
          </a:p>
          <a:p>
            <a:pPr lvl="2" algn="just" eaLnBrk="1" hangingPunct="1"/>
            <a:r>
              <a:rPr lang="en-US" sz="1400" dirty="0" smtClean="0"/>
              <a:t>The most generic type of collection is the </a:t>
            </a:r>
            <a:r>
              <a:rPr lang="en-US" sz="1400" dirty="0" err="1" smtClean="0"/>
              <a:t>GeomCollection</a:t>
            </a:r>
            <a:r>
              <a:rPr lang="en-US" sz="1400" dirty="0" smtClean="0"/>
              <a:t>, whose members can be of any type. </a:t>
            </a:r>
          </a:p>
          <a:p>
            <a:pPr lvl="2" algn="just" eaLnBrk="1" hangingPunct="1"/>
            <a:r>
              <a:rPr lang="en-US" sz="1400" dirty="0" smtClean="0"/>
              <a:t>Deriving from </a:t>
            </a:r>
            <a:r>
              <a:rPr lang="en-US" sz="1400" dirty="0" err="1" smtClean="0"/>
              <a:t>GeomCollection</a:t>
            </a:r>
            <a:r>
              <a:rPr lang="en-US" sz="1400" dirty="0" smtClean="0"/>
              <a:t> are </a:t>
            </a:r>
            <a:r>
              <a:rPr lang="en-US" sz="1400" dirty="0" err="1" smtClean="0"/>
              <a:t>MultiPolygon</a:t>
            </a:r>
            <a:r>
              <a:rPr lang="en-US" sz="1400" dirty="0" smtClean="0"/>
              <a:t>, </a:t>
            </a:r>
            <a:r>
              <a:rPr lang="en-US" sz="1400" dirty="0" err="1" smtClean="0"/>
              <a:t>MultiLineString</a:t>
            </a:r>
            <a:r>
              <a:rPr lang="en-US" sz="1400" dirty="0" smtClean="0"/>
              <a:t>, and </a:t>
            </a:r>
            <a:r>
              <a:rPr lang="en-US" sz="1400" dirty="0" err="1" smtClean="0"/>
              <a:t>MultiPoint</a:t>
            </a:r>
            <a:r>
              <a:rPr lang="en-US" sz="1400" dirty="0" smtClean="0"/>
              <a:t>.  As their names suggest, the members of these collection types must be of the single instance type (i.e., </a:t>
            </a:r>
            <a:r>
              <a:rPr lang="en-US" sz="1400" dirty="0" err="1" smtClean="0"/>
              <a:t>MultiPoint</a:t>
            </a:r>
            <a:r>
              <a:rPr lang="en-US" sz="1400" dirty="0" smtClean="0"/>
              <a:t> can only contain Points, etc). LINESTRING(0 0, 10 10)</a:t>
            </a:r>
            <a:endParaRPr lang="en-US" sz="1400" dirty="0" smtClean="0">
              <a:solidFill>
                <a:srgbClr val="209D03"/>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18</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data types  (contd.)</a:t>
            </a:r>
          </a:p>
        </p:txBody>
      </p:sp>
      <p:sp>
        <p:nvSpPr>
          <p:cNvPr id="11268" name="Rectangle 3"/>
          <p:cNvSpPr>
            <a:spLocks noGrp="1" noChangeArrowheads="1"/>
          </p:cNvSpPr>
          <p:nvPr>
            <p:ph type="body" idx="1"/>
          </p:nvPr>
        </p:nvSpPr>
        <p:spPr>
          <a:xfrm>
            <a:off x="228600" y="1219200"/>
            <a:ext cx="8686800" cy="4943475"/>
          </a:xfrm>
        </p:spPr>
        <p:txBody>
          <a:bodyPr/>
          <a:lstStyle/>
          <a:p>
            <a:pPr eaLnBrk="1" hangingPunct="1"/>
            <a:r>
              <a:rPr lang="en-US" sz="2000" dirty="0" smtClean="0"/>
              <a:t>Spatial Data (contd.) – Geometry datatype and methods</a:t>
            </a:r>
          </a:p>
          <a:p>
            <a:pPr lvl="1" algn="just" eaLnBrk="1" hangingPunct="1"/>
            <a:r>
              <a:rPr lang="en-US" sz="1400" b="1" dirty="0" smtClean="0"/>
              <a:t>OGC Methods on Geometry Instances</a:t>
            </a:r>
            <a:r>
              <a:rPr lang="en-US" sz="1400" dirty="0" smtClean="0"/>
              <a:t> </a:t>
            </a:r>
          </a:p>
          <a:p>
            <a:pPr lvl="2" algn="just" eaLnBrk="1" hangingPunct="1"/>
            <a:r>
              <a:rPr lang="en-US" sz="1400" b="1" dirty="0" err="1" smtClean="0"/>
              <a:t>STArea</a:t>
            </a:r>
            <a:r>
              <a:rPr lang="en-US" sz="1400" b="1" dirty="0" smtClean="0"/>
              <a:t>(): </a:t>
            </a:r>
            <a:r>
              <a:rPr lang="en-US" sz="1400" dirty="0" smtClean="0"/>
              <a:t>Returns the total surface area of a geometry instance.</a:t>
            </a:r>
          </a:p>
          <a:p>
            <a:pPr lvl="2" algn="just" eaLnBrk="1" hangingPunct="1"/>
            <a:r>
              <a:rPr lang="en-US" sz="1400" b="1" dirty="0" err="1" smtClean="0"/>
              <a:t>STBoundary</a:t>
            </a:r>
            <a:r>
              <a:rPr lang="en-US" sz="1400" b="1" dirty="0" smtClean="0"/>
              <a:t> ()</a:t>
            </a:r>
            <a:r>
              <a:rPr lang="en-US" sz="1400" dirty="0" smtClean="0"/>
              <a:t>: Returns the boundary of a geometry instance.</a:t>
            </a:r>
          </a:p>
          <a:p>
            <a:pPr lvl="2" algn="just" eaLnBrk="1" hangingPunct="1"/>
            <a:r>
              <a:rPr lang="en-US" sz="1400" b="1" dirty="0" err="1" smtClean="0"/>
              <a:t>STDifference</a:t>
            </a:r>
            <a:r>
              <a:rPr lang="en-US" sz="1400" b="1" dirty="0" smtClean="0"/>
              <a:t>( </a:t>
            </a:r>
            <a:r>
              <a:rPr lang="en-US" sz="1400" b="1" dirty="0" err="1" smtClean="0"/>
              <a:t>other_geometry</a:t>
            </a:r>
            <a:r>
              <a:rPr lang="en-US" sz="1400" b="1" dirty="0" smtClean="0"/>
              <a:t> )</a:t>
            </a:r>
            <a:r>
              <a:rPr lang="en-US" sz="1400" dirty="0" smtClean="0"/>
              <a:t>: Returns an object representing the points from one geometry instance that do not lie within another geometry instance.</a:t>
            </a:r>
          </a:p>
          <a:p>
            <a:pPr lvl="1" algn="just" eaLnBrk="1" hangingPunct="1"/>
            <a:r>
              <a:rPr lang="en-US" sz="1400" b="1" dirty="0" smtClean="0"/>
              <a:t>Extended Methods on Geometry Instances </a:t>
            </a:r>
          </a:p>
          <a:p>
            <a:pPr lvl="2" algn="just" eaLnBrk="1" hangingPunct="1"/>
            <a:r>
              <a:rPr lang="en-US" sz="1400" b="1" dirty="0" err="1" smtClean="0"/>
              <a:t>AsGml</a:t>
            </a:r>
            <a:r>
              <a:rPr lang="en-US" sz="1400" b="1" dirty="0" smtClean="0"/>
              <a:t>( ): </a:t>
            </a:r>
            <a:r>
              <a:rPr lang="en-US" sz="1400" dirty="0" smtClean="0"/>
              <a:t>Returns the Geography Markup Language (GML) representation of a geometry instance.</a:t>
            </a:r>
          </a:p>
          <a:p>
            <a:pPr lvl="2" algn="just" eaLnBrk="1" hangingPunct="1"/>
            <a:r>
              <a:rPr lang="en-US" sz="1400" b="1" dirty="0" err="1" smtClean="0"/>
              <a:t>BufferWithTolerance</a:t>
            </a:r>
            <a:r>
              <a:rPr lang="en-US" sz="1400" b="1" dirty="0" smtClean="0"/>
              <a:t> ( distance, tolerance, relative )</a:t>
            </a:r>
            <a:r>
              <a:rPr lang="en-US" sz="1400" dirty="0" smtClean="0"/>
              <a:t>: Returns a geometric object representing the union of all point values whose distance from a geometry instance is less than or equal to a specified value, allowing for a specified tolerance.</a:t>
            </a:r>
          </a:p>
          <a:p>
            <a:pPr lvl="2" algn="just" eaLnBrk="1" hangingPunct="1"/>
            <a:r>
              <a:rPr lang="en-US" sz="1400" b="1" dirty="0" err="1" smtClean="0"/>
              <a:t>MakeValid</a:t>
            </a:r>
            <a:r>
              <a:rPr lang="en-US" sz="1400" b="1" dirty="0" smtClean="0"/>
              <a:t>()</a:t>
            </a:r>
            <a:r>
              <a:rPr lang="en-US" sz="1400" dirty="0" smtClean="0"/>
              <a:t>: Converts an invalid geometry instance into a geometry instance with a valid Open Geospatial Consortium (OGC) type. </a:t>
            </a:r>
          </a:p>
          <a:p>
            <a:pPr lvl="1" algn="just" eaLnBrk="1" hangingPunct="1"/>
            <a:r>
              <a:rPr lang="en-US" sz="1400" b="1" dirty="0" smtClean="0"/>
              <a:t>OGC Static Geometry Methods</a:t>
            </a:r>
          </a:p>
          <a:p>
            <a:pPr lvl="2" algn="just" eaLnBrk="1" hangingPunct="1"/>
            <a:r>
              <a:rPr lang="en-US" sz="1400" b="1" dirty="0" err="1" smtClean="0"/>
              <a:t>STGeomFromText</a:t>
            </a:r>
            <a:r>
              <a:rPr lang="en-US" sz="1400" b="1" dirty="0" smtClean="0"/>
              <a:t>( '</a:t>
            </a:r>
            <a:r>
              <a:rPr lang="en-US" sz="1400" b="1" dirty="0" err="1" smtClean="0"/>
              <a:t>geometry_tagged_text</a:t>
            </a:r>
            <a:r>
              <a:rPr lang="en-US" sz="1400" b="1" dirty="0" smtClean="0"/>
              <a:t>' , SRID )</a:t>
            </a:r>
            <a:r>
              <a:rPr lang="en-US" sz="1400" dirty="0" smtClean="0"/>
              <a:t>: Returns a geometry instance from an Open Geospatial Consortium (OGC) Well-Known Text (WKT) representation augmented with any Z (elevation) and M (measure) values carried by the instance.</a:t>
            </a:r>
          </a:p>
          <a:p>
            <a:pPr lvl="2" algn="just" eaLnBrk="1" hangingPunct="1"/>
            <a:r>
              <a:rPr lang="en-US" sz="1400" b="1" dirty="0" err="1" smtClean="0"/>
              <a:t>STPointFromText</a:t>
            </a:r>
            <a:r>
              <a:rPr lang="en-US" sz="1400" b="1" dirty="0" smtClean="0"/>
              <a:t>( '</a:t>
            </a:r>
            <a:r>
              <a:rPr lang="en-US" sz="1400" b="1" dirty="0" err="1" smtClean="0"/>
              <a:t>point_tagged_text</a:t>
            </a:r>
            <a:r>
              <a:rPr lang="en-US" sz="1400" b="1" dirty="0" smtClean="0"/>
              <a:t>' , SRID ):</a:t>
            </a:r>
            <a:r>
              <a:rPr lang="en-US" sz="1400" dirty="0" smtClean="0"/>
              <a:t> Returns a geometry instance from an Open Geospatial Consortium (OGC) Well-Known Text (WKT) representation augmented with any Z (elevation) and M (measure) values carried by the instance.</a:t>
            </a:r>
          </a:p>
          <a:p>
            <a:pPr lvl="2" algn="just" eaLnBrk="1" hangingPunct="1"/>
            <a:endParaRPr lang="en-US" dirty="0" smtClean="0"/>
          </a:p>
          <a:p>
            <a:pPr lvl="1" algn="just" eaLnBrk="1" hangingPunct="1"/>
            <a:endParaRPr lang="en-US" dirty="0" smtClean="0"/>
          </a:p>
          <a:p>
            <a:pPr lvl="1" algn="just" eaLnBrk="1" hangingPunct="1"/>
            <a:endParaRPr lang="en-US" dirty="0" smtClean="0"/>
          </a:p>
          <a:p>
            <a:pPr lvl="4" algn="just" eaLnBrk="1" hangingPunct="1"/>
            <a:endParaRPr lang="en-US" dirty="0" smtClean="0"/>
          </a:p>
          <a:p>
            <a:pPr lvl="8" algn="just">
              <a:buNone/>
            </a:pPr>
            <a:r>
              <a:rPr lang="en-US" dirty="0" smtClean="0"/>
              <a:t>			</a:t>
            </a:r>
            <a:r>
              <a:rPr lang="en-US" dirty="0" smtClean="0">
                <a:solidFill>
                  <a:srgbClr val="00B0F0"/>
                </a:solidFill>
              </a:rPr>
              <a:t>Ref: Standard methods query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19</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data types  (contd.)</a:t>
            </a:r>
          </a:p>
        </p:txBody>
      </p:sp>
      <p:sp>
        <p:nvSpPr>
          <p:cNvPr id="11268" name="Rectangle 3"/>
          <p:cNvSpPr>
            <a:spLocks noGrp="1" noChangeArrowheads="1"/>
          </p:cNvSpPr>
          <p:nvPr>
            <p:ph type="body" idx="1"/>
          </p:nvPr>
        </p:nvSpPr>
        <p:spPr/>
        <p:txBody>
          <a:bodyPr/>
          <a:lstStyle/>
          <a:p>
            <a:pPr eaLnBrk="1" hangingPunct="1"/>
            <a:r>
              <a:rPr lang="en-US" dirty="0" smtClean="0"/>
              <a:t>Spatial Data (contd.)</a:t>
            </a:r>
          </a:p>
          <a:p>
            <a:pPr eaLnBrk="1" hangingPunct="1">
              <a:buNone/>
            </a:pPr>
            <a:r>
              <a:rPr lang="en-US" b="1" dirty="0" smtClean="0"/>
              <a:t>	</a:t>
            </a:r>
            <a:r>
              <a:rPr lang="en-US" sz="1600" b="1" dirty="0" smtClean="0"/>
              <a:t>Geography datatype and methods</a:t>
            </a:r>
          </a:p>
          <a:p>
            <a:pPr lvl="1" algn="just" eaLnBrk="1" hangingPunct="1"/>
            <a:r>
              <a:rPr lang="en-US" sz="1600" b="1" dirty="0" err="1" smtClean="0"/>
              <a:t>STIsValid</a:t>
            </a:r>
            <a:r>
              <a:rPr lang="en-US" sz="1600" b="1" dirty="0" smtClean="0"/>
              <a:t>() </a:t>
            </a:r>
            <a:r>
              <a:rPr lang="en-US" sz="1600" dirty="0" smtClean="0"/>
              <a:t>: To find why the spatial data is not imported into data base.</a:t>
            </a:r>
          </a:p>
          <a:p>
            <a:pPr lvl="1" algn="just" eaLnBrk="1" hangingPunct="1"/>
            <a:r>
              <a:rPr lang="en-US" sz="1600" b="1" dirty="0" err="1" smtClean="0"/>
              <a:t>MakeValid</a:t>
            </a:r>
            <a:r>
              <a:rPr lang="en-US" sz="1600" b="1" dirty="0" smtClean="0"/>
              <a:t>()</a:t>
            </a:r>
            <a:r>
              <a:rPr lang="en-US" sz="1600" dirty="0" smtClean="0"/>
              <a:t> :To Fix the invalid  geometry data into valid geography  data.</a:t>
            </a:r>
          </a:p>
          <a:p>
            <a:pPr lvl="1" algn="just" eaLnBrk="1" hangingPunct="1"/>
            <a:r>
              <a:rPr lang="en-US" sz="1600" b="1" dirty="0" err="1" smtClean="0"/>
              <a:t>STGeomFromWKB</a:t>
            </a:r>
            <a:r>
              <a:rPr lang="en-US" sz="1600" b="1" dirty="0" smtClean="0"/>
              <a:t>(</a:t>
            </a:r>
            <a:r>
              <a:rPr lang="en-US" sz="1600" b="1" dirty="0" err="1" smtClean="0"/>
              <a:t>location.STUnion</a:t>
            </a:r>
            <a:r>
              <a:rPr lang="en-US" sz="1600" b="1" dirty="0" smtClean="0"/>
              <a:t>(</a:t>
            </a:r>
            <a:r>
              <a:rPr lang="en-US" sz="1600" b="1" dirty="0" err="1" smtClean="0"/>
              <a:t>location.STStartPoint</a:t>
            </a:r>
            <a:r>
              <a:rPr lang="en-US" sz="1600" b="1" dirty="0" smtClean="0"/>
              <a:t>()).</a:t>
            </a:r>
            <a:r>
              <a:rPr lang="en-US" sz="1600" b="1" dirty="0" err="1" smtClean="0"/>
              <a:t>STAsBinary</a:t>
            </a:r>
            <a:r>
              <a:rPr lang="en-US" sz="1600" b="1" dirty="0" smtClean="0"/>
              <a:t>(), SRID):</a:t>
            </a:r>
          </a:p>
          <a:p>
            <a:pPr lvl="1" algn="just" eaLnBrk="1" hangingPunct="1">
              <a:buNone/>
            </a:pPr>
            <a:r>
              <a:rPr lang="en-US" sz="1600" dirty="0" smtClean="0"/>
              <a:t>	Another important criteria for the geography datatype is that the points that define polygon rings must have the correct ring orientation. In simplistic terms, if you have the wrong ring orientation then your polygon will be "inside-out" - the area that you thought was contained inside the polygon will be the exterior, and the area that you thought was on the outside will be inside the polygon. Fortunately, there's an easy trick to fixing this function.</a:t>
            </a:r>
          </a:p>
          <a:p>
            <a:pPr lvl="1" algn="just" eaLnBrk="1" hangingPunct="1">
              <a:buNone/>
            </a:pPr>
            <a:endParaRPr lang="en-US" sz="1600" dirty="0" smtClean="0"/>
          </a:p>
          <a:p>
            <a:pPr eaLnBrk="1" hangingPunct="1">
              <a:buNone/>
            </a:pPr>
            <a:r>
              <a:rPr lang="en-US" sz="1600" dirty="0" smtClean="0"/>
              <a:t>	</a:t>
            </a:r>
            <a:r>
              <a:rPr lang="en-US" sz="1600" b="1" dirty="0" smtClean="0"/>
              <a:t>Spatial Indexes</a:t>
            </a:r>
          </a:p>
          <a:p>
            <a:pPr lvl="1" algn="just" eaLnBrk="1" hangingPunct="1"/>
            <a:r>
              <a:rPr lang="en-US" sz="1600" dirty="0" smtClean="0"/>
              <a:t> SQL Server 2008 spatial data support includes spatial indexing.</a:t>
            </a:r>
          </a:p>
          <a:p>
            <a:pPr lvl="1" algn="just" eaLnBrk="1" hangingPunct="1"/>
            <a:r>
              <a:rPr lang="en-US" sz="1600" dirty="0" smtClean="0"/>
              <a:t>The spatial indexes are ordinary B-tree indexes that are meant to make spatial queries run faster, just like the relational indexes in SQL Server make relational queries run faster.</a:t>
            </a:r>
          </a:p>
          <a:p>
            <a:pPr lvl="1" algn="just" eaLnBrk="1" hangingPunct="1"/>
            <a:endParaRPr lang="en-US" dirty="0" smtClean="0"/>
          </a:p>
          <a:p>
            <a:pPr lvl="4" algn="just" eaLnBrk="1" hangingPunct="1"/>
            <a:endParaRPr lang="en-US" dirty="0" smtClean="0"/>
          </a:p>
          <a:p>
            <a:pPr lvl="8" algn="just">
              <a:buNone/>
            </a:pPr>
            <a:r>
              <a:rPr lang="en-US" dirty="0" smtClean="0"/>
              <a:t>			</a:t>
            </a:r>
            <a:endParaRPr lang="en-US" dirty="0" smtClean="0">
              <a:solidFill>
                <a:srgbClr val="00B0F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765BF110-0D88-4B39-8506-EBA8A5507183}" type="slidenum">
              <a:rPr lang="en-US" smtClean="0"/>
              <a:pPr/>
              <a:t>2</a:t>
            </a:fld>
            <a:endParaRPr lang="en-US" smtClean="0"/>
          </a:p>
        </p:txBody>
      </p:sp>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smtClean="0"/>
              <a:t>About the Author</a:t>
            </a:r>
          </a:p>
        </p:txBody>
      </p:sp>
      <p:graphicFrame>
        <p:nvGraphicFramePr>
          <p:cNvPr id="33870" name="Group 78"/>
          <p:cNvGraphicFramePr>
            <a:graphicFrameLocks noGrp="1"/>
          </p:cNvGraphicFramePr>
          <p:nvPr/>
        </p:nvGraphicFramePr>
        <p:xfrm>
          <a:off x="533400" y="1447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Sucharita Das (241163</a:t>
                      </a:r>
                      <a:r>
                        <a:rPr kumimoji="0" lang="en-US" sz="1600" b="0" i="0" u="none" strike="noStrike" cap="none" normalizeH="0" baseline="0" dirty="0" smtClean="0">
                          <a:ln>
                            <a:noFill/>
                          </a:ln>
                          <a:solidFill>
                            <a:schemeClr val="tx1"/>
                          </a:solidFill>
                          <a:effectLst/>
                          <a:latin typeface="Cambria" pitchFamily="18" charset="0"/>
                        </a:rPr>
                        <a:t>) &amp; Rajalaxmi (301159)</a:t>
                      </a:r>
                      <a:endParaRPr kumimoji="0" lang="en-US" sz="1600" b="0" i="0" u="none" strike="noStrike" cap="none" normalizeH="0" baseline="0" dirty="0" smtClean="0">
                        <a:ln>
                          <a:noFill/>
                        </a:ln>
                        <a:solidFill>
                          <a:schemeClr val="tx1"/>
                        </a:solidFill>
                        <a:effectLst/>
                        <a:latin typeface="Cambria" pitchFamily="18" charset="0"/>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8+ years of SQL Server developer/architect experience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SS2008/0611/1.0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467100"/>
            <a:ext cx="7620000" cy="495300"/>
          </a:xfrm>
          <a:prstGeom prst="rect">
            <a:avLst/>
          </a:prstGeom>
        </p:spPr>
        <p:txBody>
          <a:bodyPr wrap="none" fromWordArt="1">
            <a:prstTxWarp prst="textPlain">
              <a:avLst>
                <a:gd name="adj" fmla="val 50000"/>
              </a:avLst>
            </a:prstTxWarp>
          </a:bodyPr>
          <a:lstStyle/>
          <a:p>
            <a:r>
              <a:rPr lang="en-US" sz="3600" kern="10">
                <a:ln w="9525">
                  <a:solidFill>
                    <a:srgbClr val="3366FF"/>
                  </a:solidFill>
                  <a:round/>
                  <a:headEnd/>
                  <a:tailEnd/>
                </a:ln>
                <a:solidFill>
                  <a:srgbClr val="3188B4"/>
                </a:solidFill>
                <a:latin typeface="Tw Cen MT Condensed"/>
              </a:rPr>
              <a:t>Cognizant Certified Official Curriculum</a:t>
            </a:r>
          </a:p>
        </p:txBody>
      </p:sp>
      <p:pic>
        <p:nvPicPr>
          <p:cNvPr id="4115" name="Picture 54" descr="00_Cognizant Academy Seal_2"/>
          <p:cNvPicPr>
            <a:picLocks noChangeAspect="1" noChangeArrowheads="1"/>
          </p:cNvPicPr>
          <p:nvPr/>
        </p:nvPicPr>
        <p:blipFill>
          <a:blip r:embed="rId2" cstate="print"/>
          <a:srcRect/>
          <a:stretch>
            <a:fillRect/>
          </a:stretch>
        </p:blipFill>
        <p:spPr bwMode="auto">
          <a:xfrm>
            <a:off x="3494088" y="4052888"/>
            <a:ext cx="2093912" cy="209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20</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data types  (contd.)</a:t>
            </a:r>
          </a:p>
        </p:txBody>
      </p:sp>
      <p:sp>
        <p:nvSpPr>
          <p:cNvPr id="11268" name="Rectangle 3"/>
          <p:cNvSpPr>
            <a:spLocks noGrp="1" noChangeArrowheads="1"/>
          </p:cNvSpPr>
          <p:nvPr>
            <p:ph type="body" idx="1"/>
          </p:nvPr>
        </p:nvSpPr>
        <p:spPr>
          <a:xfrm>
            <a:off x="228600" y="1295400"/>
            <a:ext cx="8686800" cy="4943475"/>
          </a:xfrm>
        </p:spPr>
        <p:txBody>
          <a:bodyPr/>
          <a:lstStyle/>
          <a:p>
            <a:pPr eaLnBrk="1" hangingPunct="1"/>
            <a:r>
              <a:rPr lang="en-US" sz="2000" dirty="0" smtClean="0"/>
              <a:t>Spatial Data (contd.) – Example</a:t>
            </a:r>
          </a:p>
          <a:p>
            <a:pPr algn="just" eaLnBrk="1" hangingPunct="1">
              <a:buNone/>
            </a:pPr>
            <a:r>
              <a:rPr lang="en-US" sz="1600" dirty="0" smtClean="0"/>
              <a:t>	</a:t>
            </a:r>
            <a:r>
              <a:rPr lang="en-US" sz="1400" dirty="0" smtClean="0"/>
              <a:t>The Address table in the Person schema has a column named </a:t>
            </a:r>
            <a:r>
              <a:rPr lang="en-US" sz="1400" dirty="0" err="1" smtClean="0"/>
              <a:t>SpatialLocation</a:t>
            </a:r>
            <a:r>
              <a:rPr lang="en-US" sz="1400" dirty="0" smtClean="0"/>
              <a:t> with a data type of geography. </a:t>
            </a:r>
            <a:r>
              <a:rPr lang="en-US" sz="1400" dirty="0" smtClean="0">
                <a:solidFill>
                  <a:srgbClr val="2D9F01"/>
                </a:solidFill>
              </a:rPr>
              <a:t>select * from </a:t>
            </a:r>
            <a:r>
              <a:rPr lang="en-US" sz="1400" dirty="0" err="1" smtClean="0">
                <a:solidFill>
                  <a:srgbClr val="2D9F01"/>
                </a:solidFill>
              </a:rPr>
              <a:t>Person.Address</a:t>
            </a:r>
            <a:r>
              <a:rPr lang="en-US" sz="1400" dirty="0" smtClean="0">
                <a:solidFill>
                  <a:srgbClr val="2D9F01"/>
                </a:solidFill>
              </a:rPr>
              <a:t> </a:t>
            </a:r>
          </a:p>
          <a:p>
            <a:pPr algn="just" eaLnBrk="1" hangingPunct="1">
              <a:buNone/>
            </a:pPr>
            <a:r>
              <a:rPr lang="en-US" sz="1400" dirty="0" smtClean="0">
                <a:solidFill>
                  <a:srgbClr val="2D9F01"/>
                </a:solidFill>
              </a:rPr>
              <a:t>	</a:t>
            </a:r>
            <a:r>
              <a:rPr lang="en-US" sz="1400" dirty="0" smtClean="0"/>
              <a:t>Notice the Spatial results tab. The </a:t>
            </a:r>
            <a:r>
              <a:rPr lang="en-US" sz="1400" dirty="0" err="1" smtClean="0"/>
              <a:t>Person.Address</a:t>
            </a:r>
            <a:r>
              <a:rPr lang="en-US" sz="1400" dirty="0" smtClean="0"/>
              <a:t> table contains the addresses of employees and customers around the world. Although the viewer shows only the first 5,000 rows of many more addresses in the database, you can see that the addresses define the continental United States and the east coast of Australia. The mouse pointer is hovering over an address stored in the table, you see the details of the row in the box that's displayed over the map surface.</a:t>
            </a:r>
          </a:p>
          <a:p>
            <a:pPr lvl="1" algn="just" eaLnBrk="1" hangingPunct="1"/>
            <a:endParaRPr lang="en-US" dirty="0" smtClean="0"/>
          </a:p>
          <a:p>
            <a:pPr lvl="4" algn="just" eaLnBrk="1" hangingPunct="1"/>
            <a:endParaRPr lang="en-US" dirty="0" smtClean="0"/>
          </a:p>
          <a:p>
            <a:pPr lvl="8" algn="just">
              <a:buNone/>
            </a:pPr>
            <a:r>
              <a:rPr lang="en-US" dirty="0" smtClean="0"/>
              <a:t>			</a:t>
            </a:r>
            <a:endParaRPr lang="en-US" dirty="0" smtClean="0">
              <a:solidFill>
                <a:srgbClr val="00B0F0"/>
              </a:solidFill>
            </a:endParaRPr>
          </a:p>
        </p:txBody>
      </p:sp>
      <p:pic>
        <p:nvPicPr>
          <p:cNvPr id="5" name="Picture 4" descr="image_4.png"/>
          <p:cNvPicPr>
            <a:picLocks noChangeAspect="1"/>
          </p:cNvPicPr>
          <p:nvPr/>
        </p:nvPicPr>
        <p:blipFill>
          <a:blip r:embed="rId2" cstate="print"/>
          <a:stretch>
            <a:fillRect/>
          </a:stretch>
        </p:blipFill>
        <p:spPr>
          <a:xfrm>
            <a:off x="990600" y="3352800"/>
            <a:ext cx="7162800" cy="304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990600" y="2209800"/>
            <a:ext cx="3505200" cy="1219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914400" y="2209800"/>
            <a:ext cx="4038600"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0242" name="Slide Number Placeholder 3"/>
          <p:cNvSpPr>
            <a:spLocks noGrp="1"/>
          </p:cNvSpPr>
          <p:nvPr>
            <p:ph type="sldNum" sz="quarter" idx="10"/>
          </p:nvPr>
        </p:nvSpPr>
        <p:spPr>
          <a:noFill/>
        </p:spPr>
        <p:txBody>
          <a:bodyPr/>
          <a:lstStyle/>
          <a:p>
            <a:fld id="{AB49AF40-32B8-4FB3-AF18-ED1C55453E37}" type="slidenum">
              <a:rPr lang="en-US" smtClean="0"/>
              <a:pPr/>
              <a:t>21</a:t>
            </a:fld>
            <a:endParaRPr lang="en-US" smtClean="0"/>
          </a:p>
        </p:txBody>
      </p:sp>
      <p:sp>
        <p:nvSpPr>
          <p:cNvPr id="10243" name="Rectangle 2"/>
          <p:cNvSpPr>
            <a:spLocks noGrp="1" noChangeArrowheads="1"/>
          </p:cNvSpPr>
          <p:nvPr>
            <p:ph type="title"/>
          </p:nvPr>
        </p:nvSpPr>
        <p:spPr/>
        <p:txBody>
          <a:bodyPr/>
          <a:lstStyle/>
          <a:p>
            <a:pPr eaLnBrk="1" hangingPunct="1"/>
            <a:r>
              <a:rPr lang="en-US" sz="3600" dirty="0" smtClean="0"/>
              <a:t>New T-SQL features</a:t>
            </a:r>
          </a:p>
        </p:txBody>
      </p:sp>
      <p:sp>
        <p:nvSpPr>
          <p:cNvPr id="10244" name="Rectangle 3"/>
          <p:cNvSpPr>
            <a:spLocks noGrp="1" noChangeArrowheads="1"/>
          </p:cNvSpPr>
          <p:nvPr>
            <p:ph type="body" idx="1"/>
          </p:nvPr>
        </p:nvSpPr>
        <p:spPr>
          <a:solidFill>
            <a:schemeClr val="bg1"/>
          </a:solidFill>
        </p:spPr>
        <p:txBody>
          <a:bodyPr/>
          <a:lstStyle/>
          <a:p>
            <a:pPr eaLnBrk="1" hangingPunct="1"/>
            <a:r>
              <a:rPr lang="en-US" dirty="0" smtClean="0"/>
              <a:t>Declaring and Initializing variables</a:t>
            </a:r>
          </a:p>
          <a:p>
            <a:pPr lvl="1" eaLnBrk="1" hangingPunct="1"/>
            <a:r>
              <a:rPr lang="en-US" sz="1600" dirty="0" smtClean="0"/>
              <a:t>Declare and Initialize variables in a single line</a:t>
            </a:r>
          </a:p>
          <a:p>
            <a:pPr lvl="1" eaLnBrk="1" hangingPunct="1"/>
            <a:r>
              <a:rPr lang="en-US" sz="1600" dirty="0" smtClean="0"/>
              <a:t>No separate DECLARE and SET statements.</a:t>
            </a:r>
          </a:p>
          <a:p>
            <a:pPr lvl="1" eaLnBrk="1" hangingPunct="1">
              <a:buNone/>
            </a:pPr>
            <a:r>
              <a:rPr lang="en-US" sz="1600" dirty="0" smtClean="0"/>
              <a:t>	</a:t>
            </a:r>
            <a:r>
              <a:rPr lang="en-US" sz="1400" dirty="0" smtClean="0">
                <a:solidFill>
                  <a:srgbClr val="209D03"/>
                </a:solidFill>
              </a:rPr>
              <a:t>Example:</a:t>
            </a:r>
          </a:p>
          <a:p>
            <a:pPr lvl="1" eaLnBrk="1" hangingPunct="1">
              <a:buNone/>
            </a:pPr>
            <a:r>
              <a:rPr lang="en-US" sz="1400" dirty="0" smtClean="0">
                <a:solidFill>
                  <a:srgbClr val="209D03"/>
                </a:solidFill>
              </a:rPr>
              <a:t>	DECLARE @Count AS INT = 0, @</a:t>
            </a:r>
            <a:r>
              <a:rPr lang="en-US" sz="1400" dirty="0" err="1" smtClean="0">
                <a:solidFill>
                  <a:srgbClr val="209D03"/>
                </a:solidFill>
              </a:rPr>
              <a:t>MyDate</a:t>
            </a:r>
            <a:r>
              <a:rPr lang="en-US" sz="1400" dirty="0" smtClean="0">
                <a:solidFill>
                  <a:srgbClr val="209D03"/>
                </a:solidFill>
              </a:rPr>
              <a:t> AS DATETIME = CURRENT_TIMESTAMP;</a:t>
            </a:r>
          </a:p>
          <a:p>
            <a:pPr lvl="1" eaLnBrk="1" hangingPunct="1">
              <a:buNone/>
            </a:pPr>
            <a:r>
              <a:rPr lang="en-US" sz="1400" dirty="0" smtClean="0">
                <a:solidFill>
                  <a:srgbClr val="209D03"/>
                </a:solidFill>
              </a:rPr>
              <a:t>	SELECT @Count AS [@Count], @</a:t>
            </a:r>
            <a:r>
              <a:rPr lang="en-US" sz="1400" dirty="0" err="1" smtClean="0">
                <a:solidFill>
                  <a:srgbClr val="209D03"/>
                </a:solidFill>
              </a:rPr>
              <a:t>MyDate</a:t>
            </a:r>
            <a:r>
              <a:rPr lang="en-US" sz="1400" dirty="0" smtClean="0">
                <a:solidFill>
                  <a:srgbClr val="209D03"/>
                </a:solidFill>
              </a:rPr>
              <a:t> AS [@</a:t>
            </a:r>
            <a:r>
              <a:rPr lang="en-US" sz="1400" dirty="0" err="1" smtClean="0">
                <a:solidFill>
                  <a:srgbClr val="209D03"/>
                </a:solidFill>
              </a:rPr>
              <a:t>MyDate</a:t>
            </a:r>
            <a:r>
              <a:rPr lang="en-US" sz="1400" dirty="0" smtClean="0">
                <a:solidFill>
                  <a:srgbClr val="209D03"/>
                </a:solidFill>
              </a:rPr>
              <a:t>];</a:t>
            </a:r>
          </a:p>
          <a:p>
            <a:pPr eaLnBrk="1" hangingPunct="1"/>
            <a:r>
              <a:rPr lang="en-US" dirty="0" smtClean="0"/>
              <a:t>Row constructor</a:t>
            </a:r>
          </a:p>
          <a:p>
            <a:pPr lvl="1" eaLnBrk="1" hangingPunct="1"/>
            <a:r>
              <a:rPr lang="en-US" sz="1600" dirty="0" smtClean="0"/>
              <a:t>Use a single VALUES clause to construct a set of rows. </a:t>
            </a:r>
          </a:p>
          <a:p>
            <a:pPr lvl="1" eaLnBrk="1" hangingPunct="1"/>
            <a:r>
              <a:rPr lang="en-US" sz="1600" dirty="0" smtClean="0"/>
              <a:t>Multiple rows can be inserted with a single statement</a:t>
            </a:r>
          </a:p>
          <a:p>
            <a:pPr lvl="1" eaLnBrk="1" hangingPunct="1"/>
            <a:r>
              <a:rPr lang="en-US" sz="1600" dirty="0" smtClean="0"/>
              <a:t>Can be used to define table expressions such as key derived tables and CTEs</a:t>
            </a:r>
          </a:p>
          <a:p>
            <a:pPr lvl="1" eaLnBrk="1" hangingPunct="1">
              <a:buNone/>
            </a:pPr>
            <a:r>
              <a:rPr lang="en-US" sz="1600" dirty="0" smtClean="0"/>
              <a:t>	</a:t>
            </a:r>
            <a:r>
              <a:rPr lang="en-US" sz="1600" dirty="0" smtClean="0">
                <a:solidFill>
                  <a:srgbClr val="209D03"/>
                </a:solidFill>
              </a:rPr>
              <a:t>Example:</a:t>
            </a:r>
          </a:p>
          <a:p>
            <a:pPr lvl="1" eaLnBrk="1" hangingPunct="1">
              <a:buNone/>
            </a:pPr>
            <a:r>
              <a:rPr lang="en-US" sz="1600" dirty="0" smtClean="0">
                <a:solidFill>
                  <a:srgbClr val="209D03"/>
                </a:solidFill>
                <a:cs typeface="Courier New" pitchFamily="49" charset="0"/>
              </a:rPr>
              <a:t>	</a:t>
            </a:r>
            <a:r>
              <a:rPr lang="en-US" sz="1400" dirty="0" smtClean="0">
                <a:solidFill>
                  <a:srgbClr val="2D9F01"/>
                </a:solidFill>
                <a:cs typeface="Courier New" pitchFamily="49" charset="0"/>
              </a:rPr>
              <a:t>INSERT INTO </a:t>
            </a:r>
            <a:r>
              <a:rPr lang="en-US" sz="1400" dirty="0" err="1" smtClean="0">
                <a:solidFill>
                  <a:srgbClr val="2D9F01"/>
                </a:solidFill>
                <a:cs typeface="Courier New" pitchFamily="49" charset="0"/>
              </a:rPr>
              <a:t>dbo.Customers</a:t>
            </a:r>
            <a:r>
              <a:rPr lang="en-US" sz="1400" dirty="0" smtClean="0">
                <a:solidFill>
                  <a:srgbClr val="2D9F01"/>
                </a:solidFill>
                <a:cs typeface="Courier New" pitchFamily="49" charset="0"/>
              </a:rPr>
              <a:t>(</a:t>
            </a: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companyname</a:t>
            </a:r>
            <a:r>
              <a:rPr lang="en-US" sz="1400" dirty="0" smtClean="0">
                <a:solidFill>
                  <a:srgbClr val="2D9F01"/>
                </a:solidFill>
                <a:cs typeface="Courier New" pitchFamily="49" charset="0"/>
              </a:rPr>
              <a:t>, phone, address) </a:t>
            </a:r>
          </a:p>
          <a:p>
            <a:pPr lvl="1" eaLnBrk="1" hangingPunct="1">
              <a:buNone/>
            </a:pPr>
            <a:r>
              <a:rPr lang="en-US" sz="1400" dirty="0" smtClean="0">
                <a:solidFill>
                  <a:srgbClr val="2D9F01"/>
                </a:solidFill>
                <a:cs typeface="Courier New" pitchFamily="49" charset="0"/>
              </a:rPr>
              <a:t>	VALUES  	</a:t>
            </a:r>
          </a:p>
          <a:p>
            <a:pPr lvl="1" eaLnBrk="1" hangingPunct="1">
              <a:buNone/>
            </a:pPr>
            <a:r>
              <a:rPr lang="en-US" sz="1400" dirty="0" smtClean="0">
                <a:solidFill>
                  <a:srgbClr val="2D9F01"/>
                </a:solidFill>
                <a:cs typeface="Courier New" pitchFamily="49" charset="0"/>
              </a:rPr>
              <a:t>	(1, '</a:t>
            </a:r>
            <a:r>
              <a:rPr lang="en-US" sz="1400" dirty="0" err="1" smtClean="0">
                <a:solidFill>
                  <a:srgbClr val="2D9F01"/>
                </a:solidFill>
                <a:cs typeface="Courier New" pitchFamily="49" charset="0"/>
              </a:rPr>
              <a:t>cust</a:t>
            </a:r>
            <a:r>
              <a:rPr lang="en-US" sz="1400" dirty="0" smtClean="0">
                <a:solidFill>
                  <a:srgbClr val="2D9F01"/>
                </a:solidFill>
                <a:cs typeface="Courier New" pitchFamily="49" charset="0"/>
              </a:rPr>
              <a:t> 1', '(111) 111-1111', 'address 1'),</a:t>
            </a:r>
          </a:p>
          <a:p>
            <a:pPr lvl="1" eaLnBrk="1" hangingPunct="1">
              <a:buNone/>
            </a:pPr>
            <a:r>
              <a:rPr lang="en-US" sz="1400" dirty="0" smtClean="0">
                <a:solidFill>
                  <a:srgbClr val="2D9F01"/>
                </a:solidFill>
                <a:cs typeface="Courier New" pitchFamily="49" charset="0"/>
              </a:rPr>
              <a:t>	(2, '</a:t>
            </a:r>
            <a:r>
              <a:rPr lang="en-US" sz="1400" dirty="0" err="1" smtClean="0">
                <a:solidFill>
                  <a:srgbClr val="2D9F01"/>
                </a:solidFill>
                <a:cs typeface="Courier New" pitchFamily="49" charset="0"/>
              </a:rPr>
              <a:t>cust</a:t>
            </a:r>
            <a:r>
              <a:rPr lang="en-US" sz="1400" dirty="0" smtClean="0">
                <a:solidFill>
                  <a:srgbClr val="2D9F01"/>
                </a:solidFill>
                <a:cs typeface="Courier New" pitchFamily="49" charset="0"/>
              </a:rPr>
              <a:t> 2', '(222) 222-2222', 'address 2'),</a:t>
            </a:r>
          </a:p>
          <a:p>
            <a:pPr lvl="1" eaLnBrk="1" hangingPunct="1">
              <a:buNone/>
            </a:pPr>
            <a:r>
              <a:rPr lang="en-US" sz="1400" dirty="0" smtClean="0">
                <a:solidFill>
                  <a:srgbClr val="2D9F01"/>
                </a:solidFill>
                <a:cs typeface="Courier New" pitchFamily="49" charset="0"/>
              </a:rPr>
              <a:t>	(3, '</a:t>
            </a:r>
            <a:r>
              <a:rPr lang="en-US" sz="1400" dirty="0" err="1" smtClean="0">
                <a:solidFill>
                  <a:srgbClr val="2D9F01"/>
                </a:solidFill>
                <a:cs typeface="Courier New" pitchFamily="49" charset="0"/>
              </a:rPr>
              <a:t>cust</a:t>
            </a:r>
            <a:r>
              <a:rPr lang="en-US" sz="1400" dirty="0" smtClean="0">
                <a:solidFill>
                  <a:srgbClr val="2D9F01"/>
                </a:solidFill>
                <a:cs typeface="Courier New" pitchFamily="49" charset="0"/>
              </a:rPr>
              <a:t> 3', '(333) 333-3333', 'address 3'),</a:t>
            </a:r>
          </a:p>
          <a:p>
            <a:pPr eaLnBrk="1" hangingPunct="1">
              <a:buNone/>
            </a:pPr>
            <a:endParaRPr lang="en-US" sz="1800" dirty="0" smtClean="0">
              <a:solidFill>
                <a:srgbClr val="209D03"/>
              </a:solidFill>
            </a:endParaRPr>
          </a:p>
          <a:p>
            <a:pPr lvl="1" eaLnBrk="1" hangingPunct="1">
              <a:buNone/>
            </a:pPr>
            <a:endParaRPr lang="en-US" sz="1600" dirty="0" smtClean="0"/>
          </a:p>
          <a:p>
            <a:pPr lvl="1" eaLnBrk="1" hangingPunct="1"/>
            <a:endParaRPr lang="en-US"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990600" y="2209800"/>
            <a:ext cx="3505200" cy="1219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914400" y="2209800"/>
            <a:ext cx="4038600"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0242" name="Slide Number Placeholder 3"/>
          <p:cNvSpPr>
            <a:spLocks noGrp="1"/>
          </p:cNvSpPr>
          <p:nvPr>
            <p:ph type="sldNum" sz="quarter" idx="10"/>
          </p:nvPr>
        </p:nvSpPr>
        <p:spPr>
          <a:noFill/>
        </p:spPr>
        <p:txBody>
          <a:bodyPr/>
          <a:lstStyle/>
          <a:p>
            <a:fld id="{AB49AF40-32B8-4FB3-AF18-ED1C55453E37}" type="slidenum">
              <a:rPr lang="en-US" smtClean="0"/>
              <a:pPr/>
              <a:t>22</a:t>
            </a:fld>
            <a:endParaRPr lang="en-US" smtClean="0"/>
          </a:p>
        </p:txBody>
      </p:sp>
      <p:sp>
        <p:nvSpPr>
          <p:cNvPr id="10243" name="Rectangle 2"/>
          <p:cNvSpPr>
            <a:spLocks noGrp="1" noChangeArrowheads="1"/>
          </p:cNvSpPr>
          <p:nvPr>
            <p:ph type="title"/>
          </p:nvPr>
        </p:nvSpPr>
        <p:spPr/>
        <p:txBody>
          <a:bodyPr/>
          <a:lstStyle/>
          <a:p>
            <a:pPr eaLnBrk="1" hangingPunct="1"/>
            <a:r>
              <a:rPr lang="en-US" sz="3600" dirty="0" smtClean="0"/>
              <a:t>New T-SQL features</a:t>
            </a:r>
          </a:p>
        </p:txBody>
      </p:sp>
      <p:sp>
        <p:nvSpPr>
          <p:cNvPr id="10244" name="Rectangle 3"/>
          <p:cNvSpPr>
            <a:spLocks noGrp="1" noChangeArrowheads="1"/>
          </p:cNvSpPr>
          <p:nvPr>
            <p:ph type="body" idx="1"/>
          </p:nvPr>
        </p:nvSpPr>
        <p:spPr>
          <a:xfrm>
            <a:off x="228600" y="1295400"/>
            <a:ext cx="8686800" cy="4943475"/>
          </a:xfrm>
          <a:solidFill>
            <a:schemeClr val="bg1"/>
          </a:solidFill>
        </p:spPr>
        <p:txBody>
          <a:bodyPr/>
          <a:lstStyle/>
          <a:p>
            <a:pPr eaLnBrk="1" hangingPunct="1"/>
            <a:r>
              <a:rPr lang="en-US" sz="1800" dirty="0" smtClean="0"/>
              <a:t>Compound Assignment Operators</a:t>
            </a:r>
          </a:p>
          <a:p>
            <a:pPr lvl="1" eaLnBrk="1" hangingPunct="1"/>
            <a:r>
              <a:rPr lang="en-US" sz="1400" dirty="0" smtClean="0"/>
              <a:t>Help abbreviate code that assigns a value to a column or a variable. </a:t>
            </a:r>
          </a:p>
          <a:p>
            <a:pPr lvl="1" eaLnBrk="1" hangingPunct="1"/>
            <a:r>
              <a:rPr lang="en-US" sz="1400" dirty="0" smtClean="0"/>
              <a:t> Use these operators wherever assignment is allowed (in a SET statement).</a:t>
            </a:r>
          </a:p>
          <a:p>
            <a:pPr lvl="1" eaLnBrk="1" hangingPunct="1"/>
            <a:r>
              <a:rPr lang="en-US" sz="1400" dirty="0" smtClean="0"/>
              <a:t> The new operators are:</a:t>
            </a:r>
          </a:p>
          <a:p>
            <a:pPr lvl="1" eaLnBrk="1" hangingPunct="1">
              <a:buNone/>
            </a:pPr>
            <a:r>
              <a:rPr lang="en-US" sz="1400" dirty="0" smtClean="0"/>
              <a:t>         += (plus equals) 		         -=  (minus equals)</a:t>
            </a:r>
          </a:p>
          <a:p>
            <a:pPr lvl="1" eaLnBrk="1" hangingPunct="1">
              <a:buNone/>
            </a:pPr>
            <a:r>
              <a:rPr lang="en-US" sz="1400" dirty="0" smtClean="0"/>
              <a:t>         *=  (multiplication equals)	         /=  (division equals)</a:t>
            </a:r>
          </a:p>
          <a:p>
            <a:pPr lvl="1" eaLnBrk="1" hangingPunct="1">
              <a:buNone/>
            </a:pPr>
            <a:r>
              <a:rPr lang="en-US" sz="1400" dirty="0" smtClean="0"/>
              <a:t>         %=  (modulo equals)</a:t>
            </a:r>
          </a:p>
          <a:p>
            <a:pPr lvl="1" eaLnBrk="1" hangingPunct="1">
              <a:buNone/>
            </a:pPr>
            <a:r>
              <a:rPr lang="en-US" sz="1400" dirty="0" smtClean="0">
                <a:solidFill>
                  <a:srgbClr val="209D03"/>
                </a:solidFill>
              </a:rPr>
              <a:t>DECLARE @price AS MONEY = 10.00;</a:t>
            </a:r>
          </a:p>
          <a:p>
            <a:pPr lvl="1" eaLnBrk="1" hangingPunct="1">
              <a:buNone/>
            </a:pPr>
            <a:r>
              <a:rPr lang="en-US" sz="1400" dirty="0" smtClean="0">
                <a:solidFill>
                  <a:srgbClr val="209D03"/>
                </a:solidFill>
              </a:rPr>
              <a:t>SET @price += 2.00;</a:t>
            </a:r>
          </a:p>
          <a:p>
            <a:pPr lvl="1" eaLnBrk="1" hangingPunct="1">
              <a:buNone/>
            </a:pPr>
            <a:r>
              <a:rPr lang="en-US" sz="1400" dirty="0" smtClean="0">
                <a:solidFill>
                  <a:srgbClr val="209D03"/>
                </a:solidFill>
              </a:rPr>
              <a:t>SELECT @price;</a:t>
            </a:r>
          </a:p>
          <a:p>
            <a:pPr eaLnBrk="1" hangingPunct="1"/>
            <a:r>
              <a:rPr lang="en-US" sz="1800" dirty="0" smtClean="0"/>
              <a:t>CONVERT Enhancements</a:t>
            </a:r>
          </a:p>
          <a:p>
            <a:pPr lvl="1"/>
            <a:r>
              <a:rPr lang="en-US" sz="1400" dirty="0" smtClean="0"/>
              <a:t>New styles to convert between character strings and binary values</a:t>
            </a:r>
          </a:p>
          <a:p>
            <a:pPr lvl="1"/>
            <a:r>
              <a:rPr lang="en-US" sz="1400" dirty="0" smtClean="0"/>
              <a:t>Style 0: default, behaves like pre-2008 </a:t>
            </a:r>
          </a:p>
          <a:p>
            <a:pPr lvl="1"/>
            <a:r>
              <a:rPr lang="en-US" sz="1400" dirty="0" smtClean="0"/>
              <a:t>Style 1: preserve hex digits, include 0x prefix</a:t>
            </a:r>
          </a:p>
          <a:p>
            <a:pPr lvl="1"/>
            <a:r>
              <a:rPr lang="en-US" sz="1400" dirty="0" smtClean="0"/>
              <a:t>Style 2: preserve hex digits, exclude 0x prefix</a:t>
            </a:r>
            <a:endParaRPr lang="en-US" sz="1400" dirty="0" smtClean="0">
              <a:solidFill>
                <a:srgbClr val="2D9F01"/>
              </a:solidFill>
            </a:endParaRPr>
          </a:p>
          <a:p>
            <a:pPr lvl="1">
              <a:buNone/>
            </a:pPr>
            <a:r>
              <a:rPr lang="en-US" sz="1400" dirty="0" smtClean="0">
                <a:solidFill>
                  <a:srgbClr val="2D9F01"/>
                </a:solidFill>
                <a:cs typeface="Courier New" pitchFamily="49" charset="0"/>
              </a:rPr>
              <a:t>SELECT   CONVERT(VARCHAR(8)  , 0x53514C  , 1) AS [Bin to Char 1],</a:t>
            </a:r>
          </a:p>
          <a:p>
            <a:pPr lvl="1">
              <a:buNone/>
            </a:pPr>
            <a:r>
              <a:rPr lang="en-US" sz="1400" dirty="0" smtClean="0">
                <a:solidFill>
                  <a:srgbClr val="2D9F01"/>
                </a:solidFill>
                <a:cs typeface="Courier New" pitchFamily="49" charset="0"/>
              </a:rPr>
              <a:t>  CONVERT(VARBINARY(3), '0x53514C', 1) AS [Char to Bin 1],</a:t>
            </a:r>
          </a:p>
          <a:p>
            <a:pPr lvl="1">
              <a:buNone/>
            </a:pPr>
            <a:r>
              <a:rPr lang="en-US" sz="1400" dirty="0" smtClean="0">
                <a:solidFill>
                  <a:srgbClr val="2D9F01"/>
                </a:solidFill>
                <a:cs typeface="Courier New" pitchFamily="49" charset="0"/>
              </a:rPr>
              <a:t>  CONVERT(VARCHAR(6)  , 0x53514C  , 2) AS [Bin to Char 2],</a:t>
            </a:r>
          </a:p>
          <a:p>
            <a:pPr lvl="1">
              <a:buNone/>
            </a:pPr>
            <a:r>
              <a:rPr lang="en-US" sz="1400" dirty="0" smtClean="0">
                <a:solidFill>
                  <a:srgbClr val="2D9F01"/>
                </a:solidFill>
                <a:cs typeface="Courier New" pitchFamily="49" charset="0"/>
              </a:rPr>
              <a:t>  CONVERT(VARBINARY(3), '53514C'  , 2) AS [Char to Bin 2];</a:t>
            </a:r>
          </a:p>
          <a:p>
            <a:pPr lvl="1" eaLnBrk="1" hangingPunct="1">
              <a:buNone/>
            </a:pPr>
            <a:endParaRPr lang="en-US" sz="1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990600" y="2209800"/>
            <a:ext cx="3505200" cy="1219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914400" y="2209800"/>
            <a:ext cx="4038600"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0242" name="Slide Number Placeholder 3"/>
          <p:cNvSpPr>
            <a:spLocks noGrp="1"/>
          </p:cNvSpPr>
          <p:nvPr>
            <p:ph type="sldNum" sz="quarter" idx="10"/>
          </p:nvPr>
        </p:nvSpPr>
        <p:spPr>
          <a:noFill/>
        </p:spPr>
        <p:txBody>
          <a:bodyPr/>
          <a:lstStyle/>
          <a:p>
            <a:fld id="{AB49AF40-32B8-4FB3-AF18-ED1C55453E37}" type="slidenum">
              <a:rPr lang="en-US" smtClean="0"/>
              <a:pPr/>
              <a:t>23</a:t>
            </a:fld>
            <a:endParaRPr lang="en-US" smtClean="0"/>
          </a:p>
        </p:txBody>
      </p:sp>
      <p:sp>
        <p:nvSpPr>
          <p:cNvPr id="10243" name="Rectangle 2"/>
          <p:cNvSpPr>
            <a:spLocks noGrp="1" noChangeArrowheads="1"/>
          </p:cNvSpPr>
          <p:nvPr>
            <p:ph type="title"/>
          </p:nvPr>
        </p:nvSpPr>
        <p:spPr/>
        <p:txBody>
          <a:bodyPr/>
          <a:lstStyle/>
          <a:p>
            <a:pPr eaLnBrk="1" hangingPunct="1"/>
            <a:r>
              <a:rPr lang="en-US" sz="3600" dirty="0" smtClean="0"/>
              <a:t>New T-SQL features</a:t>
            </a:r>
          </a:p>
        </p:txBody>
      </p:sp>
      <p:sp>
        <p:nvSpPr>
          <p:cNvPr id="10244" name="Rectangle 3"/>
          <p:cNvSpPr>
            <a:spLocks noGrp="1" noChangeArrowheads="1"/>
          </p:cNvSpPr>
          <p:nvPr>
            <p:ph type="body" idx="1"/>
          </p:nvPr>
        </p:nvSpPr>
        <p:spPr>
          <a:solidFill>
            <a:schemeClr val="bg1"/>
          </a:solidFill>
        </p:spPr>
        <p:txBody>
          <a:bodyPr/>
          <a:lstStyle/>
          <a:p>
            <a:pPr eaLnBrk="1" hangingPunct="1"/>
            <a:r>
              <a:rPr lang="en-US" sz="2000" dirty="0" err="1" smtClean="0"/>
              <a:t>Composable</a:t>
            </a:r>
            <a:r>
              <a:rPr lang="en-US" sz="2000" dirty="0" smtClean="0"/>
              <a:t> DML </a:t>
            </a:r>
          </a:p>
          <a:p>
            <a:pPr lvl="1"/>
            <a:r>
              <a:rPr lang="en-US" sz="1400" dirty="0" smtClean="0"/>
              <a:t>SQL Server 2008 introduces INSERT FROM DML  to combine multiple DML actions in one statement</a:t>
            </a:r>
          </a:p>
          <a:p>
            <a:pPr lvl="1"/>
            <a:r>
              <a:rPr lang="en-US" sz="1400" dirty="0" smtClean="0"/>
              <a:t>Have one statement operate on rows affected by another</a:t>
            </a:r>
          </a:p>
          <a:p>
            <a:pPr lvl="1">
              <a:buNone/>
            </a:pPr>
            <a:r>
              <a:rPr lang="en-US" sz="1400" dirty="0" smtClean="0">
                <a:solidFill>
                  <a:srgbClr val="2D9F01"/>
                </a:solidFill>
                <a:cs typeface="Courier New" pitchFamily="49" charset="0"/>
              </a:rPr>
              <a:t>	INSERT INTO &lt;target table&gt;  </a:t>
            </a:r>
          </a:p>
          <a:p>
            <a:pPr lvl="1">
              <a:buNone/>
            </a:pPr>
            <a:r>
              <a:rPr lang="en-US" sz="1400" dirty="0" smtClean="0">
                <a:solidFill>
                  <a:srgbClr val="2D9F01"/>
                </a:solidFill>
                <a:cs typeface="Courier New" pitchFamily="49" charset="0"/>
              </a:rPr>
              <a:t>	SELECT ...</a:t>
            </a:r>
          </a:p>
          <a:p>
            <a:pPr lvl="1">
              <a:buNone/>
            </a:pPr>
            <a:r>
              <a:rPr lang="en-US" sz="1400" dirty="0" smtClean="0">
                <a:solidFill>
                  <a:srgbClr val="2D9F01"/>
                </a:solidFill>
                <a:cs typeface="Courier New" pitchFamily="49" charset="0"/>
              </a:rPr>
              <a:t>	  FROM (&lt;INSERT | UPDATE | DELETE | MERGE</a:t>
            </a:r>
            <a:br>
              <a:rPr lang="en-US" sz="1400" dirty="0" smtClean="0">
                <a:solidFill>
                  <a:srgbClr val="2D9F01"/>
                </a:solidFill>
                <a:cs typeface="Courier New" pitchFamily="49" charset="0"/>
              </a:rPr>
            </a:br>
            <a:r>
              <a:rPr lang="en-US" sz="1400" dirty="0" smtClean="0">
                <a:solidFill>
                  <a:srgbClr val="2D9F01"/>
                </a:solidFill>
                <a:cs typeface="Courier New" pitchFamily="49" charset="0"/>
              </a:rPr>
              <a:t>         statement with OUTPUT clause&gt;) AS D  </a:t>
            </a:r>
          </a:p>
          <a:p>
            <a:pPr lvl="1">
              <a:buNone/>
            </a:pPr>
            <a:r>
              <a:rPr lang="en-US" sz="1400" dirty="0" smtClean="0">
                <a:solidFill>
                  <a:srgbClr val="2D9F01"/>
                </a:solidFill>
                <a:cs typeface="Courier New" pitchFamily="49" charset="0"/>
              </a:rPr>
              <a:t>	WHERE ...;</a:t>
            </a:r>
          </a:p>
          <a:p>
            <a:pPr lvl="1">
              <a:buNone/>
            </a:pPr>
            <a:r>
              <a:rPr lang="en-US" sz="1400" dirty="0" smtClean="0">
                <a:cs typeface="Courier New" pitchFamily="49" charset="0"/>
              </a:rPr>
              <a:t>Example:</a:t>
            </a:r>
          </a:p>
          <a:p>
            <a:pPr lvl="1"/>
            <a:r>
              <a:rPr lang="en-US" sz="1400" dirty="0" smtClean="0"/>
              <a:t>Update all products supplied by supplier 1; increase the unit price by 15%</a:t>
            </a:r>
          </a:p>
          <a:p>
            <a:pPr lvl="1"/>
            <a:r>
              <a:rPr lang="en-US" sz="1400" dirty="0" smtClean="0"/>
              <a:t>Audit only product updates that changed from below 20.0 to 20.0 or more</a:t>
            </a:r>
          </a:p>
          <a:p>
            <a:pPr lvl="1">
              <a:buNone/>
            </a:pPr>
            <a:r>
              <a:rPr lang="en-US" sz="1400" dirty="0" smtClean="0">
                <a:solidFill>
                  <a:srgbClr val="2D9F01"/>
                </a:solidFill>
                <a:cs typeface="Courier New" pitchFamily="49" charset="0"/>
              </a:rPr>
              <a:t>	INSERT INTO </a:t>
            </a:r>
            <a:r>
              <a:rPr lang="en-US" sz="1400" dirty="0" err="1" smtClean="0">
                <a:solidFill>
                  <a:srgbClr val="2D9F01"/>
                </a:solidFill>
                <a:cs typeface="Courier New" pitchFamily="49" charset="0"/>
              </a:rPr>
              <a:t>dbo.ProductsAudit</a:t>
            </a:r>
            <a:r>
              <a:rPr lang="en-US" sz="1400" dirty="0" smtClean="0">
                <a:solidFill>
                  <a:srgbClr val="2D9F01"/>
                </a:solidFill>
                <a:cs typeface="Courier New" pitchFamily="49" charset="0"/>
              </a:rPr>
              <a:t>(</a:t>
            </a:r>
            <a:r>
              <a:rPr lang="en-US" sz="1400" dirty="0" err="1" smtClean="0">
                <a:solidFill>
                  <a:srgbClr val="2D9F01"/>
                </a:solidFill>
                <a:cs typeface="Courier New" pitchFamily="49" charset="0"/>
              </a:rPr>
              <a:t>ProductID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ColName</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OldVal</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NewVal</a:t>
            </a:r>
            <a:r>
              <a:rPr lang="en-US" sz="1400" dirty="0" smtClean="0">
                <a:solidFill>
                  <a:srgbClr val="2D9F01"/>
                </a:solidFill>
                <a:cs typeface="Courier New" pitchFamily="49" charset="0"/>
              </a:rPr>
              <a:t>)</a:t>
            </a:r>
          </a:p>
          <a:p>
            <a:pPr lvl="1">
              <a:buNone/>
            </a:pPr>
            <a:r>
              <a:rPr lang="en-US" sz="1400" dirty="0" smtClean="0">
                <a:solidFill>
                  <a:srgbClr val="2D9F01"/>
                </a:solidFill>
                <a:cs typeface="Courier New" pitchFamily="49" charset="0"/>
              </a:rPr>
              <a:t>	    SELECT </a:t>
            </a:r>
            <a:r>
              <a:rPr lang="en-US" sz="1400" dirty="0" err="1" smtClean="0">
                <a:solidFill>
                  <a:srgbClr val="2D9F01"/>
                </a:solidFill>
                <a:cs typeface="Courier New" pitchFamily="49" charset="0"/>
              </a:rPr>
              <a:t>ProductID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N'UnitPrice</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OldVal</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NewVal</a:t>
            </a:r>
            <a:endParaRPr lang="en-US" sz="1400" dirty="0" smtClean="0">
              <a:solidFill>
                <a:srgbClr val="2D9F01"/>
              </a:solidFill>
              <a:cs typeface="Courier New" pitchFamily="49" charset="0"/>
            </a:endParaRPr>
          </a:p>
          <a:p>
            <a:pPr lvl="1">
              <a:buNone/>
            </a:pPr>
            <a:r>
              <a:rPr lang="en-US" sz="1400" dirty="0" smtClean="0">
                <a:solidFill>
                  <a:srgbClr val="2D9F01"/>
                </a:solidFill>
                <a:cs typeface="Courier New" pitchFamily="49" charset="0"/>
              </a:rPr>
              <a:t>	    FROM (UPDATE </a:t>
            </a:r>
            <a:r>
              <a:rPr lang="en-US" sz="1400" dirty="0" err="1" smtClean="0">
                <a:solidFill>
                  <a:srgbClr val="2D9F01"/>
                </a:solidFill>
                <a:cs typeface="Courier New" pitchFamily="49" charset="0"/>
              </a:rPr>
              <a:t>dbo.Products</a:t>
            </a:r>
            <a:endParaRPr lang="en-US" sz="1400" dirty="0" smtClean="0">
              <a:solidFill>
                <a:srgbClr val="2D9F01"/>
              </a:solidFill>
              <a:cs typeface="Courier New" pitchFamily="49" charset="0"/>
            </a:endParaRPr>
          </a:p>
          <a:p>
            <a:pPr lvl="1">
              <a:buNone/>
            </a:pPr>
            <a:r>
              <a:rPr lang="en-US" sz="1400" dirty="0" smtClean="0">
                <a:solidFill>
                  <a:srgbClr val="2D9F01"/>
                </a:solidFill>
                <a:cs typeface="Courier New" pitchFamily="49" charset="0"/>
              </a:rPr>
              <a:t>            SET </a:t>
            </a:r>
            <a:r>
              <a:rPr lang="en-US" sz="1400" dirty="0" err="1" smtClean="0">
                <a:solidFill>
                  <a:srgbClr val="2D9F01"/>
                </a:solidFill>
                <a:cs typeface="Courier New" pitchFamily="49" charset="0"/>
              </a:rPr>
              <a:t>UnitPrice</a:t>
            </a:r>
            <a:r>
              <a:rPr lang="en-US" sz="1400" dirty="0" smtClean="0">
                <a:solidFill>
                  <a:srgbClr val="2D9F01"/>
                </a:solidFill>
                <a:cs typeface="Courier New" pitchFamily="49" charset="0"/>
              </a:rPr>
              <a:t> *= 1.15</a:t>
            </a:r>
          </a:p>
          <a:p>
            <a:pPr lvl="1">
              <a:buNone/>
            </a:pPr>
            <a:r>
              <a:rPr lang="en-US" sz="1400" dirty="0" smtClean="0">
                <a:solidFill>
                  <a:srgbClr val="2D9F01"/>
                </a:solidFill>
                <a:cs typeface="Courier New" pitchFamily="49" charset="0"/>
              </a:rPr>
              <a:t>          OUTPUT </a:t>
            </a:r>
          </a:p>
          <a:p>
            <a:pPr lvl="1">
              <a:buNone/>
            </a:pP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inserted.ProductID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deleted.UnitPrice</a:t>
            </a:r>
            <a:r>
              <a:rPr lang="en-US" sz="1400" dirty="0" smtClean="0">
                <a:solidFill>
                  <a:srgbClr val="2D9F01"/>
                </a:solidFill>
                <a:cs typeface="Courier New" pitchFamily="49" charset="0"/>
              </a:rPr>
              <a:t> AS </a:t>
            </a:r>
            <a:r>
              <a:rPr lang="en-US" sz="1400" dirty="0" err="1" smtClean="0">
                <a:solidFill>
                  <a:srgbClr val="2D9F01"/>
                </a:solidFill>
                <a:cs typeface="Courier New" pitchFamily="49" charset="0"/>
              </a:rPr>
              <a:t>OldVal</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inserted.UnitPrice</a:t>
            </a:r>
            <a:r>
              <a:rPr lang="en-US" sz="1400" dirty="0" smtClean="0">
                <a:solidFill>
                  <a:srgbClr val="2D9F01"/>
                </a:solidFill>
                <a:cs typeface="Courier New" pitchFamily="49" charset="0"/>
              </a:rPr>
              <a:t> AS </a:t>
            </a:r>
            <a:r>
              <a:rPr lang="en-US" sz="1400" dirty="0" err="1" smtClean="0">
                <a:solidFill>
                  <a:srgbClr val="2D9F01"/>
                </a:solidFill>
                <a:cs typeface="Courier New" pitchFamily="49" charset="0"/>
              </a:rPr>
              <a:t>NewVal</a:t>
            </a:r>
            <a:endParaRPr lang="en-US" sz="1400" dirty="0" smtClean="0">
              <a:solidFill>
                <a:srgbClr val="2D9F01"/>
              </a:solidFill>
              <a:cs typeface="Courier New" pitchFamily="49" charset="0"/>
            </a:endParaRPr>
          </a:p>
          <a:p>
            <a:pPr lvl="1">
              <a:buNone/>
            </a:pPr>
            <a:r>
              <a:rPr lang="en-US" sz="1400" dirty="0" smtClean="0">
                <a:solidFill>
                  <a:srgbClr val="2D9F01"/>
                </a:solidFill>
                <a:cs typeface="Courier New" pitchFamily="49" charset="0"/>
              </a:rPr>
              <a:t>          WHERE </a:t>
            </a:r>
            <a:r>
              <a:rPr lang="en-US" sz="1400" dirty="0" err="1" smtClean="0">
                <a:solidFill>
                  <a:srgbClr val="2D9F01"/>
                </a:solidFill>
                <a:cs typeface="Courier New" pitchFamily="49" charset="0"/>
              </a:rPr>
              <a:t>SupplierID</a:t>
            </a:r>
            <a:r>
              <a:rPr lang="en-US" sz="1400" dirty="0" smtClean="0">
                <a:solidFill>
                  <a:srgbClr val="2D9F01"/>
                </a:solidFill>
                <a:cs typeface="Courier New" pitchFamily="49" charset="0"/>
              </a:rPr>
              <a:t> = 1) AS D</a:t>
            </a:r>
          </a:p>
          <a:p>
            <a:pPr lvl="1">
              <a:buNone/>
            </a:pPr>
            <a:r>
              <a:rPr lang="en-US" sz="1400" dirty="0" smtClean="0">
                <a:solidFill>
                  <a:srgbClr val="2D9F01"/>
                </a:solidFill>
                <a:cs typeface="Courier New" pitchFamily="49" charset="0"/>
              </a:rPr>
              <a:t>    	WHERE </a:t>
            </a:r>
            <a:r>
              <a:rPr lang="en-US" sz="1400" dirty="0" err="1" smtClean="0">
                <a:solidFill>
                  <a:srgbClr val="2D9F01"/>
                </a:solidFill>
                <a:cs typeface="Courier New" pitchFamily="49" charset="0"/>
              </a:rPr>
              <a:t>OldVal</a:t>
            </a:r>
            <a:r>
              <a:rPr lang="en-US" sz="1400" dirty="0" smtClean="0">
                <a:solidFill>
                  <a:srgbClr val="2D9F01"/>
                </a:solidFill>
                <a:cs typeface="Courier New" pitchFamily="49" charset="0"/>
              </a:rPr>
              <a:t> &lt; 20.0 AND </a:t>
            </a:r>
            <a:r>
              <a:rPr lang="en-US" sz="1400" dirty="0" err="1" smtClean="0">
                <a:solidFill>
                  <a:srgbClr val="2D9F01"/>
                </a:solidFill>
                <a:cs typeface="Courier New" pitchFamily="49" charset="0"/>
              </a:rPr>
              <a:t>NewVal</a:t>
            </a:r>
            <a:r>
              <a:rPr lang="en-US" sz="1400" dirty="0" smtClean="0">
                <a:solidFill>
                  <a:srgbClr val="2D9F01"/>
                </a:solidFill>
                <a:cs typeface="Courier New" pitchFamily="49" charset="0"/>
              </a:rPr>
              <a:t> &gt;= 20.0;</a:t>
            </a:r>
          </a:p>
          <a:p>
            <a:pPr lvl="1">
              <a:buNone/>
            </a:pPr>
            <a:endParaRPr lang="en-US" sz="1600" dirty="0" smtClean="0">
              <a:solidFill>
                <a:srgbClr val="2D9F01"/>
              </a:solidFill>
              <a:cs typeface="Courier New" pitchFamily="49" charset="0"/>
            </a:endParaRPr>
          </a:p>
          <a:p>
            <a:pPr lvl="1">
              <a:buNone/>
            </a:pPr>
            <a:endParaRPr lang="en-US" sz="1600" dirty="0" smtClean="0">
              <a:solidFill>
                <a:srgbClr val="2D9F01"/>
              </a:solidFill>
              <a:cs typeface="Courier New" pitchFamily="49" charset="0"/>
            </a:endParaRPr>
          </a:p>
          <a:p>
            <a:pPr lvl="1" eaLnBrk="1" hangingPunct="1"/>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24</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dirty="0" smtClean="0"/>
              <a:t>Table valued parameters</a:t>
            </a:r>
          </a:p>
          <a:p>
            <a:pPr lvl="1" algn="just" eaLnBrk="1" hangingPunct="1"/>
            <a:r>
              <a:rPr lang="en-US" sz="1600" dirty="0" smtClean="0"/>
              <a:t>Answer to problem of passing recordset to SP in earlier versions </a:t>
            </a:r>
          </a:p>
          <a:p>
            <a:pPr lvl="1" algn="just" eaLnBrk="1" hangingPunct="1"/>
            <a:r>
              <a:rPr lang="en-US" sz="1600" dirty="0" smtClean="0"/>
              <a:t>The first step in this is to create a User Defined Table datatype in the database. </a:t>
            </a:r>
          </a:p>
          <a:p>
            <a:pPr lvl="1" algn="just" eaLnBrk="1" hangingPunct="1"/>
            <a:r>
              <a:rPr lang="en-US" sz="1600" dirty="0" smtClean="0"/>
              <a:t>Once you create the User Defined datatype (UDT) of table you can declare a variable of that UDT as input parameter of a SP or function.</a:t>
            </a:r>
          </a:p>
          <a:p>
            <a:pPr lvl="1" algn="just" eaLnBrk="1" hangingPunct="1"/>
            <a:r>
              <a:rPr lang="en-US" sz="1600" dirty="0" smtClean="0"/>
              <a:t>New READONLY  keyword needed.</a:t>
            </a:r>
          </a:p>
          <a:p>
            <a:pPr lvl="1" algn="just" eaLnBrk="1" hangingPunct="1"/>
            <a:r>
              <a:rPr lang="en-US" sz="1600" dirty="0" smtClean="0"/>
              <a:t>TVPs are scoped  within the SP/FN body.</a:t>
            </a:r>
          </a:p>
          <a:p>
            <a:pPr lvl="1" algn="just" eaLnBrk="1" hangingPunct="1"/>
            <a:r>
              <a:rPr lang="en-US" sz="1600" dirty="0" smtClean="0"/>
              <a:t>Optimized for large data.</a:t>
            </a:r>
          </a:p>
          <a:p>
            <a:pPr lvl="1" algn="just" eaLnBrk="1" hangingPunct="1"/>
            <a:r>
              <a:rPr lang="en-US" sz="1600" dirty="0" smtClean="0"/>
              <a:t>Behaves like BCP internally.</a:t>
            </a:r>
          </a:p>
          <a:p>
            <a:pPr algn="just" eaLnBrk="1" hangingPunct="1">
              <a:buNone/>
            </a:pPr>
            <a:r>
              <a:rPr lang="en-US" sz="1800" b="1" dirty="0" smtClean="0"/>
              <a:t>	Limitations</a:t>
            </a:r>
          </a:p>
          <a:p>
            <a:pPr lvl="1" algn="just" eaLnBrk="1" hangingPunct="1"/>
            <a:r>
              <a:rPr lang="en-US" sz="1600" dirty="0" smtClean="0"/>
              <a:t>TVPs are read-only. Cannot modify column values in rows of TVPs.</a:t>
            </a:r>
          </a:p>
          <a:p>
            <a:pPr lvl="1" algn="just" eaLnBrk="1" hangingPunct="1"/>
            <a:r>
              <a:rPr lang="en-US" sz="1600" dirty="0" smtClean="0"/>
              <a:t>TVPs can only be indexed to support UNIQUE or PRIMARY KEY constraints. No statistics stored for TVPs.</a:t>
            </a:r>
          </a:p>
          <a:p>
            <a:pPr lvl="1" algn="just" eaLnBrk="1" hangingPunct="1"/>
            <a:r>
              <a:rPr lang="en-US" sz="1600" dirty="0" smtClean="0"/>
              <a:t>You cannot use a table-valued parameter as target of a SELECT INTO or INSERT EXEC statement.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25</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dirty="0" smtClean="0"/>
              <a:t>Table valued parameters (contd.)</a:t>
            </a:r>
          </a:p>
          <a:p>
            <a:pPr lvl="1" eaLnBrk="1" hangingPunct="1">
              <a:buNone/>
            </a:pPr>
            <a:r>
              <a:rPr lang="en-US" sz="1800" dirty="0" smtClean="0">
                <a:solidFill>
                  <a:srgbClr val="209D03"/>
                </a:solidFill>
              </a:rPr>
              <a:t>	Example:</a:t>
            </a:r>
          </a:p>
          <a:p>
            <a:pPr lvl="1" eaLnBrk="1" hangingPunct="1">
              <a:buNone/>
            </a:pPr>
            <a:r>
              <a:rPr lang="en-US" sz="1600" dirty="0" smtClean="0"/>
              <a:t>	Create a user defined table type</a:t>
            </a:r>
          </a:p>
          <a:p>
            <a:pPr lvl="1" eaLnBrk="1" hangingPunct="1">
              <a:buNone/>
            </a:pPr>
            <a:r>
              <a:rPr lang="en-US" sz="1600" dirty="0" smtClean="0"/>
              <a:t>	</a:t>
            </a:r>
            <a:r>
              <a:rPr lang="en-US" sz="1600" dirty="0" smtClean="0">
                <a:solidFill>
                  <a:srgbClr val="209D03"/>
                </a:solidFill>
              </a:rPr>
              <a:t>CREATE TYPE </a:t>
            </a:r>
            <a:r>
              <a:rPr lang="en-US" sz="1600" dirty="0" err="1" smtClean="0">
                <a:solidFill>
                  <a:srgbClr val="209D03"/>
                </a:solidFill>
              </a:rPr>
              <a:t>MyTableType</a:t>
            </a:r>
            <a:r>
              <a:rPr lang="en-US" sz="1600" dirty="0" smtClean="0">
                <a:solidFill>
                  <a:srgbClr val="209D03"/>
                </a:solidFill>
              </a:rPr>
              <a:t> AS TABLE (ID </a:t>
            </a:r>
            <a:r>
              <a:rPr lang="en-US" sz="1600" dirty="0" err="1" smtClean="0">
                <a:solidFill>
                  <a:srgbClr val="209D03"/>
                </a:solidFill>
              </a:rPr>
              <a:t>int</a:t>
            </a:r>
            <a:r>
              <a:rPr lang="en-US" sz="1600" dirty="0" smtClean="0">
                <a:solidFill>
                  <a:srgbClr val="209D03"/>
                </a:solidFill>
              </a:rPr>
              <a:t>, Vehicle </a:t>
            </a:r>
            <a:r>
              <a:rPr lang="en-US" sz="1600" dirty="0" err="1" smtClean="0">
                <a:solidFill>
                  <a:srgbClr val="209D03"/>
                </a:solidFill>
              </a:rPr>
              <a:t>varchar</a:t>
            </a:r>
            <a:r>
              <a:rPr lang="en-US" sz="1600" dirty="0" smtClean="0">
                <a:solidFill>
                  <a:srgbClr val="209D03"/>
                </a:solidFill>
              </a:rPr>
              <a:t>(20)) </a:t>
            </a:r>
          </a:p>
          <a:p>
            <a:pPr lvl="1" eaLnBrk="1" hangingPunct="1">
              <a:buNone/>
            </a:pPr>
            <a:r>
              <a:rPr lang="en-US" sz="1600" dirty="0" smtClean="0">
                <a:solidFill>
                  <a:srgbClr val="209D03"/>
                </a:solidFill>
              </a:rPr>
              <a:t>	</a:t>
            </a:r>
          </a:p>
          <a:p>
            <a:pPr lvl="1" eaLnBrk="1" hangingPunct="1">
              <a:buNone/>
            </a:pPr>
            <a:r>
              <a:rPr lang="en-US" sz="1600" dirty="0" smtClean="0"/>
              <a:t>	Create procedure with new table type as parameter to the SP</a:t>
            </a:r>
          </a:p>
          <a:p>
            <a:pPr lvl="1" eaLnBrk="1" hangingPunct="1">
              <a:buNone/>
            </a:pPr>
            <a:r>
              <a:rPr lang="en-US" sz="1600" dirty="0" smtClean="0">
                <a:solidFill>
                  <a:srgbClr val="209D03"/>
                </a:solidFill>
              </a:rPr>
              <a:t>	CREATE Procedure </a:t>
            </a:r>
            <a:r>
              <a:rPr lang="en-US" sz="1600" dirty="0" err="1" smtClean="0">
                <a:solidFill>
                  <a:srgbClr val="209D03"/>
                </a:solidFill>
              </a:rPr>
              <a:t>usp_MyProc</a:t>
            </a:r>
            <a:r>
              <a:rPr lang="en-US" sz="1600" dirty="0" smtClean="0">
                <a:solidFill>
                  <a:srgbClr val="209D03"/>
                </a:solidFill>
              </a:rPr>
              <a:t>(@</a:t>
            </a:r>
            <a:r>
              <a:rPr lang="en-US" sz="1600" dirty="0" err="1" smtClean="0">
                <a:solidFill>
                  <a:srgbClr val="209D03"/>
                </a:solidFill>
              </a:rPr>
              <a:t>MyTableIn</a:t>
            </a:r>
            <a:r>
              <a:rPr lang="en-US" sz="1600" dirty="0" smtClean="0">
                <a:solidFill>
                  <a:srgbClr val="209D03"/>
                </a:solidFill>
              </a:rPr>
              <a:t> </a:t>
            </a:r>
            <a:r>
              <a:rPr lang="en-US" sz="1600" dirty="0" err="1" smtClean="0">
                <a:solidFill>
                  <a:srgbClr val="209D03"/>
                </a:solidFill>
              </a:rPr>
              <a:t>MyTableType</a:t>
            </a:r>
            <a:r>
              <a:rPr lang="en-US" sz="1600" dirty="0" smtClean="0">
                <a:solidFill>
                  <a:srgbClr val="209D03"/>
                </a:solidFill>
              </a:rPr>
              <a:t>  READONLY) </a:t>
            </a:r>
          </a:p>
          <a:p>
            <a:pPr lvl="1" eaLnBrk="1" hangingPunct="1">
              <a:buNone/>
            </a:pPr>
            <a:r>
              <a:rPr lang="en-US" sz="1600" dirty="0" smtClean="0">
                <a:solidFill>
                  <a:srgbClr val="209D03"/>
                </a:solidFill>
              </a:rPr>
              <a:t>	AS </a:t>
            </a:r>
          </a:p>
          <a:p>
            <a:pPr lvl="1" eaLnBrk="1" hangingPunct="1">
              <a:buNone/>
            </a:pPr>
            <a:r>
              <a:rPr lang="en-US" sz="1600" dirty="0" smtClean="0">
                <a:solidFill>
                  <a:srgbClr val="209D03"/>
                </a:solidFill>
              </a:rPr>
              <a:t>	SELECT * FROM @</a:t>
            </a:r>
            <a:r>
              <a:rPr lang="en-US" sz="1600" dirty="0" err="1" smtClean="0">
                <a:solidFill>
                  <a:srgbClr val="209D03"/>
                </a:solidFill>
              </a:rPr>
              <a:t>MyTableIn</a:t>
            </a:r>
            <a:r>
              <a:rPr lang="en-US" sz="1600" dirty="0" smtClean="0">
                <a:solidFill>
                  <a:srgbClr val="209D03"/>
                </a:solidFill>
              </a:rPr>
              <a:t> </a:t>
            </a:r>
          </a:p>
          <a:p>
            <a:pPr lvl="1" eaLnBrk="1" hangingPunct="1">
              <a:buNone/>
            </a:pPr>
            <a:r>
              <a:rPr lang="en-US" sz="1600" dirty="0" smtClean="0">
                <a:solidFill>
                  <a:srgbClr val="209D03"/>
                </a:solidFill>
              </a:rPr>
              <a:t>	GO </a:t>
            </a:r>
          </a:p>
          <a:p>
            <a:pPr lvl="1" eaLnBrk="1" hangingPunct="1">
              <a:buNone/>
            </a:pPr>
            <a:endParaRPr lang="en-US" sz="1600" dirty="0" smtClean="0"/>
          </a:p>
          <a:p>
            <a:pPr lvl="1" eaLnBrk="1" hangingPunct="1">
              <a:buNone/>
            </a:pPr>
            <a:r>
              <a:rPr lang="en-US" sz="1600" dirty="0" smtClean="0"/>
              <a:t>	Declare a variable of the new table type and populate it</a:t>
            </a:r>
          </a:p>
          <a:p>
            <a:pPr lvl="1" eaLnBrk="1" hangingPunct="1">
              <a:buNone/>
            </a:pPr>
            <a:r>
              <a:rPr lang="en-US" sz="1600" dirty="0" smtClean="0">
                <a:solidFill>
                  <a:srgbClr val="209D03"/>
                </a:solidFill>
              </a:rPr>
              <a:t>	DECLARE @</a:t>
            </a:r>
            <a:r>
              <a:rPr lang="en-US" sz="1600" dirty="0" err="1" smtClean="0">
                <a:solidFill>
                  <a:srgbClr val="209D03"/>
                </a:solidFill>
              </a:rPr>
              <a:t>MyTableIn</a:t>
            </a:r>
            <a:r>
              <a:rPr lang="en-US" sz="1600" dirty="0" smtClean="0">
                <a:solidFill>
                  <a:srgbClr val="209D03"/>
                </a:solidFill>
              </a:rPr>
              <a:t> </a:t>
            </a:r>
            <a:r>
              <a:rPr lang="en-US" sz="1600" dirty="0" err="1" smtClean="0">
                <a:solidFill>
                  <a:srgbClr val="209D03"/>
                </a:solidFill>
              </a:rPr>
              <a:t>MyTableType</a:t>
            </a:r>
            <a:r>
              <a:rPr lang="en-US" sz="1600" dirty="0" smtClean="0">
                <a:solidFill>
                  <a:srgbClr val="209D03"/>
                </a:solidFill>
              </a:rPr>
              <a:t>; </a:t>
            </a:r>
          </a:p>
          <a:p>
            <a:pPr lvl="1" eaLnBrk="1" hangingPunct="1">
              <a:buNone/>
            </a:pPr>
            <a:r>
              <a:rPr lang="en-US" sz="1600" dirty="0" smtClean="0">
                <a:solidFill>
                  <a:srgbClr val="209D03"/>
                </a:solidFill>
              </a:rPr>
              <a:t>	INSERT INTO @</a:t>
            </a:r>
            <a:r>
              <a:rPr lang="en-US" sz="1600" dirty="0" err="1" smtClean="0">
                <a:solidFill>
                  <a:srgbClr val="209D03"/>
                </a:solidFill>
              </a:rPr>
              <a:t>MyTableIn</a:t>
            </a:r>
            <a:r>
              <a:rPr lang="en-US" sz="1600" dirty="0" smtClean="0">
                <a:solidFill>
                  <a:srgbClr val="209D03"/>
                </a:solidFill>
              </a:rPr>
              <a:t> VALUES (10, 'Bike') </a:t>
            </a:r>
          </a:p>
          <a:p>
            <a:pPr lvl="1" eaLnBrk="1" hangingPunct="1">
              <a:buNone/>
            </a:pPr>
            <a:r>
              <a:rPr lang="en-US" sz="1600" dirty="0" smtClean="0">
                <a:solidFill>
                  <a:srgbClr val="209D03"/>
                </a:solidFill>
              </a:rPr>
              <a:t>	EXEC </a:t>
            </a:r>
            <a:r>
              <a:rPr lang="en-US" sz="1600" dirty="0" err="1" smtClean="0">
                <a:solidFill>
                  <a:srgbClr val="209D03"/>
                </a:solidFill>
              </a:rPr>
              <a:t>usp_MyProc</a:t>
            </a:r>
            <a:r>
              <a:rPr lang="en-US" sz="1600" dirty="0" smtClean="0">
                <a:solidFill>
                  <a:srgbClr val="209D03"/>
                </a:solidFill>
              </a:rPr>
              <a:t> @</a:t>
            </a:r>
            <a:r>
              <a:rPr lang="en-US" sz="1600" dirty="0" err="1" smtClean="0">
                <a:solidFill>
                  <a:srgbClr val="209D03"/>
                </a:solidFill>
              </a:rPr>
              <a:t>MyTableIn</a:t>
            </a:r>
            <a:endParaRPr lang="en-US" sz="1600" dirty="0" smtClean="0">
              <a:solidFill>
                <a:srgbClr val="209D03"/>
              </a:solidFill>
            </a:endParaRPr>
          </a:p>
          <a:p>
            <a:pPr eaLnBrk="1" hangingPunct="1"/>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26</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dirty="0" smtClean="0"/>
              <a:t>Merge Statement</a:t>
            </a:r>
          </a:p>
          <a:p>
            <a:pPr lvl="1" algn="just" eaLnBrk="1" hangingPunct="1"/>
            <a:r>
              <a:rPr lang="en-US" sz="1400" dirty="0" smtClean="0"/>
              <a:t>The MERGE statement combines multiple set operations in a single </a:t>
            </a:r>
            <a:r>
              <a:rPr lang="en-US" sz="1400" dirty="0" err="1" smtClean="0"/>
              <a:t>sql</a:t>
            </a:r>
            <a:r>
              <a:rPr lang="en-US" sz="1400" dirty="0" smtClean="0"/>
              <a:t> statement. </a:t>
            </a:r>
          </a:p>
          <a:p>
            <a:pPr lvl="1" algn="just" eaLnBrk="1" hangingPunct="1"/>
            <a:r>
              <a:rPr lang="en-US" sz="1400" dirty="0" smtClean="0"/>
              <a:t>Merge statement has a source and target object. Source can be a table, query, view which provides the data to merge into target table. Target can be a Table or an updatable view.</a:t>
            </a:r>
          </a:p>
          <a:p>
            <a:pPr lvl="1" algn="just" eaLnBrk="1" hangingPunct="1"/>
            <a:r>
              <a:rPr lang="en-US" sz="1400" dirty="0" smtClean="0"/>
              <a:t>Uses multiple sets as input - MERGE target USING source ON. </a:t>
            </a:r>
          </a:p>
          <a:p>
            <a:pPr lvl="1" algn="just" eaLnBrk="1" hangingPunct="1"/>
            <a:r>
              <a:rPr lang="en-US" sz="1400" dirty="0" smtClean="0"/>
              <a:t>Operations can be INSERT, UPDATE and  DELETE.</a:t>
            </a:r>
          </a:p>
          <a:p>
            <a:pPr lvl="1" algn="just" eaLnBrk="1" hangingPunct="1"/>
            <a:r>
              <a:rPr lang="en-US" sz="1400" dirty="0" smtClean="0"/>
              <a:t>Operations based on </a:t>
            </a:r>
          </a:p>
          <a:p>
            <a:pPr lvl="2" algn="just" eaLnBrk="1" hangingPunct="1"/>
            <a:r>
              <a:rPr lang="en-US" sz="1400" dirty="0" smtClean="0"/>
              <a:t>WHEN MATCHED</a:t>
            </a:r>
          </a:p>
          <a:p>
            <a:pPr lvl="2" algn="just" eaLnBrk="1" hangingPunct="1"/>
            <a:r>
              <a:rPr lang="en-US" sz="1400" dirty="0" smtClean="0"/>
              <a:t>WHEN [TARGET] NOT MATCHED</a:t>
            </a:r>
          </a:p>
          <a:p>
            <a:pPr lvl="2" algn="just" eaLnBrk="1" hangingPunct="1"/>
            <a:r>
              <a:rPr lang="en-US" sz="1400" dirty="0" smtClean="0"/>
              <a:t>WHEN [SOURCE] NOT MATCHED</a:t>
            </a:r>
          </a:p>
          <a:p>
            <a:pPr lvl="1" algn="just" eaLnBrk="1" hangingPunct="1"/>
            <a:r>
              <a:rPr lang="en-US" sz="1400" dirty="0" smtClean="0"/>
              <a:t>MERGE statement can reference a $action column, when MERGE is used with OUTPUT  clause.</a:t>
            </a:r>
          </a:p>
          <a:p>
            <a:pPr lvl="1" algn="just" eaLnBrk="1" hangingPunct="1"/>
            <a:r>
              <a:rPr lang="en-US" sz="1400" dirty="0" smtClean="0"/>
              <a:t>A MERGE statement causes triggers to be fired once.</a:t>
            </a:r>
          </a:p>
          <a:p>
            <a:pPr lvl="1" algn="just" eaLnBrk="1" hangingPunct="1"/>
            <a:r>
              <a:rPr lang="en-US" sz="1400" dirty="0" smtClean="0"/>
              <a:t>ANSI/ISO SQL standard –defined syntax</a:t>
            </a:r>
          </a:p>
          <a:p>
            <a:pPr lvl="1" eaLnBrk="1" hangingPunct="1">
              <a:buNone/>
            </a:pPr>
            <a:r>
              <a:rPr lang="en-US" sz="1400" dirty="0" smtClean="0">
                <a:solidFill>
                  <a:srgbClr val="2D9F01"/>
                </a:solidFill>
              </a:rPr>
              <a:t>	MERGE INTO &lt;target </a:t>
            </a:r>
            <a:r>
              <a:rPr lang="en-US" sz="1400" i="1" dirty="0" err="1" smtClean="0">
                <a:solidFill>
                  <a:srgbClr val="2D9F01"/>
                </a:solidFill>
              </a:rPr>
              <a:t>table_name</a:t>
            </a:r>
            <a:r>
              <a:rPr lang="en-US" sz="1400" i="1" dirty="0" smtClean="0">
                <a:solidFill>
                  <a:srgbClr val="2D9F01"/>
                </a:solidFill>
              </a:rPr>
              <a:t>&gt;</a:t>
            </a:r>
          </a:p>
          <a:p>
            <a:pPr lvl="1" eaLnBrk="1" hangingPunct="1">
              <a:buNone/>
            </a:pPr>
            <a:r>
              <a:rPr lang="en-US" sz="1400" i="1" dirty="0" smtClean="0">
                <a:solidFill>
                  <a:srgbClr val="2D9F01"/>
                </a:solidFill>
              </a:rPr>
              <a:t>	</a:t>
            </a:r>
            <a:r>
              <a:rPr lang="en-US" sz="1400" dirty="0" smtClean="0">
                <a:solidFill>
                  <a:srgbClr val="2D9F01"/>
                </a:solidFill>
              </a:rPr>
              <a:t>USING &lt;source </a:t>
            </a:r>
            <a:r>
              <a:rPr lang="en-US" sz="1400" i="1" dirty="0" smtClean="0">
                <a:solidFill>
                  <a:srgbClr val="2D9F01"/>
                </a:solidFill>
              </a:rPr>
              <a:t>table or expression&gt;</a:t>
            </a:r>
            <a:r>
              <a:rPr lang="en-US" sz="1400" dirty="0" smtClean="0">
                <a:solidFill>
                  <a:srgbClr val="2D9F01"/>
                </a:solidFill>
              </a:rPr>
              <a:t> ON  &lt;join or MERGE predicate&gt; </a:t>
            </a:r>
          </a:p>
          <a:p>
            <a:pPr lvl="1" eaLnBrk="1" hangingPunct="1">
              <a:buNone/>
            </a:pPr>
            <a:r>
              <a:rPr lang="en-US" sz="1400" dirty="0" smtClean="0">
                <a:solidFill>
                  <a:srgbClr val="2D9F01"/>
                </a:solidFill>
              </a:rPr>
              <a:t>	WHEN MATCHED THEN UPDATE SET </a:t>
            </a:r>
            <a:r>
              <a:rPr lang="en-US" sz="1400" i="1" dirty="0" smtClean="0">
                <a:solidFill>
                  <a:srgbClr val="2D9F01"/>
                </a:solidFill>
              </a:rPr>
              <a:t>column1</a:t>
            </a:r>
            <a:r>
              <a:rPr lang="en-US" sz="1400" dirty="0" smtClean="0">
                <a:solidFill>
                  <a:srgbClr val="2D9F01"/>
                </a:solidFill>
              </a:rPr>
              <a:t> = </a:t>
            </a:r>
            <a:r>
              <a:rPr lang="en-US" sz="1400" i="1" dirty="0" smtClean="0">
                <a:solidFill>
                  <a:srgbClr val="2D9F01"/>
                </a:solidFill>
              </a:rPr>
              <a:t>value1</a:t>
            </a:r>
            <a:r>
              <a:rPr lang="en-US" sz="1400" dirty="0" smtClean="0">
                <a:solidFill>
                  <a:srgbClr val="2D9F01"/>
                </a:solidFill>
              </a:rPr>
              <a:t> [, </a:t>
            </a:r>
            <a:r>
              <a:rPr lang="en-US" sz="1400" i="1" dirty="0" smtClean="0">
                <a:solidFill>
                  <a:srgbClr val="2D9F01"/>
                </a:solidFill>
              </a:rPr>
              <a:t>column2</a:t>
            </a:r>
            <a:r>
              <a:rPr lang="en-US" sz="1400" dirty="0" smtClean="0">
                <a:solidFill>
                  <a:srgbClr val="2D9F01"/>
                </a:solidFill>
              </a:rPr>
              <a:t> = </a:t>
            </a:r>
            <a:r>
              <a:rPr lang="en-US" sz="1400" i="1" dirty="0" smtClean="0">
                <a:solidFill>
                  <a:srgbClr val="2D9F01"/>
                </a:solidFill>
              </a:rPr>
              <a:t>value2</a:t>
            </a:r>
            <a:r>
              <a:rPr lang="en-US" sz="1400" dirty="0" smtClean="0">
                <a:solidFill>
                  <a:srgbClr val="2D9F01"/>
                </a:solidFill>
              </a:rPr>
              <a:t> ...] </a:t>
            </a:r>
          </a:p>
          <a:p>
            <a:pPr lvl="1" eaLnBrk="1" hangingPunct="1">
              <a:buNone/>
            </a:pPr>
            <a:r>
              <a:rPr lang="en-US" sz="1400" dirty="0" smtClean="0">
                <a:solidFill>
                  <a:srgbClr val="2D9F01"/>
                </a:solidFill>
              </a:rPr>
              <a:t>	WHEN NOT MATCHED THEN INSERT (</a:t>
            </a:r>
            <a:r>
              <a:rPr lang="en-US" sz="1400" i="1" dirty="0" smtClean="0">
                <a:solidFill>
                  <a:srgbClr val="2D9F01"/>
                </a:solidFill>
              </a:rPr>
              <a:t>column1</a:t>
            </a:r>
            <a:r>
              <a:rPr lang="en-US" sz="1400" dirty="0" smtClean="0">
                <a:solidFill>
                  <a:srgbClr val="2D9F01"/>
                </a:solidFill>
              </a:rPr>
              <a:t> [, </a:t>
            </a:r>
            <a:r>
              <a:rPr lang="en-US" sz="1400" i="1" dirty="0" smtClean="0">
                <a:solidFill>
                  <a:srgbClr val="2D9F01"/>
                </a:solidFill>
              </a:rPr>
              <a:t>column2</a:t>
            </a:r>
            <a:r>
              <a:rPr lang="en-US" sz="1400" dirty="0" smtClean="0">
                <a:solidFill>
                  <a:srgbClr val="2D9F01"/>
                </a:solidFill>
              </a:rPr>
              <a:t> ...]) VALUES (</a:t>
            </a:r>
            <a:r>
              <a:rPr lang="en-US" sz="1400" i="1" dirty="0" smtClean="0">
                <a:solidFill>
                  <a:srgbClr val="2D9F01"/>
                </a:solidFill>
              </a:rPr>
              <a:t>value1</a:t>
            </a:r>
            <a:r>
              <a:rPr lang="en-US" sz="1400" dirty="0" smtClean="0">
                <a:solidFill>
                  <a:srgbClr val="2D9F01"/>
                </a:solidFill>
              </a:rPr>
              <a:t> [, </a:t>
            </a:r>
            <a:r>
              <a:rPr lang="en-US" sz="1400" i="1" dirty="0" smtClean="0">
                <a:solidFill>
                  <a:srgbClr val="2D9F01"/>
                </a:solidFill>
              </a:rPr>
              <a:t>value2 ...</a:t>
            </a:r>
            <a:r>
              <a:rPr lang="en-US" sz="1400" dirty="0" smtClean="0">
                <a:solidFill>
                  <a:srgbClr val="2D9F01"/>
                </a:solidFill>
              </a:rPr>
              <a:t> </a:t>
            </a:r>
          </a:p>
          <a:p>
            <a:pPr lvl="1" eaLnBrk="1" hangingPunct="1">
              <a:buNone/>
            </a:pPr>
            <a:r>
              <a:rPr lang="en-US" sz="1400" dirty="0" smtClean="0">
                <a:solidFill>
                  <a:srgbClr val="2D9F01"/>
                </a:solidFill>
              </a:rPr>
              <a:t>	WHEN NOT MATCHED BY SOURCE THEN  DELETE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27</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dirty="0" smtClean="0"/>
              <a:t>Merge Statement</a:t>
            </a:r>
          </a:p>
          <a:p>
            <a:pPr lvl="1" eaLnBrk="1" hangingPunct="1">
              <a:buNone/>
            </a:pPr>
            <a:r>
              <a:rPr lang="en-US" sz="1400" b="1" dirty="0" smtClean="0"/>
              <a:t>Usage </a:t>
            </a:r>
          </a:p>
          <a:p>
            <a:pPr lvl="1" eaLnBrk="1" hangingPunct="1">
              <a:buNone/>
            </a:pPr>
            <a:r>
              <a:rPr lang="en-US" sz="1400" dirty="0" smtClean="0"/>
              <a:t>Useful in both OLTP and Data Warehouse environments</a:t>
            </a:r>
          </a:p>
          <a:p>
            <a:pPr lvl="1"/>
            <a:r>
              <a:rPr lang="en-US" sz="1400" dirty="0" smtClean="0"/>
              <a:t>OLTP: merging recent info from external source</a:t>
            </a:r>
          </a:p>
          <a:p>
            <a:pPr lvl="1"/>
            <a:r>
              <a:rPr lang="en-US" sz="1400" dirty="0" smtClean="0"/>
              <a:t>DW: incremental updates of fact, slowly changing dimensions</a:t>
            </a:r>
          </a:p>
          <a:p>
            <a:pPr lvl="1">
              <a:buNone/>
            </a:pPr>
            <a:endParaRPr lang="en-US" sz="1400" dirty="0" smtClean="0"/>
          </a:p>
          <a:p>
            <a:pPr lvl="1" eaLnBrk="1" hangingPunct="1">
              <a:buNone/>
            </a:pPr>
            <a:r>
              <a:rPr lang="en-US" sz="1400" b="1" dirty="0" smtClean="0"/>
              <a:t>Performance</a:t>
            </a:r>
          </a:p>
          <a:p>
            <a:pPr lvl="1" algn="just" eaLnBrk="1" hangingPunct="1"/>
            <a:r>
              <a:rPr lang="en-US" sz="1400" dirty="0" smtClean="0"/>
              <a:t>MERGE statement is transactional and no explicit transaction is required.</a:t>
            </a:r>
          </a:p>
          <a:p>
            <a:pPr lvl="1" algn="just" eaLnBrk="1" hangingPunct="1"/>
            <a:r>
              <a:rPr lang="en-US" sz="1400" dirty="0" smtClean="0"/>
              <a:t>One pass through tables</a:t>
            </a:r>
          </a:p>
          <a:p>
            <a:pPr lvl="2" algn="just" eaLnBrk="1" hangingPunct="1"/>
            <a:r>
              <a:rPr lang="en-US" sz="1400" dirty="0" smtClean="0"/>
              <a:t>At most a full outer join</a:t>
            </a:r>
          </a:p>
          <a:p>
            <a:pPr lvl="2" algn="just" eaLnBrk="1" hangingPunct="1"/>
            <a:r>
              <a:rPr lang="en-US" sz="1400" dirty="0" smtClean="0"/>
              <a:t>Matching rows = when matched</a:t>
            </a:r>
          </a:p>
          <a:p>
            <a:pPr lvl="2" algn="just" eaLnBrk="1" hangingPunct="1"/>
            <a:r>
              <a:rPr lang="en-US" sz="1400" dirty="0" smtClean="0"/>
              <a:t>Left outer join rows = when target not matched</a:t>
            </a:r>
          </a:p>
          <a:p>
            <a:pPr lvl="2" algn="just" eaLnBrk="1" hangingPunct="1"/>
            <a:r>
              <a:rPr lang="en-US" sz="1400" dirty="0" smtClean="0"/>
              <a:t>Right-outer join rows = when source not matched</a:t>
            </a:r>
          </a:p>
          <a:p>
            <a:pPr lvl="1" algn="just" eaLnBrk="1" hangingPunct="1">
              <a:buNone/>
            </a:pPr>
            <a:endParaRPr lang="en-US" sz="1400" b="1" dirty="0" smtClean="0"/>
          </a:p>
          <a:p>
            <a:pPr lvl="1" algn="just" eaLnBrk="1" hangingPunct="1">
              <a:buNone/>
            </a:pPr>
            <a:r>
              <a:rPr lang="en-US" sz="1400" b="1" dirty="0" smtClean="0"/>
              <a:t>Determinism</a:t>
            </a:r>
          </a:p>
          <a:p>
            <a:pPr lvl="2" algn="just" eaLnBrk="1" hangingPunct="1"/>
            <a:r>
              <a:rPr lang="en-US" sz="1400" dirty="0" smtClean="0"/>
              <a:t>UPDATE using a join is non-deterministic - If more than one row in source matches ON clause, either/any row can be used for UPDATE.</a:t>
            </a:r>
          </a:p>
          <a:p>
            <a:pPr lvl="2" algn="just" eaLnBrk="1" hangingPunct="1"/>
            <a:r>
              <a:rPr lang="en-US" sz="1400" dirty="0" smtClean="0"/>
              <a:t>MERGE is deterministic – if more than one row in source matches ON  clause, its an error. </a:t>
            </a:r>
          </a:p>
          <a:p>
            <a:pPr lvl="1" eaLnBrk="1" hangingPunct="1">
              <a:buNone/>
            </a:pPr>
            <a:endParaRPr lang="en-US" sz="1400" dirty="0" smtClean="0">
              <a:solidFill>
                <a:srgbClr val="2D9F0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28</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dirty="0" smtClean="0"/>
              <a:t>Merge Statement (Example)</a:t>
            </a:r>
          </a:p>
          <a:p>
            <a:pPr lvl="1" eaLnBrk="1" hangingPunct="1"/>
            <a:r>
              <a:rPr lang="en-US" sz="1600" dirty="0" smtClean="0"/>
              <a:t>Create a source table and insert values </a:t>
            </a:r>
          </a:p>
          <a:p>
            <a:pPr lvl="1" eaLnBrk="1" hangingPunct="1">
              <a:buNone/>
            </a:pPr>
            <a:r>
              <a:rPr lang="en-US" sz="1600" dirty="0" smtClean="0"/>
              <a:t>	</a:t>
            </a:r>
            <a:r>
              <a:rPr lang="en-US" sz="1600" dirty="0" smtClean="0">
                <a:solidFill>
                  <a:srgbClr val="209D03"/>
                </a:solidFill>
              </a:rPr>
              <a:t>CREATE TABLE </a:t>
            </a:r>
            <a:r>
              <a:rPr lang="en-US" sz="1600" dirty="0" err="1" smtClean="0">
                <a:solidFill>
                  <a:srgbClr val="209D03"/>
                </a:solidFill>
              </a:rPr>
              <a:t>MyMergeSourceTable</a:t>
            </a:r>
            <a:r>
              <a:rPr lang="en-US" sz="1600" dirty="0" smtClean="0">
                <a:solidFill>
                  <a:srgbClr val="209D03"/>
                </a:solidFill>
              </a:rPr>
              <a:t> (ID </a:t>
            </a:r>
            <a:r>
              <a:rPr lang="en-US" sz="1600" dirty="0" err="1" smtClean="0">
                <a:solidFill>
                  <a:srgbClr val="209D03"/>
                </a:solidFill>
              </a:rPr>
              <a:t>int</a:t>
            </a:r>
            <a:r>
              <a:rPr lang="en-US" sz="1600" dirty="0" smtClean="0">
                <a:solidFill>
                  <a:srgbClr val="209D03"/>
                </a:solidFill>
              </a:rPr>
              <a:t>, Vehicle </a:t>
            </a:r>
            <a:r>
              <a:rPr lang="en-US" sz="1600" dirty="0" err="1" smtClean="0">
                <a:solidFill>
                  <a:srgbClr val="209D03"/>
                </a:solidFill>
              </a:rPr>
              <a:t>varchar</a:t>
            </a:r>
            <a:r>
              <a:rPr lang="en-US" sz="1600" dirty="0" smtClean="0">
                <a:solidFill>
                  <a:srgbClr val="209D03"/>
                </a:solidFill>
              </a:rPr>
              <a:t>(20)) </a:t>
            </a:r>
          </a:p>
          <a:p>
            <a:pPr lvl="1" eaLnBrk="1" hangingPunct="1">
              <a:buNone/>
            </a:pPr>
            <a:r>
              <a:rPr lang="en-US" sz="1600" dirty="0" smtClean="0">
                <a:solidFill>
                  <a:srgbClr val="209D03"/>
                </a:solidFill>
              </a:rPr>
              <a:t>	INSERT INTO </a:t>
            </a:r>
            <a:r>
              <a:rPr lang="en-US" sz="1600" dirty="0" err="1" smtClean="0">
                <a:solidFill>
                  <a:srgbClr val="209D03"/>
                </a:solidFill>
              </a:rPr>
              <a:t>MyMergeSourceTable</a:t>
            </a:r>
            <a:r>
              <a:rPr lang="en-US" sz="1600" dirty="0" smtClean="0">
                <a:solidFill>
                  <a:srgbClr val="209D03"/>
                </a:solidFill>
              </a:rPr>
              <a:t> VALUES (1, 'Bicycle'), (2, 'Car'), (3, 'Truck') </a:t>
            </a:r>
          </a:p>
          <a:p>
            <a:pPr lvl="1" eaLnBrk="1" hangingPunct="1">
              <a:buNone/>
            </a:pPr>
            <a:endParaRPr lang="en-US" sz="1600" dirty="0" smtClean="0">
              <a:solidFill>
                <a:srgbClr val="209D03"/>
              </a:solidFill>
            </a:endParaRPr>
          </a:p>
          <a:p>
            <a:pPr lvl="1" eaLnBrk="1" hangingPunct="1"/>
            <a:r>
              <a:rPr lang="en-US" sz="1600" dirty="0" smtClean="0"/>
              <a:t>Create a target table and insert values</a:t>
            </a:r>
          </a:p>
          <a:p>
            <a:pPr lvl="1" eaLnBrk="1" hangingPunct="1">
              <a:buNone/>
            </a:pPr>
            <a:r>
              <a:rPr lang="en-US" sz="1600" dirty="0" smtClean="0">
                <a:solidFill>
                  <a:srgbClr val="209D03"/>
                </a:solidFill>
              </a:rPr>
              <a:t>	CREATE TABLE </a:t>
            </a:r>
            <a:r>
              <a:rPr lang="en-US" sz="1600" dirty="0" err="1" smtClean="0">
                <a:solidFill>
                  <a:srgbClr val="209D03"/>
                </a:solidFill>
              </a:rPr>
              <a:t>MyMergeTargetTable</a:t>
            </a:r>
            <a:r>
              <a:rPr lang="en-US" sz="1600" dirty="0" smtClean="0">
                <a:solidFill>
                  <a:srgbClr val="209D03"/>
                </a:solidFill>
              </a:rPr>
              <a:t> (ID </a:t>
            </a:r>
            <a:r>
              <a:rPr lang="en-US" sz="1600" dirty="0" err="1" smtClean="0">
                <a:solidFill>
                  <a:srgbClr val="209D03"/>
                </a:solidFill>
              </a:rPr>
              <a:t>int</a:t>
            </a:r>
            <a:r>
              <a:rPr lang="en-US" sz="1600" dirty="0" smtClean="0">
                <a:solidFill>
                  <a:srgbClr val="209D03"/>
                </a:solidFill>
              </a:rPr>
              <a:t>, Vehicle </a:t>
            </a:r>
            <a:r>
              <a:rPr lang="en-US" sz="1600" dirty="0" err="1" smtClean="0">
                <a:solidFill>
                  <a:srgbClr val="209D03"/>
                </a:solidFill>
              </a:rPr>
              <a:t>varchar</a:t>
            </a:r>
            <a:r>
              <a:rPr lang="en-US" sz="1600" dirty="0" smtClean="0">
                <a:solidFill>
                  <a:srgbClr val="209D03"/>
                </a:solidFill>
              </a:rPr>
              <a:t>(20)) </a:t>
            </a:r>
          </a:p>
          <a:p>
            <a:pPr lvl="1" eaLnBrk="1" hangingPunct="1">
              <a:buNone/>
            </a:pPr>
            <a:r>
              <a:rPr lang="en-US" sz="1600" dirty="0" smtClean="0">
                <a:solidFill>
                  <a:srgbClr val="209D03"/>
                </a:solidFill>
              </a:rPr>
              <a:t>	INSERT INTO </a:t>
            </a:r>
            <a:r>
              <a:rPr lang="en-US" sz="1600" dirty="0" err="1" smtClean="0">
                <a:solidFill>
                  <a:srgbClr val="209D03"/>
                </a:solidFill>
              </a:rPr>
              <a:t>MyMergeTargetTable</a:t>
            </a:r>
            <a:r>
              <a:rPr lang="en-US" sz="1600" dirty="0" smtClean="0">
                <a:solidFill>
                  <a:srgbClr val="209D03"/>
                </a:solidFill>
              </a:rPr>
              <a:t> VALUES (1, 'Bicycle'), (2, 'Sedan'), (4, 'Van') </a:t>
            </a:r>
          </a:p>
          <a:p>
            <a:pPr lvl="1" eaLnBrk="1" hangingPunct="1">
              <a:buNone/>
            </a:pPr>
            <a:r>
              <a:rPr lang="en-US" sz="1600" dirty="0" smtClean="0">
                <a:solidFill>
                  <a:srgbClr val="209D03"/>
                </a:solidFill>
              </a:rPr>
              <a:t>	</a:t>
            </a:r>
          </a:p>
          <a:p>
            <a:pPr lvl="1" eaLnBrk="1" hangingPunct="1"/>
            <a:r>
              <a:rPr lang="en-US" sz="1600" dirty="0" smtClean="0"/>
              <a:t>Use Merge statement to merge the data from source to target table</a:t>
            </a:r>
          </a:p>
          <a:p>
            <a:pPr lvl="1" eaLnBrk="1" hangingPunct="1">
              <a:buNone/>
            </a:pPr>
            <a:r>
              <a:rPr lang="en-US" sz="1600" dirty="0" smtClean="0">
                <a:solidFill>
                  <a:srgbClr val="209D03"/>
                </a:solidFill>
              </a:rPr>
              <a:t>	MERGE </a:t>
            </a:r>
            <a:r>
              <a:rPr lang="en-US" sz="1600" dirty="0" err="1" smtClean="0">
                <a:solidFill>
                  <a:srgbClr val="209D03"/>
                </a:solidFill>
              </a:rPr>
              <a:t>MyMergeTargetTable</a:t>
            </a:r>
            <a:r>
              <a:rPr lang="en-US" sz="1600" dirty="0" smtClean="0">
                <a:solidFill>
                  <a:srgbClr val="209D03"/>
                </a:solidFill>
              </a:rPr>
              <a:t> AS </a:t>
            </a:r>
            <a:r>
              <a:rPr lang="en-US" sz="1600" dirty="0" err="1" smtClean="0">
                <a:solidFill>
                  <a:srgbClr val="209D03"/>
                </a:solidFill>
              </a:rPr>
              <a:t>TargetTable</a:t>
            </a:r>
            <a:r>
              <a:rPr lang="en-US" sz="1600" dirty="0" smtClean="0">
                <a:solidFill>
                  <a:srgbClr val="209D03"/>
                </a:solidFill>
              </a:rPr>
              <a:t> </a:t>
            </a:r>
          </a:p>
          <a:p>
            <a:pPr lvl="1" eaLnBrk="1" hangingPunct="1">
              <a:buNone/>
            </a:pPr>
            <a:r>
              <a:rPr lang="en-US" sz="1600" dirty="0" smtClean="0">
                <a:solidFill>
                  <a:srgbClr val="209D03"/>
                </a:solidFill>
              </a:rPr>
              <a:t>	USING (SELECT ID, Vehicle FROM </a:t>
            </a:r>
            <a:r>
              <a:rPr lang="en-US" sz="1600" dirty="0" err="1" smtClean="0">
                <a:solidFill>
                  <a:srgbClr val="209D03"/>
                </a:solidFill>
              </a:rPr>
              <a:t>MyMergeSourceTable</a:t>
            </a:r>
            <a:r>
              <a:rPr lang="en-US" sz="1600" dirty="0" smtClean="0">
                <a:solidFill>
                  <a:srgbClr val="209D03"/>
                </a:solidFill>
              </a:rPr>
              <a:t>) </a:t>
            </a:r>
            <a:r>
              <a:rPr lang="en-US" sz="1600" dirty="0" err="1" smtClean="0">
                <a:solidFill>
                  <a:srgbClr val="209D03"/>
                </a:solidFill>
              </a:rPr>
              <a:t>SourceTable</a:t>
            </a:r>
            <a:r>
              <a:rPr lang="en-US" sz="1600" dirty="0" smtClean="0">
                <a:solidFill>
                  <a:srgbClr val="209D03"/>
                </a:solidFill>
              </a:rPr>
              <a:t> </a:t>
            </a:r>
          </a:p>
          <a:p>
            <a:pPr lvl="1" eaLnBrk="1" hangingPunct="1">
              <a:buNone/>
            </a:pPr>
            <a:r>
              <a:rPr lang="en-US" sz="1600" dirty="0" smtClean="0">
                <a:solidFill>
                  <a:srgbClr val="209D03"/>
                </a:solidFill>
              </a:rPr>
              <a:t>	ON (TargetTable.ID = SourceTable.ID) </a:t>
            </a:r>
          </a:p>
          <a:p>
            <a:pPr lvl="1" eaLnBrk="1" hangingPunct="1">
              <a:buNone/>
            </a:pPr>
            <a:r>
              <a:rPr lang="en-US" sz="1600" dirty="0" smtClean="0">
                <a:solidFill>
                  <a:srgbClr val="209D03"/>
                </a:solidFill>
              </a:rPr>
              <a:t>	WHEN MATCHED THEN UPDATE SET Vehicle = </a:t>
            </a:r>
            <a:r>
              <a:rPr lang="en-US" sz="1600" dirty="0" err="1" smtClean="0">
                <a:solidFill>
                  <a:srgbClr val="209D03"/>
                </a:solidFill>
              </a:rPr>
              <a:t>SourceTable.Vehicle</a:t>
            </a:r>
            <a:r>
              <a:rPr lang="en-US" sz="1600" dirty="0" smtClean="0">
                <a:solidFill>
                  <a:srgbClr val="209D03"/>
                </a:solidFill>
              </a:rPr>
              <a:t> </a:t>
            </a:r>
          </a:p>
          <a:p>
            <a:pPr lvl="1" eaLnBrk="1" hangingPunct="1">
              <a:buNone/>
            </a:pPr>
            <a:r>
              <a:rPr lang="en-US" sz="1600" dirty="0" smtClean="0">
                <a:solidFill>
                  <a:srgbClr val="209D03"/>
                </a:solidFill>
              </a:rPr>
              <a:t>	WHEN NOT MATCHED BY TARGET THEN INSERT VALUES (ID, Vehicle) </a:t>
            </a:r>
          </a:p>
          <a:p>
            <a:pPr lvl="1" eaLnBrk="1" hangingPunct="1">
              <a:buNone/>
            </a:pPr>
            <a:r>
              <a:rPr lang="en-US" sz="1600" dirty="0" smtClean="0">
                <a:solidFill>
                  <a:srgbClr val="209D03"/>
                </a:solidFill>
              </a:rPr>
              <a:t>	WHEN NOT MATCHED BY SOURCE THEN DELETE;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29</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dirty="0" smtClean="0"/>
              <a:t>Grouping sets</a:t>
            </a:r>
          </a:p>
          <a:p>
            <a:pPr lvl="1" algn="just" eaLnBrk="1" hangingPunct="1"/>
            <a:r>
              <a:rPr lang="en-US" sz="1400" dirty="0" smtClean="0"/>
              <a:t>NEW ISO-Compliant GROUPING SETS </a:t>
            </a:r>
            <a:r>
              <a:rPr lang="en-US" sz="1400" dirty="0" err="1" smtClean="0"/>
              <a:t>subclause</a:t>
            </a:r>
            <a:r>
              <a:rPr lang="en-US" sz="1400" dirty="0" smtClean="0"/>
              <a:t> of GROUP BY clause allows custom aggregations </a:t>
            </a:r>
            <a:r>
              <a:rPr lang="en-US" sz="1400" dirty="0" err="1" smtClean="0"/>
              <a:t>ie</a:t>
            </a:r>
            <a:r>
              <a:rPr lang="en-US" sz="1400" dirty="0" smtClean="0"/>
              <a:t> define multiple groupings in the same query.</a:t>
            </a:r>
          </a:p>
          <a:p>
            <a:pPr lvl="1" algn="just" eaLnBrk="1" hangingPunct="1"/>
            <a:r>
              <a:rPr lang="en-US" sz="1400" dirty="0" smtClean="0"/>
              <a:t>Similar to ROLLUP and CUBE, but much more flexible.</a:t>
            </a:r>
          </a:p>
          <a:p>
            <a:pPr lvl="1" algn="just" eaLnBrk="1" hangingPunct="1"/>
            <a:r>
              <a:rPr lang="en-US" sz="1400" dirty="0" smtClean="0"/>
              <a:t>If you want to unify the result sets of multiple GROUP BY queries, each with a different grouping set, instead of using UNION ALL set operation between the queries, list all grouping sets using the GROUPING SET subclause to get the same result.</a:t>
            </a:r>
          </a:p>
          <a:p>
            <a:pPr lvl="1" algn="just" eaLnBrk="1" hangingPunct="1"/>
            <a:r>
              <a:rPr lang="en-US" sz="1400" b="1" dirty="0" smtClean="0"/>
              <a:t>GROUPING_ID</a:t>
            </a:r>
            <a:r>
              <a:rPr lang="en-US" sz="1400" dirty="0" smtClean="0"/>
              <a:t> function lets you identify the grouping set that each result row belongs to.</a:t>
            </a:r>
          </a:p>
          <a:p>
            <a:pPr lvl="1" algn="just" eaLnBrk="1" hangingPunct="1"/>
            <a:r>
              <a:rPr lang="en-US" sz="1400" dirty="0" smtClean="0"/>
              <a:t>NULLs are used as placeholders in result set.</a:t>
            </a:r>
          </a:p>
          <a:p>
            <a:pPr eaLnBrk="1" hangingPunct="1">
              <a:buNone/>
            </a:pPr>
            <a:r>
              <a:rPr lang="en-US" dirty="0" smtClean="0"/>
              <a:t>	</a:t>
            </a:r>
            <a:r>
              <a:rPr lang="en-US" sz="1600" dirty="0" smtClean="0"/>
              <a:t>Example</a:t>
            </a:r>
          </a:p>
          <a:p>
            <a:pPr>
              <a:buNone/>
            </a:pPr>
            <a:r>
              <a:rPr lang="en-US" sz="1600" dirty="0" smtClean="0">
                <a:solidFill>
                  <a:srgbClr val="2D9F01"/>
                </a:solidFill>
              </a:rPr>
              <a:t>	</a:t>
            </a:r>
            <a:r>
              <a:rPr lang="en-US" sz="1400" dirty="0" smtClean="0">
                <a:solidFill>
                  <a:srgbClr val="2D9F01"/>
                </a:solidFill>
                <a:cs typeface="Courier New" pitchFamily="49" charset="0"/>
              </a:rPr>
              <a:t>SELECT </a:t>
            </a: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empid</a:t>
            </a:r>
            <a:r>
              <a:rPr lang="en-US" sz="1400" dirty="0" smtClean="0">
                <a:solidFill>
                  <a:srgbClr val="2D9F01"/>
                </a:solidFill>
                <a:cs typeface="Courier New" pitchFamily="49" charset="0"/>
              </a:rPr>
              <a:t>,  YEAR(</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AS </a:t>
            </a:r>
            <a:r>
              <a:rPr lang="en-US" sz="1400" dirty="0" err="1" smtClean="0">
                <a:solidFill>
                  <a:srgbClr val="2D9F01"/>
                </a:solidFill>
                <a:cs typeface="Courier New" pitchFamily="49" charset="0"/>
              </a:rPr>
              <a:t>orderyear</a:t>
            </a:r>
            <a:r>
              <a:rPr lang="en-US" sz="1400" dirty="0" smtClean="0">
                <a:solidFill>
                  <a:srgbClr val="2D9F01"/>
                </a:solidFill>
                <a:cs typeface="Courier New" pitchFamily="49" charset="0"/>
              </a:rPr>
              <a:t>, SUM(qty) AS qty</a:t>
            </a:r>
          </a:p>
          <a:p>
            <a:pPr>
              <a:buNone/>
            </a:pPr>
            <a:r>
              <a:rPr lang="en-US" sz="1400" dirty="0" smtClean="0">
                <a:solidFill>
                  <a:srgbClr val="2D9F01"/>
                </a:solidFill>
                <a:cs typeface="Courier New" pitchFamily="49" charset="0"/>
              </a:rPr>
              <a:t>	FROM </a:t>
            </a:r>
            <a:r>
              <a:rPr lang="en-US" sz="1400" dirty="0" err="1" smtClean="0">
                <a:solidFill>
                  <a:srgbClr val="2D9F01"/>
                </a:solidFill>
                <a:cs typeface="Courier New" pitchFamily="49" charset="0"/>
              </a:rPr>
              <a:t>dbo.Orders</a:t>
            </a:r>
            <a:r>
              <a:rPr lang="en-US" sz="1400" dirty="0" smtClean="0">
                <a:solidFill>
                  <a:srgbClr val="2D9F01"/>
                </a:solidFill>
                <a:cs typeface="Courier New" pitchFamily="49" charset="0"/>
              </a:rPr>
              <a:t> GROUP BY GROUPING SETS</a:t>
            </a:r>
          </a:p>
          <a:p>
            <a:pPr>
              <a:buNone/>
            </a:pPr>
            <a:r>
              <a:rPr lang="en-US" sz="1400" dirty="0" smtClean="0">
                <a:solidFill>
                  <a:srgbClr val="2D9F01"/>
                </a:solidFill>
                <a:cs typeface="Courier New" pitchFamily="49" charset="0"/>
              </a:rPr>
              <a:t>	(</a:t>
            </a:r>
          </a:p>
          <a:p>
            <a:pPr lvl="1">
              <a:buNone/>
            </a:pPr>
            <a:r>
              <a:rPr lang="en-US" sz="1400" dirty="0" smtClean="0">
                <a:solidFill>
                  <a:srgbClr val="2D9F01"/>
                </a:solidFill>
                <a:cs typeface="Courier New" pitchFamily="49" charset="0"/>
              </a:rPr>
              <a:t>  ( </a:t>
            </a: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empid</a:t>
            </a:r>
            <a:r>
              <a:rPr lang="en-US" sz="1400" dirty="0" smtClean="0">
                <a:solidFill>
                  <a:srgbClr val="2D9F01"/>
                </a:solidFill>
                <a:cs typeface="Courier New" pitchFamily="49" charset="0"/>
              </a:rPr>
              <a:t>, YEAR(</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a:t>
            </a:r>
          </a:p>
          <a:p>
            <a:pPr lvl="1">
              <a:buNone/>
            </a:pPr>
            <a:r>
              <a:rPr lang="en-US" sz="1400" dirty="0" smtClean="0">
                <a:solidFill>
                  <a:srgbClr val="2D9F01"/>
                </a:solidFill>
                <a:cs typeface="Courier New" pitchFamily="49" charset="0"/>
              </a:rPr>
              <a:t>  ( </a:t>
            </a: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YEAR(</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a:t>
            </a:r>
          </a:p>
          <a:p>
            <a:pPr lvl="1">
              <a:buNone/>
            </a:pPr>
            <a:r>
              <a:rPr lang="en-US" sz="1400" dirty="0" smtClean="0">
                <a:solidFill>
                  <a:srgbClr val="2D9F01"/>
                </a:solidFill>
                <a:cs typeface="Courier New" pitchFamily="49" charset="0"/>
              </a:rPr>
              <a:t>  ( </a:t>
            </a:r>
            <a:r>
              <a:rPr lang="en-US" sz="1400" dirty="0" err="1" smtClean="0">
                <a:solidFill>
                  <a:srgbClr val="2D9F01"/>
                </a:solidFill>
                <a:cs typeface="Courier New" pitchFamily="49" charset="0"/>
              </a:rPr>
              <a:t>empid</a:t>
            </a:r>
            <a:r>
              <a:rPr lang="en-US" sz="1400" dirty="0" smtClean="0">
                <a:solidFill>
                  <a:srgbClr val="2D9F01"/>
                </a:solidFill>
                <a:cs typeface="Courier New" pitchFamily="49" charset="0"/>
              </a:rPr>
              <a:t>, YEAR(</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a:t>
            </a:r>
          </a:p>
          <a:p>
            <a:pPr lvl="1">
              <a:buNone/>
            </a:pPr>
            <a:r>
              <a:rPr lang="en-US" sz="1400" dirty="0" smtClean="0">
                <a:solidFill>
                  <a:srgbClr val="2D9F01"/>
                </a:solidFill>
                <a:cs typeface="Courier New" pitchFamily="49" charset="0"/>
              </a:rPr>
              <a:t>  ()</a:t>
            </a:r>
          </a:p>
          <a:p>
            <a:pPr lvl="1">
              <a:buNone/>
            </a:pPr>
            <a:r>
              <a:rPr lang="en-US" sz="1400" dirty="0" smtClean="0">
                <a:solidFill>
                  <a:srgbClr val="2D9F01"/>
                </a:solidFill>
                <a:cs typeface="Courier New" pitchFamily="49" charset="0"/>
              </a:rPr>
              <a:t>);</a:t>
            </a:r>
          </a:p>
          <a:p>
            <a:pPr lvl="1" algn="just" eaLnBrk="1" hangingPunct="1">
              <a:buNone/>
            </a:pPr>
            <a:endParaRPr lang="en-US" dirty="0" smtClean="0"/>
          </a:p>
          <a:p>
            <a:pPr lvl="1" eaLnBrk="1" hangingPunct="1">
              <a:buNone/>
            </a:pPr>
            <a:endParaRPr lang="en-US" sz="1800" dirty="0" smtClean="0">
              <a:solidFill>
                <a:srgbClr val="209D03"/>
              </a:solidFill>
            </a:endParaRPr>
          </a:p>
          <a:p>
            <a:pPr lvl="1" eaLnBrk="1" hangingPunct="1">
              <a:buNone/>
            </a:pPr>
            <a:r>
              <a:rPr lang="en-US" dirty="0" smtClean="0"/>
              <a:t>	</a:t>
            </a:r>
            <a:endParaRPr lang="en-US" sz="1800" dirty="0" smtClean="0">
              <a:solidFill>
                <a:srgbClr val="209D03"/>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BD1073CF-BA55-4779-9A9F-23DE1822E1D5}" type="slidenum">
              <a:rPr lang="en-US" smtClean="0"/>
              <a:pPr/>
              <a:t>3</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Icons Used</a:t>
            </a:r>
          </a:p>
        </p:txBody>
      </p:sp>
      <p:pic>
        <p:nvPicPr>
          <p:cNvPr id="5124" name="Picture 6"/>
          <p:cNvPicPr>
            <a:picLocks noChangeAspect="1" noChangeArrowheads="1"/>
          </p:cNvPicPr>
          <p:nvPr/>
        </p:nvPicPr>
        <p:blipFill>
          <a:blip r:embed="rId2" cstate="print"/>
          <a:srcRect/>
          <a:stretch>
            <a:fillRect/>
          </a:stretch>
        </p:blipFill>
        <p:spPr bwMode="auto">
          <a:xfrm>
            <a:off x="609600" y="1490663"/>
            <a:ext cx="1023938" cy="1023937"/>
          </a:xfrm>
          <a:prstGeom prst="rect">
            <a:avLst/>
          </a:prstGeom>
          <a:noFill/>
          <a:ln w="9525" algn="ctr">
            <a:noFill/>
            <a:miter lim="800000"/>
            <a:headEnd/>
            <a:tailEnd/>
          </a:ln>
        </p:spPr>
      </p:pic>
      <p:sp>
        <p:nvSpPr>
          <p:cNvPr id="5125" name="Text Box 7"/>
          <p:cNvSpPr txBox="1">
            <a:spLocks noChangeArrowheads="1"/>
          </p:cNvSpPr>
          <p:nvPr/>
        </p:nvSpPr>
        <p:spPr bwMode="auto">
          <a:xfrm>
            <a:off x="1676400" y="2027238"/>
            <a:ext cx="1600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Questions</a:t>
            </a:r>
          </a:p>
        </p:txBody>
      </p:sp>
      <p:sp>
        <p:nvSpPr>
          <p:cNvPr id="5126" name="Text Box 8"/>
          <p:cNvSpPr txBox="1">
            <a:spLocks noChangeArrowheads="1"/>
          </p:cNvSpPr>
          <p:nvPr/>
        </p:nvSpPr>
        <p:spPr bwMode="auto">
          <a:xfrm>
            <a:off x="7424738" y="5410200"/>
            <a:ext cx="12954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Contacts</a:t>
            </a:r>
          </a:p>
        </p:txBody>
      </p:sp>
      <p:pic>
        <p:nvPicPr>
          <p:cNvPr id="5127" name="Picture 9"/>
          <p:cNvPicPr>
            <a:picLocks noChangeAspect="1" noChangeArrowheads="1"/>
          </p:cNvPicPr>
          <p:nvPr/>
        </p:nvPicPr>
        <p:blipFill>
          <a:blip r:embed="rId3" cstate="print"/>
          <a:srcRect/>
          <a:stretch>
            <a:fillRect/>
          </a:stretch>
        </p:blipFill>
        <p:spPr bwMode="auto">
          <a:xfrm>
            <a:off x="6400800" y="3124200"/>
            <a:ext cx="1143000" cy="1143000"/>
          </a:xfrm>
          <a:prstGeom prst="rect">
            <a:avLst/>
          </a:prstGeom>
          <a:noFill/>
          <a:ln w="9525" algn="ctr">
            <a:noFill/>
            <a:miter lim="800000"/>
            <a:headEnd/>
            <a:tailEnd/>
          </a:ln>
        </p:spPr>
      </p:pic>
      <p:sp>
        <p:nvSpPr>
          <p:cNvPr id="5128" name="Text Box 10"/>
          <p:cNvSpPr txBox="1">
            <a:spLocks noChangeArrowheads="1"/>
          </p:cNvSpPr>
          <p:nvPr/>
        </p:nvSpPr>
        <p:spPr bwMode="auto">
          <a:xfrm>
            <a:off x="7434263" y="3810000"/>
            <a:ext cx="12192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Reference</a:t>
            </a:r>
          </a:p>
        </p:txBody>
      </p:sp>
      <p:sp>
        <p:nvSpPr>
          <p:cNvPr id="5129" name="Text Box 12"/>
          <p:cNvSpPr txBox="1">
            <a:spLocks noChangeArrowheads="1"/>
          </p:cNvSpPr>
          <p:nvPr/>
        </p:nvSpPr>
        <p:spPr bwMode="auto">
          <a:xfrm>
            <a:off x="1566863" y="5478463"/>
            <a:ext cx="1698625"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Demonstration</a:t>
            </a:r>
          </a:p>
        </p:txBody>
      </p:sp>
      <p:pic>
        <p:nvPicPr>
          <p:cNvPr id="5130" name="Picture 13"/>
          <p:cNvPicPr>
            <a:picLocks noChangeAspect="1" noChangeArrowheads="1"/>
          </p:cNvPicPr>
          <p:nvPr/>
        </p:nvPicPr>
        <p:blipFill>
          <a:blip r:embed="rId4" cstate="print"/>
          <a:srcRect/>
          <a:stretch>
            <a:fillRect/>
          </a:stretch>
        </p:blipFill>
        <p:spPr bwMode="auto">
          <a:xfrm>
            <a:off x="3560763" y="1447800"/>
            <a:ext cx="968375" cy="987425"/>
          </a:xfrm>
          <a:prstGeom prst="rect">
            <a:avLst/>
          </a:prstGeom>
          <a:noFill/>
          <a:ln w="9525" algn="ctr">
            <a:noFill/>
            <a:miter lim="800000"/>
            <a:headEnd/>
            <a:tailEnd/>
          </a:ln>
        </p:spPr>
      </p:pic>
      <p:sp>
        <p:nvSpPr>
          <p:cNvPr id="5131"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Hands on Exercise</a:t>
            </a:r>
          </a:p>
        </p:txBody>
      </p:sp>
      <p:sp>
        <p:nvSpPr>
          <p:cNvPr id="5132" name="Text Box 16"/>
          <p:cNvSpPr txBox="1">
            <a:spLocks noChangeArrowheads="1"/>
          </p:cNvSpPr>
          <p:nvPr/>
        </p:nvSpPr>
        <p:spPr bwMode="auto">
          <a:xfrm>
            <a:off x="1589088" y="3671888"/>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Coding Standards</a:t>
            </a:r>
          </a:p>
        </p:txBody>
      </p:sp>
      <p:pic>
        <p:nvPicPr>
          <p:cNvPr id="5133" name="Picture 17"/>
          <p:cNvPicPr>
            <a:picLocks noChangeAspect="1" noChangeArrowheads="1"/>
          </p:cNvPicPr>
          <p:nvPr/>
        </p:nvPicPr>
        <p:blipFill>
          <a:blip r:embed="rId5" cstate="print"/>
          <a:srcRect/>
          <a:stretch>
            <a:fillRect/>
          </a:stretch>
        </p:blipFill>
        <p:spPr bwMode="auto">
          <a:xfrm>
            <a:off x="682625" y="3200400"/>
            <a:ext cx="841375" cy="1111250"/>
          </a:xfrm>
          <a:prstGeom prst="rect">
            <a:avLst/>
          </a:prstGeom>
          <a:noFill/>
          <a:ln w="9525" algn="ctr">
            <a:noFill/>
            <a:miter lim="800000"/>
            <a:headEnd/>
            <a:tailEnd/>
          </a:ln>
        </p:spPr>
      </p:pic>
      <p:sp>
        <p:nvSpPr>
          <p:cNvPr id="5134" name="Text Box 18"/>
          <p:cNvSpPr txBox="1">
            <a:spLocks noChangeArrowheads="1"/>
          </p:cNvSpPr>
          <p:nvPr/>
        </p:nvSpPr>
        <p:spPr bwMode="auto">
          <a:xfrm>
            <a:off x="4581525" y="3714750"/>
            <a:ext cx="1447800" cy="517525"/>
          </a:xfrm>
          <a:prstGeom prst="rect">
            <a:avLst/>
          </a:prstGeom>
          <a:noFill/>
          <a:ln w="9525" algn="ctr">
            <a:noFill/>
            <a:miter lim="800000"/>
            <a:headEnd/>
            <a:tailEnd/>
          </a:ln>
        </p:spPr>
        <p:txBody>
          <a:bodyPr>
            <a:spAutoFit/>
          </a:bodyPr>
          <a:lstStyle/>
          <a:p>
            <a:pPr algn="l" eaLnBrk="0" hangingPunct="0">
              <a:spcBef>
                <a:spcPct val="50000"/>
              </a:spcBef>
            </a:pPr>
            <a:r>
              <a:rPr lang="en-US" sz="1400">
                <a:latin typeface="Cambria" pitchFamily="18" charset="0"/>
              </a:rPr>
              <a:t>Test Your Understanding</a:t>
            </a:r>
          </a:p>
        </p:txBody>
      </p:sp>
      <p:sp>
        <p:nvSpPr>
          <p:cNvPr id="5135"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Tools</a:t>
            </a:r>
          </a:p>
        </p:txBody>
      </p:sp>
      <p:pic>
        <p:nvPicPr>
          <p:cNvPr id="5136" name="Picture 20"/>
          <p:cNvPicPr>
            <a:picLocks noChangeAspect="1" noChangeArrowheads="1"/>
          </p:cNvPicPr>
          <p:nvPr/>
        </p:nvPicPr>
        <p:blipFill>
          <a:blip r:embed="rId6" cstate="print"/>
          <a:srcRect/>
          <a:stretch>
            <a:fillRect/>
          </a:stretch>
        </p:blipFill>
        <p:spPr bwMode="auto">
          <a:xfrm>
            <a:off x="3581400" y="4816475"/>
            <a:ext cx="963613" cy="1066800"/>
          </a:xfrm>
          <a:prstGeom prst="rect">
            <a:avLst/>
          </a:prstGeom>
          <a:noFill/>
          <a:ln w="9525" algn="ctr">
            <a:noFill/>
            <a:miter lim="800000"/>
            <a:headEnd/>
            <a:tailEnd/>
          </a:ln>
        </p:spPr>
      </p:pic>
      <p:sp>
        <p:nvSpPr>
          <p:cNvPr id="5137" name="Text Box 21"/>
          <p:cNvSpPr txBox="1">
            <a:spLocks noChangeArrowheads="1"/>
          </p:cNvSpPr>
          <p:nvPr/>
        </p:nvSpPr>
        <p:spPr bwMode="auto">
          <a:xfrm>
            <a:off x="4572000" y="5286375"/>
            <a:ext cx="1295400" cy="581025"/>
          </a:xfrm>
          <a:prstGeom prst="rect">
            <a:avLst/>
          </a:prstGeom>
          <a:noFill/>
          <a:ln w="9525" algn="ctr">
            <a:noFill/>
            <a:miter lim="800000"/>
            <a:headEnd/>
            <a:tailEnd/>
          </a:ln>
        </p:spPr>
        <p:txBody>
          <a:bodyPr>
            <a:spAutoFit/>
          </a:bodyPr>
          <a:lstStyle/>
          <a:p>
            <a:pPr algn="l" eaLnBrk="0" hangingPunct="0">
              <a:spcBef>
                <a:spcPct val="50000"/>
              </a:spcBef>
            </a:pPr>
            <a:r>
              <a:rPr lang="en-US" sz="1600">
                <a:latin typeface="Cambria" pitchFamily="18" charset="0"/>
              </a:rPr>
              <a:t>A Welcome Break</a:t>
            </a:r>
          </a:p>
        </p:txBody>
      </p:sp>
      <p:pic>
        <p:nvPicPr>
          <p:cNvPr id="5138" name="Picture 27" descr="Contact"/>
          <p:cNvPicPr>
            <a:picLocks noChangeAspect="1" noChangeArrowheads="1"/>
          </p:cNvPicPr>
          <p:nvPr/>
        </p:nvPicPr>
        <p:blipFill>
          <a:blip r:embed="rId7" cstate="print"/>
          <a:srcRect/>
          <a:stretch>
            <a:fillRect/>
          </a:stretch>
        </p:blipFill>
        <p:spPr bwMode="auto">
          <a:xfrm>
            <a:off x="6477000" y="4873625"/>
            <a:ext cx="923925" cy="917575"/>
          </a:xfrm>
          <a:prstGeom prst="rect">
            <a:avLst/>
          </a:prstGeom>
          <a:noFill/>
          <a:ln w="9525">
            <a:noFill/>
            <a:miter lim="800000"/>
            <a:headEnd/>
            <a:tailEnd/>
          </a:ln>
        </p:spPr>
      </p:pic>
      <p:pic>
        <p:nvPicPr>
          <p:cNvPr id="5139" name="Picture 29"/>
          <p:cNvPicPr>
            <a:picLocks noChangeAspect="1" noChangeArrowheads="1"/>
          </p:cNvPicPr>
          <p:nvPr/>
        </p:nvPicPr>
        <p:blipFill>
          <a:blip r:embed="rId8" cstate="print"/>
          <a:srcRect/>
          <a:stretch>
            <a:fillRect/>
          </a:stretch>
        </p:blipFill>
        <p:spPr bwMode="auto">
          <a:xfrm>
            <a:off x="3581400" y="3200400"/>
            <a:ext cx="1004888" cy="1055688"/>
          </a:xfrm>
          <a:prstGeom prst="rect">
            <a:avLst/>
          </a:prstGeom>
          <a:noFill/>
          <a:ln w="9525" algn="ctr">
            <a:noFill/>
            <a:miter lim="800000"/>
            <a:headEnd/>
            <a:tailEnd/>
          </a:ln>
        </p:spPr>
      </p:pic>
      <p:pic>
        <p:nvPicPr>
          <p:cNvPr id="5140" name="Picture 31"/>
          <p:cNvPicPr>
            <a:picLocks noChangeAspect="1" noChangeArrowheads="1"/>
          </p:cNvPicPr>
          <p:nvPr/>
        </p:nvPicPr>
        <p:blipFill>
          <a:blip r:embed="rId9" cstate="print"/>
          <a:srcRect/>
          <a:stretch>
            <a:fillRect/>
          </a:stretch>
        </p:blipFill>
        <p:spPr bwMode="auto">
          <a:xfrm>
            <a:off x="609600" y="5105400"/>
            <a:ext cx="996950" cy="885825"/>
          </a:xfrm>
          <a:prstGeom prst="rect">
            <a:avLst/>
          </a:prstGeom>
          <a:noFill/>
          <a:ln w="9525" algn="ctr">
            <a:noFill/>
            <a:miter lim="800000"/>
            <a:headEnd/>
            <a:tailEnd/>
          </a:ln>
        </p:spPr>
      </p:pic>
      <p:pic>
        <p:nvPicPr>
          <p:cNvPr id="5141" name="Picture 32"/>
          <p:cNvPicPr>
            <a:picLocks noChangeAspect="1" noChangeArrowheads="1"/>
          </p:cNvPicPr>
          <p:nvPr/>
        </p:nvPicPr>
        <p:blipFill>
          <a:blip r:embed="rId10" cstate="print"/>
          <a:srcRect/>
          <a:stretch>
            <a:fillRect/>
          </a:stretch>
        </p:blipFill>
        <p:spPr bwMode="auto">
          <a:xfrm>
            <a:off x="6334125" y="1577975"/>
            <a:ext cx="1133475" cy="10509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30</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dirty="0" smtClean="0"/>
              <a:t>Grouping sets - Grouping sets </a:t>
            </a:r>
            <a:r>
              <a:rPr lang="en-US" dirty="0" err="1" smtClean="0"/>
              <a:t>vs</a:t>
            </a:r>
            <a:r>
              <a:rPr lang="en-US" dirty="0" smtClean="0"/>
              <a:t> CUBE &amp; ROLLUP </a:t>
            </a:r>
            <a:r>
              <a:rPr lang="en-US" dirty="0" err="1" smtClean="0"/>
              <a:t>Subclauses</a:t>
            </a:r>
            <a:endParaRPr lang="en-US" dirty="0" smtClean="0"/>
          </a:p>
          <a:p>
            <a:pPr algn="just" eaLnBrk="1" hangingPunct="1">
              <a:buNone/>
            </a:pPr>
            <a:r>
              <a:rPr lang="en-US" sz="1800" dirty="0" smtClean="0"/>
              <a:t>	</a:t>
            </a:r>
            <a:r>
              <a:rPr lang="en-US" sz="1400" b="1" dirty="0" smtClean="0"/>
              <a:t>CUBE:</a:t>
            </a:r>
            <a:r>
              <a:rPr lang="en-US" sz="1400" dirty="0" smtClean="0"/>
              <a:t> </a:t>
            </a:r>
          </a:p>
          <a:p>
            <a:pPr algn="just" eaLnBrk="1" hangingPunct="1">
              <a:buNone/>
            </a:pPr>
            <a:r>
              <a:rPr lang="en-US" sz="1400" dirty="0" smtClean="0"/>
              <a:t>	Abbreviation for a power set of grouping sets constructed from input elements (2^n grouping sets for n elements)</a:t>
            </a:r>
          </a:p>
          <a:p>
            <a:pPr>
              <a:buNone/>
            </a:pPr>
            <a:r>
              <a:rPr lang="en-US" sz="1400" dirty="0" smtClean="0">
                <a:solidFill>
                  <a:srgbClr val="2D9F01"/>
                </a:solidFill>
                <a:cs typeface="Courier New" pitchFamily="49" charset="0"/>
              </a:rPr>
              <a:t>	SELECT </a:t>
            </a: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empid</a:t>
            </a:r>
            <a:r>
              <a:rPr lang="en-US" sz="1400" dirty="0" smtClean="0">
                <a:solidFill>
                  <a:srgbClr val="2D9F01"/>
                </a:solidFill>
                <a:cs typeface="Courier New" pitchFamily="49" charset="0"/>
              </a:rPr>
              <a:t>, SUM(qty) AS qty  FROM </a:t>
            </a:r>
            <a:r>
              <a:rPr lang="en-US" sz="1400" dirty="0" err="1" smtClean="0">
                <a:solidFill>
                  <a:srgbClr val="2D9F01"/>
                </a:solidFill>
                <a:cs typeface="Courier New" pitchFamily="49" charset="0"/>
              </a:rPr>
              <a:t>dbo.Orders</a:t>
            </a:r>
            <a:r>
              <a:rPr lang="en-US" sz="1400" dirty="0" smtClean="0">
                <a:solidFill>
                  <a:srgbClr val="2D9F01"/>
                </a:solidFill>
                <a:cs typeface="Courier New" pitchFamily="49" charset="0"/>
              </a:rPr>
              <a:t> GROUP BY CUBE(</a:t>
            </a: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empid</a:t>
            </a:r>
            <a:r>
              <a:rPr lang="en-US" sz="1400" dirty="0" smtClean="0">
                <a:solidFill>
                  <a:srgbClr val="2D9F01"/>
                </a:solidFill>
                <a:cs typeface="Courier New" pitchFamily="49" charset="0"/>
              </a:rPr>
              <a:t>);</a:t>
            </a:r>
          </a:p>
          <a:p>
            <a:pPr>
              <a:buNone/>
            </a:pPr>
            <a:r>
              <a:rPr lang="en-US" sz="1400" dirty="0" smtClean="0">
                <a:cs typeface="Courier New" pitchFamily="49" charset="0"/>
              </a:rPr>
              <a:t>	Equivalent to:</a:t>
            </a:r>
          </a:p>
          <a:p>
            <a:pPr>
              <a:buNone/>
            </a:pPr>
            <a:r>
              <a:rPr lang="en-US" sz="1400" b="1" dirty="0" smtClean="0">
                <a:solidFill>
                  <a:srgbClr val="2D9F01"/>
                </a:solidFill>
                <a:cs typeface="Courier New" pitchFamily="49" charset="0"/>
              </a:rPr>
              <a:t>	</a:t>
            </a:r>
            <a:r>
              <a:rPr lang="en-US" sz="1400" dirty="0" smtClean="0">
                <a:solidFill>
                  <a:srgbClr val="2D9F01"/>
                </a:solidFill>
                <a:cs typeface="Courier New" pitchFamily="49" charset="0"/>
              </a:rPr>
              <a:t>SELECT </a:t>
            </a: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empid</a:t>
            </a:r>
            <a:r>
              <a:rPr lang="en-US" sz="1400" dirty="0" smtClean="0">
                <a:solidFill>
                  <a:srgbClr val="2D9F01"/>
                </a:solidFill>
                <a:cs typeface="Courier New" pitchFamily="49" charset="0"/>
              </a:rPr>
              <a:t>, SUM(qty) AS qty FROM </a:t>
            </a:r>
            <a:r>
              <a:rPr lang="en-US" sz="1400" dirty="0" err="1" smtClean="0">
                <a:solidFill>
                  <a:srgbClr val="2D9F01"/>
                </a:solidFill>
                <a:cs typeface="Courier New" pitchFamily="49" charset="0"/>
              </a:rPr>
              <a:t>dbo.Orders</a:t>
            </a:r>
            <a:endParaRPr lang="en-US" sz="1400" dirty="0" smtClean="0">
              <a:solidFill>
                <a:srgbClr val="2D9F01"/>
              </a:solidFill>
              <a:cs typeface="Courier New" pitchFamily="49" charset="0"/>
            </a:endParaRPr>
          </a:p>
          <a:p>
            <a:pPr>
              <a:buNone/>
            </a:pPr>
            <a:r>
              <a:rPr lang="en-US" sz="1400" dirty="0" smtClean="0">
                <a:solidFill>
                  <a:srgbClr val="2D9F01"/>
                </a:solidFill>
                <a:cs typeface="Courier New" pitchFamily="49" charset="0"/>
              </a:rPr>
              <a:t>	GROUP BY GROUPING SETS( (</a:t>
            </a: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empid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empid</a:t>
            </a:r>
            <a:r>
              <a:rPr lang="en-US" sz="1400" dirty="0" smtClean="0">
                <a:solidFill>
                  <a:srgbClr val="2D9F01"/>
                </a:solidFill>
                <a:cs typeface="Courier New" pitchFamily="49" charset="0"/>
              </a:rPr>
              <a:t>), () );</a:t>
            </a:r>
          </a:p>
          <a:p>
            <a:pPr algn="just" eaLnBrk="1" hangingPunct="1">
              <a:buNone/>
            </a:pPr>
            <a:endParaRPr lang="en-US" sz="1400" dirty="0" smtClean="0"/>
          </a:p>
          <a:p>
            <a:pPr algn="just" eaLnBrk="1" hangingPunct="1">
              <a:buNone/>
            </a:pPr>
            <a:r>
              <a:rPr lang="en-US" sz="1400" dirty="0" smtClean="0"/>
              <a:t>	</a:t>
            </a:r>
            <a:r>
              <a:rPr lang="en-US" sz="1400" b="1" dirty="0" smtClean="0"/>
              <a:t>ROLLUP:</a:t>
            </a:r>
            <a:r>
              <a:rPr lang="en-US" sz="1400" dirty="0" smtClean="0"/>
              <a:t> </a:t>
            </a:r>
          </a:p>
          <a:p>
            <a:pPr algn="just" eaLnBrk="1" hangingPunct="1">
              <a:buNone/>
            </a:pPr>
            <a:r>
              <a:rPr lang="en-US" sz="1400" dirty="0" smtClean="0"/>
              <a:t>	Abbreviation for the subset of grouping sets that is relevant in a hierarchy scenario (n+1 grouping sets for n elements)</a:t>
            </a:r>
          </a:p>
          <a:p>
            <a:pPr>
              <a:buNone/>
            </a:pPr>
            <a:r>
              <a:rPr lang="en-US" sz="1400" dirty="0" smtClean="0">
                <a:solidFill>
                  <a:srgbClr val="2D9F01"/>
                </a:solidFill>
                <a:latin typeface="Courier New" pitchFamily="49" charset="0"/>
                <a:cs typeface="Courier New" pitchFamily="49" charset="0"/>
              </a:rPr>
              <a:t>	</a:t>
            </a:r>
            <a:r>
              <a:rPr lang="en-US" sz="1400" dirty="0" smtClean="0">
                <a:solidFill>
                  <a:srgbClr val="2D9F01"/>
                </a:solidFill>
                <a:cs typeface="Courier New" pitchFamily="49" charset="0"/>
              </a:rPr>
              <a:t>SELECT ... GROUP BY ROLLUP(YEAR(</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MONTH(</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DAY(</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a:t>
            </a:r>
          </a:p>
          <a:p>
            <a:pPr>
              <a:buNone/>
            </a:pPr>
            <a:r>
              <a:rPr lang="en-US" sz="1400" dirty="0" smtClean="0">
                <a:cs typeface="Courier New" pitchFamily="49" charset="0"/>
              </a:rPr>
              <a:t>	Equivalent to:</a:t>
            </a:r>
          </a:p>
          <a:p>
            <a:pPr>
              <a:buNone/>
            </a:pPr>
            <a:r>
              <a:rPr lang="en-US" sz="1400" b="1" dirty="0" smtClean="0">
                <a:solidFill>
                  <a:srgbClr val="2D9F01"/>
                </a:solidFill>
                <a:cs typeface="Courier New" pitchFamily="49" charset="0"/>
              </a:rPr>
              <a:t>	</a:t>
            </a:r>
            <a:r>
              <a:rPr lang="en-US" sz="1400" dirty="0" smtClean="0">
                <a:solidFill>
                  <a:srgbClr val="2D9F01"/>
                </a:solidFill>
                <a:cs typeface="Courier New" pitchFamily="49" charset="0"/>
              </a:rPr>
              <a:t>SELECT ... GROUP BY GROUPING SETS(</a:t>
            </a:r>
          </a:p>
          <a:p>
            <a:pPr>
              <a:buNone/>
            </a:pPr>
            <a:r>
              <a:rPr lang="en-US" sz="1400" dirty="0" smtClean="0">
                <a:solidFill>
                  <a:srgbClr val="2D9F01"/>
                </a:solidFill>
                <a:cs typeface="Courier New" pitchFamily="49" charset="0"/>
              </a:rPr>
              <a:t>	(YEAR(</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MONTH(</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DAY(</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a:t>
            </a:r>
          </a:p>
          <a:p>
            <a:pPr>
              <a:buNone/>
            </a:pPr>
            <a:r>
              <a:rPr lang="en-US" sz="1400" dirty="0" smtClean="0">
                <a:solidFill>
                  <a:srgbClr val="2D9F01"/>
                </a:solidFill>
                <a:cs typeface="Courier New" pitchFamily="49" charset="0"/>
              </a:rPr>
              <a:t>	(YEAR(</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MONTH(</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a:t>
            </a:r>
          </a:p>
          <a:p>
            <a:pPr>
              <a:buNone/>
            </a:pPr>
            <a:r>
              <a:rPr lang="en-US" sz="1400" dirty="0" smtClean="0">
                <a:solidFill>
                  <a:srgbClr val="2D9F01"/>
                </a:solidFill>
                <a:cs typeface="Courier New" pitchFamily="49" charset="0"/>
              </a:rPr>
              <a:t>	(YEAR(</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a:t>
            </a:r>
          </a:p>
          <a:p>
            <a:pPr>
              <a:buNone/>
            </a:pPr>
            <a:endParaRPr lang="en-US" sz="1800" dirty="0" smtClean="0">
              <a:solidFill>
                <a:srgbClr val="2D9F01"/>
              </a:solidFill>
              <a:cs typeface="Courier New" pitchFamily="49" charset="0"/>
            </a:endParaRPr>
          </a:p>
          <a:p>
            <a:pPr lvl="1" eaLnBrk="1" hangingPunct="1">
              <a:buNone/>
            </a:pPr>
            <a:r>
              <a:rPr lang="en-US" dirty="0" smtClean="0"/>
              <a:t>	</a:t>
            </a:r>
            <a:endParaRPr lang="en-US" sz="1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31</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dirty="0" smtClean="0"/>
              <a:t>Grouping sets – </a:t>
            </a:r>
            <a:r>
              <a:rPr lang="en-US" dirty="0" err="1" smtClean="0"/>
              <a:t>Grouping_ID</a:t>
            </a:r>
            <a:r>
              <a:rPr lang="en-US" dirty="0" smtClean="0"/>
              <a:t> </a:t>
            </a:r>
            <a:endParaRPr lang="en-US" sz="1800" dirty="0" smtClean="0">
              <a:solidFill>
                <a:srgbClr val="2D9F01"/>
              </a:solidFill>
              <a:cs typeface="Courier New" pitchFamily="49" charset="0"/>
            </a:endParaRPr>
          </a:p>
          <a:p>
            <a:pPr lvl="1"/>
            <a:r>
              <a:rPr lang="en-US" sz="1600" dirty="0" smtClean="0"/>
              <a:t>Accepts a list of elements as input</a:t>
            </a:r>
          </a:p>
          <a:p>
            <a:pPr lvl="1"/>
            <a:r>
              <a:rPr lang="en-US" sz="1600" dirty="0" smtClean="0"/>
              <a:t>Produces an integer bitmap that identifies the grouping set</a:t>
            </a:r>
          </a:p>
          <a:p>
            <a:pPr lvl="1"/>
            <a:r>
              <a:rPr lang="en-US" sz="1600" dirty="0" smtClean="0"/>
              <a:t>Each bit represents a different element</a:t>
            </a:r>
          </a:p>
          <a:p>
            <a:pPr lvl="1"/>
            <a:r>
              <a:rPr lang="en-US" sz="1600" dirty="0" smtClean="0"/>
              <a:t>Bit off (0) – element participated in current grouping set</a:t>
            </a:r>
          </a:p>
          <a:p>
            <a:pPr lvl="1"/>
            <a:r>
              <a:rPr lang="en-US" sz="1600" dirty="0" smtClean="0"/>
              <a:t>Bit on (1) – element did not participate in current grouping set</a:t>
            </a:r>
          </a:p>
          <a:p>
            <a:pPr lvl="1">
              <a:buNone/>
            </a:pPr>
            <a:r>
              <a:rPr lang="en-US" sz="1400" dirty="0" smtClean="0">
                <a:solidFill>
                  <a:srgbClr val="2D9F01"/>
                </a:solidFill>
                <a:cs typeface="Courier New" pitchFamily="49" charset="0"/>
              </a:rPr>
              <a:t> SELECT  GROUPING_ID(</a:t>
            </a:r>
          </a:p>
          <a:p>
            <a:pPr lvl="1">
              <a:buNone/>
            </a:pP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-- 16</a:t>
            </a:r>
          </a:p>
          <a:p>
            <a:pPr lvl="1">
              <a:buNone/>
            </a:pP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empid</a:t>
            </a:r>
            <a:r>
              <a:rPr lang="en-US" sz="1400" dirty="0" smtClean="0">
                <a:solidFill>
                  <a:srgbClr val="2D9F01"/>
                </a:solidFill>
                <a:cs typeface="Courier New" pitchFamily="49" charset="0"/>
              </a:rPr>
              <a:t>,             --  8</a:t>
            </a:r>
          </a:p>
          <a:p>
            <a:pPr lvl="1">
              <a:buNone/>
            </a:pPr>
            <a:r>
              <a:rPr lang="en-US" sz="1400" dirty="0" smtClean="0">
                <a:solidFill>
                  <a:srgbClr val="2D9F01"/>
                </a:solidFill>
                <a:cs typeface="Courier New" pitchFamily="49" charset="0"/>
              </a:rPr>
              <a:t>	YEAR(</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  4</a:t>
            </a:r>
          </a:p>
          <a:p>
            <a:pPr lvl="1">
              <a:buNone/>
            </a:pPr>
            <a:r>
              <a:rPr lang="en-US" sz="1400" dirty="0" smtClean="0">
                <a:solidFill>
                  <a:srgbClr val="2D9F01"/>
                </a:solidFill>
                <a:cs typeface="Courier New" pitchFamily="49" charset="0"/>
              </a:rPr>
              <a:t>	MONTH(</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  2</a:t>
            </a:r>
          </a:p>
          <a:p>
            <a:pPr lvl="1">
              <a:buNone/>
            </a:pPr>
            <a:r>
              <a:rPr lang="en-US" sz="1400" dirty="0" smtClean="0">
                <a:solidFill>
                  <a:srgbClr val="2D9F01"/>
                </a:solidFill>
                <a:cs typeface="Courier New" pitchFamily="49" charset="0"/>
              </a:rPr>
              <a:t>	DAY(</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  1</a:t>
            </a:r>
          </a:p>
          <a:p>
            <a:pPr lvl="1">
              <a:buNone/>
            </a:pPr>
            <a:r>
              <a:rPr lang="en-US" sz="1400" dirty="0" smtClean="0">
                <a:solidFill>
                  <a:srgbClr val="2D9F01"/>
                </a:solidFill>
                <a:cs typeface="Courier New" pitchFamily="49" charset="0"/>
              </a:rPr>
              <a:t>) AS </a:t>
            </a:r>
            <a:r>
              <a:rPr lang="en-US" sz="1400" dirty="0" err="1" smtClean="0">
                <a:solidFill>
                  <a:srgbClr val="2D9F01"/>
                </a:solidFill>
                <a:cs typeface="Courier New" pitchFamily="49" charset="0"/>
              </a:rPr>
              <a:t>grp_id</a:t>
            </a:r>
            <a:r>
              <a:rPr lang="en-US" sz="1400" dirty="0" smtClean="0">
                <a:solidFill>
                  <a:srgbClr val="2D9F01"/>
                </a:solidFill>
                <a:cs typeface="Courier New" pitchFamily="49" charset="0"/>
              </a:rPr>
              <a:t>,</a:t>
            </a:r>
          </a:p>
          <a:p>
            <a:pPr lvl="1">
              <a:buNone/>
            </a:pP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empid</a:t>
            </a:r>
            <a:r>
              <a:rPr lang="en-US" sz="1400" dirty="0" smtClean="0">
                <a:solidFill>
                  <a:srgbClr val="2D9F01"/>
                </a:solidFill>
                <a:cs typeface="Courier New" pitchFamily="49" charset="0"/>
              </a:rPr>
              <a:t>,  YEAR(</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AS </a:t>
            </a:r>
            <a:r>
              <a:rPr lang="en-US" sz="1400" dirty="0" err="1" smtClean="0">
                <a:solidFill>
                  <a:srgbClr val="2D9F01"/>
                </a:solidFill>
                <a:cs typeface="Courier New" pitchFamily="49" charset="0"/>
              </a:rPr>
              <a:t>orderyear</a:t>
            </a:r>
            <a:r>
              <a:rPr lang="en-US" sz="1400" dirty="0" smtClean="0">
                <a:solidFill>
                  <a:srgbClr val="2D9F01"/>
                </a:solidFill>
                <a:cs typeface="Courier New" pitchFamily="49" charset="0"/>
              </a:rPr>
              <a:t>,</a:t>
            </a:r>
          </a:p>
          <a:p>
            <a:pPr lvl="1">
              <a:buNone/>
            </a:pPr>
            <a:r>
              <a:rPr lang="en-US" sz="1400" dirty="0" smtClean="0">
                <a:solidFill>
                  <a:srgbClr val="2D9F01"/>
                </a:solidFill>
                <a:cs typeface="Courier New" pitchFamily="49" charset="0"/>
              </a:rPr>
              <a:t>MONTH(</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AS </a:t>
            </a:r>
            <a:r>
              <a:rPr lang="en-US" sz="1400" dirty="0" err="1" smtClean="0">
                <a:solidFill>
                  <a:srgbClr val="2D9F01"/>
                </a:solidFill>
                <a:cs typeface="Courier New" pitchFamily="49" charset="0"/>
              </a:rPr>
              <a:t>ordermonth</a:t>
            </a:r>
            <a:r>
              <a:rPr lang="en-US" sz="1400" dirty="0" smtClean="0">
                <a:solidFill>
                  <a:srgbClr val="2D9F01"/>
                </a:solidFill>
                <a:cs typeface="Courier New" pitchFamily="49" charset="0"/>
              </a:rPr>
              <a:t>,  DAY(</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AS </a:t>
            </a:r>
            <a:r>
              <a:rPr lang="en-US" sz="1400" dirty="0" err="1" smtClean="0">
                <a:solidFill>
                  <a:srgbClr val="2D9F01"/>
                </a:solidFill>
                <a:cs typeface="Courier New" pitchFamily="49" charset="0"/>
              </a:rPr>
              <a:t>orderday</a:t>
            </a:r>
            <a:r>
              <a:rPr lang="en-US" sz="1400" dirty="0" smtClean="0">
                <a:solidFill>
                  <a:srgbClr val="2D9F01"/>
                </a:solidFill>
                <a:cs typeface="Courier New" pitchFamily="49" charset="0"/>
              </a:rPr>
              <a:t>,  SUM(qty) AS qty</a:t>
            </a:r>
          </a:p>
          <a:p>
            <a:pPr lvl="1">
              <a:buNone/>
            </a:pPr>
            <a:r>
              <a:rPr lang="en-US" sz="1400" dirty="0" smtClean="0">
                <a:solidFill>
                  <a:srgbClr val="2D9F01"/>
                </a:solidFill>
                <a:cs typeface="Courier New" pitchFamily="49" charset="0"/>
              </a:rPr>
              <a:t>FROM </a:t>
            </a:r>
            <a:r>
              <a:rPr lang="en-US" sz="1400" dirty="0" err="1" smtClean="0">
                <a:solidFill>
                  <a:srgbClr val="2D9F01"/>
                </a:solidFill>
                <a:cs typeface="Courier New" pitchFamily="49" charset="0"/>
              </a:rPr>
              <a:t>dbo.Orders</a:t>
            </a:r>
            <a:r>
              <a:rPr lang="en-US" sz="1400" dirty="0" smtClean="0">
                <a:solidFill>
                  <a:srgbClr val="2D9F01"/>
                </a:solidFill>
                <a:cs typeface="Courier New" pitchFamily="49" charset="0"/>
              </a:rPr>
              <a:t> GROUP BY</a:t>
            </a:r>
          </a:p>
          <a:p>
            <a:pPr lvl="1">
              <a:buNone/>
            </a:pPr>
            <a:r>
              <a:rPr lang="en-US" sz="1400" dirty="0" smtClean="0">
                <a:solidFill>
                  <a:srgbClr val="2D9F01"/>
                </a:solidFill>
                <a:cs typeface="Courier New" pitchFamily="49" charset="0"/>
              </a:rPr>
              <a:t>CUBE(</a:t>
            </a:r>
            <a:r>
              <a:rPr lang="en-US" sz="1400" dirty="0" err="1" smtClean="0">
                <a:solidFill>
                  <a:srgbClr val="2D9F01"/>
                </a:solidFill>
                <a:cs typeface="Courier New" pitchFamily="49" charset="0"/>
              </a:rPr>
              <a:t>custid</a:t>
            </a:r>
            <a:r>
              <a:rPr lang="en-US" sz="1400" dirty="0" smtClean="0">
                <a:solidFill>
                  <a:srgbClr val="2D9F01"/>
                </a:solidFill>
                <a:cs typeface="Courier New" pitchFamily="49" charset="0"/>
              </a:rPr>
              <a:t>, </a:t>
            </a:r>
            <a:r>
              <a:rPr lang="en-US" sz="1400" dirty="0" err="1" smtClean="0">
                <a:solidFill>
                  <a:srgbClr val="2D9F01"/>
                </a:solidFill>
                <a:cs typeface="Courier New" pitchFamily="49" charset="0"/>
              </a:rPr>
              <a:t>empid</a:t>
            </a:r>
            <a:r>
              <a:rPr lang="en-US" sz="1400" dirty="0" smtClean="0">
                <a:solidFill>
                  <a:srgbClr val="2D9F01"/>
                </a:solidFill>
                <a:cs typeface="Courier New" pitchFamily="49" charset="0"/>
              </a:rPr>
              <a:t>),</a:t>
            </a:r>
          </a:p>
          <a:p>
            <a:pPr lvl="1">
              <a:buNone/>
            </a:pPr>
            <a:r>
              <a:rPr lang="en-US" sz="1400" dirty="0" smtClean="0">
                <a:solidFill>
                  <a:srgbClr val="2D9F01"/>
                </a:solidFill>
                <a:cs typeface="Courier New" pitchFamily="49" charset="0"/>
              </a:rPr>
              <a:t>ROLLUP(YEAR(</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MONTH(</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 DAY(</a:t>
            </a:r>
            <a:r>
              <a:rPr lang="en-US" sz="1400" dirty="0" err="1" smtClean="0">
                <a:solidFill>
                  <a:srgbClr val="2D9F01"/>
                </a:solidFill>
                <a:cs typeface="Courier New" pitchFamily="49" charset="0"/>
              </a:rPr>
              <a:t>orderdate</a:t>
            </a:r>
            <a:r>
              <a:rPr lang="en-US" sz="1400" dirty="0" smtClean="0">
                <a:solidFill>
                  <a:srgbClr val="2D9F01"/>
                </a:solidFill>
                <a:cs typeface="Courier New" pitchFamily="49" charset="0"/>
              </a:rPr>
              <a:t>));</a:t>
            </a:r>
          </a:p>
          <a:p>
            <a:pPr lvl="1">
              <a:buNone/>
            </a:pPr>
            <a:endParaRPr lang="en-US" sz="1400" dirty="0" smtClean="0">
              <a:solidFill>
                <a:srgbClr val="2D9F01"/>
              </a:solidFill>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32</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dirty="0" smtClean="0"/>
              <a:t>DDL Trigger Enhancements</a:t>
            </a:r>
          </a:p>
          <a:p>
            <a:pPr eaLnBrk="1" hangingPunct="1">
              <a:buNone/>
            </a:pPr>
            <a:r>
              <a:rPr lang="en-US" dirty="0" smtClean="0"/>
              <a:t>	</a:t>
            </a:r>
            <a:r>
              <a:rPr lang="en-US" sz="1800" dirty="0" smtClean="0"/>
              <a:t>The type of events on which you can now create DDL triggers is enhanced to include stored procedures that perform DDL-like operations.</a:t>
            </a:r>
          </a:p>
          <a:p>
            <a:pPr eaLnBrk="1" hangingPunct="1">
              <a:buNone/>
            </a:pPr>
            <a:endParaRPr lang="en-US" sz="1800" dirty="0" smtClean="0"/>
          </a:p>
          <a:p>
            <a:pPr algn="just" eaLnBrk="1" hangingPunct="1">
              <a:buNone/>
            </a:pPr>
            <a:r>
              <a:rPr lang="en-US" sz="1800" dirty="0" smtClean="0"/>
              <a:t>	</a:t>
            </a:r>
            <a:r>
              <a:rPr lang="en-US" sz="1800" dirty="0" smtClean="0">
                <a:solidFill>
                  <a:srgbClr val="2D9F01"/>
                </a:solidFill>
              </a:rPr>
              <a:t>Example</a:t>
            </a:r>
          </a:p>
          <a:p>
            <a:pPr algn="just" eaLnBrk="1" hangingPunct="1">
              <a:buNone/>
            </a:pPr>
            <a:r>
              <a:rPr lang="en-US" sz="1800" dirty="0" smtClean="0">
                <a:solidFill>
                  <a:srgbClr val="2D9F01"/>
                </a:solidFill>
              </a:rPr>
              <a:t>	Create a trigger to capture the RENAME event of the stored procedure ‘</a:t>
            </a:r>
            <a:r>
              <a:rPr lang="en-US" sz="1800" dirty="0" err="1" smtClean="0">
                <a:solidFill>
                  <a:srgbClr val="2D9F01"/>
                </a:solidFill>
              </a:rPr>
              <a:t>sp_rename</a:t>
            </a:r>
            <a:r>
              <a:rPr lang="en-US" sz="1800" dirty="0" smtClean="0">
                <a:solidFill>
                  <a:srgbClr val="2D9F01"/>
                </a:solidFill>
              </a:rPr>
              <a:t>’, to print the source and target entity details.</a:t>
            </a:r>
          </a:p>
          <a:p>
            <a:pPr algn="just" eaLnBrk="1" hangingPunct="1">
              <a:buNone/>
            </a:pPr>
            <a:r>
              <a:rPr lang="en-US" sz="1800" dirty="0" smtClean="0">
                <a:solidFill>
                  <a:srgbClr val="2D9F01"/>
                </a:solidFill>
              </a:rPr>
              <a:t>	</a:t>
            </a:r>
            <a:r>
              <a:rPr lang="en-US" sz="1800" dirty="0" err="1" smtClean="0">
                <a:solidFill>
                  <a:srgbClr val="2D9F01"/>
                </a:solidFill>
              </a:rPr>
              <a:t>sp_rename</a:t>
            </a:r>
            <a:r>
              <a:rPr lang="en-US" sz="1800" dirty="0" smtClean="0">
                <a:solidFill>
                  <a:srgbClr val="2D9F01"/>
                </a:solidFill>
              </a:rPr>
              <a:t> procedure when invoked now fires the trigger created on the new RENAME event and prints the given message.</a:t>
            </a:r>
          </a:p>
          <a:p>
            <a:pPr lvl="1" algn="just" eaLnBrk="1" hangingPunct="1"/>
            <a:endParaRPr lang="en-US" dirty="0" smtClean="0"/>
          </a:p>
          <a:p>
            <a:pPr lvl="1" algn="just" eaLnBrk="1" hangingPunct="1"/>
            <a:endParaRPr lang="en-US" dirty="0" smtClean="0"/>
          </a:p>
          <a:p>
            <a:pPr lvl="4" algn="just" eaLnBrk="1" hangingPunct="1"/>
            <a:endParaRPr lang="en-US" dirty="0" smtClean="0"/>
          </a:p>
          <a:p>
            <a:pPr lvl="8" algn="just">
              <a:buNone/>
            </a:pPr>
            <a:r>
              <a:rPr lang="en-US" dirty="0" smtClean="0"/>
              <a:t>			</a:t>
            </a:r>
            <a:endParaRPr lang="en-US" dirty="0" smtClean="0">
              <a:solidFill>
                <a:srgbClr val="00B0F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33</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dirty="0" smtClean="0"/>
              <a:t>Change Data Capture and Change Tracking</a:t>
            </a:r>
          </a:p>
          <a:p>
            <a:pPr lvl="1" algn="just" eaLnBrk="1" hangingPunct="1"/>
            <a:r>
              <a:rPr lang="en-US" sz="1800" dirty="0" smtClean="0"/>
              <a:t>A new mechanism that enables you to easily track data changes in a table.</a:t>
            </a:r>
          </a:p>
          <a:p>
            <a:pPr lvl="1" algn="just" eaLnBrk="1" hangingPunct="1"/>
            <a:r>
              <a:rPr lang="en-US" sz="1800" dirty="0" smtClean="0"/>
              <a:t>Requires no change in the application </a:t>
            </a:r>
          </a:p>
          <a:p>
            <a:pPr lvl="1" algn="just" eaLnBrk="1" hangingPunct="1"/>
            <a:r>
              <a:rPr lang="en-US" sz="1800" dirty="0" smtClean="0"/>
              <a:t>No Custom trigger (there will be system generated triggers)</a:t>
            </a:r>
          </a:p>
          <a:p>
            <a:pPr lvl="1" algn="just" eaLnBrk="1" hangingPunct="1"/>
            <a:r>
              <a:rPr lang="en-US" sz="1800" dirty="0" smtClean="0"/>
              <a:t>Requires no schema change</a:t>
            </a:r>
          </a:p>
          <a:p>
            <a:pPr lvl="1" algn="just" eaLnBrk="1" hangingPunct="1"/>
            <a:r>
              <a:rPr lang="en-US" sz="1800" dirty="0" smtClean="0"/>
              <a:t>SQL Server Agent must be running for the capture processes to work.</a:t>
            </a:r>
          </a:p>
          <a:p>
            <a:pPr lvl="1" algn="just" eaLnBrk="1" hangingPunct="1"/>
            <a:r>
              <a:rPr lang="en-US" sz="1800" dirty="0" smtClean="0"/>
              <a:t>Store Tracking Data in Same database – Backup/Restore/security will be taken care</a:t>
            </a:r>
          </a:p>
          <a:p>
            <a:pPr lvl="1" algn="just" eaLnBrk="1" hangingPunct="1"/>
            <a:r>
              <a:rPr lang="en-US" sz="1800" dirty="0" smtClean="0"/>
              <a:t>Configurable &amp; Automatic cleanup process</a:t>
            </a:r>
          </a:p>
          <a:p>
            <a:pPr lvl="1" algn="just" eaLnBrk="1" hangingPunct="1"/>
            <a:endParaRPr lang="en-US" dirty="0" smtClean="0"/>
          </a:p>
          <a:p>
            <a:pPr lvl="1" algn="just" eaLnBrk="1" hangingPunct="1"/>
            <a:endParaRPr lang="en-US" dirty="0" smtClean="0"/>
          </a:p>
          <a:p>
            <a:pPr lvl="4" algn="just" eaLnBrk="1" hangingPunct="1"/>
            <a:endParaRPr lang="en-US" dirty="0" smtClean="0"/>
          </a:p>
          <a:p>
            <a:pPr lvl="8" algn="just">
              <a:buNone/>
            </a:pPr>
            <a:r>
              <a:rPr lang="en-US" dirty="0" smtClean="0"/>
              <a:t>			</a:t>
            </a:r>
            <a:endParaRPr lang="en-US" dirty="0" smtClean="0">
              <a:solidFill>
                <a:srgbClr val="00B0F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34</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dirty="0" smtClean="0"/>
              <a:t>Change Data Capture </a:t>
            </a:r>
          </a:p>
          <a:p>
            <a:pPr lvl="1" algn="just" eaLnBrk="1" hangingPunct="1"/>
            <a:r>
              <a:rPr lang="en-US" dirty="0" smtClean="0"/>
              <a:t>Track which row and what data was changed</a:t>
            </a:r>
          </a:p>
          <a:p>
            <a:pPr lvl="1" algn="just" eaLnBrk="1" hangingPunct="1"/>
            <a:r>
              <a:rPr lang="en-US" dirty="0" smtClean="0"/>
              <a:t>Asynchronous operation</a:t>
            </a:r>
          </a:p>
          <a:p>
            <a:pPr lvl="1" algn="just" eaLnBrk="1" hangingPunct="1"/>
            <a:r>
              <a:rPr lang="en-US" dirty="0" smtClean="0"/>
              <a:t>Changes are consumed through Table valued functions.</a:t>
            </a:r>
          </a:p>
          <a:p>
            <a:pPr lvl="1" eaLnBrk="1" hangingPunct="1"/>
            <a:r>
              <a:rPr lang="en-US" dirty="0" smtClean="0"/>
              <a:t>Meant to support incremental DW </a:t>
            </a:r>
          </a:p>
          <a:p>
            <a:pPr lvl="1" eaLnBrk="1" hangingPunct="1"/>
            <a:r>
              <a:rPr lang="en-US" dirty="0" smtClean="0"/>
              <a:t>Build and populate initial DW</a:t>
            </a:r>
          </a:p>
          <a:p>
            <a:pPr lvl="1" eaLnBrk="1" hangingPunct="1"/>
            <a:r>
              <a:rPr lang="en-US" dirty="0" smtClean="0"/>
              <a:t>Using CDC capture the incremental change data and populate</a:t>
            </a:r>
          </a:p>
          <a:p>
            <a:pPr lvl="1" eaLnBrk="1" hangingPunct="1"/>
            <a:r>
              <a:rPr lang="en-US" dirty="0" smtClean="0"/>
              <a:t>Change table will be mirror of actual table with few extra columns</a:t>
            </a:r>
          </a:p>
          <a:p>
            <a:pPr lvl="1" eaLnBrk="1" hangingPunct="1"/>
            <a:r>
              <a:rPr lang="en-US" dirty="0" smtClean="0"/>
              <a:t>Uses Asynchronous Transaction log reader job to reduce the performance impact. If replication is enabled the same log reader agent is used for CDC as well</a:t>
            </a:r>
          </a:p>
          <a:p>
            <a:pPr lvl="1" eaLnBrk="1" hangingPunct="1"/>
            <a:r>
              <a:rPr lang="en-US" dirty="0" smtClean="0"/>
              <a:t>Enterprise only feature</a:t>
            </a:r>
          </a:p>
          <a:p>
            <a:pPr lvl="1" eaLnBrk="1" hangingPunct="1">
              <a:buNone/>
            </a:pPr>
            <a:endParaRPr lang="en-US" dirty="0" smtClean="0"/>
          </a:p>
          <a:p>
            <a:pPr lvl="1" algn="just" eaLnBrk="1" hangingPunct="1"/>
            <a:endParaRPr lang="en-US" sz="1600" dirty="0" smtClean="0"/>
          </a:p>
          <a:p>
            <a:pPr lvl="1" algn="just" eaLnBrk="1" hangingPunct="1"/>
            <a:endParaRPr lang="en-US" dirty="0" smtClean="0"/>
          </a:p>
          <a:p>
            <a:pPr lvl="1" algn="just" eaLnBrk="1" hangingPunct="1"/>
            <a:endParaRPr lang="en-US" dirty="0" smtClean="0"/>
          </a:p>
          <a:p>
            <a:pPr lvl="4" algn="just" eaLnBrk="1" hangingPunct="1"/>
            <a:endParaRPr lang="en-US" dirty="0" smtClean="0"/>
          </a:p>
          <a:p>
            <a:pPr lvl="8" algn="just">
              <a:buNone/>
            </a:pPr>
            <a:r>
              <a:rPr lang="en-US" dirty="0" smtClean="0"/>
              <a:t>			</a:t>
            </a:r>
            <a:endParaRPr lang="en-US" dirty="0" smtClean="0">
              <a:solidFill>
                <a:srgbClr val="00B0F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35</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a:xfrm>
            <a:off x="228600" y="1295400"/>
            <a:ext cx="8686800" cy="4943475"/>
          </a:xfrm>
        </p:spPr>
        <p:txBody>
          <a:bodyPr/>
          <a:lstStyle/>
          <a:p>
            <a:pPr eaLnBrk="1" hangingPunct="1"/>
            <a:r>
              <a:rPr lang="en-US" dirty="0" smtClean="0"/>
              <a:t>Change Data Capture (contd.)</a:t>
            </a:r>
          </a:p>
          <a:p>
            <a:pPr lvl="1" eaLnBrk="1" hangingPunct="1">
              <a:buNone/>
            </a:pPr>
            <a:r>
              <a:rPr lang="en-US" sz="1600" b="1" dirty="0" smtClean="0"/>
              <a:t>CDC - Setup – DB</a:t>
            </a:r>
          </a:p>
          <a:p>
            <a:pPr lvl="1" eaLnBrk="1" hangingPunct="1"/>
            <a:r>
              <a:rPr lang="en-US" sz="1600" dirty="0" smtClean="0"/>
              <a:t>Enable the database for CDC. You should have SA privilege</a:t>
            </a:r>
          </a:p>
          <a:p>
            <a:pPr lvl="1" eaLnBrk="1" hangingPunct="1"/>
            <a:r>
              <a:rPr lang="en-US" sz="1600" dirty="0" smtClean="0"/>
              <a:t>Automatically new objects gets added</a:t>
            </a:r>
          </a:p>
          <a:p>
            <a:pPr lvl="1" eaLnBrk="1" hangingPunct="1"/>
            <a:r>
              <a:rPr lang="en-US" sz="1600" dirty="0" smtClean="0"/>
              <a:t>Schema CDC for CDS objects. </a:t>
            </a:r>
          </a:p>
          <a:p>
            <a:pPr lvl="1" eaLnBrk="1" hangingPunct="1"/>
            <a:r>
              <a:rPr lang="en-US" sz="1600" dirty="0" smtClean="0"/>
              <a:t>User CDC</a:t>
            </a:r>
          </a:p>
          <a:p>
            <a:pPr lvl="1" eaLnBrk="1" hangingPunct="1"/>
            <a:r>
              <a:rPr lang="en-US" sz="1600" dirty="0" smtClean="0"/>
              <a:t>Metadata tables and helper SP&amp;FNs</a:t>
            </a:r>
          </a:p>
          <a:p>
            <a:pPr lvl="1" eaLnBrk="1" hangingPunct="1"/>
            <a:r>
              <a:rPr lang="en-US" sz="1600" dirty="0" smtClean="0"/>
              <a:t>DDL Triggers</a:t>
            </a:r>
          </a:p>
          <a:p>
            <a:pPr lvl="1" eaLnBrk="1" hangingPunct="1"/>
            <a:r>
              <a:rPr lang="en-US" sz="1600" dirty="0" smtClean="0"/>
              <a:t>SQL Jobs (for cleanup and log reader)</a:t>
            </a:r>
          </a:p>
          <a:p>
            <a:pPr lvl="1" eaLnBrk="1" hangingPunct="1">
              <a:buNone/>
            </a:pPr>
            <a:r>
              <a:rPr lang="en-US" sz="1600" b="1" dirty="0" smtClean="0"/>
              <a:t>CDC – Setup - Table</a:t>
            </a:r>
          </a:p>
          <a:p>
            <a:pPr lvl="1" eaLnBrk="1" hangingPunct="1"/>
            <a:r>
              <a:rPr lang="en-US" sz="1600" dirty="0" smtClean="0"/>
              <a:t>Enable or disable change data capture any time using system SPs </a:t>
            </a:r>
          </a:p>
          <a:p>
            <a:pPr lvl="2" eaLnBrk="1" hangingPunct="1"/>
            <a:r>
              <a:rPr lang="en-US" sz="1600" dirty="0" err="1" smtClean="0">
                <a:solidFill>
                  <a:srgbClr val="2D9F01"/>
                </a:solidFill>
              </a:rPr>
              <a:t>sys.sp_cdc_enable_table</a:t>
            </a:r>
            <a:r>
              <a:rPr lang="en-US" sz="1600" dirty="0" smtClean="0">
                <a:solidFill>
                  <a:srgbClr val="2D9F01"/>
                </a:solidFill>
              </a:rPr>
              <a:t> / </a:t>
            </a:r>
            <a:r>
              <a:rPr lang="en-US" sz="1600" dirty="0" err="1" smtClean="0">
                <a:solidFill>
                  <a:srgbClr val="2D9F01"/>
                </a:solidFill>
              </a:rPr>
              <a:t>sys.sp_cdc_disable_table</a:t>
            </a:r>
            <a:endParaRPr lang="en-US" sz="1600" dirty="0" smtClean="0">
              <a:solidFill>
                <a:srgbClr val="2D9F01"/>
              </a:solidFill>
            </a:endParaRPr>
          </a:p>
          <a:p>
            <a:pPr lvl="1" eaLnBrk="1" hangingPunct="1"/>
            <a:r>
              <a:rPr lang="en-US" sz="1600" dirty="0" smtClean="0"/>
              <a:t>Changes are captured for all table columns by default. Can specify column list using the SP </a:t>
            </a:r>
            <a:r>
              <a:rPr lang="en-US" sz="1600" dirty="0" smtClean="0">
                <a:solidFill>
                  <a:srgbClr val="2D9F01"/>
                </a:solidFill>
              </a:rPr>
              <a:t>- </a:t>
            </a:r>
            <a:r>
              <a:rPr lang="en-US" sz="1600" dirty="0" err="1" smtClean="0">
                <a:solidFill>
                  <a:srgbClr val="2D9F01"/>
                </a:solidFill>
              </a:rPr>
              <a:t>sys.sp_cdc_get_captured_columns</a:t>
            </a:r>
            <a:endParaRPr lang="en-US" sz="1600" dirty="0" smtClean="0">
              <a:solidFill>
                <a:srgbClr val="2D9F01"/>
              </a:solidFill>
            </a:endParaRPr>
          </a:p>
          <a:p>
            <a:pPr lvl="1" eaLnBrk="1" hangingPunct="1"/>
            <a:r>
              <a:rPr lang="en-US" sz="1600" dirty="0" smtClean="0"/>
              <a:t>Must be either SA or DBO. Access to the data captured can be assigned to roles</a:t>
            </a:r>
          </a:p>
          <a:p>
            <a:pPr lvl="1" eaLnBrk="1" hangingPunct="1"/>
            <a:r>
              <a:rPr lang="en-US" sz="1600" dirty="0" smtClean="0"/>
              <a:t>Create FNs to access the captured data</a:t>
            </a:r>
          </a:p>
          <a:p>
            <a:pPr lvl="1" eaLnBrk="1" hangingPunct="1"/>
            <a:r>
              <a:rPr lang="en-US" sz="1600" dirty="0" smtClean="0"/>
              <a:t>Meta data objects are available </a:t>
            </a:r>
          </a:p>
          <a:p>
            <a:pPr lvl="1" eaLnBrk="1" hangingPunct="1">
              <a:buNone/>
            </a:pPr>
            <a:endParaRPr lang="en-US" dirty="0" smtClean="0"/>
          </a:p>
          <a:p>
            <a:pPr lvl="1" algn="just" eaLnBrk="1" hangingPunct="1"/>
            <a:endParaRPr lang="en-US" sz="1600" dirty="0" smtClean="0"/>
          </a:p>
          <a:p>
            <a:pPr lvl="1" algn="just" eaLnBrk="1" hangingPunct="1"/>
            <a:endParaRPr lang="en-US" dirty="0" smtClean="0"/>
          </a:p>
          <a:p>
            <a:pPr lvl="1" algn="just" eaLnBrk="1" hangingPunct="1"/>
            <a:endParaRPr lang="en-US" dirty="0" smtClean="0"/>
          </a:p>
          <a:p>
            <a:pPr lvl="4" algn="just" eaLnBrk="1" hangingPunct="1"/>
            <a:endParaRPr lang="en-US" dirty="0" smtClean="0"/>
          </a:p>
          <a:p>
            <a:pPr lvl="8" algn="just">
              <a:buNone/>
            </a:pPr>
            <a:r>
              <a:rPr lang="en-US" dirty="0" smtClean="0"/>
              <a:t>			</a:t>
            </a:r>
            <a:endParaRPr lang="en-US" dirty="0" smtClean="0">
              <a:solidFill>
                <a:srgbClr val="00B0F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36</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sz="2000" dirty="0" smtClean="0"/>
              <a:t>Change Data Capture (contd.)</a:t>
            </a:r>
          </a:p>
          <a:p>
            <a:pPr eaLnBrk="1" hangingPunct="1">
              <a:buNone/>
            </a:pPr>
            <a:r>
              <a:rPr lang="en-US" sz="1600" dirty="0" smtClean="0"/>
              <a:t>	</a:t>
            </a:r>
            <a:r>
              <a:rPr lang="en-US" sz="1600" b="1" dirty="0" smtClean="0"/>
              <a:t>   Schema changes</a:t>
            </a:r>
          </a:p>
          <a:p>
            <a:pPr lvl="1" eaLnBrk="1" hangingPunct="1"/>
            <a:r>
              <a:rPr lang="en-US" sz="1600" dirty="0" smtClean="0"/>
              <a:t> If a Column is dropped from the main table</a:t>
            </a:r>
          </a:p>
          <a:p>
            <a:pPr lvl="2" eaLnBrk="1" hangingPunct="1"/>
            <a:r>
              <a:rPr lang="en-US" sz="1600" dirty="0" smtClean="0"/>
              <a:t>Column remains in CDC </a:t>
            </a:r>
          </a:p>
          <a:p>
            <a:pPr lvl="2" eaLnBrk="1" hangingPunct="1"/>
            <a:r>
              <a:rPr lang="en-US" sz="1600" dirty="0" smtClean="0"/>
              <a:t>Future rows will have null value</a:t>
            </a:r>
          </a:p>
          <a:p>
            <a:pPr lvl="1" eaLnBrk="1" hangingPunct="1"/>
            <a:r>
              <a:rPr lang="en-US" sz="1600" dirty="0" smtClean="0"/>
              <a:t>If a column is added, it is not tracked by CDC. </a:t>
            </a:r>
          </a:p>
          <a:p>
            <a:pPr lvl="1" eaLnBrk="1" hangingPunct="1"/>
            <a:r>
              <a:rPr lang="en-US" sz="1600" dirty="0" smtClean="0"/>
              <a:t>You can create new capture instance to include the new schema changes </a:t>
            </a:r>
          </a:p>
          <a:p>
            <a:pPr lvl="1" eaLnBrk="1" hangingPunct="1">
              <a:buNone/>
            </a:pPr>
            <a:r>
              <a:rPr lang="en-US" sz="1600" b="1" dirty="0" smtClean="0"/>
              <a:t>Architectural Consideration</a:t>
            </a:r>
          </a:p>
          <a:p>
            <a:pPr lvl="1" eaLnBrk="1" hangingPunct="1"/>
            <a:r>
              <a:rPr lang="en-US" sz="1600" dirty="0" smtClean="0"/>
              <a:t>CDC can cause transaction log growth</a:t>
            </a:r>
          </a:p>
          <a:p>
            <a:pPr lvl="1" eaLnBrk="1" hangingPunct="1"/>
            <a:r>
              <a:rPr lang="en-US" sz="1600" dirty="0" smtClean="0"/>
              <a:t>CDC affects transaction log truncation behavior hence backup policy. </a:t>
            </a:r>
          </a:p>
          <a:p>
            <a:pPr lvl="1" eaLnBrk="1" hangingPunct="1"/>
            <a:r>
              <a:rPr lang="en-US" sz="1600" dirty="0" smtClean="0"/>
              <a:t>Frequency of capturing and cleaning is configurable. Mainly decided by TL growth</a:t>
            </a:r>
          </a:p>
          <a:p>
            <a:pPr lvl="1" eaLnBrk="1" hangingPunct="1"/>
            <a:r>
              <a:rPr lang="en-US" sz="1600" dirty="0" smtClean="0"/>
              <a:t>Separate file group for change tables for performance.</a:t>
            </a:r>
          </a:p>
          <a:p>
            <a:pPr lvl="1" eaLnBrk="1" hangingPunct="1"/>
            <a:r>
              <a:rPr lang="en-US" sz="1600" dirty="0" smtClean="0"/>
              <a:t>SQL Agent should be running</a:t>
            </a:r>
          </a:p>
          <a:p>
            <a:pPr lvl="1" eaLnBrk="1" hangingPunct="1"/>
            <a:r>
              <a:rPr lang="en-US" sz="1600" dirty="0" smtClean="0"/>
              <a:t>Restoration and attaching database needs syntax change like  KEEP_CDC. </a:t>
            </a:r>
          </a:p>
          <a:p>
            <a:pPr lvl="1" eaLnBrk="1" hangingPunct="1"/>
            <a:r>
              <a:rPr lang="en-US" sz="1600" dirty="0" smtClean="0"/>
              <a:t>Cannot be restored to Non-Enterprise/developer editions.</a:t>
            </a:r>
          </a:p>
          <a:p>
            <a:pPr lvl="1" eaLnBrk="1" hangingPunct="1">
              <a:buNone/>
            </a:pPr>
            <a:endParaRPr lang="en-US" dirty="0" smtClean="0"/>
          </a:p>
          <a:p>
            <a:pPr lvl="1" eaLnBrk="1" hangingPunct="1">
              <a:buNone/>
            </a:pPr>
            <a:r>
              <a:rPr lang="en-US" dirty="0" smtClean="0"/>
              <a:t>	</a:t>
            </a:r>
          </a:p>
          <a:p>
            <a:pPr lvl="1" eaLnBrk="1" hangingPunct="1">
              <a:buNone/>
            </a:pPr>
            <a:endParaRPr lang="en-US" dirty="0" smtClean="0"/>
          </a:p>
          <a:p>
            <a:pPr lvl="1" eaLnBrk="1" hangingPunct="1">
              <a:buNone/>
            </a:pPr>
            <a:endParaRPr lang="en-US" dirty="0" smtClean="0"/>
          </a:p>
          <a:p>
            <a:pPr lvl="1" algn="just" eaLnBrk="1" hangingPunct="1"/>
            <a:endParaRPr lang="en-US" sz="1600" dirty="0" smtClean="0"/>
          </a:p>
          <a:p>
            <a:pPr lvl="1" algn="just" eaLnBrk="1" hangingPunct="1"/>
            <a:endParaRPr lang="en-US" dirty="0" smtClean="0"/>
          </a:p>
          <a:p>
            <a:pPr lvl="1" algn="just" eaLnBrk="1" hangingPunct="1"/>
            <a:endParaRPr lang="en-US" dirty="0" smtClean="0"/>
          </a:p>
          <a:p>
            <a:pPr lvl="4" algn="just" eaLnBrk="1" hangingPunct="1"/>
            <a:endParaRPr lang="en-US" dirty="0" smtClean="0"/>
          </a:p>
          <a:p>
            <a:pPr lvl="8" algn="just">
              <a:buNone/>
            </a:pPr>
            <a:r>
              <a:rPr lang="en-US" dirty="0" smtClean="0"/>
              <a:t>			</a:t>
            </a:r>
            <a:endParaRPr lang="en-US" dirty="0" smtClean="0">
              <a:solidFill>
                <a:srgbClr val="00B0F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37</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p:txBody>
          <a:bodyPr/>
          <a:lstStyle/>
          <a:p>
            <a:pPr eaLnBrk="1" hangingPunct="1"/>
            <a:r>
              <a:rPr lang="en-US" sz="2000" dirty="0" smtClean="0"/>
              <a:t>Change Tracking</a:t>
            </a:r>
          </a:p>
          <a:p>
            <a:pPr lvl="1" algn="just" eaLnBrk="1" hangingPunct="1"/>
            <a:r>
              <a:rPr lang="en-US" sz="1800" dirty="0" smtClean="0"/>
              <a:t>Track which rows and column changed</a:t>
            </a:r>
          </a:p>
          <a:p>
            <a:pPr lvl="1" algn="just" eaLnBrk="1" hangingPunct="1"/>
            <a:r>
              <a:rPr lang="en-US" sz="1800" dirty="0" smtClean="0"/>
              <a:t>No data tracking</a:t>
            </a:r>
          </a:p>
          <a:p>
            <a:pPr lvl="1" algn="just" eaLnBrk="1" hangingPunct="1"/>
            <a:r>
              <a:rPr lang="en-US" sz="1800" dirty="0" smtClean="0"/>
              <a:t>Synchronous operation</a:t>
            </a:r>
          </a:p>
          <a:p>
            <a:pPr lvl="1" eaLnBrk="1" hangingPunct="1"/>
            <a:r>
              <a:rPr lang="en-US" sz="1800" dirty="0" smtClean="0"/>
              <a:t>Works well with occasionally connected applications, like sales person synchronizing data at the end of the day.</a:t>
            </a:r>
          </a:p>
          <a:p>
            <a:pPr lvl="1" eaLnBrk="1" hangingPunct="1"/>
            <a:r>
              <a:rPr lang="en-US" sz="1800" dirty="0" smtClean="0"/>
              <a:t>Does not track data but PK  </a:t>
            </a:r>
          </a:p>
          <a:p>
            <a:pPr lvl="1" eaLnBrk="1" hangingPunct="1"/>
            <a:r>
              <a:rPr lang="en-US" sz="1800" dirty="0" smtClean="0"/>
              <a:t>Change tracking + Microsoft Synch Server can be used in such apps. </a:t>
            </a:r>
          </a:p>
          <a:p>
            <a:pPr lvl="1" eaLnBrk="1" hangingPunct="1"/>
            <a:r>
              <a:rPr lang="en-US" sz="1800" dirty="0" smtClean="0"/>
              <a:t>Can be used for synchronizing data from SQL Server to SQL Server CE</a:t>
            </a:r>
          </a:p>
          <a:p>
            <a:pPr lvl="1" eaLnBrk="1" hangingPunct="1">
              <a:buNone/>
            </a:pPr>
            <a:r>
              <a:rPr lang="en-US" sz="1800" b="1" dirty="0" smtClean="0"/>
              <a:t>What is tracked</a:t>
            </a:r>
          </a:p>
          <a:p>
            <a:pPr lvl="1" eaLnBrk="1" hangingPunct="1"/>
            <a:r>
              <a:rPr lang="en-US" sz="1800" dirty="0" smtClean="0"/>
              <a:t>Primary key of changed row</a:t>
            </a:r>
          </a:p>
          <a:p>
            <a:pPr lvl="1" eaLnBrk="1" hangingPunct="1"/>
            <a:r>
              <a:rPr lang="en-US" sz="1800" dirty="0" smtClean="0"/>
              <a:t>Version number</a:t>
            </a:r>
          </a:p>
          <a:p>
            <a:pPr lvl="1" eaLnBrk="1" hangingPunct="1"/>
            <a:r>
              <a:rPr lang="en-US" sz="1800" dirty="0" smtClean="0"/>
              <a:t>Operation that made the change (INSERT/UPDATE/DELETE)</a:t>
            </a:r>
          </a:p>
          <a:p>
            <a:pPr lvl="1" eaLnBrk="1" hangingPunct="1"/>
            <a:r>
              <a:rPr lang="en-US" sz="1800" dirty="0" smtClean="0"/>
              <a:t>Bitmask of column changed (optional)</a:t>
            </a:r>
          </a:p>
          <a:p>
            <a:pPr lvl="1" eaLnBrk="1" hangingPunct="1"/>
            <a:endParaRPr lang="en-US" dirty="0" smtClean="0"/>
          </a:p>
          <a:p>
            <a:pPr lvl="1" eaLnBrk="1" hangingPunct="1">
              <a:buNone/>
            </a:pPr>
            <a:endParaRPr lang="en-US" dirty="0" smtClean="0"/>
          </a:p>
          <a:p>
            <a:pPr lvl="1" eaLnBrk="1" hangingPunct="1">
              <a:buNone/>
            </a:pPr>
            <a:endParaRPr lang="en-US" dirty="0" smtClean="0"/>
          </a:p>
          <a:p>
            <a:pPr lvl="1" algn="just" eaLnBrk="1" hangingPunct="1"/>
            <a:endParaRPr lang="en-US" sz="1600" dirty="0" smtClean="0"/>
          </a:p>
          <a:p>
            <a:pPr lvl="1" algn="just" eaLnBrk="1" hangingPunct="1"/>
            <a:endParaRPr lang="en-US" dirty="0" smtClean="0"/>
          </a:p>
          <a:p>
            <a:pPr lvl="1" algn="just" eaLnBrk="1" hangingPunct="1"/>
            <a:endParaRPr lang="en-US" dirty="0" smtClean="0"/>
          </a:p>
          <a:p>
            <a:pPr lvl="4" algn="just" eaLnBrk="1" hangingPunct="1"/>
            <a:endParaRPr lang="en-US" dirty="0" smtClean="0"/>
          </a:p>
          <a:p>
            <a:pPr lvl="8" algn="just">
              <a:buNone/>
            </a:pPr>
            <a:r>
              <a:rPr lang="en-US" dirty="0" smtClean="0"/>
              <a:t>			</a:t>
            </a:r>
            <a:endParaRPr lang="en-US" dirty="0" smtClean="0">
              <a:solidFill>
                <a:srgbClr val="00B0F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38</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New T-SQL features (contd.)</a:t>
            </a:r>
          </a:p>
        </p:txBody>
      </p:sp>
      <p:sp>
        <p:nvSpPr>
          <p:cNvPr id="11268" name="Rectangle 3"/>
          <p:cNvSpPr>
            <a:spLocks noGrp="1" noChangeArrowheads="1"/>
          </p:cNvSpPr>
          <p:nvPr>
            <p:ph type="body" idx="1"/>
          </p:nvPr>
        </p:nvSpPr>
        <p:spPr>
          <a:xfrm>
            <a:off x="242047" y="1371600"/>
            <a:ext cx="8686800" cy="4943475"/>
          </a:xfrm>
        </p:spPr>
        <p:txBody>
          <a:bodyPr/>
          <a:lstStyle/>
          <a:p>
            <a:pPr eaLnBrk="1" hangingPunct="1"/>
            <a:r>
              <a:rPr lang="en-US" sz="2000" dirty="0" smtClean="0"/>
              <a:t>Change Tracking (contd.) </a:t>
            </a:r>
          </a:p>
          <a:p>
            <a:pPr algn="just" eaLnBrk="1" hangingPunct="1">
              <a:buNone/>
            </a:pPr>
            <a:r>
              <a:rPr lang="en-US" sz="2000" dirty="0" smtClean="0"/>
              <a:t>	</a:t>
            </a:r>
            <a:r>
              <a:rPr lang="en-US" sz="1800" b="1" dirty="0" smtClean="0"/>
              <a:t>Setup</a:t>
            </a:r>
          </a:p>
          <a:p>
            <a:pPr lvl="1" algn="just" eaLnBrk="1" hangingPunct="1"/>
            <a:r>
              <a:rPr lang="en-US" sz="1800" dirty="0" smtClean="0"/>
              <a:t>Must be enabled on DB</a:t>
            </a:r>
          </a:p>
          <a:p>
            <a:pPr lvl="1" algn="just" eaLnBrk="1" hangingPunct="1"/>
            <a:r>
              <a:rPr lang="en-US" sz="1800" dirty="0" smtClean="0"/>
              <a:t>Enable  on each table. Column tracking is an option</a:t>
            </a:r>
          </a:p>
          <a:p>
            <a:pPr lvl="1" algn="just" eaLnBrk="1" hangingPunct="1"/>
            <a:r>
              <a:rPr lang="en-US" sz="1800" dirty="0" smtClean="0"/>
              <a:t>Snapshot isolation level should be enabled too</a:t>
            </a:r>
          </a:p>
          <a:p>
            <a:pPr lvl="1" algn="just" eaLnBrk="1" hangingPunct="1">
              <a:buNone/>
            </a:pPr>
            <a:endParaRPr lang="en-US" sz="1800" dirty="0" smtClean="0"/>
          </a:p>
          <a:p>
            <a:pPr algn="just" eaLnBrk="1" hangingPunct="1">
              <a:buNone/>
            </a:pPr>
            <a:r>
              <a:rPr lang="en-US" sz="1800" dirty="0" smtClean="0"/>
              <a:t>	</a:t>
            </a:r>
            <a:r>
              <a:rPr lang="en-US" sz="1800" b="1" dirty="0" smtClean="0"/>
              <a:t>Architectural consideration</a:t>
            </a:r>
          </a:p>
          <a:p>
            <a:pPr lvl="1" algn="just" eaLnBrk="1" hangingPunct="1"/>
            <a:r>
              <a:rPr lang="en-US" sz="1800" dirty="0" smtClean="0"/>
              <a:t>Has Storage cost.</a:t>
            </a:r>
          </a:p>
          <a:p>
            <a:pPr lvl="1" algn="just" eaLnBrk="1" hangingPunct="1"/>
            <a:r>
              <a:rPr lang="en-US" sz="1800" dirty="0" smtClean="0"/>
              <a:t>Snapshot isolation can create </a:t>
            </a:r>
            <a:r>
              <a:rPr lang="en-US" sz="1800" dirty="0" err="1" smtClean="0"/>
              <a:t>tempdb</a:t>
            </a:r>
            <a:r>
              <a:rPr lang="en-US" sz="1800" dirty="0" smtClean="0"/>
              <a:t> contention.</a:t>
            </a:r>
          </a:p>
          <a:p>
            <a:pPr lvl="1" algn="just" eaLnBrk="1" hangingPunct="1"/>
            <a:r>
              <a:rPr lang="en-US" sz="1800" dirty="0" smtClean="0"/>
              <a:t>Effect every query plan for Insert/Update/Delete.</a:t>
            </a:r>
          </a:p>
          <a:p>
            <a:pPr lvl="1" algn="just" eaLnBrk="1" hangingPunct="1"/>
            <a:r>
              <a:rPr lang="en-US" sz="1800" dirty="0" smtClean="0"/>
              <a:t>New columns  are not tracked.</a:t>
            </a:r>
          </a:p>
          <a:p>
            <a:pPr lvl="1" algn="just" eaLnBrk="1" hangingPunct="1"/>
            <a:r>
              <a:rPr lang="en-US" sz="1800" dirty="0" smtClean="0"/>
              <a:t>Prohibits some functionality like partition switch.</a:t>
            </a:r>
          </a:p>
          <a:p>
            <a:pPr lvl="1" algn="just" eaLnBrk="1" hangingPunct="1"/>
            <a:r>
              <a:rPr lang="en-US" sz="1800" dirty="0" smtClean="0"/>
              <a:t>CT is for synchronizing disconnected databases.</a:t>
            </a:r>
          </a:p>
          <a:p>
            <a:pPr lvl="1" algn="just" eaLnBrk="1" hangingPunct="1"/>
            <a:r>
              <a:rPr lang="en-US" sz="1800" dirty="0" smtClean="0"/>
              <a:t> Neither CDC nor CT are to be used for auditing.</a:t>
            </a:r>
          </a:p>
          <a:p>
            <a:pPr lvl="1" eaLnBrk="1" hangingPunct="1"/>
            <a:endParaRPr lang="en-US" dirty="0" smtClean="0"/>
          </a:p>
          <a:p>
            <a:pPr lvl="1" eaLnBrk="1" hangingPunct="1">
              <a:buNone/>
            </a:pPr>
            <a:endParaRPr lang="en-US" dirty="0" smtClean="0"/>
          </a:p>
          <a:p>
            <a:pPr lvl="1" eaLnBrk="1" hangingPunct="1">
              <a:buNone/>
            </a:pPr>
            <a:endParaRPr lang="en-US" dirty="0" smtClean="0"/>
          </a:p>
          <a:p>
            <a:pPr lvl="1" algn="just" eaLnBrk="1" hangingPunct="1"/>
            <a:endParaRPr lang="en-US" sz="1600" dirty="0" smtClean="0"/>
          </a:p>
          <a:p>
            <a:pPr lvl="1" algn="just" eaLnBrk="1" hangingPunct="1"/>
            <a:endParaRPr lang="en-US" dirty="0" smtClean="0"/>
          </a:p>
          <a:p>
            <a:pPr lvl="1" algn="just" eaLnBrk="1" hangingPunct="1"/>
            <a:endParaRPr lang="en-US" dirty="0" smtClean="0"/>
          </a:p>
          <a:p>
            <a:pPr lvl="4" algn="just" eaLnBrk="1" hangingPunct="1"/>
            <a:endParaRPr lang="en-US" dirty="0" smtClean="0"/>
          </a:p>
          <a:p>
            <a:pPr lvl="8" algn="just">
              <a:buNone/>
            </a:pPr>
            <a:r>
              <a:rPr lang="en-US" dirty="0" smtClean="0"/>
              <a:t>			</a:t>
            </a:r>
            <a:endParaRPr lang="en-US" dirty="0" smtClean="0">
              <a:solidFill>
                <a:srgbClr val="00B0F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39</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Relational Engine Enhancements</a:t>
            </a:r>
          </a:p>
        </p:txBody>
      </p:sp>
      <p:sp>
        <p:nvSpPr>
          <p:cNvPr id="11268" name="Rectangle 3"/>
          <p:cNvSpPr>
            <a:spLocks noGrp="1" noChangeArrowheads="1"/>
          </p:cNvSpPr>
          <p:nvPr>
            <p:ph type="body" idx="1"/>
          </p:nvPr>
        </p:nvSpPr>
        <p:spPr/>
        <p:txBody>
          <a:bodyPr/>
          <a:lstStyle/>
          <a:p>
            <a:pPr eaLnBrk="1" hangingPunct="1"/>
            <a:r>
              <a:rPr lang="en-US" dirty="0" smtClean="0"/>
              <a:t>Filtered Index</a:t>
            </a:r>
          </a:p>
          <a:p>
            <a:pPr lvl="1" eaLnBrk="1" hangingPunct="1"/>
            <a:r>
              <a:rPr lang="en-US" sz="1600" dirty="0" smtClean="0"/>
              <a:t>Optimized </a:t>
            </a:r>
            <a:r>
              <a:rPr lang="en-US" sz="1600" dirty="0" err="1" smtClean="0"/>
              <a:t>nonclustered</a:t>
            </a:r>
            <a:r>
              <a:rPr lang="en-US" sz="1600" dirty="0" smtClean="0"/>
              <a:t> index, especially suited to cover queries that select from a well-defined subset of data.</a:t>
            </a:r>
          </a:p>
          <a:p>
            <a:pPr lvl="1" eaLnBrk="1" hangingPunct="1"/>
            <a:r>
              <a:rPr lang="en-US" sz="1600" dirty="0" smtClean="0"/>
              <a:t>It uses a filter predicate to index a portion of rows in the table.</a:t>
            </a:r>
          </a:p>
          <a:p>
            <a:pPr lvl="1" eaLnBrk="1" hangingPunct="1"/>
            <a:r>
              <a:rPr lang="en-US" sz="1600" dirty="0" smtClean="0"/>
              <a:t>Effectively select or filter the rows that the index covers </a:t>
            </a:r>
          </a:p>
          <a:p>
            <a:pPr lvl="1" eaLnBrk="1" hangingPunct="1"/>
            <a:r>
              <a:rPr lang="en-US" sz="1600" dirty="0" smtClean="0"/>
              <a:t>Can improve query performance, reduce index maintenance costs, and reduce index storage costs compared with full-table indexes. </a:t>
            </a:r>
          </a:p>
          <a:p>
            <a:pPr lvl="1" eaLnBrk="1" hangingPunct="1">
              <a:buNone/>
            </a:pPr>
            <a:endParaRPr lang="en-US" sz="1600" dirty="0" smtClean="0"/>
          </a:p>
          <a:p>
            <a:pPr lvl="1" eaLnBrk="1" hangingPunct="1">
              <a:buNone/>
            </a:pPr>
            <a:r>
              <a:rPr lang="en-US" sz="1600" dirty="0" smtClean="0">
                <a:solidFill>
                  <a:srgbClr val="209D03"/>
                </a:solidFill>
              </a:rPr>
              <a:t>	Example:</a:t>
            </a:r>
          </a:p>
          <a:p>
            <a:pPr lvl="1" eaLnBrk="1" hangingPunct="1">
              <a:buNone/>
            </a:pPr>
            <a:r>
              <a:rPr lang="en-US" sz="1600" dirty="0" smtClean="0">
                <a:solidFill>
                  <a:srgbClr val="209D03"/>
                </a:solidFill>
              </a:rPr>
              <a:t>	USE </a:t>
            </a:r>
            <a:r>
              <a:rPr lang="en-US" sz="1600" dirty="0" err="1" smtClean="0">
                <a:solidFill>
                  <a:srgbClr val="209D03"/>
                </a:solidFill>
              </a:rPr>
              <a:t>AdventureWorks</a:t>
            </a:r>
            <a:r>
              <a:rPr lang="en-US" sz="1600" dirty="0" smtClean="0">
                <a:solidFill>
                  <a:srgbClr val="209D03"/>
                </a:solidFill>
              </a:rPr>
              <a:t>; </a:t>
            </a:r>
          </a:p>
          <a:p>
            <a:pPr lvl="1" eaLnBrk="1" hangingPunct="1">
              <a:buNone/>
            </a:pPr>
            <a:r>
              <a:rPr lang="en-US" sz="1600" dirty="0" smtClean="0">
                <a:solidFill>
                  <a:srgbClr val="209D03"/>
                </a:solidFill>
              </a:rPr>
              <a:t>	GO </a:t>
            </a:r>
          </a:p>
          <a:p>
            <a:pPr lvl="1" eaLnBrk="1" hangingPunct="1">
              <a:buNone/>
            </a:pPr>
            <a:r>
              <a:rPr lang="en-US" sz="1600" dirty="0" smtClean="0">
                <a:solidFill>
                  <a:srgbClr val="209D03"/>
                </a:solidFill>
              </a:rPr>
              <a:t>	</a:t>
            </a:r>
          </a:p>
          <a:p>
            <a:pPr lvl="1" eaLnBrk="1" hangingPunct="1">
              <a:buNone/>
            </a:pPr>
            <a:r>
              <a:rPr lang="en-US" sz="1600" dirty="0" smtClean="0">
                <a:solidFill>
                  <a:srgbClr val="209D03"/>
                </a:solidFill>
              </a:rPr>
              <a:t>	CREATE NONCLUSTERED INDEX </a:t>
            </a:r>
            <a:r>
              <a:rPr lang="en-US" sz="1600" dirty="0" err="1" smtClean="0">
                <a:solidFill>
                  <a:srgbClr val="209D03"/>
                </a:solidFill>
              </a:rPr>
              <a:t>FICompletedWorkOrders</a:t>
            </a:r>
            <a:r>
              <a:rPr lang="en-US" sz="1600" dirty="0" smtClean="0">
                <a:solidFill>
                  <a:srgbClr val="209D03"/>
                </a:solidFill>
              </a:rPr>
              <a:t> </a:t>
            </a:r>
          </a:p>
          <a:p>
            <a:pPr lvl="1" eaLnBrk="1" hangingPunct="1">
              <a:buNone/>
            </a:pPr>
            <a:r>
              <a:rPr lang="en-US" sz="1600" dirty="0" smtClean="0">
                <a:solidFill>
                  <a:srgbClr val="209D03"/>
                </a:solidFill>
              </a:rPr>
              <a:t>	ON </a:t>
            </a:r>
            <a:r>
              <a:rPr lang="en-US" sz="1600" dirty="0" err="1" smtClean="0">
                <a:solidFill>
                  <a:srgbClr val="209D03"/>
                </a:solidFill>
              </a:rPr>
              <a:t>Production.WorkOrder</a:t>
            </a:r>
            <a:r>
              <a:rPr lang="en-US" sz="1600" dirty="0" smtClean="0">
                <a:solidFill>
                  <a:srgbClr val="209D03"/>
                </a:solidFill>
              </a:rPr>
              <a:t> (</a:t>
            </a:r>
            <a:r>
              <a:rPr lang="en-US" sz="1600" dirty="0" err="1" smtClean="0">
                <a:solidFill>
                  <a:srgbClr val="209D03"/>
                </a:solidFill>
              </a:rPr>
              <a:t>WorkOrderID</a:t>
            </a:r>
            <a:r>
              <a:rPr lang="en-US" sz="1600" dirty="0" smtClean="0">
                <a:solidFill>
                  <a:srgbClr val="209D03"/>
                </a:solidFill>
              </a:rPr>
              <a:t>, </a:t>
            </a:r>
            <a:r>
              <a:rPr lang="en-US" sz="1600" dirty="0" err="1" smtClean="0">
                <a:solidFill>
                  <a:srgbClr val="209D03"/>
                </a:solidFill>
              </a:rPr>
              <a:t>StartDate</a:t>
            </a:r>
            <a:r>
              <a:rPr lang="en-US" sz="1600" dirty="0" smtClean="0">
                <a:solidFill>
                  <a:srgbClr val="209D03"/>
                </a:solidFill>
              </a:rPr>
              <a:t>) </a:t>
            </a:r>
          </a:p>
          <a:p>
            <a:pPr lvl="1" eaLnBrk="1" hangingPunct="1">
              <a:buNone/>
            </a:pPr>
            <a:r>
              <a:rPr lang="en-US" sz="1600" dirty="0" smtClean="0">
                <a:solidFill>
                  <a:srgbClr val="209D03"/>
                </a:solidFill>
              </a:rPr>
              <a:t>	WHERE </a:t>
            </a:r>
            <a:r>
              <a:rPr lang="en-US" sz="1600" dirty="0" err="1" smtClean="0">
                <a:solidFill>
                  <a:srgbClr val="209D03"/>
                </a:solidFill>
              </a:rPr>
              <a:t>EndDate</a:t>
            </a:r>
            <a:r>
              <a:rPr lang="en-US" sz="1600" dirty="0" smtClean="0">
                <a:solidFill>
                  <a:srgbClr val="209D03"/>
                </a:solidFill>
              </a:rPr>
              <a:t> IS NOT NULL; </a:t>
            </a:r>
            <a:r>
              <a:rPr lang="en-US" sz="1800" dirty="0" smtClean="0">
                <a:solidFill>
                  <a:srgbClr val="209D03"/>
                </a:solidFill>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fld id="{C9FCBCF2-8EBB-4422-8D61-4D30912F5D97}" type="slidenum">
              <a:rPr lang="en-US" smtClean="0"/>
              <a:pPr/>
              <a:t>4</a:t>
            </a:fld>
            <a:endParaRPr lang="en-US" smtClean="0"/>
          </a:p>
        </p:txBody>
      </p:sp>
      <p:sp>
        <p:nvSpPr>
          <p:cNvPr id="6147" name="Rectangle 2"/>
          <p:cNvSpPr>
            <a:spLocks noGrp="1" noChangeArrowheads="1"/>
          </p:cNvSpPr>
          <p:nvPr>
            <p:ph type="title"/>
          </p:nvPr>
        </p:nvSpPr>
        <p:spPr/>
        <p:txBody>
          <a:bodyPr/>
          <a:lstStyle/>
          <a:p>
            <a:pPr eaLnBrk="1" hangingPunct="1"/>
            <a:r>
              <a:rPr lang="en-US" sz="3600" dirty="0" smtClean="0"/>
              <a:t>SQL Server 2008 new features Overview</a:t>
            </a:r>
          </a:p>
        </p:txBody>
      </p:sp>
      <p:sp>
        <p:nvSpPr>
          <p:cNvPr id="6148" name="Rectangle 3"/>
          <p:cNvSpPr>
            <a:spLocks noGrp="1" noChangeArrowheads="1"/>
          </p:cNvSpPr>
          <p:nvPr>
            <p:ph type="body" idx="1"/>
          </p:nvPr>
        </p:nvSpPr>
        <p:spPr>
          <a:xfrm>
            <a:off x="228600" y="1295400"/>
            <a:ext cx="8686800" cy="5105400"/>
          </a:xfrm>
        </p:spPr>
        <p:txBody>
          <a:bodyPr/>
          <a:lstStyle/>
          <a:p>
            <a:pPr eaLnBrk="1" hangingPunct="1"/>
            <a:r>
              <a:rPr lang="en-US" dirty="0" smtClean="0"/>
              <a:t>Introduction:</a:t>
            </a:r>
          </a:p>
          <a:p>
            <a:pPr eaLnBrk="1" hangingPunct="1">
              <a:buNone/>
            </a:pPr>
            <a:endParaRPr lang="en-US" dirty="0" smtClean="0"/>
          </a:p>
          <a:p>
            <a:pPr lvl="1"/>
            <a:r>
              <a:rPr lang="en-US" dirty="0" smtClean="0">
                <a:solidFill>
                  <a:schemeClr val="tx1"/>
                </a:solidFill>
                <a:latin typeface="+mn-lt"/>
              </a:rPr>
              <a:t>SQL Server Management Studio (SSMS) enhancements.</a:t>
            </a:r>
          </a:p>
          <a:p>
            <a:pPr lvl="1"/>
            <a:endParaRPr lang="en-US" dirty="0" smtClean="0">
              <a:solidFill>
                <a:schemeClr val="tx1"/>
              </a:solidFill>
              <a:latin typeface="+mn-lt"/>
            </a:endParaRPr>
          </a:p>
          <a:p>
            <a:pPr lvl="1"/>
            <a:r>
              <a:rPr lang="en-US" dirty="0" smtClean="0"/>
              <a:t>New data types</a:t>
            </a:r>
          </a:p>
          <a:p>
            <a:pPr lvl="1"/>
            <a:endParaRPr lang="en-US" dirty="0" smtClean="0"/>
          </a:p>
          <a:p>
            <a:pPr lvl="1"/>
            <a:r>
              <a:rPr lang="en-US" dirty="0" smtClean="0"/>
              <a:t>New T-SQL features</a:t>
            </a:r>
          </a:p>
          <a:p>
            <a:pPr lvl="1"/>
            <a:endParaRPr lang="en-US" dirty="0" smtClean="0"/>
          </a:p>
          <a:p>
            <a:pPr lvl="1"/>
            <a:r>
              <a:rPr lang="en-US" dirty="0" smtClean="0">
                <a:solidFill>
                  <a:schemeClr val="tx1"/>
                </a:solidFill>
                <a:latin typeface="+mn-lt"/>
              </a:rPr>
              <a:t>Relational Engine Enhancements</a:t>
            </a:r>
          </a:p>
          <a:p>
            <a:pPr lvl="1"/>
            <a:endParaRPr lang="en-US" dirty="0" smtClean="0">
              <a:solidFill>
                <a:schemeClr val="tx1"/>
              </a:solidFill>
              <a:latin typeface="+mn-lt"/>
            </a:endParaRPr>
          </a:p>
          <a:p>
            <a:pPr lvl="1"/>
            <a:r>
              <a:rPr lang="en-US" dirty="0" smtClean="0"/>
              <a:t>Beyond Relational Features</a:t>
            </a:r>
            <a:endParaRPr lang="en-US" dirty="0" smtClean="0">
              <a:solidFill>
                <a:schemeClr val="tx1"/>
              </a:solidFill>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40</a:t>
            </a:fld>
            <a:endParaRPr lang="en-US" smtClean="0"/>
          </a:p>
        </p:txBody>
      </p:sp>
      <p:sp>
        <p:nvSpPr>
          <p:cNvPr id="11267" name="Rectangle 2"/>
          <p:cNvSpPr>
            <a:spLocks noGrp="1" noChangeArrowheads="1"/>
          </p:cNvSpPr>
          <p:nvPr>
            <p:ph type="title"/>
          </p:nvPr>
        </p:nvSpPr>
        <p:spPr>
          <a:xfrm>
            <a:off x="914400" y="152400"/>
            <a:ext cx="6858000" cy="533400"/>
          </a:xfrm>
        </p:spPr>
        <p:txBody>
          <a:bodyPr/>
          <a:lstStyle/>
          <a:p>
            <a:pPr eaLnBrk="1" hangingPunct="1"/>
            <a:r>
              <a:rPr lang="en-US" sz="3600" dirty="0" smtClean="0"/>
              <a:t>Relational Engine Enhancements </a:t>
            </a:r>
          </a:p>
        </p:txBody>
      </p:sp>
      <p:sp>
        <p:nvSpPr>
          <p:cNvPr id="11268" name="Rectangle 3"/>
          <p:cNvSpPr>
            <a:spLocks noGrp="1" noChangeArrowheads="1"/>
          </p:cNvSpPr>
          <p:nvPr>
            <p:ph type="body" idx="1"/>
          </p:nvPr>
        </p:nvSpPr>
        <p:spPr/>
        <p:txBody>
          <a:bodyPr/>
          <a:lstStyle/>
          <a:p>
            <a:pPr eaLnBrk="1" hangingPunct="1"/>
            <a:r>
              <a:rPr lang="en-US" dirty="0" smtClean="0"/>
              <a:t>Sparse Column</a:t>
            </a:r>
          </a:p>
          <a:p>
            <a:pPr lvl="1" eaLnBrk="1" hangingPunct="1"/>
            <a:r>
              <a:rPr lang="en-US" sz="1600" dirty="0" smtClean="0"/>
              <a:t>Used when the column contains majority of null values</a:t>
            </a:r>
          </a:p>
          <a:p>
            <a:pPr lvl="1" eaLnBrk="1" hangingPunct="1"/>
            <a:r>
              <a:rPr lang="en-US" sz="1600" dirty="0" smtClean="0"/>
              <a:t>Null values require no space and non null values require extra space</a:t>
            </a:r>
          </a:p>
          <a:p>
            <a:pPr lvl="2" eaLnBrk="1" hangingPunct="1"/>
            <a:r>
              <a:rPr lang="en-US" sz="1600" dirty="0" smtClean="0"/>
              <a:t>Fixed length types require 4 extra bytes</a:t>
            </a:r>
          </a:p>
          <a:p>
            <a:pPr lvl="2" eaLnBrk="1" hangingPunct="1"/>
            <a:r>
              <a:rPr lang="en-US" sz="1600" dirty="0" smtClean="0"/>
              <a:t>Variable length types require 2 extra bytes</a:t>
            </a:r>
          </a:p>
          <a:p>
            <a:pPr lvl="1" eaLnBrk="1" hangingPunct="1"/>
            <a:r>
              <a:rPr lang="en-US" sz="1600" dirty="0" smtClean="0"/>
              <a:t>Sparse column should be defined when it contains more null values than not null</a:t>
            </a:r>
          </a:p>
          <a:p>
            <a:pPr lvl="1" eaLnBrk="1" hangingPunct="1"/>
            <a:r>
              <a:rPr lang="en-US" sz="1600" dirty="0" smtClean="0"/>
              <a:t>Row size limit gets reduced to 8018 bytes from 8060 bytes when sparse column is defined</a:t>
            </a:r>
          </a:p>
          <a:p>
            <a:pPr lvl="1" eaLnBrk="1" hangingPunct="1"/>
            <a:r>
              <a:rPr lang="en-US" sz="1600" dirty="0" smtClean="0"/>
              <a:t>Max 30000 sparse columns can be defined in a table</a:t>
            </a:r>
          </a:p>
          <a:p>
            <a:pPr lvl="1" eaLnBrk="1" hangingPunct="1"/>
            <a:r>
              <a:rPr lang="en-US" sz="1600" dirty="0" smtClean="0"/>
              <a:t>Can’t be used as part of clustered index or unique primary key index</a:t>
            </a:r>
          </a:p>
          <a:p>
            <a:pPr lvl="1" eaLnBrk="1" hangingPunct="1">
              <a:buNone/>
            </a:pPr>
            <a:r>
              <a:rPr lang="en-US" sz="1600" dirty="0" smtClean="0">
                <a:solidFill>
                  <a:srgbClr val="2D9F01"/>
                </a:solidFill>
              </a:rPr>
              <a:t>Example</a:t>
            </a:r>
          </a:p>
          <a:p>
            <a:pPr lvl="1" eaLnBrk="1" hangingPunct="1">
              <a:buNone/>
            </a:pPr>
            <a:r>
              <a:rPr lang="en-US" sz="1400" dirty="0" smtClean="0"/>
              <a:t>	</a:t>
            </a:r>
            <a:r>
              <a:rPr lang="en-US" sz="1400" dirty="0" smtClean="0">
                <a:solidFill>
                  <a:srgbClr val="00B050"/>
                </a:solidFill>
              </a:rPr>
              <a:t>CREATE TABLE PERSON</a:t>
            </a:r>
          </a:p>
          <a:p>
            <a:pPr lvl="1" eaLnBrk="1" hangingPunct="1">
              <a:buNone/>
            </a:pPr>
            <a:r>
              <a:rPr lang="en-US" sz="1400" dirty="0" smtClean="0">
                <a:solidFill>
                  <a:srgbClr val="00B050"/>
                </a:solidFill>
              </a:rPr>
              <a:t>	(</a:t>
            </a:r>
            <a:r>
              <a:rPr lang="en-US" sz="1400" dirty="0" err="1" smtClean="0">
                <a:solidFill>
                  <a:srgbClr val="00B050"/>
                </a:solidFill>
              </a:rPr>
              <a:t>PersonId</a:t>
            </a:r>
            <a:r>
              <a:rPr lang="en-US" sz="1400" dirty="0" smtClean="0">
                <a:solidFill>
                  <a:srgbClr val="00B050"/>
                </a:solidFill>
              </a:rPr>
              <a:t> INT NOT NULL PRIMARY KEY,</a:t>
            </a:r>
          </a:p>
          <a:p>
            <a:pPr lvl="1" eaLnBrk="1" hangingPunct="1">
              <a:buNone/>
            </a:pPr>
            <a:r>
              <a:rPr lang="en-US" sz="1400" dirty="0" smtClean="0">
                <a:solidFill>
                  <a:srgbClr val="00B050"/>
                </a:solidFill>
              </a:rPr>
              <a:t>	Name VARCHAR(80)  NOT NULL,</a:t>
            </a:r>
          </a:p>
          <a:p>
            <a:pPr lvl="1" eaLnBrk="1" hangingPunct="1">
              <a:buNone/>
            </a:pPr>
            <a:r>
              <a:rPr lang="en-US" sz="1400" dirty="0" smtClean="0">
                <a:solidFill>
                  <a:srgbClr val="00B050"/>
                </a:solidFill>
              </a:rPr>
              <a:t>	</a:t>
            </a:r>
            <a:r>
              <a:rPr lang="en-US" sz="1400" dirty="0" err="1" smtClean="0">
                <a:solidFill>
                  <a:srgbClr val="00B050"/>
                </a:solidFill>
              </a:rPr>
              <a:t>DonationAmount</a:t>
            </a:r>
            <a:r>
              <a:rPr lang="en-US" sz="1400" dirty="0" smtClean="0">
                <a:solidFill>
                  <a:srgbClr val="00B050"/>
                </a:solidFill>
              </a:rPr>
              <a:t> MONEY NULL,</a:t>
            </a:r>
          </a:p>
          <a:p>
            <a:pPr lvl="1" eaLnBrk="1" hangingPunct="1">
              <a:buNone/>
            </a:pPr>
            <a:r>
              <a:rPr lang="en-US" sz="1400" dirty="0" smtClean="0">
                <a:solidFill>
                  <a:srgbClr val="00B050"/>
                </a:solidFill>
              </a:rPr>
              <a:t>	</a:t>
            </a:r>
            <a:r>
              <a:rPr lang="en-US" sz="1400" dirty="0" err="1" smtClean="0">
                <a:solidFill>
                  <a:srgbClr val="00B050"/>
                </a:solidFill>
              </a:rPr>
              <a:t>GraduationYear</a:t>
            </a:r>
            <a:r>
              <a:rPr lang="en-US" sz="1400" dirty="0" smtClean="0">
                <a:solidFill>
                  <a:srgbClr val="00B050"/>
                </a:solidFill>
              </a:rPr>
              <a:t> SMALLINT </a:t>
            </a:r>
            <a:r>
              <a:rPr lang="en-US" sz="1400" b="1" dirty="0" smtClean="0">
                <a:solidFill>
                  <a:srgbClr val="00B050"/>
                </a:solidFill>
              </a:rPr>
              <a:t>SPARSE NULL</a:t>
            </a:r>
            <a:r>
              <a:rPr lang="en-US" sz="1400" dirty="0" smtClean="0">
                <a:solidFill>
                  <a:srgbClr val="00B050"/>
                </a:solidFill>
              </a:rPr>
              <a:t>)</a:t>
            </a:r>
          </a:p>
          <a:p>
            <a:pPr lvl="1" eaLnBrk="1" hangingPunct="1"/>
            <a:endParaRPr lang="en-US" sz="1400" dirty="0" smtClean="0">
              <a:solidFill>
                <a:srgbClr val="00B050"/>
              </a:solidFill>
            </a:endParaRPr>
          </a:p>
          <a:p>
            <a:pPr lvl="1" eaLnBrk="1" hangingPunct="1">
              <a:buNone/>
            </a:pPr>
            <a:r>
              <a:rPr lang="en-US" sz="1400" dirty="0" smtClean="0">
                <a:solidFill>
                  <a:srgbClr val="00B050"/>
                </a:solidFill>
              </a:rPr>
              <a:t>	ALTER TABLE PERSON ALTER COLUMN </a:t>
            </a:r>
            <a:r>
              <a:rPr lang="en-US" sz="1400" dirty="0" err="1" smtClean="0">
                <a:solidFill>
                  <a:srgbClr val="00B050"/>
                </a:solidFill>
              </a:rPr>
              <a:t>DonationAmount</a:t>
            </a:r>
            <a:r>
              <a:rPr lang="en-US" sz="1400" dirty="0" smtClean="0">
                <a:solidFill>
                  <a:srgbClr val="00B050"/>
                </a:solidFill>
              </a:rPr>
              <a:t> ADD SPARSE</a:t>
            </a:r>
          </a:p>
          <a:p>
            <a:pPr eaLnBrk="1" hangingPunct="1"/>
            <a:endParaRPr lang="en-US" dirty="0" smtClean="0"/>
          </a:p>
          <a:p>
            <a:pPr lvl="1" eaLnBrk="1" hangingPunct="1"/>
            <a:endParaRPr lang="en-US" sz="1600" dirty="0" smtClean="0">
              <a:solidFill>
                <a:srgbClr val="00B05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41</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Beyond Relational </a:t>
            </a:r>
          </a:p>
        </p:txBody>
      </p:sp>
      <p:sp>
        <p:nvSpPr>
          <p:cNvPr id="11268" name="Rectangle 3"/>
          <p:cNvSpPr>
            <a:spLocks noGrp="1" noChangeArrowheads="1"/>
          </p:cNvSpPr>
          <p:nvPr>
            <p:ph type="body" idx="1"/>
          </p:nvPr>
        </p:nvSpPr>
        <p:spPr/>
        <p:txBody>
          <a:bodyPr/>
          <a:lstStyle/>
          <a:p>
            <a:pPr eaLnBrk="1" hangingPunct="1"/>
            <a:r>
              <a:rPr lang="en-US" dirty="0" err="1" smtClean="0"/>
              <a:t>Filestream</a:t>
            </a:r>
            <a:endParaRPr lang="en-US" dirty="0" smtClean="0"/>
          </a:p>
          <a:p>
            <a:pPr eaLnBrk="1" hangingPunct="1">
              <a:buNone/>
            </a:pPr>
            <a:r>
              <a:rPr lang="en-US" sz="1800" dirty="0" smtClean="0"/>
              <a:t>	</a:t>
            </a:r>
            <a:r>
              <a:rPr lang="en-US" sz="1600" b="1" dirty="0" smtClean="0"/>
              <a:t>Legacy model of unstructured data management</a:t>
            </a:r>
          </a:p>
          <a:p>
            <a:pPr eaLnBrk="1" hangingPunct="1">
              <a:buNone/>
            </a:pPr>
            <a:r>
              <a:rPr lang="en-US" sz="1800" dirty="0" smtClean="0"/>
              <a:t>	</a:t>
            </a:r>
            <a:r>
              <a:rPr lang="en-US" sz="1400" dirty="0" smtClean="0"/>
              <a:t>There were two approaches to storing unstructured data in SQL Server</a:t>
            </a:r>
          </a:p>
          <a:p>
            <a:pPr lvl="1" algn="just" eaLnBrk="1" hangingPunct="1"/>
            <a:r>
              <a:rPr lang="en-US" sz="1400" dirty="0" smtClean="0"/>
              <a:t>One approach suggests storing the data in a VARBINARY or IMAGE column.  Poor Performance</a:t>
            </a:r>
          </a:p>
          <a:p>
            <a:pPr lvl="1" algn="just" eaLnBrk="1" hangingPunct="1"/>
            <a:r>
              <a:rPr lang="en-US" sz="1400" dirty="0" smtClean="0"/>
              <a:t>Store the unstructured data as disk files and store the location of the file in the table. Poor manageability and consistency </a:t>
            </a:r>
          </a:p>
          <a:p>
            <a:pPr eaLnBrk="1" hangingPunct="1">
              <a:buNone/>
            </a:pPr>
            <a:r>
              <a:rPr lang="en-US" sz="1600" dirty="0" smtClean="0"/>
              <a:t>	</a:t>
            </a:r>
            <a:r>
              <a:rPr lang="en-US" sz="1600" b="1" dirty="0" smtClean="0"/>
              <a:t>What is FileStream?</a:t>
            </a:r>
          </a:p>
          <a:p>
            <a:pPr lvl="1" eaLnBrk="1" hangingPunct="1"/>
            <a:r>
              <a:rPr lang="en-US" sz="1400" dirty="0" err="1" smtClean="0"/>
              <a:t>Filestream</a:t>
            </a:r>
            <a:r>
              <a:rPr lang="en-US" sz="1400" dirty="0" smtClean="0"/>
              <a:t> is new Attribute available for BLOB column which allows us to store and manage unstructured data in SQL Server more efficiently. </a:t>
            </a:r>
          </a:p>
          <a:p>
            <a:pPr lvl="1" eaLnBrk="1" hangingPunct="1"/>
            <a:r>
              <a:rPr lang="en-US" sz="1400" dirty="0" smtClean="0"/>
              <a:t>The FILESTREAM feature allows storing BLOB data (example: word documents, image files, music and videos etc) in the NT file system(NTFS) and ensures transactional consistency between the unstructured data stored in the NTFS and the structured data stored in the table. </a:t>
            </a:r>
          </a:p>
          <a:p>
            <a:pPr lvl="1" eaLnBrk="1" hangingPunct="1"/>
            <a:r>
              <a:rPr lang="en-US" sz="1400" dirty="0" smtClean="0"/>
              <a:t>FILESTREAM is not a data type; instead, it is an attribute that can be assigned to a VARBINARY (MAX) column.</a:t>
            </a:r>
          </a:p>
          <a:p>
            <a:pPr lvl="1" eaLnBrk="1" hangingPunct="1">
              <a:buNone/>
            </a:pPr>
            <a:r>
              <a:rPr lang="en-US" sz="1600" b="1" dirty="0" smtClean="0">
                <a:ea typeface="+mn-ea"/>
                <a:cs typeface="+mn-cs"/>
              </a:rPr>
              <a:t>How to use </a:t>
            </a:r>
            <a:r>
              <a:rPr lang="en-US" sz="1600" b="1" dirty="0" err="1" smtClean="0">
                <a:ea typeface="+mn-ea"/>
                <a:cs typeface="+mn-cs"/>
              </a:rPr>
              <a:t>Filestream</a:t>
            </a:r>
            <a:r>
              <a:rPr lang="en-US" sz="1600" b="1" dirty="0" smtClean="0">
                <a:ea typeface="+mn-ea"/>
                <a:cs typeface="+mn-cs"/>
              </a:rPr>
              <a:t>?</a:t>
            </a:r>
          </a:p>
          <a:p>
            <a:pPr lvl="1" eaLnBrk="1" hangingPunct="1"/>
            <a:r>
              <a:rPr lang="en-US" sz="1400" dirty="0" smtClean="0"/>
              <a:t>Defined as </a:t>
            </a:r>
            <a:r>
              <a:rPr lang="en-US" sz="1400" dirty="0" err="1" smtClean="0"/>
              <a:t>Varbinary</a:t>
            </a:r>
            <a:r>
              <a:rPr lang="en-US" sz="1400" dirty="0" smtClean="0"/>
              <a:t>(MAX)  FILESTREAM</a:t>
            </a:r>
          </a:p>
          <a:p>
            <a:pPr lvl="1" eaLnBrk="1" hangingPunct="1"/>
            <a:r>
              <a:rPr lang="en-US" sz="1400" dirty="0" smtClean="0"/>
              <a:t>IUD operations are same as standard </a:t>
            </a:r>
            <a:r>
              <a:rPr lang="en-US" sz="1400" dirty="0" err="1" smtClean="0"/>
              <a:t>Varbinary</a:t>
            </a:r>
            <a:endParaRPr lang="en-US" sz="1400" dirty="0" smtClean="0"/>
          </a:p>
          <a:p>
            <a:pPr lvl="1" eaLnBrk="1" hangingPunct="1"/>
            <a:r>
              <a:rPr lang="en-US" sz="1400" dirty="0" smtClean="0"/>
              <a:t>Can be read  with T-SQL or Win32 Streaming APIs</a:t>
            </a:r>
          </a:p>
          <a:p>
            <a:pPr lvl="1" eaLnBrk="1" hangingPunct="1"/>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42</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Beyond Relational</a:t>
            </a:r>
          </a:p>
        </p:txBody>
      </p:sp>
      <p:sp>
        <p:nvSpPr>
          <p:cNvPr id="11268" name="Rectangle 3"/>
          <p:cNvSpPr>
            <a:spLocks noGrp="1" noChangeArrowheads="1"/>
          </p:cNvSpPr>
          <p:nvPr>
            <p:ph type="body" idx="1"/>
          </p:nvPr>
        </p:nvSpPr>
        <p:spPr/>
        <p:txBody>
          <a:bodyPr/>
          <a:lstStyle/>
          <a:p>
            <a:pPr eaLnBrk="1" hangingPunct="1"/>
            <a:r>
              <a:rPr lang="en-US" dirty="0" smtClean="0"/>
              <a:t>FileStream (contd.) – Architecture View</a:t>
            </a:r>
          </a:p>
          <a:p>
            <a:pPr lvl="1" eaLnBrk="1" hangingPunct="1"/>
            <a:endParaRPr lang="en-US" dirty="0" smtClean="0"/>
          </a:p>
        </p:txBody>
      </p:sp>
      <p:pic>
        <p:nvPicPr>
          <p:cNvPr id="5" name="Picture 2"/>
          <p:cNvPicPr>
            <a:picLocks noChangeAspect="1" noChangeArrowheads="1"/>
          </p:cNvPicPr>
          <p:nvPr/>
        </p:nvPicPr>
        <p:blipFill>
          <a:blip r:embed="rId2" cstate="print"/>
          <a:srcRect/>
          <a:stretch>
            <a:fillRect/>
          </a:stretch>
        </p:blipFill>
        <p:spPr bwMode="auto">
          <a:xfrm>
            <a:off x="914400" y="1905000"/>
            <a:ext cx="7315200" cy="446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43</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Beyond Relational</a:t>
            </a:r>
          </a:p>
        </p:txBody>
      </p:sp>
      <p:graphicFrame>
        <p:nvGraphicFramePr>
          <p:cNvPr id="6" name="Content Placeholder 5"/>
          <p:cNvGraphicFramePr>
            <a:graphicFrameLocks noGrp="1"/>
          </p:cNvGraphicFramePr>
          <p:nvPr>
            <p:ph idx="1"/>
          </p:nvPr>
        </p:nvGraphicFramePr>
        <p:xfrm>
          <a:off x="152400" y="1905000"/>
          <a:ext cx="8686800" cy="4140200"/>
        </p:xfrm>
        <a:graphic>
          <a:graphicData uri="http://schemas.openxmlformats.org/drawingml/2006/table">
            <a:tbl>
              <a:tblPr firstRow="1" bandRow="1">
                <a:tableStyleId>{5C22544A-7EE6-4342-B048-85BDC9FD1C3A}</a:tableStyleId>
              </a:tblPr>
              <a:tblGrid>
                <a:gridCol w="2171700"/>
                <a:gridCol w="2171700"/>
                <a:gridCol w="2171700"/>
                <a:gridCol w="2171700"/>
              </a:tblGrid>
              <a:tr h="370840">
                <a:tc>
                  <a:txBody>
                    <a:bodyPr/>
                    <a:lstStyle/>
                    <a:p>
                      <a:r>
                        <a:rPr lang="en-US" sz="1200" dirty="0" smtClean="0"/>
                        <a:t>Data point</a:t>
                      </a:r>
                      <a:endParaRPr lang="en-US" sz="1200" dirty="0"/>
                    </a:p>
                  </a:txBody>
                  <a:tcPr/>
                </a:tc>
                <a:tc>
                  <a:txBody>
                    <a:bodyPr/>
                    <a:lstStyle/>
                    <a:p>
                      <a:r>
                        <a:rPr lang="en-US" sz="1200" dirty="0" smtClean="0"/>
                        <a:t>File System</a:t>
                      </a:r>
                      <a:endParaRPr lang="en-US" sz="1200" dirty="0"/>
                    </a:p>
                  </a:txBody>
                  <a:tcPr/>
                </a:tc>
                <a:tc>
                  <a:txBody>
                    <a:bodyPr/>
                    <a:lstStyle/>
                    <a:p>
                      <a:r>
                        <a:rPr lang="en-US" sz="1200" dirty="0" smtClean="0"/>
                        <a:t>SQL</a:t>
                      </a:r>
                      <a:r>
                        <a:rPr lang="en-US" sz="1200" baseline="0" dirty="0" smtClean="0"/>
                        <a:t> Server Blob(without FS)</a:t>
                      </a:r>
                      <a:endParaRPr lang="en-US" sz="1200" dirty="0"/>
                    </a:p>
                  </a:txBody>
                  <a:tcPr/>
                </a:tc>
                <a:tc>
                  <a:txBody>
                    <a:bodyPr/>
                    <a:lstStyle/>
                    <a:p>
                      <a:r>
                        <a:rPr lang="en-US" sz="1200" dirty="0" smtClean="0"/>
                        <a:t>FILE</a:t>
                      </a:r>
                      <a:r>
                        <a:rPr lang="en-US" sz="1200" baseline="0" dirty="0" smtClean="0"/>
                        <a:t> Stream</a:t>
                      </a:r>
                      <a:endParaRPr lang="en-US" sz="1200" dirty="0"/>
                    </a:p>
                  </a:txBody>
                  <a:tcPr/>
                </a:tc>
              </a:tr>
              <a:tr h="370840">
                <a:tc>
                  <a:txBody>
                    <a:bodyPr/>
                    <a:lstStyle/>
                    <a:p>
                      <a:pPr algn="l" fontAlgn="t"/>
                      <a:r>
                        <a:rPr lang="en-US" sz="900" b="1" i="0" u="none" strike="noStrike" dirty="0">
                          <a:solidFill>
                            <a:srgbClr val="000000"/>
                          </a:solidFill>
                          <a:latin typeface="Segoe UI"/>
                        </a:rPr>
                        <a:t>Maximum BLOB size</a:t>
                      </a:r>
                    </a:p>
                  </a:txBody>
                  <a:tcPr marL="85725" marR="9525" marT="9525" marB="0"/>
                </a:tc>
                <a:tc>
                  <a:txBody>
                    <a:bodyPr/>
                    <a:lstStyle/>
                    <a:p>
                      <a:pPr algn="l" fontAlgn="t"/>
                      <a:r>
                        <a:rPr lang="en-US" sz="900" b="0" i="0" u="none" strike="noStrike">
                          <a:solidFill>
                            <a:srgbClr val="000000"/>
                          </a:solidFill>
                          <a:latin typeface="Segoe UI"/>
                        </a:rPr>
                        <a:t>NTFS volume size</a:t>
                      </a:r>
                    </a:p>
                  </a:txBody>
                  <a:tcPr marL="85725" marR="9525" marT="9525" marB="0"/>
                </a:tc>
                <a:tc>
                  <a:txBody>
                    <a:bodyPr/>
                    <a:lstStyle/>
                    <a:p>
                      <a:pPr algn="l" fontAlgn="t"/>
                      <a:r>
                        <a:rPr lang="en-US" sz="900" b="0" i="0" u="none" strike="noStrike">
                          <a:solidFill>
                            <a:srgbClr val="000000"/>
                          </a:solidFill>
                          <a:latin typeface="Segoe UI"/>
                        </a:rPr>
                        <a:t>2 GB – 1 bytes</a:t>
                      </a:r>
                    </a:p>
                  </a:txBody>
                  <a:tcPr marL="85725" marR="9525" marT="9525" marB="0"/>
                </a:tc>
                <a:tc>
                  <a:txBody>
                    <a:bodyPr/>
                    <a:lstStyle/>
                    <a:p>
                      <a:pPr algn="l" fontAlgn="t"/>
                      <a:r>
                        <a:rPr lang="en-US" sz="900" b="0" i="0" u="none" strike="noStrike">
                          <a:solidFill>
                            <a:srgbClr val="000000"/>
                          </a:solidFill>
                          <a:latin typeface="Segoe UI"/>
                        </a:rPr>
                        <a:t>NTFS volume size </a:t>
                      </a:r>
                    </a:p>
                  </a:txBody>
                  <a:tcPr marL="85725" marR="9525" marT="9525" marB="0"/>
                </a:tc>
              </a:tr>
              <a:tr h="370840">
                <a:tc>
                  <a:txBody>
                    <a:bodyPr/>
                    <a:lstStyle/>
                    <a:p>
                      <a:r>
                        <a:rPr lang="en-US" sz="1200" b="1" dirty="0"/>
                        <a:t>Streaming performance of large BLOBs</a:t>
                      </a:r>
                      <a:r>
                        <a:rPr lang="en-US" sz="1200" dirty="0"/>
                        <a:t> </a:t>
                      </a:r>
                    </a:p>
                  </a:txBody>
                  <a:tcPr/>
                </a:tc>
                <a:tc>
                  <a:txBody>
                    <a:bodyPr/>
                    <a:lstStyle/>
                    <a:p>
                      <a:r>
                        <a:rPr lang="en-US" sz="1200"/>
                        <a:t>Excellent</a:t>
                      </a:r>
                    </a:p>
                  </a:txBody>
                  <a:tcPr/>
                </a:tc>
                <a:tc>
                  <a:txBody>
                    <a:bodyPr/>
                    <a:lstStyle/>
                    <a:p>
                      <a:r>
                        <a:rPr lang="en-US" sz="1200"/>
                        <a:t>Poor</a:t>
                      </a:r>
                    </a:p>
                  </a:txBody>
                  <a:tcPr/>
                </a:tc>
                <a:tc>
                  <a:txBody>
                    <a:bodyPr/>
                    <a:lstStyle/>
                    <a:p>
                      <a:r>
                        <a:rPr lang="en-US" sz="1200"/>
                        <a:t>Excellent</a:t>
                      </a:r>
                    </a:p>
                  </a:txBody>
                  <a:tcPr/>
                </a:tc>
              </a:tr>
              <a:tr h="370840">
                <a:tc>
                  <a:txBody>
                    <a:bodyPr/>
                    <a:lstStyle/>
                    <a:p>
                      <a:r>
                        <a:rPr lang="en-US" sz="1200" b="1"/>
                        <a:t>Security</a:t>
                      </a:r>
                      <a:r>
                        <a:rPr lang="en-US" sz="1200"/>
                        <a:t> </a:t>
                      </a:r>
                    </a:p>
                  </a:txBody>
                  <a:tcPr/>
                </a:tc>
                <a:tc>
                  <a:txBody>
                    <a:bodyPr/>
                    <a:lstStyle/>
                    <a:p>
                      <a:r>
                        <a:rPr lang="en-US" sz="1200"/>
                        <a:t>Manual ACLs</a:t>
                      </a:r>
                    </a:p>
                  </a:txBody>
                  <a:tcPr/>
                </a:tc>
                <a:tc>
                  <a:txBody>
                    <a:bodyPr/>
                    <a:lstStyle/>
                    <a:p>
                      <a:r>
                        <a:rPr lang="en-US" sz="1200"/>
                        <a:t>Integrated</a:t>
                      </a:r>
                    </a:p>
                  </a:txBody>
                  <a:tcPr/>
                </a:tc>
                <a:tc>
                  <a:txBody>
                    <a:bodyPr/>
                    <a:lstStyle/>
                    <a:p>
                      <a:r>
                        <a:rPr lang="en-US" sz="1200"/>
                        <a:t>Integrated + automatic ACLs</a:t>
                      </a:r>
                    </a:p>
                  </a:txBody>
                  <a:tcPr/>
                </a:tc>
              </a:tr>
              <a:tr h="370840">
                <a:tc>
                  <a:txBody>
                    <a:bodyPr/>
                    <a:lstStyle/>
                    <a:p>
                      <a:r>
                        <a:rPr lang="en-US" sz="1200" b="1"/>
                        <a:t>Cost per GB</a:t>
                      </a:r>
                      <a:r>
                        <a:rPr lang="en-US" sz="1200"/>
                        <a:t> </a:t>
                      </a:r>
                    </a:p>
                  </a:txBody>
                  <a:tcPr/>
                </a:tc>
                <a:tc>
                  <a:txBody>
                    <a:bodyPr/>
                    <a:lstStyle/>
                    <a:p>
                      <a:r>
                        <a:rPr lang="en-US" sz="1200"/>
                        <a:t>Low</a:t>
                      </a:r>
                    </a:p>
                  </a:txBody>
                  <a:tcPr/>
                </a:tc>
                <a:tc>
                  <a:txBody>
                    <a:bodyPr/>
                    <a:lstStyle/>
                    <a:p>
                      <a:r>
                        <a:rPr lang="en-US" sz="1200"/>
                        <a:t>High</a:t>
                      </a:r>
                    </a:p>
                  </a:txBody>
                  <a:tcPr/>
                </a:tc>
                <a:tc>
                  <a:txBody>
                    <a:bodyPr/>
                    <a:lstStyle/>
                    <a:p>
                      <a:r>
                        <a:rPr lang="en-US" sz="1200"/>
                        <a:t>Low</a:t>
                      </a:r>
                    </a:p>
                  </a:txBody>
                  <a:tcPr/>
                </a:tc>
              </a:tr>
              <a:tr h="370840">
                <a:tc>
                  <a:txBody>
                    <a:bodyPr/>
                    <a:lstStyle/>
                    <a:p>
                      <a:r>
                        <a:rPr lang="en-US" sz="1200" b="1"/>
                        <a:t>Manageability</a:t>
                      </a:r>
                      <a:r>
                        <a:rPr lang="en-US" sz="1200"/>
                        <a:t> </a:t>
                      </a:r>
                    </a:p>
                  </a:txBody>
                  <a:tcPr/>
                </a:tc>
                <a:tc>
                  <a:txBody>
                    <a:bodyPr/>
                    <a:lstStyle/>
                    <a:p>
                      <a:r>
                        <a:rPr lang="en-US" sz="1200"/>
                        <a:t>Difficult</a:t>
                      </a:r>
                    </a:p>
                  </a:txBody>
                  <a:tcPr/>
                </a:tc>
                <a:tc>
                  <a:txBody>
                    <a:bodyPr/>
                    <a:lstStyle/>
                    <a:p>
                      <a:r>
                        <a:rPr lang="en-US" sz="1200"/>
                        <a:t>Integrated</a:t>
                      </a:r>
                    </a:p>
                  </a:txBody>
                  <a:tcPr/>
                </a:tc>
                <a:tc>
                  <a:txBody>
                    <a:bodyPr/>
                    <a:lstStyle/>
                    <a:p>
                      <a:r>
                        <a:rPr lang="en-US" sz="1200"/>
                        <a:t>Integrated</a:t>
                      </a:r>
                    </a:p>
                  </a:txBody>
                  <a:tcPr/>
                </a:tc>
              </a:tr>
              <a:tr h="370840">
                <a:tc>
                  <a:txBody>
                    <a:bodyPr/>
                    <a:lstStyle/>
                    <a:p>
                      <a:r>
                        <a:rPr lang="en-US" sz="1200" b="1"/>
                        <a:t>Integration with structured data</a:t>
                      </a:r>
                      <a:r>
                        <a:rPr lang="en-US" sz="1200"/>
                        <a:t> </a:t>
                      </a:r>
                    </a:p>
                  </a:txBody>
                  <a:tcPr/>
                </a:tc>
                <a:tc>
                  <a:txBody>
                    <a:bodyPr/>
                    <a:lstStyle/>
                    <a:p>
                      <a:r>
                        <a:rPr lang="en-US" sz="1200" dirty="0"/>
                        <a:t>Difficult</a:t>
                      </a:r>
                    </a:p>
                  </a:txBody>
                  <a:tcPr/>
                </a:tc>
                <a:tc>
                  <a:txBody>
                    <a:bodyPr/>
                    <a:lstStyle/>
                    <a:p>
                      <a:r>
                        <a:rPr lang="en-US" sz="1200"/>
                        <a:t>Data-level consistency</a:t>
                      </a:r>
                    </a:p>
                  </a:txBody>
                  <a:tcPr/>
                </a:tc>
                <a:tc>
                  <a:txBody>
                    <a:bodyPr/>
                    <a:lstStyle/>
                    <a:p>
                      <a:r>
                        <a:rPr lang="en-US" sz="1200"/>
                        <a:t>Data-level consistency</a:t>
                      </a:r>
                    </a:p>
                  </a:txBody>
                  <a:tcPr/>
                </a:tc>
              </a:tr>
              <a:tr h="370840">
                <a:tc>
                  <a:txBody>
                    <a:bodyPr/>
                    <a:lstStyle/>
                    <a:p>
                      <a:r>
                        <a:rPr lang="en-US" sz="1200" b="1" dirty="0"/>
                        <a:t>Application development and deployment</a:t>
                      </a:r>
                      <a:r>
                        <a:rPr lang="en-US" sz="1200" dirty="0"/>
                        <a:t> </a:t>
                      </a:r>
                    </a:p>
                  </a:txBody>
                  <a:tcPr/>
                </a:tc>
                <a:tc>
                  <a:txBody>
                    <a:bodyPr/>
                    <a:lstStyle/>
                    <a:p>
                      <a:r>
                        <a:rPr lang="en-US" sz="1200"/>
                        <a:t>More complex</a:t>
                      </a:r>
                    </a:p>
                  </a:txBody>
                  <a:tcPr/>
                </a:tc>
                <a:tc>
                  <a:txBody>
                    <a:bodyPr/>
                    <a:lstStyle/>
                    <a:p>
                      <a:r>
                        <a:rPr lang="en-US" sz="1200"/>
                        <a:t>More simple</a:t>
                      </a:r>
                    </a:p>
                  </a:txBody>
                  <a:tcPr/>
                </a:tc>
                <a:tc>
                  <a:txBody>
                    <a:bodyPr/>
                    <a:lstStyle/>
                    <a:p>
                      <a:r>
                        <a:rPr lang="en-US" sz="1200"/>
                        <a:t>More simple</a:t>
                      </a:r>
                    </a:p>
                  </a:txBody>
                  <a:tcPr/>
                </a:tc>
              </a:tr>
              <a:tr h="370840">
                <a:tc>
                  <a:txBody>
                    <a:bodyPr/>
                    <a:lstStyle/>
                    <a:p>
                      <a:r>
                        <a:rPr lang="en-US" sz="1200" b="1"/>
                        <a:t>Recovery from data fragmentation</a:t>
                      </a:r>
                      <a:r>
                        <a:rPr lang="en-US" sz="1200"/>
                        <a:t> </a:t>
                      </a:r>
                    </a:p>
                  </a:txBody>
                  <a:tcPr/>
                </a:tc>
                <a:tc>
                  <a:txBody>
                    <a:bodyPr/>
                    <a:lstStyle/>
                    <a:p>
                      <a:r>
                        <a:rPr lang="en-US" sz="1200"/>
                        <a:t>Excellent</a:t>
                      </a:r>
                    </a:p>
                  </a:txBody>
                  <a:tcPr/>
                </a:tc>
                <a:tc>
                  <a:txBody>
                    <a:bodyPr/>
                    <a:lstStyle/>
                    <a:p>
                      <a:r>
                        <a:rPr lang="en-US" sz="1200"/>
                        <a:t>Poor</a:t>
                      </a:r>
                    </a:p>
                  </a:txBody>
                  <a:tcPr/>
                </a:tc>
                <a:tc>
                  <a:txBody>
                    <a:bodyPr/>
                    <a:lstStyle/>
                    <a:p>
                      <a:r>
                        <a:rPr lang="en-US" sz="1200"/>
                        <a:t>Excellent</a:t>
                      </a:r>
                    </a:p>
                  </a:txBody>
                  <a:tcPr/>
                </a:tc>
              </a:tr>
              <a:tr h="370840">
                <a:tc>
                  <a:txBody>
                    <a:bodyPr/>
                    <a:lstStyle/>
                    <a:p>
                      <a:r>
                        <a:rPr lang="en-US" sz="1200" b="1"/>
                        <a:t>Performance of frequent small updates</a:t>
                      </a:r>
                      <a:r>
                        <a:rPr lang="en-US" sz="1200"/>
                        <a:t> </a:t>
                      </a:r>
                    </a:p>
                  </a:txBody>
                  <a:tcPr/>
                </a:tc>
                <a:tc>
                  <a:txBody>
                    <a:bodyPr/>
                    <a:lstStyle/>
                    <a:p>
                      <a:r>
                        <a:rPr lang="en-US" sz="1200"/>
                        <a:t>Excellent</a:t>
                      </a:r>
                    </a:p>
                  </a:txBody>
                  <a:tcPr/>
                </a:tc>
                <a:tc>
                  <a:txBody>
                    <a:bodyPr/>
                    <a:lstStyle/>
                    <a:p>
                      <a:r>
                        <a:rPr lang="en-US" sz="1200"/>
                        <a:t>Moderate</a:t>
                      </a:r>
                    </a:p>
                  </a:txBody>
                  <a:tcPr/>
                </a:tc>
                <a:tc>
                  <a:txBody>
                    <a:bodyPr/>
                    <a:lstStyle/>
                    <a:p>
                      <a:r>
                        <a:rPr lang="en-US" sz="1200" dirty="0"/>
                        <a:t>Poor</a:t>
                      </a:r>
                    </a:p>
                  </a:txBody>
                  <a:tcPr/>
                </a:tc>
              </a:tr>
            </a:tbl>
          </a:graphicData>
        </a:graphic>
      </p:graphicFrame>
      <p:sp>
        <p:nvSpPr>
          <p:cNvPr id="9" name="Rectangle 2"/>
          <p:cNvSpPr txBox="1">
            <a:spLocks noChangeArrowheads="1"/>
          </p:cNvSpPr>
          <p:nvPr/>
        </p:nvSpPr>
        <p:spPr bwMode="gray">
          <a:xfrm>
            <a:off x="228600" y="1295400"/>
            <a:ext cx="6858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defRPr/>
            </a:pPr>
            <a:r>
              <a:rPr kumimoji="0" lang="en-US" sz="2000" b="0" i="0" u="none" strike="noStrike" kern="0" cap="none" spc="0" normalizeH="0" baseline="0" noProof="0" dirty="0" smtClean="0">
                <a:ln>
                  <a:noFill/>
                </a:ln>
                <a:effectLst/>
                <a:uLnTx/>
                <a:uFillTx/>
                <a:latin typeface="+mn-lt"/>
                <a:ea typeface="+mj-ea"/>
                <a:cs typeface="+mj-cs"/>
              </a:rPr>
              <a:t> </a:t>
            </a:r>
            <a:r>
              <a:rPr kumimoji="0" lang="en-US" sz="2000" b="0" i="0" u="none" strike="noStrike" kern="0" cap="none" spc="0" normalizeH="0" baseline="0" noProof="0" dirty="0" err="1" smtClean="0">
                <a:ln>
                  <a:noFill/>
                </a:ln>
                <a:effectLst/>
                <a:uLnTx/>
                <a:uFillTx/>
                <a:latin typeface="+mn-lt"/>
                <a:ea typeface="+mj-ea"/>
                <a:cs typeface="+mj-cs"/>
              </a:rPr>
              <a:t>Filestream</a:t>
            </a:r>
            <a:r>
              <a:rPr kumimoji="0" lang="en-US" sz="2000" b="0" i="0" u="none" strike="noStrike" kern="0" cap="none" spc="0" normalizeH="0" baseline="0" noProof="0" dirty="0" smtClean="0">
                <a:ln>
                  <a:noFill/>
                </a:ln>
                <a:effectLst/>
                <a:uLnTx/>
                <a:uFillTx/>
                <a:latin typeface="+mn-lt"/>
                <a:ea typeface="+mj-ea"/>
                <a:cs typeface="+mj-cs"/>
              </a:rPr>
              <a:t> (contd.) - Legacy</a:t>
            </a:r>
            <a:r>
              <a:rPr kumimoji="0" lang="en-US" sz="2000" b="0" i="0" u="none" strike="noStrike" kern="0" cap="none" spc="0" normalizeH="0" noProof="0" dirty="0" smtClean="0">
                <a:ln>
                  <a:noFill/>
                </a:ln>
                <a:effectLst/>
                <a:uLnTx/>
                <a:uFillTx/>
                <a:latin typeface="+mn-lt"/>
                <a:ea typeface="+mj-ea"/>
                <a:cs typeface="+mj-cs"/>
              </a:rPr>
              <a:t> method </a:t>
            </a:r>
            <a:r>
              <a:rPr kumimoji="0" lang="en-US" sz="2000" b="0" i="0" u="none" strike="noStrike" kern="0" cap="none" spc="0" normalizeH="0" noProof="0" dirty="0" err="1" smtClean="0">
                <a:ln>
                  <a:noFill/>
                </a:ln>
                <a:effectLst/>
                <a:uLnTx/>
                <a:uFillTx/>
                <a:latin typeface="+mn-lt"/>
                <a:ea typeface="+mj-ea"/>
                <a:cs typeface="+mj-cs"/>
              </a:rPr>
              <a:t>vs</a:t>
            </a:r>
            <a:r>
              <a:rPr kumimoji="0" lang="en-US" sz="2000" b="0" i="0" u="none" strike="noStrike" kern="0" cap="none" spc="0" normalizeH="0" noProof="0" dirty="0" smtClean="0">
                <a:ln>
                  <a:noFill/>
                </a:ln>
                <a:effectLst/>
                <a:uLnTx/>
                <a:uFillTx/>
                <a:latin typeface="+mn-lt"/>
                <a:ea typeface="+mj-ea"/>
                <a:cs typeface="+mj-cs"/>
              </a:rPr>
              <a:t> </a:t>
            </a:r>
            <a:r>
              <a:rPr kumimoji="0" lang="en-US" sz="2000" b="0" i="0" u="none" strike="noStrike" kern="0" cap="none" spc="0" normalizeH="0" noProof="0" dirty="0" err="1" smtClean="0">
                <a:ln>
                  <a:noFill/>
                </a:ln>
                <a:effectLst/>
                <a:uLnTx/>
                <a:uFillTx/>
                <a:latin typeface="+mn-lt"/>
                <a:ea typeface="+mj-ea"/>
                <a:cs typeface="+mj-cs"/>
              </a:rPr>
              <a:t>Filestream</a:t>
            </a:r>
            <a:r>
              <a:rPr kumimoji="0" lang="en-US" sz="2000" b="0" i="0" u="none" strike="noStrike" kern="0" cap="none" spc="0" normalizeH="0" noProof="0" dirty="0" smtClean="0">
                <a:ln>
                  <a:noFill/>
                </a:ln>
                <a:effectLst/>
                <a:uLnTx/>
                <a:uFillTx/>
                <a:latin typeface="+mn-lt"/>
                <a:ea typeface="+mj-ea"/>
                <a:cs typeface="+mj-cs"/>
              </a:rPr>
              <a:t> </a:t>
            </a:r>
            <a:r>
              <a:rPr kumimoji="0" lang="en-US" sz="2800" b="0" i="0" u="none" strike="noStrike" kern="0" cap="none" spc="0" normalizeH="0" baseline="0" noProof="0" dirty="0" smtClean="0">
                <a:ln>
                  <a:noFill/>
                </a:ln>
                <a:effectLst/>
                <a:uLnTx/>
                <a:uFillTx/>
                <a:latin typeface="+mj-lt"/>
                <a:ea typeface="+mj-ea"/>
                <a:cs typeface="+mj-cs"/>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44</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Beyond Relational</a:t>
            </a:r>
          </a:p>
        </p:txBody>
      </p:sp>
      <p:sp>
        <p:nvSpPr>
          <p:cNvPr id="11268" name="Rectangle 3"/>
          <p:cNvSpPr>
            <a:spLocks noGrp="1" noChangeArrowheads="1"/>
          </p:cNvSpPr>
          <p:nvPr>
            <p:ph type="body" idx="1"/>
          </p:nvPr>
        </p:nvSpPr>
        <p:spPr/>
        <p:txBody>
          <a:bodyPr/>
          <a:lstStyle/>
          <a:p>
            <a:pPr eaLnBrk="1" hangingPunct="1"/>
            <a:r>
              <a:rPr lang="en-US" sz="2000" dirty="0" smtClean="0"/>
              <a:t>FileStream (contd.) – Setup </a:t>
            </a:r>
            <a:r>
              <a:rPr lang="en-US" sz="2000" dirty="0" err="1" smtClean="0"/>
              <a:t>Filestream</a:t>
            </a:r>
            <a:endParaRPr lang="en-US" sz="2000" dirty="0" smtClean="0"/>
          </a:p>
          <a:p>
            <a:pPr eaLnBrk="1" hangingPunct="1">
              <a:buNone/>
            </a:pPr>
            <a:r>
              <a:rPr lang="en-US" sz="2000" b="1" dirty="0" smtClean="0"/>
              <a:t>	</a:t>
            </a:r>
            <a:r>
              <a:rPr lang="en-US" sz="1800" b="1" dirty="0" smtClean="0"/>
              <a:t>Understanding </a:t>
            </a:r>
            <a:r>
              <a:rPr lang="en-US" sz="1800" b="1" dirty="0" err="1" smtClean="0"/>
              <a:t>Filestream</a:t>
            </a:r>
            <a:r>
              <a:rPr lang="en-US" sz="1800" b="1" dirty="0" smtClean="0"/>
              <a:t> Data Container</a:t>
            </a:r>
          </a:p>
          <a:p>
            <a:pPr lvl="1" algn="just" eaLnBrk="1" hangingPunct="1"/>
            <a:r>
              <a:rPr lang="en-US" sz="1800" dirty="0" smtClean="0"/>
              <a:t>The root folder where FILESTREAM data of a database is stored is called FILESTREAM Data Container.</a:t>
            </a:r>
          </a:p>
          <a:p>
            <a:pPr lvl="1" algn="just" eaLnBrk="1" hangingPunct="1"/>
            <a:r>
              <a:rPr lang="en-US" sz="1800" dirty="0" smtClean="0"/>
              <a:t> When you create a database with FILESTREAM feature enabled, the FILESTREAM Data Container will be created with the path you specify in your CREATE statement.</a:t>
            </a:r>
          </a:p>
          <a:p>
            <a:pPr lvl="1" algn="just" eaLnBrk="1" hangingPunct="1"/>
            <a:r>
              <a:rPr lang="en-US" sz="1800" dirty="0" smtClean="0"/>
              <a:t>The root directory in the FILENAME parameter will be configured as FILESTREAM Data Container. It is important that this folder should not exist at the time of creating the database.</a:t>
            </a:r>
          </a:p>
          <a:p>
            <a:pPr lvl="1" algn="just" eaLnBrk="1" hangingPunct="1"/>
            <a:r>
              <a:rPr lang="en-US" sz="1800" dirty="0" smtClean="0"/>
              <a:t>SQL Server will create this folder and will configure it as FILESTREAM Data Container.</a:t>
            </a:r>
          </a:p>
          <a:p>
            <a:pPr lvl="1" algn="just" eaLnBrk="1" hangingPunct="1"/>
            <a:endParaRPr lang="en-US" dirty="0" smtClean="0"/>
          </a:p>
          <a:p>
            <a:pPr lvl="1" eaLnBrk="1" hangingPunct="1">
              <a:buNone/>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45</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Beyond Relational </a:t>
            </a:r>
          </a:p>
        </p:txBody>
      </p:sp>
      <p:sp>
        <p:nvSpPr>
          <p:cNvPr id="11268" name="Rectangle 3"/>
          <p:cNvSpPr>
            <a:spLocks noGrp="1" noChangeArrowheads="1"/>
          </p:cNvSpPr>
          <p:nvPr>
            <p:ph type="body" idx="1"/>
          </p:nvPr>
        </p:nvSpPr>
        <p:spPr/>
        <p:txBody>
          <a:bodyPr/>
          <a:lstStyle/>
          <a:p>
            <a:pPr eaLnBrk="1" hangingPunct="1"/>
            <a:r>
              <a:rPr lang="en-US" sz="2000" dirty="0" smtClean="0"/>
              <a:t>FileStream (contd.)– Architectural Considerations  and Limitations</a:t>
            </a:r>
          </a:p>
          <a:p>
            <a:pPr lvl="1" algn="just" eaLnBrk="1" hangingPunct="1"/>
            <a:r>
              <a:rPr lang="en-US" sz="1400" dirty="0" smtClean="0"/>
              <a:t>A FILESTREAM enabled database cannot be used for mirroring. </a:t>
            </a:r>
          </a:p>
          <a:p>
            <a:pPr lvl="1" algn="just" eaLnBrk="1" hangingPunct="1"/>
            <a:r>
              <a:rPr lang="en-US" sz="1400" dirty="0" smtClean="0"/>
              <a:t>FILESTREAM data is not available in database snapshots.</a:t>
            </a:r>
          </a:p>
          <a:p>
            <a:pPr lvl="1" algn="just" eaLnBrk="1" hangingPunct="1"/>
            <a:r>
              <a:rPr lang="en-US" sz="1400" dirty="0" smtClean="0"/>
              <a:t>FILESTREAM columns cannot be used in Index Keys. </a:t>
            </a:r>
          </a:p>
          <a:p>
            <a:pPr lvl="1" algn="just" eaLnBrk="1" hangingPunct="1"/>
            <a:r>
              <a:rPr lang="en-US" sz="1400" dirty="0" smtClean="0"/>
              <a:t>FILESTREAM columns cannot be used in the INCLUDED columns of a Non Clustered Index </a:t>
            </a:r>
          </a:p>
          <a:p>
            <a:pPr lvl="1" algn="just" eaLnBrk="1" hangingPunct="1"/>
            <a:r>
              <a:rPr lang="en-US" sz="1400" dirty="0" smtClean="0"/>
              <a:t>FILESTREAM columns cannot be used in a Table Valued Parameter </a:t>
            </a:r>
          </a:p>
          <a:p>
            <a:pPr lvl="1" algn="just" eaLnBrk="1" hangingPunct="1"/>
            <a:r>
              <a:rPr lang="en-US" sz="1400" dirty="0" smtClean="0"/>
              <a:t>FILESTREAM columns cannot be used in a memory table </a:t>
            </a:r>
          </a:p>
          <a:p>
            <a:pPr lvl="1" algn="just" eaLnBrk="1" hangingPunct="1"/>
            <a:r>
              <a:rPr lang="en-US" sz="1400" dirty="0" smtClean="0"/>
              <a:t>FILESTREAM  columns cannot be used in a global or local temp table </a:t>
            </a:r>
          </a:p>
          <a:p>
            <a:pPr lvl="1" algn="just" eaLnBrk="1" hangingPunct="1"/>
            <a:r>
              <a:rPr lang="en-US" sz="1400" dirty="0" smtClean="0"/>
              <a:t>Statistics cannot be created on FILESTREAM columns</a:t>
            </a:r>
          </a:p>
          <a:p>
            <a:pPr lvl="1" algn="just" eaLnBrk="1" hangingPunct="1"/>
            <a:r>
              <a:rPr lang="en-US" sz="1400" dirty="0" smtClean="0"/>
              <a:t>Computed columns having reference to FILESTREAM columns cannot be indexed </a:t>
            </a:r>
          </a:p>
          <a:p>
            <a:pPr lvl="1" algn="just" eaLnBrk="1" hangingPunct="1"/>
            <a:r>
              <a:rPr lang="en-US" sz="1400" dirty="0" smtClean="0"/>
              <a:t>When FILESTREAM Data is accessed through Win 32 APIs, only READ COMMITTED ISOLATION level is supported. </a:t>
            </a:r>
          </a:p>
          <a:p>
            <a:pPr lvl="1" algn="just" eaLnBrk="1" hangingPunct="1"/>
            <a:r>
              <a:rPr lang="en-US" sz="1400" dirty="0" smtClean="0"/>
              <a:t>FILESTREAM data can be stored only on local disk volumes</a:t>
            </a:r>
          </a:p>
          <a:p>
            <a:pPr lvl="1" algn="just" eaLnBrk="1" hangingPunct="1"/>
            <a:r>
              <a:rPr lang="en-US" sz="1400" dirty="0" smtClean="0"/>
              <a:t>If you replicate FILESTREAM enabled columns, make sure that all subscribers are running on SQL Server 2008 or later versions. </a:t>
            </a:r>
          </a:p>
          <a:p>
            <a:pPr lvl="1" algn="just" eaLnBrk="1" hangingPunct="1"/>
            <a:r>
              <a:rPr lang="en-US" sz="1400" dirty="0" smtClean="0"/>
              <a:t>If you are on a FAILOVER CLULSTERING environment, make sure that you place the FILESTREAM file groups in a shared disk and FILESTREAM should be enabled on each node.</a:t>
            </a:r>
          </a:p>
          <a:p>
            <a:pPr lvl="1" algn="just" eaLnBrk="1" hangingPunct="1"/>
            <a:endParaRPr lang="en-US" sz="1400" dirty="0" smtClean="0"/>
          </a:p>
          <a:p>
            <a:pPr lvl="1" algn="just" eaLnBrk="1" hangingPunct="1"/>
            <a:endParaRPr lang="en-US" sz="1400" dirty="0" smtClean="0"/>
          </a:p>
          <a:p>
            <a:pPr lvl="1" algn="just" eaLnBrk="1" hangingPunct="1"/>
            <a:endParaRPr lang="en-US" sz="1400" dirty="0" smtClean="0"/>
          </a:p>
          <a:p>
            <a:pPr lvl="1" eaLnBrk="1" hangingPunct="1">
              <a:buNone/>
            </a:pP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1D44A50B-8D15-41F6-B431-34244172A7E5}" type="slidenum">
              <a:rPr lang="en-US" smtClean="0"/>
              <a:pPr/>
              <a:t>46</a:t>
            </a:fld>
            <a:endParaRPr lang="en-US" smtClean="0"/>
          </a:p>
        </p:txBody>
      </p:sp>
      <p:sp>
        <p:nvSpPr>
          <p:cNvPr id="11267" name="Rectangle 2"/>
          <p:cNvSpPr>
            <a:spLocks noGrp="1" noChangeArrowheads="1"/>
          </p:cNvSpPr>
          <p:nvPr>
            <p:ph type="title"/>
          </p:nvPr>
        </p:nvSpPr>
        <p:spPr/>
        <p:txBody>
          <a:bodyPr/>
          <a:lstStyle/>
          <a:p>
            <a:pPr eaLnBrk="1" hangingPunct="1"/>
            <a:r>
              <a:rPr lang="en-US" sz="3600" dirty="0" smtClean="0"/>
              <a:t>Beyond Relational </a:t>
            </a:r>
          </a:p>
        </p:txBody>
      </p:sp>
      <p:sp>
        <p:nvSpPr>
          <p:cNvPr id="11268" name="Rectangle 3"/>
          <p:cNvSpPr>
            <a:spLocks noGrp="1" noChangeArrowheads="1"/>
          </p:cNvSpPr>
          <p:nvPr>
            <p:ph type="body" idx="1"/>
          </p:nvPr>
        </p:nvSpPr>
        <p:spPr/>
        <p:txBody>
          <a:bodyPr/>
          <a:lstStyle/>
          <a:p>
            <a:pPr eaLnBrk="1" hangingPunct="1"/>
            <a:r>
              <a:rPr lang="en-US" sz="2000" dirty="0" smtClean="0"/>
              <a:t>FileStream (contd.)– Architectural Considerations  and Limitations</a:t>
            </a:r>
          </a:p>
          <a:p>
            <a:pPr lvl="1" algn="just" eaLnBrk="1" hangingPunct="1"/>
            <a:r>
              <a:rPr lang="en-US" sz="1600" dirty="0" smtClean="0"/>
              <a:t>Place each FILESTREAM data container in a separate volume </a:t>
            </a:r>
          </a:p>
          <a:p>
            <a:pPr lvl="1" algn="just" eaLnBrk="1" hangingPunct="1"/>
            <a:r>
              <a:rPr lang="en-US" sz="1600" dirty="0" smtClean="0"/>
              <a:t>Use the correct RAID level depending upon the nature of the application (read intensive, write intensive), expected work load etc </a:t>
            </a:r>
          </a:p>
          <a:p>
            <a:pPr lvl="1" algn="just" eaLnBrk="1" hangingPunct="1"/>
            <a:r>
              <a:rPr lang="en-US" sz="1600" dirty="0" smtClean="0"/>
              <a:t>Do periodical disk defragmentation </a:t>
            </a:r>
          </a:p>
          <a:p>
            <a:pPr lvl="1" algn="just" eaLnBrk="1" hangingPunct="1"/>
            <a:r>
              <a:rPr lang="en-US" sz="1600" dirty="0" smtClean="0"/>
              <a:t>Decide diligently on whether or not to use a compressed disk volume </a:t>
            </a:r>
          </a:p>
          <a:p>
            <a:pPr lvl="1" algn="just" eaLnBrk="1" hangingPunct="1"/>
            <a:r>
              <a:rPr lang="en-US" sz="1600" dirty="0" smtClean="0"/>
              <a:t>Disable last access time tracking in NTFS </a:t>
            </a:r>
          </a:p>
          <a:p>
            <a:pPr lvl="1" algn="just" eaLnBrk="1" hangingPunct="1"/>
            <a:r>
              <a:rPr lang="en-US" sz="1600" dirty="0" smtClean="0"/>
              <a:t>FILESTREAM data container should not be on a fragmented volume</a:t>
            </a:r>
          </a:p>
          <a:p>
            <a:pPr lvl="1" algn="just" eaLnBrk="1" hangingPunct="1"/>
            <a:r>
              <a:rPr lang="en-US" sz="1600" dirty="0" smtClean="0"/>
              <a:t>Make sure that the data being stored is appropriate for FILESTREAM storage. FILESTREAM storage is only good if the size of the data is more than 1 MB (approx) </a:t>
            </a:r>
          </a:p>
          <a:p>
            <a:pPr lvl="1" algn="just" eaLnBrk="1" hangingPunct="1"/>
            <a:r>
              <a:rPr lang="en-US" sz="1600" dirty="0" smtClean="0"/>
              <a:t>Avoid multiple small appends to the FILESTREAM file </a:t>
            </a:r>
          </a:p>
          <a:p>
            <a:pPr lvl="1" algn="just" eaLnBrk="1" hangingPunct="1"/>
            <a:r>
              <a:rPr lang="en-US" sz="1600" dirty="0" smtClean="0"/>
              <a:t>If FILESTREAM files are large, avoid using TSQL access to the FILESTREAM data. </a:t>
            </a:r>
          </a:p>
          <a:p>
            <a:pPr lvl="1" algn="just" eaLnBrk="1" hangingPunct="1"/>
            <a:r>
              <a:rPr lang="en-US" sz="1600" dirty="0" smtClean="0"/>
              <a:t>If reads require only the first few bytes, then consider using TSQL access using substring() function </a:t>
            </a:r>
          </a:p>
          <a:p>
            <a:pPr lvl="1" algn="just" eaLnBrk="1" hangingPunct="1"/>
            <a:r>
              <a:rPr lang="en-US" sz="1600" dirty="0" smtClean="0"/>
              <a:t>If the entire file is needed Win 32 access is desirable</a:t>
            </a:r>
          </a:p>
          <a:p>
            <a:pPr lvl="1" algn="just" eaLnBrk="1" hangingPunct="1"/>
            <a:endParaRPr lang="en-US" dirty="0" smtClean="0"/>
          </a:p>
          <a:p>
            <a:pPr lvl="1" eaLnBrk="1" hangingPunct="1">
              <a:buNone/>
            </a:pP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C7935480-8D21-4AF7-8706-419CCB8B8FF3}" type="slidenum">
              <a:rPr lang="en-US" smtClean="0"/>
              <a:pPr/>
              <a:t>47</a:t>
            </a:fld>
            <a:endParaRPr lang="en-US" smtClean="0"/>
          </a:p>
        </p:txBody>
      </p:sp>
      <p:sp>
        <p:nvSpPr>
          <p:cNvPr id="14339" name="Rectangle 2"/>
          <p:cNvSpPr>
            <a:spLocks noGrp="1" noChangeArrowheads="1"/>
          </p:cNvSpPr>
          <p:nvPr>
            <p:ph type="title"/>
          </p:nvPr>
        </p:nvSpPr>
        <p:spPr/>
        <p:txBody>
          <a:bodyPr/>
          <a:lstStyle/>
          <a:p>
            <a:pPr eaLnBrk="1" hangingPunct="1"/>
            <a:r>
              <a:rPr lang="en-US" sz="3600" smtClean="0"/>
              <a:t>Test Your Understanding</a:t>
            </a:r>
          </a:p>
        </p:txBody>
      </p:sp>
      <p:sp>
        <p:nvSpPr>
          <p:cNvPr id="14340" name="Rectangle 3"/>
          <p:cNvSpPr>
            <a:spLocks noGrp="1" noChangeArrowheads="1"/>
          </p:cNvSpPr>
          <p:nvPr>
            <p:ph type="body" idx="1"/>
          </p:nvPr>
        </p:nvSpPr>
        <p:spPr/>
        <p:txBody>
          <a:bodyPr/>
          <a:lstStyle/>
          <a:p>
            <a:pPr eaLnBrk="1" hangingPunct="1"/>
            <a:r>
              <a:rPr lang="en-US" dirty="0" smtClean="0"/>
              <a:t>Explain the enhancements on SSMS.</a:t>
            </a:r>
          </a:p>
          <a:p>
            <a:pPr eaLnBrk="1" hangingPunct="1"/>
            <a:r>
              <a:rPr lang="en-US" dirty="0" smtClean="0"/>
              <a:t>Mention the major data type changes.</a:t>
            </a:r>
          </a:p>
          <a:p>
            <a:pPr eaLnBrk="1" hangingPunct="1"/>
            <a:r>
              <a:rPr lang="en-US" dirty="0" smtClean="0"/>
              <a:t>What are the major T-SQL changes in SQL Server 2008?</a:t>
            </a:r>
          </a:p>
          <a:p>
            <a:pPr eaLnBrk="1" hangingPunct="1"/>
            <a:r>
              <a:rPr lang="en-US" dirty="0" smtClean="0"/>
              <a:t>What are the major relational engine enhancements?</a:t>
            </a:r>
          </a:p>
          <a:p>
            <a:pPr eaLnBrk="1" hangingPunct="1"/>
            <a:endParaRPr lang="en-US" dirty="0" smtClean="0"/>
          </a:p>
        </p:txBody>
      </p:sp>
      <p:pic>
        <p:nvPicPr>
          <p:cNvPr id="14341" name="Picture 8"/>
          <p:cNvPicPr>
            <a:picLocks noChangeAspect="1" noChangeArrowheads="1"/>
          </p:cNvPicPr>
          <p:nvPr/>
        </p:nvPicPr>
        <p:blipFill>
          <a:blip r:embed="rId2" cstate="print"/>
          <a:srcRect/>
          <a:stretch>
            <a:fillRect/>
          </a:stretch>
        </p:blipFill>
        <p:spPr bwMode="auto">
          <a:xfrm>
            <a:off x="8201025" y="0"/>
            <a:ext cx="942975"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9D50576F-3BF7-4DED-8EAB-E35EBB39F317}" type="slidenum">
              <a:rPr lang="en-US" smtClean="0"/>
              <a:pPr/>
              <a:t>48</a:t>
            </a:fld>
            <a:endParaRPr lang="en-US" smtClean="0"/>
          </a:p>
        </p:txBody>
      </p:sp>
      <p:sp>
        <p:nvSpPr>
          <p:cNvPr id="15363" name="Rectangle 2"/>
          <p:cNvSpPr>
            <a:spLocks noGrp="1" noChangeArrowheads="1"/>
          </p:cNvSpPr>
          <p:nvPr>
            <p:ph type="title"/>
          </p:nvPr>
        </p:nvSpPr>
        <p:spPr/>
        <p:txBody>
          <a:bodyPr/>
          <a:lstStyle/>
          <a:p>
            <a:pPr eaLnBrk="1" hangingPunct="1"/>
            <a:r>
              <a:rPr lang="en-US" sz="3600" dirty="0" smtClean="0"/>
              <a:t>SQL Server 2008 new features: Summary</a:t>
            </a:r>
          </a:p>
        </p:txBody>
      </p:sp>
      <p:sp>
        <p:nvSpPr>
          <p:cNvPr id="15364" name="Rectangle 3"/>
          <p:cNvSpPr>
            <a:spLocks noGrp="1" noChangeArrowheads="1"/>
          </p:cNvSpPr>
          <p:nvPr>
            <p:ph type="body" idx="1"/>
          </p:nvPr>
        </p:nvSpPr>
        <p:spPr/>
        <p:txBody>
          <a:bodyPr/>
          <a:lstStyle/>
          <a:p>
            <a:pPr eaLnBrk="1" hangingPunct="1"/>
            <a:r>
              <a:rPr lang="en-US" sz="1800" dirty="0" smtClean="0"/>
              <a:t>SSMS enhancements include expanded set of server reports, Central Management Server, Intellisense, T-SQL Debugging, Code Outlining</a:t>
            </a:r>
          </a:p>
          <a:p>
            <a:pPr eaLnBrk="1" hangingPunct="1"/>
            <a:r>
              <a:rPr lang="en-US" sz="1800" dirty="0" smtClean="0"/>
              <a:t>New data types are </a:t>
            </a:r>
          </a:p>
          <a:p>
            <a:pPr lvl="1" eaLnBrk="1" hangingPunct="1"/>
            <a:r>
              <a:rPr lang="en-US" sz="1600" dirty="0" smtClean="0"/>
              <a:t>Temporal,  Hierarchical and Spatial Data Types</a:t>
            </a:r>
          </a:p>
          <a:p>
            <a:pPr lvl="0"/>
            <a:r>
              <a:rPr lang="en-US" sz="2000" dirty="0" smtClean="0"/>
              <a:t>New T-SQL features are </a:t>
            </a:r>
          </a:p>
          <a:p>
            <a:pPr lvl="1"/>
            <a:r>
              <a:rPr lang="en-US" sz="1600" dirty="0" smtClean="0"/>
              <a:t>Variables declaration and initialization</a:t>
            </a:r>
          </a:p>
          <a:p>
            <a:pPr lvl="1"/>
            <a:r>
              <a:rPr lang="en-US" sz="1600" dirty="0" smtClean="0"/>
              <a:t>Row constructors - Table values clause, </a:t>
            </a:r>
          </a:p>
          <a:p>
            <a:pPr lvl="1"/>
            <a:r>
              <a:rPr lang="en-US" sz="1600" dirty="0" smtClean="0"/>
              <a:t>CONVERT enhancements</a:t>
            </a:r>
          </a:p>
          <a:p>
            <a:pPr lvl="1"/>
            <a:r>
              <a:rPr lang="en-US" sz="1600" dirty="0" err="1" smtClean="0"/>
              <a:t>Composable</a:t>
            </a:r>
            <a:r>
              <a:rPr lang="en-US" sz="1600" dirty="0" smtClean="0"/>
              <a:t> DML </a:t>
            </a:r>
          </a:p>
          <a:p>
            <a:pPr lvl="1"/>
            <a:r>
              <a:rPr lang="en-US" sz="1600" dirty="0" smtClean="0"/>
              <a:t>Table valued parameters.</a:t>
            </a:r>
          </a:p>
          <a:p>
            <a:pPr lvl="1"/>
            <a:r>
              <a:rPr lang="en-US" sz="1600" dirty="0" smtClean="0"/>
              <a:t>Merge and Grouping Set</a:t>
            </a:r>
          </a:p>
          <a:p>
            <a:pPr lvl="1"/>
            <a:r>
              <a:rPr lang="en-US" sz="1600" dirty="0" smtClean="0"/>
              <a:t>DDL Trigger enhancements</a:t>
            </a:r>
          </a:p>
          <a:p>
            <a:pPr lvl="1"/>
            <a:r>
              <a:rPr lang="en-US" sz="1600" dirty="0" smtClean="0"/>
              <a:t>Change Data Capture and Change Tracking</a:t>
            </a:r>
          </a:p>
          <a:p>
            <a:pPr lvl="0"/>
            <a:r>
              <a:rPr lang="en-US" sz="2000" dirty="0" smtClean="0"/>
              <a:t>Relational engine and Beyond relational enhancements are </a:t>
            </a:r>
          </a:p>
          <a:p>
            <a:pPr lvl="1"/>
            <a:r>
              <a:rPr lang="en-US" sz="1600" dirty="0" smtClean="0"/>
              <a:t>File Stream, Filtered Index, </a:t>
            </a:r>
            <a:r>
              <a:rPr lang="en-US" sz="1600" smtClean="0"/>
              <a:t>Sparse Column</a:t>
            </a:r>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84D75BB8-792A-4A8A-95C7-AC0961EA95FD}" type="slidenum">
              <a:rPr lang="en-US" smtClean="0"/>
              <a:pPr/>
              <a:t>49</a:t>
            </a:fld>
            <a:endParaRPr lang="en-US" smtClean="0"/>
          </a:p>
        </p:txBody>
      </p:sp>
      <p:sp>
        <p:nvSpPr>
          <p:cNvPr id="16387" name="Rectangle 2"/>
          <p:cNvSpPr>
            <a:spLocks noGrp="1" noChangeArrowheads="1"/>
          </p:cNvSpPr>
          <p:nvPr>
            <p:ph type="title"/>
          </p:nvPr>
        </p:nvSpPr>
        <p:spPr/>
        <p:txBody>
          <a:bodyPr/>
          <a:lstStyle/>
          <a:p>
            <a:pPr eaLnBrk="1" hangingPunct="1"/>
            <a:r>
              <a:rPr lang="en-US" sz="3600" dirty="0" smtClean="0"/>
              <a:t>SQL Server 2008 new features: Source</a:t>
            </a:r>
          </a:p>
        </p:txBody>
      </p:sp>
      <p:sp>
        <p:nvSpPr>
          <p:cNvPr id="16388" name="Rectangle 3"/>
          <p:cNvSpPr>
            <a:spLocks noGrp="1" noChangeArrowheads="1"/>
          </p:cNvSpPr>
          <p:nvPr>
            <p:ph type="body" idx="1"/>
          </p:nvPr>
        </p:nvSpPr>
        <p:spPr/>
        <p:txBody>
          <a:bodyPr/>
          <a:lstStyle/>
          <a:p>
            <a:pPr eaLnBrk="1" hangingPunct="1"/>
            <a:r>
              <a:rPr lang="en-US" dirty="0" smtClean="0"/>
              <a:t>Introducing Microsoft SQL Server 2008 by Microsoft Press</a:t>
            </a:r>
          </a:p>
          <a:p>
            <a:pPr eaLnBrk="1" hangingPunct="1"/>
            <a:r>
              <a:rPr lang="en-US" dirty="0" smtClean="0"/>
              <a:t>Microsoft SQL Server 2008 new features by </a:t>
            </a:r>
            <a:r>
              <a:rPr lang="en-US" dirty="0" err="1" smtClean="0"/>
              <a:t>Mcgraw</a:t>
            </a:r>
            <a:r>
              <a:rPr lang="en-US" dirty="0" smtClean="0"/>
              <a:t>-Hill</a:t>
            </a:r>
          </a:p>
          <a:p>
            <a:pPr eaLnBrk="1" hangingPunct="1"/>
            <a:r>
              <a:rPr lang="en-US" dirty="0" smtClean="0"/>
              <a:t>SQL Server 2008 Transact-SQL Recipes by </a:t>
            </a:r>
            <a:r>
              <a:rPr lang="en-US" dirty="0" err="1" smtClean="0"/>
              <a:t>Apress</a:t>
            </a:r>
            <a:endParaRPr lang="en-US" dirty="0" smtClean="0"/>
          </a:p>
          <a:p>
            <a:pPr eaLnBrk="1" hangingPunct="1"/>
            <a:r>
              <a:rPr lang="en-US" dirty="0" smtClean="0"/>
              <a:t>MSDN website</a:t>
            </a:r>
          </a:p>
        </p:txBody>
      </p:sp>
      <p:sp>
        <p:nvSpPr>
          <p:cNvPr id="16389"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algn="l" eaLnBrk="0" hangingPunct="0"/>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16390" name="Picture 7"/>
          <p:cNvPicPr>
            <a:picLocks noChangeAspect="1" noChangeArrowheads="1"/>
          </p:cNvPicPr>
          <p:nvPr/>
        </p:nvPicPr>
        <p:blipFill>
          <a:blip r:embed="rId2" cstate="print"/>
          <a:srcRect/>
          <a:stretch>
            <a:fillRect/>
          </a:stretch>
        </p:blipFill>
        <p:spPr bwMode="auto">
          <a:xfrm>
            <a:off x="8153400" y="0"/>
            <a:ext cx="990600" cy="9906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100CA886-8510-40DD-AAD1-0F0D6C9D8DA0}" type="slidenum">
              <a:rPr lang="en-US" smtClean="0"/>
              <a:pPr/>
              <a:t>5</a:t>
            </a:fld>
            <a:endParaRPr lang="en-US" smtClean="0"/>
          </a:p>
        </p:txBody>
      </p:sp>
      <p:sp>
        <p:nvSpPr>
          <p:cNvPr id="7171" name="Rectangle 2"/>
          <p:cNvSpPr>
            <a:spLocks noGrp="1" noChangeArrowheads="1"/>
          </p:cNvSpPr>
          <p:nvPr>
            <p:ph type="title"/>
          </p:nvPr>
        </p:nvSpPr>
        <p:spPr/>
        <p:txBody>
          <a:bodyPr/>
          <a:lstStyle/>
          <a:p>
            <a:pPr eaLnBrk="1" hangingPunct="1"/>
            <a:r>
              <a:rPr lang="en-US" sz="3600" dirty="0" smtClean="0"/>
              <a:t>Objectives</a:t>
            </a:r>
          </a:p>
        </p:txBody>
      </p:sp>
      <p:sp>
        <p:nvSpPr>
          <p:cNvPr id="7172" name="Rectangle 3"/>
          <p:cNvSpPr>
            <a:spLocks noGrp="1" noChangeArrowheads="1"/>
          </p:cNvSpPr>
          <p:nvPr>
            <p:ph type="body" idx="1"/>
          </p:nvPr>
        </p:nvSpPr>
        <p:spPr/>
        <p:txBody>
          <a:bodyPr/>
          <a:lstStyle/>
          <a:p>
            <a:pPr eaLnBrk="1" hangingPunct="1"/>
            <a:r>
              <a:rPr lang="en-US" dirty="0" smtClean="0"/>
              <a:t>Objective:</a:t>
            </a:r>
          </a:p>
          <a:p>
            <a:pPr eaLnBrk="1" hangingPunct="1">
              <a:buFont typeface="Wingdings" pitchFamily="2" charset="2"/>
              <a:buNone/>
            </a:pPr>
            <a:r>
              <a:rPr lang="en-US" sz="2000" dirty="0" smtClean="0"/>
              <a:t>	After completing this chapter you will be able to:</a:t>
            </a:r>
          </a:p>
          <a:p>
            <a:pPr lvl="1" eaLnBrk="1" hangingPunct="1"/>
            <a:r>
              <a:rPr lang="en-US" dirty="0" smtClean="0"/>
              <a:t>Describe the new features</a:t>
            </a:r>
          </a:p>
          <a:p>
            <a:pPr lvl="1" eaLnBrk="1" hangingPunct="1"/>
            <a:r>
              <a:rPr lang="en-US" dirty="0" smtClean="0"/>
              <a:t>Implement the new features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p:txBody>
          <a:bodyPr/>
          <a:lstStyle/>
          <a:p>
            <a:pPr eaLnBrk="1" hangingPunct="1"/>
            <a:r>
              <a:rPr lang="en-US" sz="3200" dirty="0" smtClean="0">
                <a:latin typeface="Trebuchet MS" pitchFamily="34" charset="0"/>
              </a:rPr>
              <a:t>You have successfully completed </a:t>
            </a:r>
            <a:br>
              <a:rPr lang="en-US" sz="3200" dirty="0" smtClean="0">
                <a:latin typeface="Trebuchet MS" pitchFamily="34" charset="0"/>
              </a:rPr>
            </a:br>
            <a:r>
              <a:rPr lang="en-US" sz="3200" dirty="0" smtClean="0">
                <a:latin typeface="Trebuchet MS" pitchFamily="34" charset="0"/>
              </a:rPr>
              <a:t>SQL Server 2008 new features</a:t>
            </a:r>
          </a:p>
        </p:txBody>
      </p:sp>
      <p:sp>
        <p:nvSpPr>
          <p:cNvPr id="17411" name="Rectangle 5"/>
          <p:cNvSpPr>
            <a:spLocks noGrp="1" noChangeArrowheads="1"/>
          </p:cNvSpPr>
          <p:nvPr>
            <p:ph type="subTitle" idx="1"/>
          </p:nvPr>
        </p:nvSpPr>
        <p:spPr/>
        <p:txBody>
          <a:bodyPr/>
          <a:lstStyle/>
          <a:p>
            <a:pPr eaLnBrk="1" hangingPunct="1"/>
            <a:r>
              <a:rPr lang="en-US" b="0" u="sng" dirty="0" smtClean="0">
                <a:latin typeface="Gill Sans MT" pitchFamily="34" charset="0"/>
              </a:rPr>
              <a:t>Click here to proceed</a:t>
            </a:r>
            <a:endParaRPr lang="en-US" dirty="0" smtClean="0"/>
          </a:p>
        </p:txBody>
      </p:sp>
      <p:pic>
        <p:nvPicPr>
          <p:cNvPr id="17412" name="Picture 7" descr="MrSmarty_Mascot_L"/>
          <p:cNvPicPr>
            <a:picLocks noChangeAspect="1" noChangeArrowheads="1"/>
          </p:cNvPicPr>
          <p:nvPr/>
        </p:nvPicPr>
        <p:blipFill>
          <a:blip r:embed="rId2" cstate="print"/>
          <a:srcRect/>
          <a:stretch>
            <a:fillRect/>
          </a:stretch>
        </p:blipFill>
        <p:spPr bwMode="auto">
          <a:xfrm>
            <a:off x="7505700" y="917575"/>
            <a:ext cx="1371600" cy="1444625"/>
          </a:xfrm>
          <a:prstGeom prst="rect">
            <a:avLst/>
          </a:prstGeom>
          <a:noFill/>
          <a:ln w="9525">
            <a:solidFill>
              <a:srgbClr val="3366FF"/>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600" dirty="0" smtClean="0"/>
              <a:t>Do You Know</a:t>
            </a:r>
          </a:p>
        </p:txBody>
      </p:sp>
      <p:sp>
        <p:nvSpPr>
          <p:cNvPr id="8195" name="Content Placeholder 2"/>
          <p:cNvSpPr>
            <a:spLocks noGrp="1"/>
          </p:cNvSpPr>
          <p:nvPr>
            <p:ph idx="1"/>
          </p:nvPr>
        </p:nvSpPr>
        <p:spPr/>
        <p:txBody>
          <a:bodyPr/>
          <a:lstStyle/>
          <a:p>
            <a:r>
              <a:rPr lang="en-US" dirty="0" smtClean="0"/>
              <a:t>Do you have working knowledge of SQL Server 2005/2008?</a:t>
            </a:r>
          </a:p>
          <a:p>
            <a:r>
              <a:rPr lang="en-US" dirty="0" smtClean="0"/>
              <a:t>Do you have understanding of SQL Server DB objects like table, view, index, stored procedure?</a:t>
            </a:r>
          </a:p>
          <a:p>
            <a:r>
              <a:rPr lang="en-US" dirty="0" smtClean="0"/>
              <a:t>Do you have working knowledge on SSMS?</a:t>
            </a:r>
          </a:p>
        </p:txBody>
      </p:sp>
      <p:sp>
        <p:nvSpPr>
          <p:cNvPr id="8196" name="Slide Number Placeholder 3"/>
          <p:cNvSpPr>
            <a:spLocks noGrp="1"/>
          </p:cNvSpPr>
          <p:nvPr>
            <p:ph type="sldNum" sz="quarter" idx="10"/>
          </p:nvPr>
        </p:nvSpPr>
        <p:spPr>
          <a:noFill/>
        </p:spPr>
        <p:txBody>
          <a:bodyPr/>
          <a:lstStyle/>
          <a:p>
            <a:fld id="{3365446D-AA92-4F1E-B2AE-F61C2D74D0B4}"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539B6196-D3C7-40FB-972D-2185E9469BBC}" type="slidenum">
              <a:rPr lang="en-US" smtClean="0"/>
              <a:pPr/>
              <a:t>7</a:t>
            </a:fld>
            <a:endParaRPr lang="en-US" smtClean="0"/>
          </a:p>
        </p:txBody>
      </p:sp>
      <p:sp>
        <p:nvSpPr>
          <p:cNvPr id="9219" name="Rectangle 2"/>
          <p:cNvSpPr>
            <a:spLocks noGrp="1" noChangeArrowheads="1"/>
          </p:cNvSpPr>
          <p:nvPr>
            <p:ph type="title"/>
          </p:nvPr>
        </p:nvSpPr>
        <p:spPr/>
        <p:txBody>
          <a:bodyPr/>
          <a:lstStyle/>
          <a:p>
            <a:pPr eaLnBrk="1" hangingPunct="1"/>
            <a:r>
              <a:rPr lang="en-US" sz="3600" dirty="0" smtClean="0"/>
              <a:t>SSMS Enhancements</a:t>
            </a:r>
          </a:p>
        </p:txBody>
      </p:sp>
      <p:sp>
        <p:nvSpPr>
          <p:cNvPr id="9220" name="Rectangle 3"/>
          <p:cNvSpPr>
            <a:spLocks noGrp="1" noChangeArrowheads="1"/>
          </p:cNvSpPr>
          <p:nvPr>
            <p:ph type="body" idx="1"/>
          </p:nvPr>
        </p:nvSpPr>
        <p:spPr/>
        <p:txBody>
          <a:bodyPr/>
          <a:lstStyle/>
          <a:p>
            <a:pPr eaLnBrk="1" hangingPunct="1"/>
            <a:r>
              <a:rPr lang="en-US" sz="2000" dirty="0" smtClean="0"/>
              <a:t>Expanded set of server reports</a:t>
            </a:r>
          </a:p>
          <a:p>
            <a:pPr lvl="1" eaLnBrk="1" hangingPunct="1"/>
            <a:r>
              <a:rPr lang="en-US" sz="1800" dirty="0" smtClean="0"/>
              <a:t>Server dashboard report  shows system health and performance</a:t>
            </a:r>
          </a:p>
          <a:p>
            <a:pPr lvl="1" eaLnBrk="1" hangingPunct="1"/>
            <a:r>
              <a:rPr lang="en-US" sz="1800" dirty="0" smtClean="0"/>
              <a:t>Reports for cursors, top sessions and transactions</a:t>
            </a:r>
          </a:p>
          <a:p>
            <a:pPr eaLnBrk="1" hangingPunct="1"/>
            <a:r>
              <a:rPr lang="en-US" sz="2000" dirty="0" smtClean="0"/>
              <a:t>Central Management Server</a:t>
            </a:r>
          </a:p>
          <a:p>
            <a:pPr lvl="1" eaLnBrk="1" hangingPunct="1"/>
            <a:r>
              <a:rPr lang="en-US" sz="1800" dirty="0" smtClean="0"/>
              <a:t>Contains information about server groups of one or more registered SQL Server instances</a:t>
            </a:r>
          </a:p>
          <a:p>
            <a:pPr eaLnBrk="1" hangingPunct="1"/>
            <a:r>
              <a:rPr lang="en-US" sz="2000" dirty="0" smtClean="0"/>
              <a:t>T-SQL Debugging</a:t>
            </a:r>
          </a:p>
          <a:p>
            <a:pPr eaLnBrk="1" hangingPunct="1"/>
            <a:r>
              <a:rPr lang="en-US" sz="2000" dirty="0" smtClean="0"/>
              <a:t>Intellisense</a:t>
            </a:r>
          </a:p>
          <a:p>
            <a:pPr eaLnBrk="1" hangingPunct="1"/>
            <a:r>
              <a:rPr lang="en-US" sz="2000" dirty="0" smtClean="0"/>
              <a:t>Code Outlining</a:t>
            </a:r>
          </a:p>
          <a:p>
            <a:pPr eaLnBrk="1" hangingPunct="1"/>
            <a:endParaRPr lang="en-US" sz="1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539B6196-D3C7-40FB-972D-2185E9469BBC}" type="slidenum">
              <a:rPr lang="en-US" smtClean="0"/>
              <a:pPr/>
              <a:t>8</a:t>
            </a:fld>
            <a:endParaRPr lang="en-US" smtClean="0"/>
          </a:p>
        </p:txBody>
      </p:sp>
      <p:sp>
        <p:nvSpPr>
          <p:cNvPr id="9219" name="Rectangle 2"/>
          <p:cNvSpPr>
            <a:spLocks noGrp="1" noChangeArrowheads="1"/>
          </p:cNvSpPr>
          <p:nvPr>
            <p:ph type="title"/>
          </p:nvPr>
        </p:nvSpPr>
        <p:spPr/>
        <p:txBody>
          <a:bodyPr/>
          <a:lstStyle/>
          <a:p>
            <a:pPr eaLnBrk="1" hangingPunct="1"/>
            <a:r>
              <a:rPr lang="en-US" sz="3600" dirty="0" smtClean="0"/>
              <a:t>SSMS Enhancements</a:t>
            </a:r>
          </a:p>
        </p:txBody>
      </p:sp>
      <p:sp>
        <p:nvSpPr>
          <p:cNvPr id="9220" name="Rectangle 3"/>
          <p:cNvSpPr>
            <a:spLocks noGrp="1" noChangeArrowheads="1"/>
          </p:cNvSpPr>
          <p:nvPr>
            <p:ph type="body" idx="1"/>
          </p:nvPr>
        </p:nvSpPr>
        <p:spPr/>
        <p:txBody>
          <a:bodyPr/>
          <a:lstStyle/>
          <a:p>
            <a:pPr eaLnBrk="1" hangingPunct="1"/>
            <a:r>
              <a:rPr lang="en-US" sz="2000" dirty="0" smtClean="0"/>
              <a:t>Intellisense</a:t>
            </a:r>
          </a:p>
          <a:p>
            <a:pPr lvl="1" eaLnBrk="1" hangingPunct="1"/>
            <a:r>
              <a:rPr lang="en-US" sz="1800" dirty="0" smtClean="0"/>
              <a:t>Provides T-SQL syntax checking, automatic prompting for database tables and views</a:t>
            </a:r>
          </a:p>
          <a:p>
            <a:pPr eaLnBrk="1" hangingPunct="1"/>
            <a:r>
              <a:rPr lang="en-US" sz="2000" dirty="0" smtClean="0"/>
              <a:t>Code Outlining</a:t>
            </a:r>
          </a:p>
          <a:p>
            <a:pPr lvl="1" eaLnBrk="1" hangingPunct="1"/>
            <a:r>
              <a:rPr lang="en-US" sz="1800" dirty="0" smtClean="0"/>
              <a:t>This feature adds a + sign to the beginning of a block of code to expand or collapse</a:t>
            </a:r>
          </a:p>
          <a:p>
            <a:pPr lvl="1" eaLnBrk="1" hangingPunct="1"/>
            <a:r>
              <a:rPr lang="en-US" sz="1800" dirty="0" smtClean="0"/>
              <a:t>Works with batches, blocks and multiline statements</a:t>
            </a:r>
          </a:p>
          <a:p>
            <a:pPr lvl="1" eaLnBrk="1" hangingPunct="1"/>
            <a:endParaRPr lang="en-US" sz="1800" dirty="0" smtClean="0"/>
          </a:p>
          <a:p>
            <a:pPr eaLnBrk="1" hangingPunct="1"/>
            <a:endParaRPr lang="en-US" sz="1800" dirty="0" smtClean="0"/>
          </a:p>
        </p:txBody>
      </p:sp>
      <p:pic>
        <p:nvPicPr>
          <p:cNvPr id="7" name="Picture 6"/>
          <p:cNvPicPr/>
          <p:nvPr/>
        </p:nvPicPr>
        <p:blipFill>
          <a:blip r:embed="rId2" cstate="print"/>
          <a:srcRect/>
          <a:stretch>
            <a:fillRect/>
          </a:stretch>
        </p:blipFill>
        <p:spPr bwMode="auto">
          <a:xfrm>
            <a:off x="609600" y="3886200"/>
            <a:ext cx="3195637" cy="2371725"/>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05400" y="3733800"/>
            <a:ext cx="34290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539B6196-D3C7-40FB-972D-2185E9469BBC}" type="slidenum">
              <a:rPr lang="en-US" smtClean="0"/>
              <a:pPr/>
              <a:t>9</a:t>
            </a:fld>
            <a:endParaRPr lang="en-US" smtClean="0"/>
          </a:p>
        </p:txBody>
      </p:sp>
      <p:sp>
        <p:nvSpPr>
          <p:cNvPr id="9219" name="Rectangle 2"/>
          <p:cNvSpPr>
            <a:spLocks noGrp="1" noChangeArrowheads="1"/>
          </p:cNvSpPr>
          <p:nvPr>
            <p:ph type="title"/>
          </p:nvPr>
        </p:nvSpPr>
        <p:spPr/>
        <p:txBody>
          <a:bodyPr/>
          <a:lstStyle/>
          <a:p>
            <a:pPr eaLnBrk="1" hangingPunct="1"/>
            <a:r>
              <a:rPr lang="en-US" sz="3600" dirty="0" smtClean="0"/>
              <a:t>New data types</a:t>
            </a:r>
          </a:p>
        </p:txBody>
      </p:sp>
      <p:sp>
        <p:nvSpPr>
          <p:cNvPr id="9220" name="Rectangle 3"/>
          <p:cNvSpPr>
            <a:spLocks noGrp="1" noChangeArrowheads="1"/>
          </p:cNvSpPr>
          <p:nvPr>
            <p:ph type="body" idx="1"/>
          </p:nvPr>
        </p:nvSpPr>
        <p:spPr>
          <a:xfrm>
            <a:off x="228600" y="1219200"/>
            <a:ext cx="8686800" cy="5181600"/>
          </a:xfrm>
        </p:spPr>
        <p:txBody>
          <a:bodyPr/>
          <a:lstStyle/>
          <a:p>
            <a:pPr eaLnBrk="1" hangingPunct="1"/>
            <a:r>
              <a:rPr lang="en-US" sz="2000" dirty="0" smtClean="0"/>
              <a:t>Date/Time data types</a:t>
            </a:r>
          </a:p>
          <a:p>
            <a:pPr eaLnBrk="1" hangingPunct="1">
              <a:buNone/>
            </a:pPr>
            <a:r>
              <a:rPr lang="en-US" sz="1600" dirty="0" smtClean="0"/>
              <a:t>	Classic DATETIME and SMALLDATETIME data types hold date and time components. SQL Server 2008 introduces 4 new date/time data types.</a:t>
            </a:r>
          </a:p>
          <a:p>
            <a:pPr lvl="1" algn="just" eaLnBrk="1" hangingPunct="1"/>
            <a:r>
              <a:rPr lang="en-US" sz="1400" b="1" dirty="0" smtClean="0"/>
              <a:t>DATE</a:t>
            </a:r>
            <a:r>
              <a:rPr lang="en-US" sz="1400" dirty="0" smtClean="0"/>
              <a:t>: </a:t>
            </a:r>
          </a:p>
          <a:p>
            <a:pPr lvl="2" algn="just" eaLnBrk="1" hangingPunct="1"/>
            <a:r>
              <a:rPr lang="en-US" sz="1400" dirty="0" smtClean="0"/>
              <a:t>Data only and no time component. </a:t>
            </a:r>
          </a:p>
          <a:p>
            <a:pPr lvl="2" algn="just" eaLnBrk="1" hangingPunct="1"/>
            <a:r>
              <a:rPr lang="en-US" sz="1400" dirty="0" smtClean="0"/>
              <a:t>Uses the format YYYY-MM-DD and is ANSI-compliant</a:t>
            </a:r>
          </a:p>
          <a:p>
            <a:pPr lvl="2" algn="just" eaLnBrk="1" hangingPunct="1"/>
            <a:r>
              <a:rPr lang="en-US" sz="1400" dirty="0" smtClean="0"/>
              <a:t>Store values from 0001-01-01 to 9999-12-31 and it uses 3 bytes of storage</a:t>
            </a:r>
          </a:p>
          <a:p>
            <a:pPr lvl="1" algn="just" eaLnBrk="1" hangingPunct="1"/>
            <a:r>
              <a:rPr lang="en-US" sz="1400" b="1" dirty="0" smtClean="0"/>
              <a:t>TIME</a:t>
            </a:r>
            <a:r>
              <a:rPr lang="en-US" sz="1400" dirty="0" smtClean="0"/>
              <a:t>:</a:t>
            </a:r>
          </a:p>
          <a:p>
            <a:pPr lvl="2" algn="just" eaLnBrk="1" hangingPunct="1"/>
            <a:r>
              <a:rPr lang="en-US" sz="1400" dirty="0" smtClean="0"/>
              <a:t>Time only and no date component. </a:t>
            </a:r>
          </a:p>
          <a:p>
            <a:pPr lvl="2" algn="just" eaLnBrk="1" hangingPunct="1"/>
            <a:r>
              <a:rPr lang="en-US" sz="1400" dirty="0" smtClean="0"/>
              <a:t>Uses an </a:t>
            </a:r>
            <a:r>
              <a:rPr lang="en-US" sz="1400" dirty="0" err="1" smtClean="0"/>
              <a:t>hh:mm:ss</a:t>
            </a:r>
            <a:r>
              <a:rPr lang="en-US" sz="1400" dirty="0" smtClean="0"/>
              <a:t>[.</a:t>
            </a:r>
            <a:r>
              <a:rPr lang="en-US" sz="1400" dirty="0" err="1" smtClean="0"/>
              <a:t>nnnnnnn</a:t>
            </a:r>
            <a:r>
              <a:rPr lang="en-US" sz="1400" dirty="0" smtClean="0"/>
              <a:t>] format and is ANSI-compliant</a:t>
            </a:r>
          </a:p>
          <a:p>
            <a:pPr lvl="2" algn="just" eaLnBrk="1" hangingPunct="1"/>
            <a:r>
              <a:rPr lang="en-US" sz="1400" dirty="0" smtClean="0"/>
              <a:t>Store values from 00:00:00.0000000 to 23:59.59.9999999, and it requires 3 to 5 bytes of storage</a:t>
            </a:r>
          </a:p>
          <a:p>
            <a:pPr lvl="1" algn="just" eaLnBrk="1" hangingPunct="1"/>
            <a:r>
              <a:rPr lang="en-US" sz="1400" b="1" dirty="0" smtClean="0"/>
              <a:t>DATETIME2</a:t>
            </a:r>
          </a:p>
          <a:p>
            <a:pPr lvl="2" algn="just" eaLnBrk="1" hangingPunct="1"/>
            <a:r>
              <a:rPr lang="en-US" sz="1400" dirty="0" smtClean="0"/>
              <a:t>Date and time component with extended precision and date range.</a:t>
            </a:r>
          </a:p>
          <a:p>
            <a:pPr lvl="2" algn="just" eaLnBrk="1" hangingPunct="1"/>
            <a:r>
              <a:rPr lang="en-US" sz="1400" dirty="0" smtClean="0"/>
              <a:t>Uses the format YYYY-MM-DD </a:t>
            </a:r>
            <a:r>
              <a:rPr lang="en-US" sz="1400" dirty="0" err="1" smtClean="0"/>
              <a:t>hh:mm:ss</a:t>
            </a:r>
            <a:r>
              <a:rPr lang="en-US" sz="1400" dirty="0" smtClean="0"/>
              <a:t>[.</a:t>
            </a:r>
            <a:r>
              <a:rPr lang="en-US" sz="1400" dirty="0" err="1" smtClean="0"/>
              <a:t>nnnnnnn</a:t>
            </a:r>
            <a:r>
              <a:rPr lang="en-US" sz="1400" dirty="0" smtClean="0"/>
              <a:t>].</a:t>
            </a:r>
          </a:p>
          <a:p>
            <a:pPr lvl="2" algn="just" eaLnBrk="1" hangingPunct="1"/>
            <a:r>
              <a:rPr lang="en-US" sz="1400" dirty="0" smtClean="0"/>
              <a:t>Uses 6 to 8 bytes of storage. Not aware of time zone.</a:t>
            </a:r>
          </a:p>
          <a:p>
            <a:pPr lvl="1" algn="just" eaLnBrk="1" hangingPunct="1"/>
            <a:r>
              <a:rPr lang="en-US" sz="1400" b="1" dirty="0" smtClean="0"/>
              <a:t>DATETIMEOFFSET</a:t>
            </a:r>
          </a:p>
          <a:p>
            <a:pPr lvl="2" algn="just" eaLnBrk="1" hangingPunct="1"/>
            <a:r>
              <a:rPr lang="en-US" sz="1400" dirty="0" smtClean="0"/>
              <a:t>Date, time and time offset components with extended precision and date range.</a:t>
            </a:r>
          </a:p>
          <a:p>
            <a:pPr lvl="2" algn="just" eaLnBrk="1" hangingPunct="1"/>
            <a:r>
              <a:rPr lang="en-US" sz="1400" dirty="0" err="1" smtClean="0"/>
              <a:t>Datetimeoffset</a:t>
            </a:r>
            <a:r>
              <a:rPr lang="en-US" sz="1400" dirty="0" smtClean="0"/>
              <a:t> ranges from 0001-01-01 through 9999-12-31 and it takes 10 byte for storage</a:t>
            </a:r>
          </a:p>
          <a:p>
            <a:pPr lvl="2" algn="just" eaLnBrk="1" hangingPunct="1"/>
            <a:r>
              <a:rPr lang="en-US" sz="1400" dirty="0" smtClean="0"/>
              <a:t>Time zone aware and ideal for global applications</a:t>
            </a:r>
            <a:r>
              <a:rPr lang="en-US" sz="1200"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 - Presentation Template">
  <a:themeElements>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fontScheme name="CA - Presentation Template">
      <a:majorFont>
        <a:latin typeface="Monotype Corsiv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A - Presentation Template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CA - Presentation Template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CA - Presentation Template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5853CA5FB43A041B01B8A49D56019A7" ma:contentTypeVersion="0" ma:contentTypeDescription="Create a new document." ma:contentTypeScope="" ma:versionID="c7f63ddf50ac6eadbfba414dc7ac3c1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3DEFE3-AD54-47C2-9D47-A1EC4A5FE25A}">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173E4D5D-2D56-4309-82F7-F464123E2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462CF21-71B9-487C-862D-1C5CB065CA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 - Presentation Template</Template>
  <TotalTime>14373</TotalTime>
  <Words>3240</Words>
  <Application>Microsoft Office PowerPoint</Application>
  <PresentationFormat>On-screen Show (4:3)</PresentationFormat>
  <Paragraphs>788</Paragraphs>
  <Slides>50</Slides>
  <Notes>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CA - Presentation Template</vt:lpstr>
      <vt:lpstr>SQL Server 2008 new features</vt:lpstr>
      <vt:lpstr>About the Author</vt:lpstr>
      <vt:lpstr>Icons Used</vt:lpstr>
      <vt:lpstr>SQL Server 2008 new features Overview</vt:lpstr>
      <vt:lpstr>Objectives</vt:lpstr>
      <vt:lpstr>Do You Know</vt:lpstr>
      <vt:lpstr>SSMS Enhancements</vt:lpstr>
      <vt:lpstr>SSMS Enhancements</vt:lpstr>
      <vt:lpstr>New data types</vt:lpstr>
      <vt:lpstr>New data types</vt:lpstr>
      <vt:lpstr>New data types</vt:lpstr>
      <vt:lpstr>New data types  (contd.)</vt:lpstr>
      <vt:lpstr>New data types  (contd.)</vt:lpstr>
      <vt:lpstr>New data types  (contd.)</vt:lpstr>
      <vt:lpstr>New data types  (contd.)</vt:lpstr>
      <vt:lpstr>New data types  (contd.)</vt:lpstr>
      <vt:lpstr>New data types  (contd.)</vt:lpstr>
      <vt:lpstr>New data types  (contd.)</vt:lpstr>
      <vt:lpstr>New data types  (contd.)</vt:lpstr>
      <vt:lpstr>New data types  (contd.)</vt:lpstr>
      <vt:lpstr>New T-SQL features</vt:lpstr>
      <vt:lpstr>New T-SQL features</vt:lpstr>
      <vt:lpstr>New T-SQL features</vt:lpstr>
      <vt:lpstr>New T-SQL features (contd.)</vt:lpstr>
      <vt:lpstr>New T-SQL features (contd.)</vt:lpstr>
      <vt:lpstr>New T-SQL features (contd.)</vt:lpstr>
      <vt:lpstr>New T-SQL features (contd.)</vt:lpstr>
      <vt:lpstr>New T-SQL features (contd.)</vt:lpstr>
      <vt:lpstr>New T-SQL features (contd.)</vt:lpstr>
      <vt:lpstr>New T-SQL features (contd.)</vt:lpstr>
      <vt:lpstr>New T-SQL features (contd.)</vt:lpstr>
      <vt:lpstr>New T-SQL features (contd.)</vt:lpstr>
      <vt:lpstr>New T-SQL features (contd.)</vt:lpstr>
      <vt:lpstr>New T-SQL features (contd.)</vt:lpstr>
      <vt:lpstr>New T-SQL features (contd.)</vt:lpstr>
      <vt:lpstr>New T-SQL features (contd.)</vt:lpstr>
      <vt:lpstr>New T-SQL features (contd.)</vt:lpstr>
      <vt:lpstr>New T-SQL features (contd.)</vt:lpstr>
      <vt:lpstr>Relational Engine Enhancements</vt:lpstr>
      <vt:lpstr>Relational Engine Enhancements </vt:lpstr>
      <vt:lpstr>Beyond Relational </vt:lpstr>
      <vt:lpstr>Beyond Relational</vt:lpstr>
      <vt:lpstr>Beyond Relational</vt:lpstr>
      <vt:lpstr>Beyond Relational</vt:lpstr>
      <vt:lpstr>Beyond Relational </vt:lpstr>
      <vt:lpstr>Beyond Relational </vt:lpstr>
      <vt:lpstr>Test Your Understanding</vt:lpstr>
      <vt:lpstr>SQL Server 2008 new features: Summary</vt:lpstr>
      <vt:lpstr>SQL Server 2008 new features: Source</vt:lpstr>
      <vt:lpstr>You have successfully completed  SQL Server 2008 new features</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217673</cp:lastModifiedBy>
  <cp:revision>1273</cp:revision>
  <dcterms:created xsi:type="dcterms:W3CDTF">2006-08-07T10:58:16Z</dcterms:created>
  <dcterms:modified xsi:type="dcterms:W3CDTF">2011-08-11T07:47:41Z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0x01010045853CA5FB43A041B01B8A49D56019A7</vt:lpwstr>
  </property>
</Properties>
</file>