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8" r:id="rId5"/>
    <p:sldId id="267" r:id="rId6"/>
    <p:sldId id="307" r:id="rId7"/>
    <p:sldId id="338" r:id="rId8"/>
    <p:sldId id="339" r:id="rId9"/>
    <p:sldId id="341" r:id="rId10"/>
    <p:sldId id="342" r:id="rId11"/>
    <p:sldId id="343" r:id="rId12"/>
    <p:sldId id="344" r:id="rId13"/>
    <p:sldId id="345" r:id="rId14"/>
    <p:sldId id="346" r:id="rId15"/>
    <p:sldId id="348" r:id="rId16"/>
    <p:sldId id="350" r:id="rId17"/>
    <p:sldId id="367" r:id="rId18"/>
    <p:sldId id="368" r:id="rId19"/>
    <p:sldId id="369" r:id="rId20"/>
    <p:sldId id="370" r:id="rId21"/>
    <p:sldId id="371" r:id="rId22"/>
    <p:sldId id="372" r:id="rId23"/>
    <p:sldId id="373" r:id="rId24"/>
    <p:sldId id="355" r:id="rId25"/>
    <p:sldId id="356" r:id="rId26"/>
    <p:sldId id="357" r:id="rId27"/>
    <p:sldId id="360" r:id="rId28"/>
    <p:sldId id="361" r:id="rId29"/>
    <p:sldId id="362" r:id="rId30"/>
    <p:sldId id="374" r:id="rId31"/>
    <p:sldId id="375" r:id="rId32"/>
    <p:sldId id="376" r:id="rId33"/>
    <p:sldId id="377" r:id="rId34"/>
    <p:sldId id="378" r:id="rId35"/>
    <p:sldId id="364" r:id="rId36"/>
    <p:sldId id="337" r:id="rId37"/>
    <p:sldId id="336" r:id="rId38"/>
    <p:sldId id="304" r:id="rId39"/>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01"/>
    <a:srgbClr val="209D03"/>
    <a:srgbClr val="000000"/>
    <a:srgbClr val="287094"/>
    <a:srgbClr val="095295"/>
    <a:srgbClr val="D8750D"/>
    <a:srgbClr val="90B5D2"/>
    <a:srgbClr val="3BC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737" autoAdjust="0"/>
  </p:normalViewPr>
  <p:slideViewPr>
    <p:cSldViewPr>
      <p:cViewPr varScale="1">
        <p:scale>
          <a:sx n="69" d="100"/>
          <a:sy n="69" d="100"/>
        </p:scale>
        <p:origin x="-1422" y="-108"/>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dirty="0"/>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dirty="0"/>
          </a:p>
        </p:txBody>
      </p:sp>
    </p:spTree>
    <p:extLst>
      <p:ext uri="{BB962C8B-B14F-4D97-AF65-F5344CB8AC3E}">
        <p14:creationId xmlns:p14="http://schemas.microsoft.com/office/powerpoint/2010/main" val="1339737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dirty="0"/>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dirty="0"/>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dirty="0"/>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dirty="0"/>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dirty="0"/>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dirty="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dirty="0"/>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dirty="0"/>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dirty="0"/>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dirty="0">
                <a:solidFill>
                  <a:srgbClr val="000000"/>
                </a:solidFill>
                <a:latin typeface="Verdana" pitchFamily="34" charset="0"/>
              </a:rPr>
              <a:t>© 2007, Cognizant Technology Solutions                                             Confidential </a:t>
            </a:r>
          </a:p>
          <a:p>
            <a:pPr>
              <a:defRPr/>
            </a:pPr>
            <a:endParaRPr lang="en-US" sz="800" dirty="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dirty="0"/>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dirty="0"/>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dirty="0"/>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dirty="0"/>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a:t>
            </a:r>
            <a:br>
              <a:rPr lang="en-US" dirty="0" smtClean="0"/>
            </a:br>
            <a:r>
              <a:rPr lang="en-US" dirty="0" smtClean="0"/>
              <a:t>Stored Procedures</a:t>
            </a:r>
            <a:endParaRPr lang="en-US" dirty="0" smtClean="0"/>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dirty="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CREATE </a:t>
            </a:r>
            <a:r>
              <a:rPr lang="en-US" sz="2400" dirty="0">
                <a:latin typeface="Times New Roman" pitchFamily="18" charset="0"/>
                <a:cs typeface="Times New Roman" pitchFamily="18" charset="0"/>
              </a:rPr>
              <a:t>{ PROC | PROCEDURE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err="1">
                <a:latin typeface="Times New Roman" pitchFamily="18" charset="0"/>
                <a:cs typeface="Times New Roman" pitchFamily="18" charset="0"/>
              </a:rPr>
              <a:t>schema_name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procedure_name</a:t>
            </a:r>
            <a:r>
              <a:rPr lang="en-US" sz="2400" dirty="0">
                <a:latin typeface="Times New Roman" pitchFamily="18" charset="0"/>
                <a:cs typeface="Times New Roman" pitchFamily="18" charset="0"/>
              </a:rPr>
              <a:t> [ ; number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@parameter [ </a:t>
            </a:r>
            <a:r>
              <a:rPr lang="en-US" sz="2400" dirty="0" err="1">
                <a:latin typeface="Times New Roman" pitchFamily="18" charset="0"/>
                <a:cs typeface="Times New Roman" pitchFamily="18" charset="0"/>
              </a:rPr>
              <a:t>type_schema_name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data_type</a:t>
            </a:r>
            <a:r>
              <a:rPr lang="en-US" sz="2400" dirty="0">
                <a:latin typeface="Times New Roman" pitchFamily="18" charset="0"/>
                <a:cs typeface="Times New Roman" pitchFamily="18" charset="0"/>
              </a:rPr>
              <a:t>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VARYING ] [ = default ] [ OUT | OUTPUT ] [READONLY]     ]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,...n ] [ WITH &lt;</a:t>
            </a:r>
            <a:r>
              <a:rPr lang="en-US" sz="2400" dirty="0" err="1">
                <a:latin typeface="Times New Roman" pitchFamily="18" charset="0"/>
                <a:cs typeface="Times New Roman" pitchFamily="18" charset="0"/>
              </a:rPr>
              <a:t>procedure_option</a:t>
            </a:r>
            <a:r>
              <a:rPr lang="en-US" sz="2400" dirty="0">
                <a:latin typeface="Times New Roman" pitchFamily="18" charset="0"/>
                <a:cs typeface="Times New Roman" pitchFamily="18" charset="0"/>
              </a:rPr>
              <a:t>&gt; [ ,...n ] </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FOR REPLICATION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 [ BEGIN ] </a:t>
            </a:r>
            <a:r>
              <a:rPr lang="en-US" sz="2400" dirty="0" err="1">
                <a:latin typeface="Times New Roman" pitchFamily="18" charset="0"/>
                <a:cs typeface="Times New Roman" pitchFamily="18" charset="0"/>
              </a:rPr>
              <a:t>sql_statement</a:t>
            </a:r>
            <a:r>
              <a:rPr lang="en-US" sz="2400" dirty="0">
                <a:latin typeface="Times New Roman" pitchFamily="18" charset="0"/>
                <a:cs typeface="Times New Roman" pitchFamily="18" charset="0"/>
              </a:rPr>
              <a:t> [;] [ ...n ] [ END ] </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procedure_option</a:t>
            </a:r>
            <a:r>
              <a:rPr lang="en-US" sz="2400" dirty="0">
                <a:latin typeface="Times New Roman" pitchFamily="18" charset="0"/>
                <a:cs typeface="Times New Roman" pitchFamily="18" charset="0"/>
              </a:rPr>
              <a:t>&gt; ::=     [ ENCRYPTION ]     [ RECOMPILE ]     [ EXECUTE AS Clause ] </a:t>
            </a:r>
          </a:p>
        </p:txBody>
      </p:sp>
    </p:spTree>
    <p:extLst>
      <p:ext uri="{BB962C8B-B14F-4D97-AF65-F5344CB8AC3E}">
        <p14:creationId xmlns:p14="http://schemas.microsoft.com/office/powerpoint/2010/main" val="4100714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a:t>
            </a:r>
            <a:endParaRPr lang="en-US" dirty="0"/>
          </a:p>
        </p:txBody>
      </p:sp>
      <p:sp>
        <p:nvSpPr>
          <p:cNvPr id="3" name="Content Placeholder 2"/>
          <p:cNvSpPr>
            <a:spLocks noGrp="1"/>
          </p:cNvSpPr>
          <p:nvPr>
            <p:ph idx="1"/>
          </p:nvPr>
        </p:nvSpPr>
        <p:spPr/>
        <p:txBody>
          <a:bodyPr>
            <a:noAutofit/>
          </a:bodyPr>
          <a:lstStyle/>
          <a:p>
            <a:r>
              <a:rPr lang="en-US" sz="2400" dirty="0" err="1" smtClean="0">
                <a:latin typeface="Times New Roman" pitchFamily="18" charset="0"/>
                <a:cs typeface="Times New Roman" pitchFamily="18" charset="0"/>
              </a:rPr>
              <a:t>schema_name</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Indicates </a:t>
            </a:r>
            <a:r>
              <a:rPr lang="en-US" dirty="0">
                <a:latin typeface="Times New Roman" pitchFamily="18" charset="0"/>
                <a:cs typeface="Times New Roman" pitchFamily="18" charset="0"/>
              </a:rPr>
              <a:t>the name of the schema to which the procedure belongs.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schema name is not specified when the procedure is created, the default schema of the user who is creating the procedure is automatically assigned. </a:t>
            </a:r>
          </a:p>
          <a:p>
            <a:pPr marL="457200" lvl="1" indent="0">
              <a:buNone/>
            </a:pP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procedure_name</a:t>
            </a:r>
            <a:r>
              <a:rPr lang="en-US" dirty="0">
                <a:latin typeface="Times New Roman" pitchFamily="18" charset="0"/>
                <a:cs typeface="Times New Roman" pitchFamily="18" charset="0"/>
              </a:rPr>
              <a:t> </a:t>
            </a:r>
          </a:p>
          <a:p>
            <a:pPr lvl="1"/>
            <a:r>
              <a:rPr lang="en-US" dirty="0">
                <a:latin typeface="Times New Roman" pitchFamily="18" charset="0"/>
                <a:cs typeface="Times New Roman" pitchFamily="18" charset="0"/>
              </a:rPr>
              <a:t>The name of the procedure.</a:t>
            </a:r>
          </a:p>
          <a:p>
            <a:pPr lvl="1"/>
            <a:r>
              <a:rPr lang="en-US" dirty="0">
                <a:latin typeface="Times New Roman" pitchFamily="18" charset="0"/>
                <a:cs typeface="Times New Roman" pitchFamily="18" charset="0"/>
              </a:rPr>
              <a:t> Procedure names must comply with the rules for identifiers and must be unique within the schema.</a:t>
            </a:r>
          </a:p>
          <a:p>
            <a:pPr lvl="1"/>
            <a:r>
              <a:rPr lang="en-US" dirty="0">
                <a:latin typeface="Times New Roman" pitchFamily="18" charset="0"/>
                <a:cs typeface="Times New Roman" pitchFamily="18" charset="0"/>
              </a:rPr>
              <a:t>Avoid the use of the </a:t>
            </a:r>
            <a:r>
              <a:rPr lang="en-US" b="1" dirty="0" err="1">
                <a:latin typeface="Times New Roman" pitchFamily="18" charset="0"/>
                <a:cs typeface="Times New Roman" pitchFamily="18" charset="0"/>
              </a:rPr>
              <a:t>sp</a:t>
            </a:r>
            <a:r>
              <a:rPr lang="en-US" b="1" dirty="0">
                <a:latin typeface="Times New Roman" pitchFamily="18" charset="0"/>
                <a:cs typeface="Times New Roman" pitchFamily="18" charset="0"/>
              </a:rPr>
              <a:t>_</a:t>
            </a:r>
            <a:r>
              <a:rPr lang="en-US" dirty="0">
                <a:latin typeface="Times New Roman" pitchFamily="18" charset="0"/>
                <a:cs typeface="Times New Roman" pitchFamily="18" charset="0"/>
              </a:rPr>
              <a:t> prefix when naming procedures. This prefix is used by SQL Server to designate system procedures. Using the prefix can cause application code to break if there is a system procedure with the same name.</a:t>
            </a:r>
          </a:p>
          <a:p>
            <a:endParaRPr lang="en-US" dirty="0"/>
          </a:p>
          <a:p>
            <a:pPr lvl="1"/>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53760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Number</a:t>
            </a:r>
          </a:p>
          <a:p>
            <a:pPr lvl="1"/>
            <a:r>
              <a:rPr lang="en-US" sz="2400" dirty="0" smtClean="0">
                <a:latin typeface="Times New Roman" pitchFamily="18" charset="0"/>
                <a:cs typeface="Times New Roman" pitchFamily="18" charset="0"/>
              </a:rPr>
              <a:t> </a:t>
            </a:r>
            <a:r>
              <a:rPr lang="en-US" dirty="0">
                <a:latin typeface="Times New Roman" pitchFamily="18" charset="0"/>
                <a:cs typeface="Times New Roman" pitchFamily="18" charset="0"/>
              </a:rPr>
              <a:t>An optional integer that is used to group procedures of the same name.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grouped procedures can be dropped together by using one DROP PROCEDURE </a:t>
            </a:r>
            <a:r>
              <a:rPr lang="en-US" dirty="0" smtClean="0">
                <a:latin typeface="Times New Roman" pitchFamily="18" charset="0"/>
                <a:cs typeface="Times New Roman" pitchFamily="18" charset="0"/>
              </a:rPr>
              <a:t>statement.</a:t>
            </a:r>
          </a:p>
          <a:p>
            <a:pPr lvl="1"/>
            <a:r>
              <a:rPr lang="en-US" dirty="0" smtClean="0">
                <a:latin typeface="Times New Roman" pitchFamily="18" charset="0"/>
                <a:cs typeface="Times New Roman" pitchFamily="18" charset="0"/>
              </a:rPr>
              <a:t>Numbered </a:t>
            </a:r>
            <a:r>
              <a:rPr lang="en-US" dirty="0">
                <a:latin typeface="Times New Roman" pitchFamily="18" charset="0"/>
                <a:cs typeface="Times New Roman" pitchFamily="18" charset="0"/>
              </a:rPr>
              <a:t>procedures cannot use the </a:t>
            </a:r>
            <a:r>
              <a:rPr lang="en-US" b="1" dirty="0">
                <a:latin typeface="Times New Roman" pitchFamily="18" charset="0"/>
                <a:cs typeface="Times New Roman" pitchFamily="18" charset="0"/>
              </a:rPr>
              <a:t>xml</a:t>
            </a:r>
            <a:r>
              <a:rPr lang="en-US" dirty="0">
                <a:latin typeface="Times New Roman" pitchFamily="18" charset="0"/>
                <a:cs typeface="Times New Roman" pitchFamily="18" charset="0"/>
              </a:rPr>
              <a:t> or CLR user-defined types </a:t>
            </a:r>
          </a:p>
          <a:p>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parameter</a:t>
            </a:r>
          </a:p>
          <a:p>
            <a:pPr lvl="1"/>
            <a:r>
              <a:rPr lang="en-US" dirty="0">
                <a:latin typeface="Times New Roman" pitchFamily="18" charset="0"/>
                <a:cs typeface="Times New Roman" pitchFamily="18" charset="0"/>
              </a:rPr>
              <a:t> A parameter declared in the procedure. </a:t>
            </a:r>
          </a:p>
          <a:p>
            <a:pPr lvl="1"/>
            <a:r>
              <a:rPr lang="en-US" dirty="0">
                <a:latin typeface="Times New Roman" pitchFamily="18" charset="0"/>
                <a:cs typeface="Times New Roman" pitchFamily="18" charset="0"/>
              </a:rPr>
              <a:t>Specify a parameter name by using the at sign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as the first character. </a:t>
            </a:r>
          </a:p>
          <a:p>
            <a:pPr lvl="1"/>
            <a:r>
              <a:rPr lang="en-US" dirty="0">
                <a:latin typeface="Times New Roman" pitchFamily="18" charset="0"/>
                <a:cs typeface="Times New Roman" pitchFamily="18" charset="0"/>
              </a:rPr>
              <a:t>Parameters are local to the procedure</a:t>
            </a:r>
          </a:p>
          <a:p>
            <a:pPr lvl="1"/>
            <a:r>
              <a:rPr lang="en-US" dirty="0">
                <a:latin typeface="Times New Roman" pitchFamily="18" charset="0"/>
                <a:cs typeface="Times New Roman" pitchFamily="18" charset="0"/>
              </a:rPr>
              <a:t>The same parameter names can be used in other procedures. </a:t>
            </a:r>
          </a:p>
          <a:p>
            <a:pPr lvl="1"/>
            <a:r>
              <a:rPr lang="en-US" dirty="0">
                <a:latin typeface="Times New Roman" pitchFamily="18" charset="0"/>
                <a:cs typeface="Times New Roman" pitchFamily="18" charset="0"/>
              </a:rPr>
              <a:t>One or more parameters can be declared; the maximum is 2,100</a:t>
            </a:r>
          </a:p>
          <a:p>
            <a:endParaRPr lang="en-US" dirty="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53547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OUT | </a:t>
            </a:r>
            <a:r>
              <a:rPr lang="en-US" sz="2400" dirty="0" smtClean="0">
                <a:latin typeface="Times New Roman" pitchFamily="18" charset="0"/>
                <a:cs typeface="Times New Roman" pitchFamily="18" charset="0"/>
              </a:rPr>
              <a:t>OUTPUT</a:t>
            </a:r>
          </a:p>
          <a:p>
            <a:pPr lvl="1"/>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Indicates that the parameter is an output parameter. </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Use </a:t>
            </a:r>
            <a:r>
              <a:rPr lang="en-US" sz="2200" dirty="0">
                <a:latin typeface="Times New Roman" pitchFamily="18" charset="0"/>
                <a:cs typeface="Times New Roman" pitchFamily="18" charset="0"/>
              </a:rPr>
              <a:t>OUTPUT parameters to return values to the caller of the procedure. </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text</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ntext</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and image parameters cannot be used as OUTPUT </a:t>
            </a:r>
            <a:r>
              <a:rPr lang="en-US" sz="2200" dirty="0" smtClean="0">
                <a:latin typeface="Times New Roman" pitchFamily="18" charset="0"/>
                <a:cs typeface="Times New Roman" pitchFamily="18" charset="0"/>
              </a:rPr>
              <a:t>parameters</a:t>
            </a:r>
          </a:p>
          <a:p>
            <a:pPr marL="457200" lvl="1" indent="0">
              <a:buNone/>
            </a:pPr>
            <a:endParaRPr lang="en-US" sz="2400" dirty="0">
              <a:latin typeface="Times New Roman" pitchFamily="18" charset="0"/>
              <a:cs typeface="Times New Roman" pitchFamily="18" charset="0"/>
            </a:endParaRPr>
          </a:p>
          <a:p>
            <a:pPr marL="425196"/>
            <a:r>
              <a:rPr lang="en-US" sz="2400" dirty="0">
                <a:latin typeface="Times New Roman" pitchFamily="18" charset="0"/>
                <a:cs typeface="Times New Roman" pitchFamily="18" charset="0"/>
              </a:rPr>
              <a:t>READONLY </a:t>
            </a:r>
            <a:endParaRPr lang="en-US" sz="2400" dirty="0" smtClean="0">
              <a:latin typeface="Times New Roman" pitchFamily="18" charset="0"/>
              <a:cs typeface="Times New Roman" pitchFamily="18" charset="0"/>
            </a:endParaRPr>
          </a:p>
          <a:p>
            <a:pPr lvl="1">
              <a:buBlip>
                <a:blip r:embed="rId2"/>
              </a:buBlip>
            </a:pPr>
            <a:r>
              <a:rPr lang="en-US" sz="2200" dirty="0" smtClean="0">
                <a:latin typeface="Times New Roman" pitchFamily="18" charset="0"/>
                <a:cs typeface="Times New Roman" pitchFamily="18" charset="0"/>
              </a:rPr>
              <a:t>Indicates </a:t>
            </a:r>
            <a:r>
              <a:rPr lang="en-US" sz="2200" dirty="0">
                <a:latin typeface="Times New Roman" pitchFamily="18" charset="0"/>
                <a:cs typeface="Times New Roman" pitchFamily="18" charset="0"/>
              </a:rPr>
              <a:t>that the parameter cannot be updated or modified within the body of the procedure. </a:t>
            </a:r>
          </a:p>
          <a:p>
            <a:pPr lvl="1">
              <a:buBlip>
                <a:blip r:embed="rId2"/>
              </a:buBlip>
            </a:pP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the parameter type is a table-value type, READONLY must be specified.</a:t>
            </a:r>
          </a:p>
          <a:p>
            <a:pPr marL="82296"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44556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r>
              <a:rPr lang="en-US" dirty="0" smtClean="0"/>
              <a:t>ENCRYPTION:</a:t>
            </a:r>
          </a:p>
          <a:p>
            <a:pPr lvl="1"/>
            <a:r>
              <a:rPr lang="en-US" sz="2200" dirty="0"/>
              <a:t>Indicates that SQL Server will convert the original text of the CREATE PROCEDURE statement to an obfuscated format</a:t>
            </a:r>
            <a:r>
              <a:rPr lang="en-US" sz="2200" dirty="0" smtClean="0"/>
              <a:t>.</a:t>
            </a:r>
          </a:p>
          <a:p>
            <a:pPr marL="457200" lvl="1" indent="0">
              <a:buNone/>
            </a:pPr>
            <a:endParaRPr lang="en-US" sz="2200" dirty="0" smtClean="0"/>
          </a:p>
          <a:p>
            <a:r>
              <a:rPr lang="en-US" dirty="0" smtClean="0">
                <a:latin typeface="Times New Roman" pitchFamily="18" charset="0"/>
                <a:cs typeface="Times New Roman" pitchFamily="18" charset="0"/>
              </a:rPr>
              <a:t>RECOMPILE</a:t>
            </a:r>
            <a:endParaRPr lang="en-US"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Indicates that the Database Engine does not cache a query plan for this procedure, forcing it to be compiled each time it is </a:t>
            </a:r>
            <a:r>
              <a:rPr lang="en-US" sz="2200" dirty="0" smtClean="0">
                <a:latin typeface="Times New Roman" pitchFamily="18" charset="0"/>
                <a:cs typeface="Times New Roman" pitchFamily="18" charset="0"/>
              </a:rPr>
              <a:t>executed</a:t>
            </a:r>
          </a:p>
          <a:p>
            <a:pPr marL="457200" lvl="1" indent="0">
              <a:buNone/>
            </a:pPr>
            <a:endParaRPr lang="en-US" sz="2200" dirty="0">
              <a:latin typeface="Times New Roman" pitchFamily="18" charset="0"/>
              <a:cs typeface="Times New Roman" pitchFamily="18" charset="0"/>
            </a:endParaRPr>
          </a:p>
          <a:p>
            <a:r>
              <a:rPr lang="en-US" dirty="0">
                <a:latin typeface="Times New Roman" pitchFamily="18" charset="0"/>
                <a:cs typeface="Times New Roman" pitchFamily="18" charset="0"/>
              </a:rPr>
              <a:t>EXECUTE AS </a:t>
            </a:r>
          </a:p>
          <a:p>
            <a:pPr lvl="1"/>
            <a:r>
              <a:rPr lang="en-US" sz="2200" dirty="0">
                <a:latin typeface="Times New Roman" pitchFamily="18" charset="0"/>
                <a:cs typeface="Times New Roman" pitchFamily="18" charset="0"/>
              </a:rPr>
              <a:t>Specifies the security context under which to execute the procedure.</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14</a:t>
            </a:fld>
            <a:endParaRPr lang="en-US"/>
          </a:p>
        </p:txBody>
      </p:sp>
    </p:spTree>
    <p:extLst>
      <p:ext uri="{BB962C8B-B14F-4D97-AF65-F5344CB8AC3E}">
        <p14:creationId xmlns:p14="http://schemas.microsoft.com/office/powerpoint/2010/main" val="3347760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62000" y="2438400"/>
            <a:ext cx="7772400" cy="825500"/>
          </a:xfrm>
        </p:spPr>
        <p:txBody>
          <a:bodyPr/>
          <a:lstStyle/>
          <a:p>
            <a:pPr algn="ctr"/>
            <a:r>
              <a:rPr lang="en-US" sz="3000" dirty="0" smtClean="0"/>
              <a:t>VARIABLES and PARAMETERS</a:t>
            </a:r>
            <a:endParaRPr lang="en-US" sz="3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15</a:t>
            </a:fld>
            <a:endParaRPr lang="en-US"/>
          </a:p>
        </p:txBody>
      </p:sp>
    </p:spTree>
    <p:extLst>
      <p:ext uri="{BB962C8B-B14F-4D97-AF65-F5344CB8AC3E}">
        <p14:creationId xmlns:p14="http://schemas.microsoft.com/office/powerpoint/2010/main" val="2904279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Variables</a:t>
            </a:r>
            <a:endParaRPr lang="en-US" dirty="0"/>
          </a:p>
        </p:txBody>
      </p:sp>
      <p:sp>
        <p:nvSpPr>
          <p:cNvPr id="6" name="Content Placeholder 5"/>
          <p:cNvSpPr>
            <a:spLocks noGrp="1"/>
          </p:cNvSpPr>
          <p:nvPr>
            <p:ph idx="1"/>
          </p:nvPr>
        </p:nvSpPr>
        <p:spPr/>
        <p:txBody>
          <a:bodyPr/>
          <a:lstStyle/>
          <a:p>
            <a:r>
              <a:rPr lang="en-US" dirty="0" smtClean="0"/>
              <a:t>SQL Server has two types of variables.</a:t>
            </a:r>
          </a:p>
          <a:p>
            <a:pPr lvl="1"/>
            <a:r>
              <a:rPr lang="en-US" dirty="0"/>
              <a:t>Local Variable.</a:t>
            </a:r>
          </a:p>
          <a:p>
            <a:pPr lvl="1"/>
            <a:r>
              <a:rPr lang="en-US" dirty="0"/>
              <a:t>Global </a:t>
            </a:r>
            <a:r>
              <a:rPr lang="en-US" dirty="0" smtClean="0"/>
              <a:t>Variable</a:t>
            </a:r>
          </a:p>
          <a:p>
            <a:r>
              <a:rPr lang="en-US" dirty="0" smtClean="0"/>
              <a:t>A local variable is prefixed by @</a:t>
            </a:r>
          </a:p>
          <a:p>
            <a:r>
              <a:rPr lang="en-US" dirty="0" smtClean="0"/>
              <a:t>A global variable is prefixed by @@</a:t>
            </a:r>
          </a:p>
          <a:p>
            <a:r>
              <a:rPr lang="en-US" dirty="0" smtClean="0"/>
              <a:t>We can create, read, and write local variables.</a:t>
            </a:r>
          </a:p>
          <a:p>
            <a:r>
              <a:rPr lang="en-US" dirty="0" smtClean="0"/>
              <a:t>We can only read global variables.</a:t>
            </a:r>
          </a:p>
          <a:p>
            <a:pPr marL="0" indent="0">
              <a:buNone/>
            </a:pPr>
            <a:endParaRPr lang="en-US" dirty="0" smtClean="0"/>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DA96E7DD-DDCD-4FE2-8EF6-17B2A759608C}" type="slidenum">
              <a:rPr lang="en-US" smtClean="0"/>
              <a:pPr>
                <a:defRPr/>
              </a:pPr>
              <a:t>16</a:t>
            </a:fld>
            <a:endParaRPr lang="en-US"/>
          </a:p>
        </p:txBody>
      </p:sp>
    </p:spTree>
    <p:extLst>
      <p:ext uri="{BB962C8B-B14F-4D97-AF65-F5344CB8AC3E}">
        <p14:creationId xmlns:p14="http://schemas.microsoft.com/office/powerpoint/2010/main" val="2052054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2950190"/>
              </p:ext>
            </p:extLst>
          </p:nvPr>
        </p:nvGraphicFramePr>
        <p:xfrm>
          <a:off x="228600" y="2057400"/>
          <a:ext cx="8686800" cy="2494280"/>
        </p:xfrm>
        <a:graphic>
          <a:graphicData uri="http://schemas.openxmlformats.org/drawingml/2006/table">
            <a:tbl>
              <a:tblPr firstRow="1" bandRow="1">
                <a:tableStyleId>{5DA37D80-6434-44D0-A028-1B22A696006F}</a:tableStyleId>
              </a:tblPr>
              <a:tblGrid>
                <a:gridCol w="4343400"/>
                <a:gridCol w="4343400"/>
              </a:tblGrid>
              <a:tr h="370840">
                <a:tc>
                  <a:txBody>
                    <a:bodyPr/>
                    <a:lstStyle/>
                    <a:p>
                      <a:r>
                        <a:rPr lang="en-US" dirty="0" smtClean="0"/>
                        <a:t>VARIABLE</a:t>
                      </a:r>
                      <a:endParaRPr lang="en-US" dirty="0"/>
                    </a:p>
                  </a:txBody>
                  <a:tcPr/>
                </a:tc>
                <a:tc>
                  <a:txBody>
                    <a:bodyPr/>
                    <a:lstStyle/>
                    <a:p>
                      <a:r>
                        <a:rPr lang="en-US" dirty="0" smtClean="0"/>
                        <a:t>DEFINITION</a:t>
                      </a:r>
                      <a:endParaRPr lang="en-US" dirty="0"/>
                    </a:p>
                  </a:txBody>
                  <a:tcPr/>
                </a:tc>
              </a:tr>
              <a:tr h="370840">
                <a:tc>
                  <a:txBody>
                    <a:bodyPr/>
                    <a:lstStyle/>
                    <a:p>
                      <a:r>
                        <a:rPr lang="en-US" dirty="0" smtClean="0"/>
                        <a:t>@@ERROR</a:t>
                      </a:r>
                      <a:endParaRPr lang="en-US" dirty="0"/>
                    </a:p>
                  </a:txBody>
                  <a:tcPr/>
                </a:tc>
                <a:tc>
                  <a:txBody>
                    <a:bodyPr/>
                    <a:lstStyle/>
                    <a:p>
                      <a:r>
                        <a:rPr lang="en-US" dirty="0" smtClean="0"/>
                        <a:t>Error</a:t>
                      </a:r>
                      <a:r>
                        <a:rPr lang="en-US" baseline="0" dirty="0" smtClean="0"/>
                        <a:t> code from the last statement executed.</a:t>
                      </a:r>
                      <a:endParaRPr lang="en-US" dirty="0"/>
                    </a:p>
                  </a:txBody>
                  <a:tcPr/>
                </a:tc>
              </a:tr>
              <a:tr h="370840">
                <a:tc>
                  <a:txBody>
                    <a:bodyPr/>
                    <a:lstStyle/>
                    <a:p>
                      <a:r>
                        <a:rPr lang="en-US" dirty="0" smtClean="0"/>
                        <a:t>@@IDENTITY</a:t>
                      </a:r>
                      <a:endParaRPr lang="en-US" dirty="0"/>
                    </a:p>
                  </a:txBody>
                  <a:tcPr/>
                </a:tc>
                <a:tc>
                  <a:txBody>
                    <a:bodyPr/>
                    <a:lstStyle/>
                    <a:p>
                      <a:r>
                        <a:rPr lang="en-US" dirty="0" smtClean="0"/>
                        <a:t>Value of the last identity value</a:t>
                      </a:r>
                      <a:r>
                        <a:rPr lang="en-US" baseline="0" dirty="0" smtClean="0"/>
                        <a:t> inserted.</a:t>
                      </a:r>
                      <a:endParaRPr lang="en-US" dirty="0"/>
                    </a:p>
                  </a:txBody>
                  <a:tcPr/>
                </a:tc>
              </a:tr>
              <a:tr h="370840">
                <a:tc>
                  <a:txBody>
                    <a:bodyPr/>
                    <a:lstStyle/>
                    <a:p>
                      <a:r>
                        <a:rPr lang="en-US" dirty="0" smtClean="0"/>
                        <a:t>@@ROWCOUNT</a:t>
                      </a:r>
                      <a:endParaRPr lang="en-US" dirty="0"/>
                    </a:p>
                  </a:txBody>
                  <a:tcPr/>
                </a:tc>
                <a:tc>
                  <a:txBody>
                    <a:bodyPr/>
                    <a:lstStyle/>
                    <a:p>
                      <a:r>
                        <a:rPr lang="en-US" dirty="0" smtClean="0"/>
                        <a:t>Number of</a:t>
                      </a:r>
                      <a:r>
                        <a:rPr lang="en-US" baseline="0" dirty="0" smtClean="0"/>
                        <a:t> rows affected by the statement.</a:t>
                      </a:r>
                      <a:endParaRPr lang="en-US" dirty="0"/>
                    </a:p>
                  </a:txBody>
                  <a:tcPr/>
                </a:tc>
              </a:tr>
              <a:tr h="370840">
                <a:tc>
                  <a:txBody>
                    <a:bodyPr/>
                    <a:lstStyle/>
                    <a:p>
                      <a:r>
                        <a:rPr lang="en-US" dirty="0" smtClean="0"/>
                        <a:t>@@TRANCOUNT</a:t>
                      </a:r>
                      <a:endParaRPr lang="en-US" dirty="0"/>
                    </a:p>
                  </a:txBody>
                  <a:tcPr/>
                </a:tc>
                <a:tc>
                  <a:txBody>
                    <a:bodyPr/>
                    <a:lstStyle/>
                    <a:p>
                      <a:r>
                        <a:rPr lang="en-US" dirty="0" smtClean="0"/>
                        <a:t>Number of open transactions</a:t>
                      </a:r>
                      <a:endParaRPr lang="en-US" dirty="0"/>
                    </a:p>
                  </a:txBody>
                  <a:tcPr/>
                </a:tc>
              </a:tr>
              <a:tr h="370840">
                <a:tc>
                  <a:txBody>
                    <a:bodyPr/>
                    <a:lstStyle/>
                    <a:p>
                      <a:r>
                        <a:rPr lang="en-US" dirty="0" smtClean="0"/>
                        <a:t>@@VERSION</a:t>
                      </a:r>
                      <a:endParaRPr lang="en-US" dirty="0"/>
                    </a:p>
                  </a:txBody>
                  <a:tcPr/>
                </a:tc>
                <a:tc>
                  <a:txBody>
                    <a:bodyPr/>
                    <a:lstStyle/>
                    <a:p>
                      <a:r>
                        <a:rPr lang="en-US" dirty="0" smtClean="0"/>
                        <a:t>Version of SQL Server</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17</a:t>
            </a:fld>
            <a:endParaRPr lang="en-US"/>
          </a:p>
        </p:txBody>
      </p:sp>
    </p:spTree>
    <p:extLst>
      <p:ext uri="{BB962C8B-B14F-4D97-AF65-F5344CB8AC3E}">
        <p14:creationId xmlns:p14="http://schemas.microsoft.com/office/powerpoint/2010/main" val="731131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a:t>
            </a:r>
            <a:endParaRPr lang="en-US" dirty="0"/>
          </a:p>
        </p:txBody>
      </p:sp>
      <p:sp>
        <p:nvSpPr>
          <p:cNvPr id="3" name="Content Placeholder 2"/>
          <p:cNvSpPr>
            <a:spLocks noGrp="1"/>
          </p:cNvSpPr>
          <p:nvPr>
            <p:ph idx="1"/>
          </p:nvPr>
        </p:nvSpPr>
        <p:spPr/>
        <p:txBody>
          <a:bodyPr/>
          <a:lstStyle/>
          <a:p>
            <a:r>
              <a:rPr lang="en-US" dirty="0" smtClean="0"/>
              <a:t>We can instantiate a variable using a DECLARE clause.</a:t>
            </a:r>
          </a:p>
          <a:p>
            <a:pPr lvl="1"/>
            <a:r>
              <a:rPr lang="en-US" dirty="0" smtClean="0"/>
              <a:t> DECLARE @var_name INT</a:t>
            </a:r>
          </a:p>
          <a:p>
            <a:r>
              <a:rPr lang="en-US" dirty="0" smtClean="0"/>
              <a:t>We can assign value to </a:t>
            </a:r>
            <a:r>
              <a:rPr lang="en-US" dirty="0"/>
              <a:t> </a:t>
            </a:r>
            <a:r>
              <a:rPr lang="en-US" dirty="0" smtClean="0"/>
              <a:t>the variable using SET or SELECT clause.</a:t>
            </a:r>
          </a:p>
          <a:p>
            <a:r>
              <a:rPr lang="en-US" dirty="0" smtClean="0"/>
              <a:t>SQL Server 2008 allows to perform calculations with variables using a SET or SELECT statement.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18</a:t>
            </a:fld>
            <a:endParaRPr lang="en-US"/>
          </a:p>
        </p:txBody>
      </p:sp>
    </p:spTree>
    <p:extLst>
      <p:ext uri="{BB962C8B-B14F-4D97-AF65-F5344CB8AC3E}">
        <p14:creationId xmlns:p14="http://schemas.microsoft.com/office/powerpoint/2010/main" val="768360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r>
              <a:rPr lang="en-US" dirty="0" smtClean="0"/>
              <a:t>Parameters are local variables that are used to pass values to the procedure.</a:t>
            </a:r>
          </a:p>
          <a:p>
            <a:pPr marL="0" indent="0">
              <a:buNone/>
            </a:pPr>
            <a:endParaRPr lang="en-US" dirty="0" smtClean="0"/>
          </a:p>
          <a:p>
            <a:pPr marL="457200" lvl="1" indent="0">
              <a:buNone/>
            </a:pPr>
            <a:r>
              <a:rPr lang="en-US" dirty="0" smtClean="0"/>
              <a:t>	CREATE PROCEDURE &lt;</a:t>
            </a:r>
            <a:r>
              <a:rPr lang="en-US" dirty="0" err="1" smtClean="0"/>
              <a:t>proc_name</a:t>
            </a:r>
            <a:r>
              <a:rPr lang="en-US" dirty="0" smtClean="0"/>
              <a:t>&gt;</a:t>
            </a:r>
          </a:p>
          <a:p>
            <a:pPr marL="457200" lvl="1" indent="0">
              <a:buNone/>
            </a:pPr>
            <a:r>
              <a:rPr lang="en-US" dirty="0" smtClean="0"/>
              <a:t>     	@param1 INT,</a:t>
            </a:r>
          </a:p>
          <a:p>
            <a:pPr marL="457200" lvl="1" indent="0">
              <a:buNone/>
            </a:pPr>
            <a:r>
              <a:rPr lang="en-US" dirty="0" smtClean="0"/>
              <a:t>     	@param2 </a:t>
            </a:r>
            <a:r>
              <a:rPr lang="en-US" dirty="0" err="1" smtClean="0"/>
              <a:t>varchar</a:t>
            </a:r>
            <a:r>
              <a:rPr lang="en-US" dirty="0" smtClean="0"/>
              <a:t>(10)</a:t>
            </a:r>
          </a:p>
          <a:p>
            <a:pPr marL="457200" lvl="1" indent="0">
              <a:buNone/>
            </a:pPr>
            <a:r>
              <a:rPr lang="en-US" dirty="0"/>
              <a:t> </a:t>
            </a:r>
            <a:r>
              <a:rPr lang="en-US" dirty="0" smtClean="0"/>
              <a:t>    	AS</a:t>
            </a:r>
          </a:p>
          <a:p>
            <a:pPr marL="457200" lvl="1" indent="0">
              <a:buNone/>
            </a:pPr>
            <a:r>
              <a:rPr lang="en-US" dirty="0" smtClean="0"/>
              <a:t>		--Code Block</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19</a:t>
            </a:fld>
            <a:endParaRPr lang="en-US"/>
          </a:p>
        </p:txBody>
      </p:sp>
    </p:spTree>
    <p:extLst>
      <p:ext uri="{BB962C8B-B14F-4D97-AF65-F5344CB8AC3E}">
        <p14:creationId xmlns:p14="http://schemas.microsoft.com/office/powerpoint/2010/main" val="1401580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parameters</a:t>
            </a:r>
            <a:endParaRPr lang="en-US" dirty="0"/>
          </a:p>
        </p:txBody>
      </p:sp>
      <p:sp>
        <p:nvSpPr>
          <p:cNvPr id="3" name="Content Placeholder 2"/>
          <p:cNvSpPr>
            <a:spLocks noGrp="1"/>
          </p:cNvSpPr>
          <p:nvPr>
            <p:ph idx="1"/>
          </p:nvPr>
        </p:nvSpPr>
        <p:spPr/>
        <p:txBody>
          <a:bodyPr/>
          <a:lstStyle/>
          <a:p>
            <a:r>
              <a:rPr lang="en-US" dirty="0" smtClean="0"/>
              <a:t>There are two types of parameters.</a:t>
            </a:r>
          </a:p>
          <a:p>
            <a:pPr lvl="1"/>
            <a:r>
              <a:rPr lang="en-US" dirty="0"/>
              <a:t>INPUT</a:t>
            </a:r>
          </a:p>
          <a:p>
            <a:pPr lvl="1"/>
            <a:r>
              <a:rPr lang="en-US" dirty="0"/>
              <a:t>OUTPUT</a:t>
            </a:r>
          </a:p>
          <a:p>
            <a:pPr marL="457200" lvl="1" indent="0">
              <a:buNone/>
            </a:pPr>
            <a:endParaRPr lang="en-US" dirty="0" smtClean="0"/>
          </a:p>
          <a:p>
            <a:r>
              <a:rPr lang="en-US" dirty="0" smtClean="0"/>
              <a:t>OUTPUT:</a:t>
            </a:r>
          </a:p>
          <a:p>
            <a:pPr lvl="1"/>
            <a:r>
              <a:rPr lang="en-US" dirty="0" smtClean="0"/>
              <a:t>Used when returning a single value to an application.</a:t>
            </a:r>
          </a:p>
          <a:p>
            <a:pPr marL="457200" lvl="1" indent="0">
              <a:buNone/>
            </a:pPr>
            <a:r>
              <a:rPr lang="en-US" dirty="0" smtClean="0"/>
              <a:t>	</a:t>
            </a:r>
            <a:r>
              <a:rPr lang="en-US" sz="1800" dirty="0" smtClean="0"/>
              <a:t>CREATE </a:t>
            </a:r>
            <a:r>
              <a:rPr lang="en-US" sz="1800" dirty="0"/>
              <a:t>PROCEDURE &lt;</a:t>
            </a:r>
            <a:r>
              <a:rPr lang="en-US" sz="1800" dirty="0" err="1"/>
              <a:t>proc_name</a:t>
            </a:r>
            <a:r>
              <a:rPr lang="en-US" sz="1800" dirty="0"/>
              <a:t>&gt;</a:t>
            </a:r>
          </a:p>
          <a:p>
            <a:pPr marL="457200" lvl="1" indent="0">
              <a:buNone/>
            </a:pPr>
            <a:r>
              <a:rPr lang="en-US" sz="1800" dirty="0"/>
              <a:t>     	@param1 INT,</a:t>
            </a:r>
          </a:p>
          <a:p>
            <a:pPr marL="457200" lvl="1" indent="0">
              <a:buNone/>
            </a:pPr>
            <a:r>
              <a:rPr lang="en-US" sz="1800" dirty="0"/>
              <a:t>     	@param2 </a:t>
            </a:r>
            <a:r>
              <a:rPr lang="en-US" sz="1800" dirty="0" smtClean="0"/>
              <a:t>INT OUTPUT</a:t>
            </a:r>
            <a:endParaRPr lang="en-US" sz="1800" dirty="0"/>
          </a:p>
          <a:p>
            <a:pPr marL="457200" lvl="1" indent="0">
              <a:buNone/>
            </a:pPr>
            <a:r>
              <a:rPr lang="en-US" sz="1800" dirty="0"/>
              <a:t>     	AS</a:t>
            </a:r>
          </a:p>
          <a:p>
            <a:pPr marL="457200" lvl="1" indent="0">
              <a:buNone/>
            </a:pPr>
            <a:r>
              <a:rPr lang="en-US" sz="1800" dirty="0"/>
              <a:t>		--Code Block</a:t>
            </a:r>
          </a:p>
          <a:p>
            <a:pPr lvl="2"/>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20</a:t>
            </a:fld>
            <a:endParaRPr lang="en-US"/>
          </a:p>
        </p:txBody>
      </p:sp>
    </p:spTree>
    <p:extLst>
      <p:ext uri="{BB962C8B-B14F-4D97-AF65-F5344CB8AC3E}">
        <p14:creationId xmlns:p14="http://schemas.microsoft.com/office/powerpoint/2010/main" val="3230143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table valued parameter</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following example uses a table-valued parameter type to insert multiple rows into a table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example creates the parameter type, declares a table variable to reference it, fills the parameter list, and then passes the values to a stored procedure.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stored procedure uses the values to insert multiple rows into a table.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15116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82296" indent="0">
              <a:buNone/>
            </a:pPr>
            <a:r>
              <a:rPr lang="en-US" sz="2000" dirty="0">
                <a:latin typeface="Times New Roman" pitchFamily="18" charset="0"/>
                <a:cs typeface="Times New Roman" pitchFamily="18" charset="0"/>
              </a:rPr>
              <a:t>USE AdventureWorks2012;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GO</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Create a table type. */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CREATE </a:t>
            </a:r>
            <a:r>
              <a:rPr lang="en-US" sz="2000" dirty="0">
                <a:latin typeface="Times New Roman" pitchFamily="18" charset="0"/>
                <a:cs typeface="Times New Roman" pitchFamily="18" charset="0"/>
              </a:rPr>
              <a:t>TYPE </a:t>
            </a:r>
            <a:r>
              <a:rPr lang="en-US" sz="2000" dirty="0" err="1">
                <a:latin typeface="Times New Roman" pitchFamily="18" charset="0"/>
                <a:cs typeface="Times New Roman" pitchFamily="18" charset="0"/>
              </a:rPr>
              <a:t>LocationTableType</a:t>
            </a:r>
            <a:r>
              <a:rPr lang="en-US" sz="2000" dirty="0">
                <a:latin typeface="Times New Roman" pitchFamily="18" charset="0"/>
                <a:cs typeface="Times New Roman" pitchFamily="18" charset="0"/>
              </a:rPr>
              <a:t> AS TABLE ( </a:t>
            </a:r>
            <a:r>
              <a:rPr lang="en-US" sz="2000" dirty="0" err="1">
                <a:latin typeface="Times New Roman" pitchFamily="18" charset="0"/>
                <a:cs typeface="Times New Roman" pitchFamily="18" charset="0"/>
              </a:rPr>
              <a:t>LocationName</a:t>
            </a:r>
            <a:r>
              <a:rPr lang="en-US" sz="2000" dirty="0">
                <a:latin typeface="Times New Roman" pitchFamily="18" charset="0"/>
                <a:cs typeface="Times New Roman" pitchFamily="18" charset="0"/>
              </a:rPr>
              <a:t> VARCHAR(50) , </a:t>
            </a:r>
            <a:r>
              <a:rPr lang="en-US" sz="2000" dirty="0" err="1">
                <a:latin typeface="Times New Roman" pitchFamily="18" charset="0"/>
                <a:cs typeface="Times New Roman" pitchFamily="18" charset="0"/>
              </a:rPr>
              <a:t>CostRate</a:t>
            </a:r>
            <a:r>
              <a:rPr lang="en-US" sz="2000" dirty="0">
                <a:latin typeface="Times New Roman" pitchFamily="18" charset="0"/>
                <a:cs typeface="Times New Roman" pitchFamily="18" charset="0"/>
              </a:rPr>
              <a:t> INT );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GO</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Create a procedure to receive data for the table-valued parameter. </a:t>
            </a:r>
            <a:r>
              <a:rPr lang="en-US" sz="2000" dirty="0" smtClean="0">
                <a:latin typeface="Times New Roman" pitchFamily="18" charset="0"/>
                <a:cs typeface="Times New Roman" pitchFamily="18" charset="0"/>
              </a:rPr>
              <a:t>*/</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CREATE PROCEDURE </a:t>
            </a:r>
            <a:r>
              <a:rPr lang="en-US" sz="2000" dirty="0" err="1">
                <a:latin typeface="Times New Roman" pitchFamily="18" charset="0"/>
                <a:cs typeface="Times New Roman" pitchFamily="18" charset="0"/>
              </a:rPr>
              <a:t>usp_InsertProductionLocation</a:t>
            </a:r>
            <a:r>
              <a:rPr lang="en-US" sz="2000" dirty="0">
                <a:latin typeface="Times New Roman" pitchFamily="18" charset="0"/>
                <a:cs typeface="Times New Roman" pitchFamily="18" charset="0"/>
              </a:rPr>
              <a:t> @TVP </a:t>
            </a:r>
            <a:r>
              <a:rPr lang="en-US" sz="2000" dirty="0" err="1">
                <a:latin typeface="Times New Roman" pitchFamily="18" charset="0"/>
                <a:cs typeface="Times New Roman" pitchFamily="18" charset="0"/>
              </a:rPr>
              <a:t>LocationTableType</a:t>
            </a:r>
            <a:r>
              <a:rPr lang="en-US" sz="2000" dirty="0">
                <a:latin typeface="Times New Roman" pitchFamily="18" charset="0"/>
                <a:cs typeface="Times New Roman" pitchFamily="18" charset="0"/>
              </a:rPr>
              <a:t> READONLY AS SET NOCOUNT ON INSERT INTO [AdventureWorks2012].[Production].[Location] ([Name] ,[</a:t>
            </a:r>
            <a:r>
              <a:rPr lang="en-US" sz="2000" dirty="0" err="1">
                <a:latin typeface="Times New Roman" pitchFamily="18" charset="0"/>
                <a:cs typeface="Times New Roman" pitchFamily="18" charset="0"/>
              </a:rPr>
              <a:t>CostRate</a:t>
            </a:r>
            <a:r>
              <a:rPr lang="en-US" sz="2000" dirty="0">
                <a:latin typeface="Times New Roman" pitchFamily="18" charset="0"/>
                <a:cs typeface="Times New Roman" pitchFamily="18" charset="0"/>
              </a:rPr>
              <a:t>] ,[Availability] ,[</a:t>
            </a:r>
            <a:r>
              <a:rPr lang="en-US" sz="2000" dirty="0" err="1">
                <a:latin typeface="Times New Roman" pitchFamily="18" charset="0"/>
                <a:cs typeface="Times New Roman" pitchFamily="18" charset="0"/>
              </a:rPr>
              <a:t>ModifiedDate</a:t>
            </a:r>
            <a:r>
              <a:rPr lang="en-US" sz="2000" dirty="0">
                <a:latin typeface="Times New Roman" pitchFamily="18" charset="0"/>
                <a:cs typeface="Times New Roman" pitchFamily="18" charset="0"/>
              </a:rPr>
              <a:t>]) SELECT *, 0, GETDATE() FROM @TVP</a:t>
            </a:r>
            <a:r>
              <a:rPr lang="en-US" sz="2000" dirty="0" smtClean="0">
                <a:latin typeface="Times New Roman" pitchFamily="18" charset="0"/>
                <a:cs typeface="Times New Roman" pitchFamily="18" charset="0"/>
              </a:rPr>
              <a:t>;</a:t>
            </a:r>
          </a:p>
          <a:p>
            <a:pPr marL="82296" indent="0">
              <a:buNone/>
            </a:pPr>
            <a:r>
              <a:rPr lang="en-US" sz="2000" dirty="0" smtClean="0">
                <a:latin typeface="Times New Roman" pitchFamily="18" charset="0"/>
                <a:cs typeface="Times New Roman" pitchFamily="18" charset="0"/>
              </a:rPr>
              <a:t> GO</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6954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buNone/>
            </a:pPr>
            <a:r>
              <a:rPr lang="en-US" sz="2200" dirty="0">
                <a:latin typeface="Times New Roman" pitchFamily="18" charset="0"/>
                <a:cs typeface="Times New Roman" pitchFamily="18" charset="0"/>
              </a:rPr>
              <a:t>/* Declare a variable that references the type. */ </a:t>
            </a: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DECLARE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LocationTVP</a:t>
            </a:r>
            <a:r>
              <a:rPr lang="en-US" sz="2200" dirty="0">
                <a:latin typeface="Times New Roman" pitchFamily="18" charset="0"/>
                <a:cs typeface="Times New Roman" pitchFamily="18" charset="0"/>
              </a:rPr>
              <a:t> AS </a:t>
            </a:r>
            <a:r>
              <a:rPr lang="en-US" sz="2200" dirty="0" err="1">
                <a:latin typeface="Times New Roman" pitchFamily="18" charset="0"/>
                <a:cs typeface="Times New Roman" pitchFamily="18" charset="0"/>
              </a:rPr>
              <a:t>LocationTableType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82296" indent="0">
              <a:buNone/>
            </a:pP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Add data to the table variable. </a:t>
            </a:r>
            <a:r>
              <a:rPr lang="en-US" sz="2200" dirty="0" smtClean="0">
                <a:latin typeface="Times New Roman" pitchFamily="18" charset="0"/>
                <a:cs typeface="Times New Roman" pitchFamily="18" charset="0"/>
              </a:rPr>
              <a:t>*/ </a:t>
            </a:r>
          </a:p>
          <a:p>
            <a:pPr marL="82296" indent="0">
              <a:buNone/>
            </a:pPr>
            <a:r>
              <a:rPr lang="en-US" sz="2200" dirty="0" smtClean="0">
                <a:latin typeface="Times New Roman" pitchFamily="18" charset="0"/>
                <a:cs typeface="Times New Roman" pitchFamily="18" charset="0"/>
              </a:rPr>
              <a:t>INSERT </a:t>
            </a:r>
            <a:r>
              <a:rPr lang="en-US" sz="2200" dirty="0">
                <a:latin typeface="Times New Roman" pitchFamily="18" charset="0"/>
                <a:cs typeface="Times New Roman" pitchFamily="18" charset="0"/>
              </a:rPr>
              <a:t>INTO @</a:t>
            </a:r>
            <a:r>
              <a:rPr lang="en-US" sz="2200" dirty="0" err="1">
                <a:latin typeface="Times New Roman" pitchFamily="18" charset="0"/>
                <a:cs typeface="Times New Roman" pitchFamily="18" charset="0"/>
              </a:rPr>
              <a:t>LocationTVP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LocationName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CostRate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SELECT </a:t>
            </a:r>
            <a:r>
              <a:rPr lang="en-US" sz="2200" dirty="0">
                <a:latin typeface="Times New Roman" pitchFamily="18" charset="0"/>
                <a:cs typeface="Times New Roman" pitchFamily="18" charset="0"/>
              </a:rPr>
              <a:t>[Name], 0.00 FROM [AdventureWorks2012].[Person].[</a:t>
            </a:r>
            <a:r>
              <a:rPr lang="en-US" sz="2200" dirty="0" err="1">
                <a:latin typeface="Times New Roman" pitchFamily="18" charset="0"/>
                <a:cs typeface="Times New Roman" pitchFamily="18" charset="0"/>
              </a:rPr>
              <a:t>StateProvince</a:t>
            </a:r>
            <a:r>
              <a:rPr lang="en-US" sz="2200" dirty="0" smtClean="0">
                <a:latin typeface="Times New Roman" pitchFamily="18" charset="0"/>
                <a:cs typeface="Times New Roman" pitchFamily="18" charset="0"/>
              </a:rPr>
              <a:t>];</a:t>
            </a:r>
          </a:p>
          <a:p>
            <a:pPr marL="82296" indent="0">
              <a:buNone/>
            </a:pP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Pass the table variable data to a stored procedure. */ EXEC </a:t>
            </a:r>
            <a:r>
              <a:rPr lang="en-US" sz="2200" dirty="0" err="1">
                <a:latin typeface="Times New Roman" pitchFamily="18" charset="0"/>
                <a:cs typeface="Times New Roman" pitchFamily="18" charset="0"/>
              </a:rPr>
              <a:t>usp_InsertProductionLocation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LocationTVP</a:t>
            </a:r>
            <a:r>
              <a:rPr lang="en-US" sz="2200" dirty="0">
                <a:latin typeface="Times New Roman" pitchFamily="18" charset="0"/>
                <a:cs typeface="Times New Roman" pitchFamily="18" charset="0"/>
              </a:rPr>
              <a:t>; GO </a:t>
            </a:r>
          </a:p>
          <a:p>
            <a:pPr marL="82296" indent="0">
              <a:buNone/>
            </a:pPr>
            <a:endParaRPr lang="en-US" sz="2400" dirty="0">
              <a:latin typeface="Times New Roman" pitchFamily="18" charset="0"/>
              <a:cs typeface="Times New Roman" pitchFamily="18" charset="0"/>
            </a:endParaRPr>
          </a:p>
          <a:p>
            <a:pPr marL="82296" indent="0">
              <a:buNone/>
            </a:pPr>
            <a:endParaRPr lang="en-US" sz="2400" dirty="0"/>
          </a:p>
        </p:txBody>
      </p:sp>
    </p:spTree>
    <p:extLst>
      <p:ext uri="{BB962C8B-B14F-4D97-AF65-F5344CB8AC3E}">
        <p14:creationId xmlns:p14="http://schemas.microsoft.com/office/powerpoint/2010/main" val="1792952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Procedure</a:t>
            </a:r>
            <a:endParaRPr lang="en-US" dirty="0"/>
          </a:p>
        </p:txBody>
      </p:sp>
      <p:sp>
        <p:nvSpPr>
          <p:cNvPr id="3" name="Content Placeholder 2"/>
          <p:cNvSpPr>
            <a:spLocks noGrp="1"/>
          </p:cNvSpPr>
          <p:nvPr>
            <p:ph idx="1"/>
          </p:nvPr>
        </p:nvSpPr>
        <p:spPr>
          <a:xfrm>
            <a:off x="228600" y="2590800"/>
            <a:ext cx="8686800" cy="3048000"/>
          </a:xfrm>
        </p:spPr>
        <p:txBody>
          <a:bodyPr/>
          <a:lstStyle/>
          <a:p>
            <a:pPr marL="0" indent="0">
              <a:buNone/>
            </a:pPr>
            <a:r>
              <a:rPr lang="en-US" sz="2400" dirty="0" smtClean="0">
                <a:latin typeface="Times New Roman" pitchFamily="18" charset="0"/>
                <a:cs typeface="Times New Roman" pitchFamily="18" charset="0"/>
              </a:rPr>
              <a:t>To modify the stored procedure just replace create with alter</a:t>
            </a:r>
          </a:p>
          <a:p>
            <a:r>
              <a:rPr lang="en-US" sz="2000" dirty="0" smtClean="0">
                <a:latin typeface="Times New Roman" pitchFamily="18" charset="0"/>
                <a:cs typeface="Times New Roman" pitchFamily="18" charset="0"/>
              </a:rPr>
              <a:t>ALTER </a:t>
            </a:r>
            <a:r>
              <a:rPr lang="en-US" sz="2000" dirty="0">
                <a:latin typeface="Times New Roman" pitchFamily="18" charset="0"/>
                <a:cs typeface="Times New Roman" pitchFamily="18" charset="0"/>
              </a:rPr>
              <a:t>PROCEDURE </a:t>
            </a:r>
            <a:r>
              <a:rPr lang="en-US" sz="2000" dirty="0" err="1">
                <a:latin typeface="Times New Roman" pitchFamily="18" charset="0"/>
                <a:cs typeface="Times New Roman" pitchFamily="18" charset="0"/>
              </a:rPr>
              <a:t>MyStoredProcedure</a:t>
            </a:r>
            <a:r>
              <a:rPr lang="en-US" sz="2000" dirty="0">
                <a:latin typeface="Times New Roman" pitchFamily="18" charset="0"/>
                <a:cs typeface="Times New Roman" pitchFamily="18" charset="0"/>
              </a:rPr>
              <a:t> AS</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55167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compilation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Once it is compiled, the details of the stored procedure are stored in three system tables in the concerned database, they are as follows</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Sys.sysobjects</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Contains one row for each object (constraint, default, log, rule, stored procedure, and so on) created within a database. In </a:t>
            </a:r>
            <a:r>
              <a:rPr lang="en-US" sz="2400" b="1" dirty="0" err="1">
                <a:latin typeface="Times New Roman" pitchFamily="18" charset="0"/>
                <a:cs typeface="Times New Roman" pitchFamily="18" charset="0"/>
              </a:rPr>
              <a:t>tempdb</a:t>
            </a:r>
            <a:r>
              <a:rPr lang="en-US" sz="2400" dirty="0">
                <a:latin typeface="Times New Roman" pitchFamily="18" charset="0"/>
                <a:cs typeface="Times New Roman" pitchFamily="18" charset="0"/>
              </a:rPr>
              <a:t> only, this table includes a row for each temporary object.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84103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err="1" smtClean="0">
                <a:latin typeface="Times New Roman" pitchFamily="18" charset="0"/>
                <a:cs typeface="Times New Roman" pitchFamily="18" charset="0"/>
              </a:rPr>
              <a:t>Sys.sysdepends</a:t>
            </a:r>
            <a:r>
              <a:rPr lang="en-US" sz="2400" b="1"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Contains dependency information between objects (views, procedures, and triggers) in the database, and the objects (tables, views, and procedures) that are contained in their definition.</a:t>
            </a:r>
          </a:p>
          <a:p>
            <a:r>
              <a:rPr lang="en-US" sz="2400" b="1" dirty="0" err="1" smtClean="0">
                <a:latin typeface="Times New Roman" pitchFamily="18" charset="0"/>
                <a:cs typeface="Times New Roman" pitchFamily="18" charset="0"/>
              </a:rPr>
              <a:t>Sys.syscomments</a:t>
            </a:r>
            <a:endParaRPr lang="en-US" sz="2400" b="1"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Contains entries for each view, rule, default, trigger, CHECK constraint, DEFAULT constraint, and stored procedure within the database. The </a:t>
            </a:r>
            <a:r>
              <a:rPr lang="en-US" sz="2400" b="1" dirty="0">
                <a:latin typeface="Times New Roman" pitchFamily="18" charset="0"/>
                <a:cs typeface="Times New Roman" pitchFamily="18" charset="0"/>
              </a:rPr>
              <a:t>text</a:t>
            </a:r>
            <a:r>
              <a:rPr lang="en-US" sz="2400" dirty="0">
                <a:latin typeface="Times New Roman" pitchFamily="18" charset="0"/>
                <a:cs typeface="Times New Roman" pitchFamily="18" charset="0"/>
              </a:rPr>
              <a:t> column contains the original SQL definition statements.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50662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Stored procedures</a:t>
            </a:r>
            <a:endParaRPr lang="en-US" dirty="0"/>
          </a:p>
        </p:txBody>
      </p:sp>
      <p:sp>
        <p:nvSpPr>
          <p:cNvPr id="3" name="Content Placeholder 2"/>
          <p:cNvSpPr>
            <a:spLocks noGrp="1"/>
          </p:cNvSpPr>
          <p:nvPr>
            <p:ph idx="1"/>
          </p:nvPr>
        </p:nvSpPr>
        <p:spPr/>
        <p:txBody>
          <a:bodyPr/>
          <a:lstStyle/>
          <a:p>
            <a:r>
              <a:rPr lang="en-US" dirty="0" smtClean="0"/>
              <a:t>If there are no input parameters,</a:t>
            </a:r>
          </a:p>
          <a:p>
            <a:pPr lvl="1"/>
            <a:r>
              <a:rPr lang="en-US" dirty="0" smtClean="0"/>
              <a:t>EXEC &lt;sp name&gt;</a:t>
            </a:r>
          </a:p>
          <a:p>
            <a:r>
              <a:rPr lang="en-US" dirty="0" smtClean="0"/>
              <a:t>If there are input parameters,</a:t>
            </a:r>
          </a:p>
          <a:p>
            <a:pPr lvl="1"/>
            <a:r>
              <a:rPr lang="en-US" dirty="0" smtClean="0"/>
              <a:t>Execute &lt;sp name&gt; @param1=value,@param2=value</a:t>
            </a:r>
          </a:p>
          <a:p>
            <a:r>
              <a:rPr lang="en-US" dirty="0" smtClean="0"/>
              <a:t>If there is an OUTPUT parameter.</a:t>
            </a:r>
          </a:p>
          <a:p>
            <a:pPr lvl="1"/>
            <a:r>
              <a:rPr lang="en-US" dirty="0"/>
              <a:t>Execute &lt;sp name&gt; @param1=value</a:t>
            </a:r>
            <a:r>
              <a:rPr lang="en-US" dirty="0" smtClean="0"/>
              <a:t>, @variable OUT </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27</a:t>
            </a:fld>
            <a:endParaRPr lang="en-US"/>
          </a:p>
        </p:txBody>
      </p:sp>
    </p:spTree>
    <p:extLst>
      <p:ext uri="{BB962C8B-B14F-4D97-AF65-F5344CB8AC3E}">
        <p14:creationId xmlns:p14="http://schemas.microsoft.com/office/powerpoint/2010/main" val="1223658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dirty="0" smtClean="0"/>
              <a:t>Why do we use?</a:t>
            </a:r>
          </a:p>
        </p:txBody>
      </p:sp>
      <p:sp>
        <p:nvSpPr>
          <p:cNvPr id="15362"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reduces </a:t>
            </a:r>
            <a:r>
              <a:rPr lang="en-US" sz="2400" dirty="0">
                <a:latin typeface="Times New Roman" pitchFamily="18" charset="0"/>
                <a:cs typeface="Times New Roman" pitchFamily="18" charset="0"/>
              </a:rPr>
              <a:t>the amount of information sent to the database server.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It helps in </a:t>
            </a:r>
            <a:r>
              <a:rPr lang="en-US" sz="2400" dirty="0" smtClean="0">
                <a:latin typeface="Times New Roman" pitchFamily="18" charset="0"/>
                <a:cs typeface="Times New Roman" pitchFamily="18" charset="0"/>
              </a:rPr>
              <a:t>reusability </a:t>
            </a:r>
            <a:r>
              <a:rPr lang="en-US" sz="2400" dirty="0">
                <a:latin typeface="Times New Roman" pitchFamily="18" charset="0"/>
                <a:cs typeface="Times New Roman" pitchFamily="18" charset="0"/>
              </a:rPr>
              <a:t>of the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code</a:t>
            </a:r>
          </a:p>
          <a:p>
            <a:r>
              <a:rPr lang="en-US" sz="2400" dirty="0" smtClean="0">
                <a:latin typeface="Times New Roman" pitchFamily="18" charset="0"/>
                <a:cs typeface="Times New Roman" pitchFamily="18" charset="0"/>
              </a:rPr>
              <a:t>It is </a:t>
            </a:r>
            <a:r>
              <a:rPr lang="en-US" sz="2400" dirty="0">
                <a:latin typeface="Times New Roman" pitchFamily="18" charset="0"/>
                <a:cs typeface="Times New Roman" pitchFamily="18" charset="0"/>
              </a:rPr>
              <a:t>helpful in enhancing the </a:t>
            </a:r>
            <a:r>
              <a:rPr lang="en-US" sz="2400" dirty="0" smtClean="0">
                <a:latin typeface="Times New Roman" pitchFamily="18" charset="0"/>
                <a:cs typeface="Times New Roman" pitchFamily="18" charset="0"/>
              </a:rPr>
              <a:t>security.</a:t>
            </a:r>
          </a:p>
          <a:p>
            <a:pPr lvl="0"/>
            <a:r>
              <a:rPr lang="en-US" sz="2400" dirty="0">
                <a:latin typeface="Times New Roman" pitchFamily="18" charset="0"/>
                <a:cs typeface="Times New Roman" pitchFamily="18" charset="0"/>
              </a:rPr>
              <a:t>Sometime it is useful to use the database for storing the business logic in the form of stored procedure since it make it secure and if any change is needed in the business logic then we may only need to make changes in the stored </a:t>
            </a:r>
            <a:r>
              <a:rPr lang="en-US" sz="2400" dirty="0" smtClean="0">
                <a:latin typeface="Times New Roman" pitchFamily="18" charset="0"/>
                <a:cs typeface="Times New Roman" pitchFamily="18" charset="0"/>
              </a:rPr>
              <a:t>procedure and not in the files contained on the web server.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53137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err="1" smtClean="0"/>
              <a:t>Nocount</a:t>
            </a:r>
            <a:endParaRPr lang="en-US" dirty="0"/>
          </a:p>
        </p:txBody>
      </p:sp>
      <p:sp>
        <p:nvSpPr>
          <p:cNvPr id="3" name="Content Placeholder 2"/>
          <p:cNvSpPr>
            <a:spLocks noGrp="1"/>
          </p:cNvSpPr>
          <p:nvPr>
            <p:ph idx="1"/>
          </p:nvPr>
        </p:nvSpPr>
        <p:spPr>
          <a:xfrm>
            <a:off x="228600" y="2133600"/>
            <a:ext cx="8686800" cy="4181475"/>
          </a:xfrm>
        </p:spPr>
        <p:txBody>
          <a:bodyPr/>
          <a:lstStyle/>
          <a:p>
            <a:r>
              <a:rPr lang="en-US" dirty="0" smtClean="0"/>
              <a:t>Use SET NOCOUNT ON just after AS keyword.</a:t>
            </a:r>
          </a:p>
          <a:p>
            <a:r>
              <a:rPr lang="en-US" dirty="0" smtClean="0"/>
              <a:t>This avoids sending messages to the client after each SELECT, UPDATE,INSERT and such statements.</a:t>
            </a:r>
          </a:p>
          <a:p>
            <a:r>
              <a:rPr lang="en-US" dirty="0" smtClean="0"/>
              <a:t>This improves performance as it reduces unnecessary network overhead.</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29</a:t>
            </a:fld>
            <a:endParaRPr lang="en-US"/>
          </a:p>
        </p:txBody>
      </p:sp>
    </p:spTree>
    <p:extLst>
      <p:ext uri="{BB962C8B-B14F-4D97-AF65-F5344CB8AC3E}">
        <p14:creationId xmlns:p14="http://schemas.microsoft.com/office/powerpoint/2010/main" val="3747485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sz="2200" dirty="0" smtClean="0"/>
              <a:t>Use schema names when referencing database objects in the database so that it need not search in multiple schemas.</a:t>
            </a:r>
          </a:p>
          <a:p>
            <a:r>
              <a:rPr lang="en-US" sz="2200" dirty="0"/>
              <a:t>Use explicit transactions by using BEGIN/END TRANSACTION and keep transactions as short as possible. Longer transactions mean longer record locking and a greater potential for </a:t>
            </a:r>
            <a:r>
              <a:rPr lang="en-US" sz="2200" dirty="0" smtClean="0"/>
              <a:t>deadlocking</a:t>
            </a:r>
          </a:p>
          <a:p>
            <a:r>
              <a:rPr lang="en-US" sz="2200" dirty="0"/>
              <a:t>Use the Transact-SQL TRY…CATCH feature for error handling inside a </a:t>
            </a:r>
            <a:r>
              <a:rPr lang="en-US" sz="2200" dirty="0" smtClean="0"/>
              <a:t>procedure. It </a:t>
            </a:r>
            <a:r>
              <a:rPr lang="en-US" sz="2200" dirty="0"/>
              <a:t>makes error reporting more accurate with significantly less programming.</a:t>
            </a:r>
            <a:endParaRPr lang="en-US" sz="2200"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30</a:t>
            </a:fld>
            <a:endParaRPr lang="en-US" dirty="0"/>
          </a:p>
        </p:txBody>
      </p:sp>
    </p:spTree>
    <p:extLst>
      <p:ext uri="{BB962C8B-B14F-4D97-AF65-F5344CB8AC3E}">
        <p14:creationId xmlns:p14="http://schemas.microsoft.com/office/powerpoint/2010/main" val="3786969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restrictions</a:t>
            </a:r>
            <a:endParaRPr lang="en-US" dirty="0"/>
          </a:p>
        </p:txBody>
      </p:sp>
      <p:sp>
        <p:nvSpPr>
          <p:cNvPr id="3" name="Content Placeholder 2"/>
          <p:cNvSpPr>
            <a:spLocks noGrp="1"/>
          </p:cNvSpPr>
          <p:nvPr>
            <p:ph idx="1"/>
          </p:nvPr>
        </p:nvSpPr>
        <p:spPr/>
        <p:txBody>
          <a:bodyPr/>
          <a:lstStyle/>
          <a:p>
            <a:r>
              <a:rPr lang="en-US" dirty="0"/>
              <a:t>You cannot specify a function name as a parameter default value or as the value passed to a parameter when executing a procedure</a:t>
            </a:r>
            <a:r>
              <a:rPr lang="en-US" dirty="0" smtClean="0"/>
              <a:t>.</a:t>
            </a:r>
          </a:p>
          <a:p>
            <a:r>
              <a:rPr lang="en-US" dirty="0" smtClean="0"/>
              <a:t> </a:t>
            </a:r>
            <a:r>
              <a:rPr lang="en-US" dirty="0"/>
              <a:t>However, you can pass a function as a </a:t>
            </a:r>
            <a:r>
              <a:rPr lang="en-US" dirty="0" smtClean="0"/>
              <a:t>variable</a:t>
            </a:r>
          </a:p>
          <a:p>
            <a:pPr marL="457200" lvl="1" indent="0">
              <a:buNone/>
            </a:pPr>
            <a:r>
              <a:rPr lang="en-US" dirty="0"/>
              <a:t> </a:t>
            </a:r>
            <a:r>
              <a:rPr lang="en-US" dirty="0" smtClean="0"/>
              <a:t>  </a:t>
            </a:r>
            <a:r>
              <a:rPr lang="en-US" dirty="0" smtClean="0"/>
              <a:t>	 DECLARE </a:t>
            </a:r>
            <a:r>
              <a:rPr lang="en-US" dirty="0"/>
              <a:t>@CheckDate datetime = GETDATE(); </a:t>
            </a:r>
            <a:endParaRPr lang="en-US" dirty="0" smtClean="0"/>
          </a:p>
          <a:p>
            <a:pPr marL="457200" lvl="1" indent="0">
              <a:buNone/>
            </a:pPr>
            <a:r>
              <a:rPr lang="en-US" dirty="0"/>
              <a:t>	</a:t>
            </a:r>
            <a:r>
              <a:rPr lang="en-US" dirty="0" smtClean="0"/>
              <a:t>EXEC </a:t>
            </a:r>
            <a:r>
              <a:rPr lang="en-US" dirty="0"/>
              <a:t>dbo.uspGetWhereUsedProductID 819, @CheckDate; </a:t>
            </a:r>
            <a:endParaRPr lang="en-US" dirty="0" smtClean="0"/>
          </a:p>
          <a:p>
            <a:pPr marL="457200" lvl="1" indent="0">
              <a:buNone/>
            </a:pPr>
            <a:r>
              <a:rPr lang="en-US" dirty="0"/>
              <a:t>	</a:t>
            </a:r>
            <a:r>
              <a:rPr lang="en-US" dirty="0" smtClean="0"/>
              <a:t>GO </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31</a:t>
            </a:fld>
            <a:endParaRPr lang="en-US" dirty="0"/>
          </a:p>
        </p:txBody>
      </p:sp>
    </p:spTree>
    <p:extLst>
      <p:ext uri="{BB962C8B-B14F-4D97-AF65-F5344CB8AC3E}">
        <p14:creationId xmlns:p14="http://schemas.microsoft.com/office/powerpoint/2010/main" val="2580230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When we run a stored procedure, Adaptive Server prepares an execution plan so that the procedure's execution is very fast. Stored procedures can: </a:t>
            </a:r>
          </a:p>
          <a:p>
            <a:pPr lvl="1"/>
            <a:r>
              <a:rPr lang="en-US" sz="2400" dirty="0">
                <a:latin typeface="Times New Roman" pitchFamily="18" charset="0"/>
                <a:cs typeface="Times New Roman" pitchFamily="18" charset="0"/>
              </a:rPr>
              <a:t>Take parameters  </a:t>
            </a:r>
          </a:p>
          <a:p>
            <a:pPr lvl="1"/>
            <a:r>
              <a:rPr lang="en-US" sz="2400" dirty="0">
                <a:latin typeface="Times New Roman" pitchFamily="18" charset="0"/>
                <a:cs typeface="Times New Roman" pitchFamily="18" charset="0"/>
              </a:rPr>
              <a:t>Call other procedures </a:t>
            </a:r>
          </a:p>
          <a:p>
            <a:pPr lvl="1"/>
            <a:r>
              <a:rPr lang="en-US" sz="2400" dirty="0">
                <a:latin typeface="Times New Roman" pitchFamily="18" charset="0"/>
                <a:cs typeface="Times New Roman" pitchFamily="18" charset="0"/>
              </a:rPr>
              <a:t>Return a status value to a calling procedure or batch to indicate success or failure and the reason for failure </a:t>
            </a:r>
          </a:p>
          <a:p>
            <a:pPr lvl="1"/>
            <a:r>
              <a:rPr lang="en-US" sz="2400" dirty="0">
                <a:latin typeface="Times New Roman" pitchFamily="18" charset="0"/>
                <a:cs typeface="Times New Roman" pitchFamily="18" charset="0"/>
              </a:rPr>
              <a:t>Return values of parameters to a calling procedure or batch </a:t>
            </a:r>
          </a:p>
          <a:p>
            <a:pPr lvl="1"/>
            <a:r>
              <a:rPr lang="en-US" sz="2400" dirty="0">
                <a:latin typeface="Times New Roman" pitchFamily="18" charset="0"/>
                <a:cs typeface="Times New Roman" pitchFamily="18" charset="0"/>
              </a:rPr>
              <a:t>Be executed on remote Adaptive Servers </a:t>
            </a:r>
          </a:p>
          <a:p>
            <a:endParaRPr lang="en-US" sz="2400" dirty="0"/>
          </a:p>
        </p:txBody>
      </p:sp>
    </p:spTree>
    <p:extLst>
      <p:ext uri="{BB962C8B-B14F-4D97-AF65-F5344CB8AC3E}">
        <p14:creationId xmlns:p14="http://schemas.microsoft.com/office/powerpoint/2010/main" val="3515250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33</a:t>
            </a:fld>
            <a:endParaRPr lang="en-US" dirty="0" smtClean="0"/>
          </a:p>
        </p:txBody>
      </p:sp>
      <p:sp>
        <p:nvSpPr>
          <p:cNvPr id="14339" name="Rectangle 2"/>
          <p:cNvSpPr>
            <a:spLocks noGrp="1" noChangeArrowheads="1"/>
          </p:cNvSpPr>
          <p:nvPr>
            <p:ph type="title"/>
          </p:nvPr>
        </p:nvSpPr>
        <p:spPr/>
        <p:txBody>
          <a:bodyPr/>
          <a:lstStyle/>
          <a:p>
            <a:pPr eaLnBrk="1" hangingPunct="1"/>
            <a:r>
              <a:rPr lang="en-US" sz="3600" dirty="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What are stored procedures?</a:t>
            </a:r>
          </a:p>
          <a:p>
            <a:pPr eaLnBrk="1" hangingPunct="1"/>
            <a:r>
              <a:rPr lang="en-US" dirty="0" smtClean="0"/>
              <a:t>What are the types of functions?</a:t>
            </a:r>
          </a:p>
          <a:p>
            <a:pPr marL="0" indent="0" eaLnBrk="1" hangingPunct="1">
              <a:buNone/>
            </a:pPr>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val="3714488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SQL Server 2008 allows creation of scalar and table values functions.</a:t>
            </a:r>
          </a:p>
          <a:p>
            <a:r>
              <a:rPr lang="en-US" dirty="0" smtClean="0"/>
              <a:t>Functions should end with  RETURN statement.</a:t>
            </a:r>
          </a:p>
          <a:p>
            <a:r>
              <a:rPr lang="en-US" dirty="0" smtClean="0"/>
              <a:t>Functions cannot alter the state of the database or SQL Server instance.</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34</a:t>
            </a:fld>
            <a:endParaRPr lang="en-US" dirty="0"/>
          </a:p>
        </p:txBody>
      </p:sp>
    </p:spTree>
    <p:extLst>
      <p:ext uri="{BB962C8B-B14F-4D97-AF65-F5344CB8AC3E}">
        <p14:creationId xmlns:p14="http://schemas.microsoft.com/office/powerpoint/2010/main" val="75402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a:t>
            </a:r>
            <a:r>
              <a:rPr lang="en-US" sz="3200" dirty="0" smtClean="0">
                <a:latin typeface="Trebuchet MS" pitchFamily="34" charset="0"/>
              </a:rPr>
              <a:t>Stored Procedures</a:t>
            </a:r>
            <a:endParaRPr lang="en-US" sz="3200" dirty="0" smtClean="0">
              <a:latin typeface="Trebuchet MS" pitchFamily="34" charset="0"/>
            </a:endParaRPr>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r>
              <a:rPr lang="en-US" dirty="0" smtClean="0"/>
              <a:t>Definition</a:t>
            </a:r>
          </a:p>
          <a:p>
            <a:r>
              <a:rPr lang="en-US" dirty="0" smtClean="0"/>
              <a:t>System Stored Procedures</a:t>
            </a:r>
          </a:p>
          <a:p>
            <a:r>
              <a:rPr lang="en-US" dirty="0" smtClean="0"/>
              <a:t>User Defined Procedures</a:t>
            </a:r>
          </a:p>
          <a:p>
            <a:r>
              <a:rPr lang="en-US" dirty="0" smtClean="0"/>
              <a:t>Creating Procedure</a:t>
            </a:r>
          </a:p>
          <a:p>
            <a:r>
              <a:rPr lang="en-US" dirty="0" smtClean="0"/>
              <a:t>Variables and Parameters</a:t>
            </a:r>
          </a:p>
          <a:p>
            <a:r>
              <a:rPr lang="en-US" dirty="0" smtClean="0"/>
              <a:t>Executing Procedure</a:t>
            </a:r>
          </a:p>
          <a:p>
            <a:r>
              <a:rPr lang="en-US" dirty="0" smtClean="0"/>
              <a:t>Why do we use?</a:t>
            </a:r>
          </a:p>
          <a:p>
            <a:r>
              <a:rPr lang="en-US" dirty="0" smtClean="0"/>
              <a:t>After compilation.</a:t>
            </a:r>
          </a:p>
          <a:p>
            <a:r>
              <a:rPr lang="en-US" dirty="0" smtClean="0"/>
              <a:t>Best practices.</a:t>
            </a:r>
          </a:p>
          <a:p>
            <a:r>
              <a:rPr lang="en-US" dirty="0" smtClean="0"/>
              <a:t>Limitations and restrictions</a:t>
            </a:r>
            <a:endParaRPr lang="en-US" dirty="0"/>
          </a:p>
        </p:txBody>
      </p:sp>
    </p:spTree>
    <p:extLst>
      <p:ext uri="{BB962C8B-B14F-4D97-AF65-F5344CB8AC3E}">
        <p14:creationId xmlns:p14="http://schemas.microsoft.com/office/powerpoint/2010/main" val="2566518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smtClean="0"/>
              <a:t>Definition</a:t>
            </a:r>
          </a:p>
        </p:txBody>
      </p:sp>
      <p:sp>
        <p:nvSpPr>
          <p:cNvPr id="3" name="Content Placeholder 2"/>
          <p:cNvSpPr>
            <a:spLocks noGrp="1"/>
          </p:cNvSpPr>
          <p:nvPr>
            <p:ph idx="1"/>
          </p:nvPr>
        </p:nvSpPr>
        <p:spPr/>
        <p:txBody>
          <a:bodyPr rtlCol="0">
            <a:normAutofit/>
          </a:bodyPr>
          <a:lstStyle/>
          <a:p>
            <a:pPr fontAlgn="auto">
              <a:spcAft>
                <a:spcPts val="0"/>
              </a:spcAft>
              <a:defRPr/>
            </a:pPr>
            <a:r>
              <a:rPr lang="en-US" dirty="0" smtClean="0">
                <a:latin typeface="Times New Roman" pitchFamily="18" charset="0"/>
                <a:cs typeface="Times New Roman" pitchFamily="18" charset="0"/>
              </a:rPr>
              <a:t>Stored procedures allow us to make changes to the database structure and manage performance without needing to rewrite applications.</a:t>
            </a:r>
          </a:p>
          <a:p>
            <a:pPr fontAlgn="auto">
              <a:spcAft>
                <a:spcPts val="0"/>
              </a:spcAft>
              <a:defRPr/>
            </a:pPr>
            <a:r>
              <a:rPr lang="en-US" dirty="0" smtClean="0">
                <a:latin typeface="Times New Roman" pitchFamily="18" charset="0"/>
                <a:cs typeface="Times New Roman" pitchFamily="18" charset="0"/>
              </a:rPr>
              <a:t>A stored procedure is one or more statements that has been given a name and stored within the database.</a:t>
            </a:r>
          </a:p>
          <a:p>
            <a:pPr fontAlgn="auto">
              <a:spcAft>
                <a:spcPts val="0"/>
              </a:spcAft>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34882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Stored Procedures</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SQL Server includes a large number of system stored procedures to assist in database administration tasks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Many of the tasks </a:t>
            </a:r>
            <a:r>
              <a:rPr lang="en-US" sz="2400" dirty="0" smtClean="0">
                <a:latin typeface="Times New Roman" pitchFamily="18" charset="0"/>
                <a:cs typeface="Times New Roman" pitchFamily="18" charset="0"/>
              </a:rPr>
              <a:t>that one can </a:t>
            </a:r>
            <a:r>
              <a:rPr lang="en-US" sz="2400" dirty="0">
                <a:latin typeface="Times New Roman" pitchFamily="18" charset="0"/>
                <a:cs typeface="Times New Roman" pitchFamily="18" charset="0"/>
              </a:rPr>
              <a:t>perform via SQL Server Management Studio can be done via a system stored </a:t>
            </a:r>
            <a:r>
              <a:rPr lang="en-US" sz="2400" dirty="0" smtClean="0">
                <a:latin typeface="Times New Roman" pitchFamily="18" charset="0"/>
                <a:cs typeface="Times New Roman" pitchFamily="18" charset="0"/>
              </a:rPr>
              <a:t>procedure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which includes</a:t>
            </a:r>
          </a:p>
          <a:p>
            <a:pPr lvl="1"/>
            <a:r>
              <a:rPr lang="en-US" sz="2400" dirty="0" smtClean="0">
                <a:latin typeface="Times New Roman" pitchFamily="18" charset="0"/>
                <a:cs typeface="Times New Roman" pitchFamily="18" charset="0"/>
              </a:rPr>
              <a:t>configure </a:t>
            </a:r>
            <a:r>
              <a:rPr lang="en-US" sz="2400" dirty="0">
                <a:latin typeface="Times New Roman" pitchFamily="18" charset="0"/>
                <a:cs typeface="Times New Roman" pitchFamily="18" charset="0"/>
              </a:rPr>
              <a:t>security accounts</a:t>
            </a:r>
          </a:p>
          <a:p>
            <a:pPr lvl="1"/>
            <a:r>
              <a:rPr lang="en-US" sz="2400" dirty="0">
                <a:latin typeface="Times New Roman" pitchFamily="18" charset="0"/>
                <a:cs typeface="Times New Roman" pitchFamily="18" charset="0"/>
              </a:rPr>
              <a:t>set up linked servers</a:t>
            </a:r>
          </a:p>
          <a:p>
            <a:pPr lvl="1"/>
            <a:r>
              <a:rPr lang="en-US" sz="2400" dirty="0">
                <a:latin typeface="Times New Roman" pitchFamily="18" charset="0"/>
                <a:cs typeface="Times New Roman" pitchFamily="18" charset="0"/>
              </a:rPr>
              <a:t>create a database maintenance plan</a:t>
            </a:r>
          </a:p>
          <a:p>
            <a:pPr lvl="1"/>
            <a:r>
              <a:rPr lang="en-US" sz="2400" dirty="0">
                <a:latin typeface="Times New Roman" pitchFamily="18" charset="0"/>
                <a:cs typeface="Times New Roman" pitchFamily="18" charset="0"/>
              </a:rPr>
              <a:t>create full text search catalogs</a:t>
            </a:r>
          </a:p>
          <a:p>
            <a:pPr lvl="1"/>
            <a:r>
              <a:rPr lang="en-US" sz="2400" dirty="0">
                <a:latin typeface="Times New Roman" pitchFamily="18" charset="0"/>
                <a:cs typeface="Times New Roman" pitchFamily="18" charset="0"/>
              </a:rPr>
              <a:t>configure </a:t>
            </a:r>
            <a:r>
              <a:rPr lang="en-US" sz="2400" dirty="0" smtClean="0">
                <a:latin typeface="Times New Roman" pitchFamily="18" charset="0"/>
                <a:cs typeface="Times New Roman" pitchFamily="18" charset="0"/>
              </a:rPr>
              <a:t>replication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58735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System stored procedures are prefixed by sp_</a:t>
            </a:r>
          </a:p>
          <a:p>
            <a:r>
              <a:rPr lang="en-US" sz="2400" dirty="0">
                <a:latin typeface="Times New Roman" pitchFamily="18" charset="0"/>
                <a:cs typeface="Times New Roman" pitchFamily="18" charset="0"/>
              </a:rPr>
              <a:t>Creating a stored procedure prefixed with sp_ and placing it in the master database will make it available to any database without the need to prefix the stored procedure with the name of the database.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39371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r>
              <a:rPr lang="en-US" b="1" dirty="0" smtClean="0"/>
              <a:t> </a:t>
            </a:r>
            <a:r>
              <a:rPr lang="en-US" dirty="0" smtClean="0"/>
              <a:t>Stored</a:t>
            </a:r>
            <a:r>
              <a:rPr lang="en-US" b="1" dirty="0" smtClean="0"/>
              <a:t> </a:t>
            </a:r>
            <a:r>
              <a:rPr lang="en-US" dirty="0" smtClean="0"/>
              <a:t>Procedures</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user stored procedure is any program that is stored and compiled within SQL Server (but not in the master database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User </a:t>
            </a:r>
            <a:r>
              <a:rPr lang="en-US" sz="2400" dirty="0">
                <a:latin typeface="Times New Roman" pitchFamily="18" charset="0"/>
                <a:cs typeface="Times New Roman" pitchFamily="18" charset="0"/>
              </a:rPr>
              <a:t>stored procedures can be categorized into three distinct types: </a:t>
            </a:r>
          </a:p>
          <a:p>
            <a:pPr lvl="1"/>
            <a:r>
              <a:rPr lang="en-US" sz="2400" dirty="0">
                <a:latin typeface="Times New Roman" pitchFamily="18" charset="0"/>
                <a:cs typeface="Times New Roman" pitchFamily="18" charset="0"/>
              </a:rPr>
              <a:t>User stored procedures  </a:t>
            </a:r>
          </a:p>
          <a:p>
            <a:pPr lvl="1"/>
            <a:r>
              <a:rPr lang="en-US" sz="2400" dirty="0">
                <a:latin typeface="Times New Roman" pitchFamily="18" charset="0"/>
                <a:cs typeface="Times New Roman" pitchFamily="18" charset="0"/>
              </a:rPr>
              <a:t>Triggers, and </a:t>
            </a:r>
          </a:p>
          <a:p>
            <a:pPr lvl="1"/>
            <a:r>
              <a:rPr lang="en-US" sz="2400" dirty="0">
                <a:latin typeface="Times New Roman" pitchFamily="18" charset="0"/>
                <a:cs typeface="Times New Roman" pitchFamily="18" charset="0"/>
              </a:rPr>
              <a:t>User defined functions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79768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Procedure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362" y="1447800"/>
            <a:ext cx="6600825" cy="4800600"/>
          </a:xfrm>
        </p:spPr>
      </p:pic>
    </p:spTree>
    <p:extLst>
      <p:ext uri="{BB962C8B-B14F-4D97-AF65-F5344CB8AC3E}">
        <p14:creationId xmlns:p14="http://schemas.microsoft.com/office/powerpoint/2010/main" val="11021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62CF21-71B9-487C-862D-1C5CB065CA5E}">
  <ds:schemaRefs>
    <ds:schemaRef ds:uri="http://schemas.microsoft.com/sharepoint/v3/contenttype/forms"/>
  </ds:schemaRefs>
</ds:datastoreItem>
</file>

<file path=customXml/itemProps2.xml><?xml version="1.0" encoding="utf-8"?>
<ds:datastoreItem xmlns:ds="http://schemas.openxmlformats.org/officeDocument/2006/customXml" ds:itemID="{A53DEFE3-AD54-47C2-9D47-A1EC4A5FE25A}">
  <ds:schemaRefs>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s>
</ds:datastoreItem>
</file>

<file path=customXml/itemProps3.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14543</TotalTime>
  <Words>1259</Words>
  <Application>Microsoft Office PowerPoint</Application>
  <PresentationFormat>On-screen Show (4:3)</PresentationFormat>
  <Paragraphs>238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CA - Presentation Template</vt:lpstr>
      <vt:lpstr>SQL Server 2008  Stored Procedures</vt:lpstr>
      <vt:lpstr>About the Author</vt:lpstr>
      <vt:lpstr>Icons Used</vt:lpstr>
      <vt:lpstr>Objective </vt:lpstr>
      <vt:lpstr>Definition</vt:lpstr>
      <vt:lpstr>System Stored Procedures</vt:lpstr>
      <vt:lpstr>PowerPoint Presentation</vt:lpstr>
      <vt:lpstr>User Stored Procedures</vt:lpstr>
      <vt:lpstr>Creating  Procedure</vt:lpstr>
      <vt:lpstr>Syntax</vt:lpstr>
      <vt:lpstr>Options </vt:lpstr>
      <vt:lpstr>Options</vt:lpstr>
      <vt:lpstr>Options</vt:lpstr>
      <vt:lpstr>Options</vt:lpstr>
      <vt:lpstr>PowerPoint Presentation</vt:lpstr>
      <vt:lpstr>Variables</vt:lpstr>
      <vt:lpstr>Global variables</vt:lpstr>
      <vt:lpstr>Local variables</vt:lpstr>
      <vt:lpstr>PARAMETERS</vt:lpstr>
      <vt:lpstr>Types of parameters</vt:lpstr>
      <vt:lpstr>Using a table valued parameter</vt:lpstr>
      <vt:lpstr>PowerPoint Presentation</vt:lpstr>
      <vt:lpstr>PowerPoint Presentation</vt:lpstr>
      <vt:lpstr>Modifying Procedure</vt:lpstr>
      <vt:lpstr>After compilation</vt:lpstr>
      <vt:lpstr>PowerPoint Presentation</vt:lpstr>
      <vt:lpstr>Executing Stored procedures</vt:lpstr>
      <vt:lpstr>Why do we use?</vt:lpstr>
      <vt:lpstr>Set Nocount</vt:lpstr>
      <vt:lpstr>Best Practices</vt:lpstr>
      <vt:lpstr>Limitations and restrictions</vt:lpstr>
      <vt:lpstr>Summary</vt:lpstr>
      <vt:lpstr>Test Your Understanding</vt:lpstr>
      <vt:lpstr>SUMMARY</vt:lpstr>
      <vt:lpstr>You have successfully completed  SQL Server 2008 Stored Procedures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Soundararajan, Veena (Cognizant)</cp:lastModifiedBy>
  <cp:revision>1299</cp:revision>
  <dcterms:created xsi:type="dcterms:W3CDTF">2006-08-07T10:58:16Z</dcterms:created>
  <dcterms:modified xsi:type="dcterms:W3CDTF">2012-10-12T08:24:20Z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