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8" r:id="rId5"/>
    <p:sldId id="267" r:id="rId6"/>
    <p:sldId id="307" r:id="rId7"/>
    <p:sldId id="365" r:id="rId8"/>
    <p:sldId id="338" r:id="rId9"/>
    <p:sldId id="339" r:id="rId10"/>
    <p:sldId id="340" r:id="rId11"/>
    <p:sldId id="341" r:id="rId12"/>
    <p:sldId id="342" r:id="rId13"/>
    <p:sldId id="343" r:id="rId14"/>
    <p:sldId id="346" r:id="rId15"/>
    <p:sldId id="349" r:id="rId16"/>
    <p:sldId id="350" r:id="rId17"/>
    <p:sldId id="351" r:id="rId18"/>
    <p:sldId id="352" r:id="rId19"/>
    <p:sldId id="353" r:id="rId20"/>
    <p:sldId id="354" r:id="rId21"/>
    <p:sldId id="356" r:id="rId22"/>
    <p:sldId id="361" r:id="rId23"/>
    <p:sldId id="362" r:id="rId24"/>
    <p:sldId id="366" r:id="rId25"/>
    <p:sldId id="363" r:id="rId26"/>
    <p:sldId id="304" r:id="rId27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9F01"/>
    <a:srgbClr val="209D03"/>
    <a:srgbClr val="000000"/>
    <a:srgbClr val="287094"/>
    <a:srgbClr val="095295"/>
    <a:srgbClr val="D8750D"/>
    <a:srgbClr val="90B5D2"/>
    <a:srgbClr val="3BC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37" autoAdjust="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40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pPr>
              <a:defRPr/>
            </a:pPr>
            <a:fld id="{1C2926AB-484F-4309-8EDB-ABF74CE57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37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>
            <a:spLocks noChangeArrowheads="1"/>
          </p:cNvSpPr>
          <p:nvPr/>
        </p:nvSpPr>
        <p:spPr bwMode="gray">
          <a:xfrm>
            <a:off x="0" y="0"/>
            <a:ext cx="9144000" cy="5157788"/>
          </a:xfrm>
          <a:prstGeom prst="rect">
            <a:avLst/>
          </a:prstGeom>
          <a:solidFill>
            <a:srgbClr val="3188B4"/>
          </a:solidFill>
          <a:ln w="0" algn="ctr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4"/>
          <p:cNvSpPr>
            <a:spLocks noChangeArrowheads="1"/>
          </p:cNvSpPr>
          <p:nvPr/>
        </p:nvSpPr>
        <p:spPr bwMode="gray">
          <a:xfrm>
            <a:off x="1262063" y="9525"/>
            <a:ext cx="2362200" cy="4943475"/>
          </a:xfrm>
          <a:prstGeom prst="rect">
            <a:avLst/>
          </a:prstGeom>
          <a:gradFill rotWithShape="1">
            <a:gsLst>
              <a:gs pos="0">
                <a:srgbClr val="3188B5"/>
              </a:gs>
              <a:gs pos="100000">
                <a:srgbClr val="3188B5">
                  <a:gamma/>
                  <a:shade val="72549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65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rgbClr val="134575"/>
              </a:gs>
              <a:gs pos="100000">
                <a:srgbClr val="3188B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3490913"/>
            <a:ext cx="1258888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67"/>
          <p:cNvSpPr>
            <a:spLocks noChangeArrowheads="1"/>
          </p:cNvSpPr>
          <p:nvPr/>
        </p:nvSpPr>
        <p:spPr bwMode="gray">
          <a:xfrm>
            <a:off x="7391400" y="914400"/>
            <a:ext cx="1600200" cy="144780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68"/>
          <p:cNvSpPr>
            <a:spLocks noChangeArrowheads="1"/>
          </p:cNvSpPr>
          <p:nvPr/>
        </p:nvSpPr>
        <p:spPr bwMode="gray">
          <a:xfrm>
            <a:off x="8305800" y="0"/>
            <a:ext cx="76200" cy="1752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70"/>
          <p:cNvSpPr>
            <a:spLocks noChangeArrowheads="1"/>
          </p:cNvSpPr>
          <p:nvPr userDrawn="1"/>
        </p:nvSpPr>
        <p:spPr bwMode="gray">
          <a:xfrm>
            <a:off x="8458200" y="0"/>
            <a:ext cx="76200" cy="609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63"/>
          <p:cNvSpPr>
            <a:spLocks noChangeArrowheads="1"/>
          </p:cNvSpPr>
          <p:nvPr/>
        </p:nvSpPr>
        <p:spPr bwMode="gray">
          <a:xfrm>
            <a:off x="0" y="4932363"/>
            <a:ext cx="9144000" cy="236537"/>
          </a:xfrm>
          <a:prstGeom prst="rect">
            <a:avLst/>
          </a:prstGeom>
          <a:solidFill>
            <a:srgbClr val="2D9F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77" descr="j028491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933950"/>
            <a:ext cx="2344738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7" descr="Academy Logo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334000"/>
            <a:ext cx="3467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590800"/>
            <a:ext cx="8229600" cy="685800"/>
          </a:xfrm>
        </p:spPr>
        <p:txBody>
          <a:bodyPr/>
          <a:lstStyle>
            <a:lvl1pPr>
              <a:defRPr sz="5400">
                <a:latin typeface="Bodoni MT Condensed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  <a:latin typeface="Agency FB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8A2DC-652A-473A-BF9C-0A8464F003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06375"/>
            <a:ext cx="2171700" cy="6108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5"/>
            <a:ext cx="6362700" cy="6108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1A34F-7CD1-4C1C-BAFC-159D01E76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86800" cy="49434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787AD-0CA3-4FA1-B3E5-9743934BE3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ED92C-D024-4A30-90BA-A528B7CA74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6E7DD-DDCD-4FE2-8EF6-17B2A7596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3D100-D424-4321-8804-38F7656832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4FB81-1265-439E-B408-35FDDB15DF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59962-F8C7-4BB2-AE39-49E0EFDC1F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3001F-D0E9-4599-A360-63842692E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23C2C-97F8-4770-B565-E5EB1A5009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4BAE3-53C9-4B68-909F-1147A259E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Rectangle 43"/>
          <p:cNvSpPr>
            <a:spLocks noChangeArrowheads="1"/>
          </p:cNvSpPr>
          <p:nvPr/>
        </p:nvSpPr>
        <p:spPr bwMode="gray">
          <a:xfrm>
            <a:off x="0" y="9525"/>
            <a:ext cx="9144000" cy="10287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1447800" y="0"/>
            <a:ext cx="7696200" cy="879475"/>
          </a:xfrm>
          <a:prstGeom prst="rect">
            <a:avLst/>
          </a:prstGeom>
          <a:solidFill>
            <a:srgbClr val="2669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28600" y="1371600"/>
            <a:ext cx="86868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gray">
          <a:xfrm>
            <a:off x="0" y="1035050"/>
            <a:ext cx="1447800" cy="2286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81" name="Rectangle 5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7113" y="6456363"/>
            <a:ext cx="4445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7E4F2D28-46EC-401B-9452-3E6D8FBA3B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85" name="Line 61"/>
          <p:cNvSpPr>
            <a:spLocks noChangeShapeType="1"/>
          </p:cNvSpPr>
          <p:nvPr userDrawn="1"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3" name="Text Box 69"/>
          <p:cNvSpPr txBox="1">
            <a:spLocks noChangeArrowheads="1"/>
          </p:cNvSpPr>
          <p:nvPr userDrawn="1"/>
        </p:nvSpPr>
        <p:spPr bwMode="auto">
          <a:xfrm>
            <a:off x="3065463" y="6445250"/>
            <a:ext cx="49768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b="0">
                <a:solidFill>
                  <a:srgbClr val="000000"/>
                </a:solidFill>
                <a:latin typeface="Verdana" pitchFamily="34" charset="0"/>
              </a:rPr>
              <a:t>© 2007, Cognizant Technology Solutions                                             Confidential </a:t>
            </a:r>
          </a:p>
          <a:p>
            <a:pPr>
              <a:defRPr/>
            </a:pPr>
            <a:endParaRPr lang="en-US" sz="8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097" name="Line 73"/>
          <p:cNvSpPr>
            <a:spLocks noChangeShapeType="1"/>
          </p:cNvSpPr>
          <p:nvPr userDrawn="1"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8" name="Rectangle 74"/>
          <p:cNvSpPr>
            <a:spLocks noChangeArrowheads="1"/>
          </p:cNvSpPr>
          <p:nvPr userDrawn="1"/>
        </p:nvSpPr>
        <p:spPr bwMode="gray">
          <a:xfrm>
            <a:off x="0" y="639763"/>
            <a:ext cx="9144000" cy="236537"/>
          </a:xfrm>
          <a:prstGeom prst="rect">
            <a:avLst/>
          </a:prstGeom>
          <a:gradFill rotWithShape="1">
            <a:gsLst>
              <a:gs pos="0">
                <a:srgbClr val="2D9F01"/>
              </a:gs>
              <a:gs pos="100000">
                <a:srgbClr val="2D9F01">
                  <a:gamma/>
                  <a:tint val="74118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158750"/>
            <a:ext cx="9144000" cy="603250"/>
          </a:xfrm>
          <a:prstGeom prst="rect">
            <a:avLst/>
          </a:prstGeom>
          <a:gradFill rotWithShape="1">
            <a:gsLst>
              <a:gs pos="0">
                <a:srgbClr val="3188B5">
                  <a:gamma/>
                  <a:shade val="46275"/>
                  <a:invGamma/>
                </a:srgbClr>
              </a:gs>
              <a:gs pos="100000">
                <a:srgbClr val="3188B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50"/>
          <p:cNvSpPr>
            <a:spLocks noGrp="1" noChangeArrowheads="1"/>
          </p:cNvSpPr>
          <p:nvPr>
            <p:ph type="title"/>
          </p:nvPr>
        </p:nvSpPr>
        <p:spPr bwMode="gray">
          <a:xfrm>
            <a:off x="1447800" y="206375"/>
            <a:ext cx="685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0"/>
            <a:ext cx="1447800" cy="10668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8" name="Picture 4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>
            <a:off x="0" y="0"/>
            <a:ext cx="1243013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2" name="Rectangle 58"/>
          <p:cNvSpPr>
            <a:spLocks noChangeArrowheads="1"/>
          </p:cNvSpPr>
          <p:nvPr userDrawn="1"/>
        </p:nvSpPr>
        <p:spPr bwMode="gray">
          <a:xfrm>
            <a:off x="8458200" y="0"/>
            <a:ext cx="76200" cy="609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40" name="Picture 16" descr="Academy Logo.jp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15900" y="6403975"/>
            <a:ext cx="14605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®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 2" pitchFamily="18" charset="2"/>
        <a:buChar char="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Server 2008 </a:t>
            </a:r>
            <a:br>
              <a:rPr lang="en-US" dirty="0" smtClean="0"/>
            </a:br>
            <a:r>
              <a:rPr lang="en-US" dirty="0" smtClean="0"/>
              <a:t>Triggers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18" descr="MrSmarty_Mascot_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3313" y="5392738"/>
            <a:ext cx="1335087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Text Box 12"/>
          <p:cNvSpPr txBox="1">
            <a:spLocks noChangeArrowheads="1"/>
          </p:cNvSpPr>
          <p:nvPr/>
        </p:nvSpPr>
        <p:spPr bwMode="auto">
          <a:xfrm>
            <a:off x="6477000" y="6437313"/>
            <a:ext cx="2338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3188B4"/>
                </a:solidFill>
              </a:rPr>
              <a:t>C3: Protected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Instead Of Triggers</a:t>
            </a:r>
            <a:endParaRPr lang="en-IN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SYNTAX</a:t>
            </a:r>
          </a:p>
          <a:p>
            <a:endParaRPr lang="en-US" smtClean="0"/>
          </a:p>
          <a:p>
            <a:r>
              <a:rPr lang="en-US" smtClean="0"/>
              <a:t>CREATE [ OR REPLACE] TRIGGER trigger_name</a:t>
            </a:r>
          </a:p>
          <a:p>
            <a:r>
              <a:rPr lang="en-US" smtClean="0"/>
              <a:t>INSTEAD OF</a:t>
            </a:r>
          </a:p>
          <a:p>
            <a:r>
              <a:rPr lang="en-US" smtClean="0"/>
              <a:t>INSERT | UPDATE [ OF column] | DELETE</a:t>
            </a:r>
          </a:p>
          <a:p>
            <a:r>
              <a:rPr lang="en-US" smtClean="0"/>
              <a:t>ON Table |View</a:t>
            </a:r>
          </a:p>
          <a:p>
            <a:r>
              <a:rPr lang="en-US" smtClean="0"/>
              <a:t>[FOR EACH ROW]</a:t>
            </a:r>
          </a:p>
          <a:p>
            <a:r>
              <a:rPr lang="en-US" smtClean="0"/>
              <a:t>trigger_ body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81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Instead Of Triggers</a:t>
            </a:r>
            <a:endParaRPr lang="en-US" dirty="0"/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mtClean="0"/>
          </a:p>
          <a:p>
            <a:r>
              <a:rPr lang="en-IN" smtClean="0"/>
              <a:t>Instead of trigger is executed before any delete operation</a:t>
            </a:r>
          </a:p>
          <a:p>
            <a:r>
              <a:rPr lang="en-IN" smtClean="0"/>
              <a:t>Instead of trigger prevents the delete operation to happen</a:t>
            </a:r>
          </a:p>
          <a:p>
            <a:r>
              <a:rPr lang="en-IN" smtClean="0"/>
              <a:t>It inserts the value that is tried to be deleted into deleted table.</a:t>
            </a:r>
          </a:p>
          <a:p>
            <a:r>
              <a:rPr lang="en-IN" smtClean="0"/>
              <a:t>It does not delete the value from the original table </a:t>
            </a:r>
          </a:p>
          <a:p>
            <a:endParaRPr lang="en-IN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29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After trigger</a:t>
            </a:r>
            <a:endParaRPr lang="en-IN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	After trigger is executed after the delete operation </a:t>
            </a:r>
          </a:p>
          <a:p>
            <a:r>
              <a:rPr lang="en-IN" smtClean="0"/>
              <a:t>	It inserts the deleted value into the deleted table</a:t>
            </a:r>
          </a:p>
          <a:p>
            <a:r>
              <a:rPr lang="en-IN" smtClean="0"/>
              <a:t>	It deletes the value from the original table </a:t>
            </a:r>
          </a:p>
          <a:p>
            <a:endParaRPr lang="en-IN" smtClean="0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77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 idx="4294967295"/>
          </p:nvPr>
        </p:nvSpPr>
        <p:spPr>
          <a:xfrm>
            <a:off x="914400" y="-152400"/>
            <a:ext cx="8229600" cy="1112838"/>
          </a:xfrm>
        </p:spPr>
        <p:txBody>
          <a:bodyPr/>
          <a:lstStyle/>
          <a:p>
            <a:r>
              <a:rPr lang="en-US" dirty="0"/>
              <a:t>DDL TRIGGERS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4294967295"/>
          </p:nvPr>
        </p:nvSpPr>
        <p:spPr>
          <a:xfrm>
            <a:off x="914400" y="1371600"/>
            <a:ext cx="8229600" cy="46021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DDL triggers execute in response to a variety of data definition language (DDL) events.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These events primarily correspond to Transact-SQL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CREATE, ALTER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and DROP statements, and certain system stored procedures that perform DDL-like operations.</a:t>
            </a:r>
          </a:p>
          <a:p>
            <a:pPr>
              <a:buFont typeface="Wingdings" pitchFamily="2" charset="2"/>
              <a:buChar char="Ø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DDL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triggers cannot be used as INSTEAD OF triggers.</a:t>
            </a:r>
          </a:p>
          <a:p>
            <a:pPr>
              <a:buFont typeface="Wingdings" pitchFamily="2" charset="2"/>
              <a:buChar char="Ø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DDL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triggers do not create the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inserted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deleted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tables.</a:t>
            </a:r>
          </a:p>
          <a:p>
            <a:pPr>
              <a:buFont typeface="Wingdings" pitchFamily="2" charset="2"/>
              <a:buChar char="Ø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information about an event that fires a DDL trigger, and the subsequent changes caused by the trigger, is captured by using the EVENTDATA function.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63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8229600" cy="838200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4294967295"/>
          </p:nvPr>
        </p:nvSpPr>
        <p:spPr>
          <a:xfrm>
            <a:off x="304800" y="1447800"/>
            <a:ext cx="82296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TRIGGER trigger_name ON { ALL SERVER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| DATABASE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}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WITH &lt;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ddl_trigger_option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&gt; [ ,...n ] ] { FOR | AFTER }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event_type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event_group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} [ ,...n ]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AS </a:t>
            </a:r>
          </a:p>
          <a:p>
            <a:pPr>
              <a:buFontTx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FontTx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sql_statement [ ; ] [ ,...n ] | EXTERNAL NAME &lt; method specifier &gt; [ ; ]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FontTx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ddl_trigger_option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&gt; ::= [ ENCRYPTION ] [ EXECUTE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AS]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1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IN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CREATE TRIGGER safety</a:t>
            </a:r>
          </a:p>
          <a:p>
            <a:pPr marL="0" indent="0">
              <a:buNone/>
            </a:pPr>
            <a:r>
              <a:rPr lang="en-IN" dirty="0" smtClean="0"/>
              <a:t>   ON DATABASE </a:t>
            </a:r>
          </a:p>
          <a:p>
            <a:pPr marL="0" indent="0">
              <a:buNone/>
            </a:pPr>
            <a:r>
              <a:rPr lang="en-IN" dirty="0" smtClean="0"/>
              <a:t>   FOR DROP_TABLE, ALTER_TABLE </a:t>
            </a:r>
          </a:p>
          <a:p>
            <a:pPr marL="0" indent="0">
              <a:buNone/>
            </a:pPr>
            <a:r>
              <a:rPr lang="en-IN" dirty="0" smtClean="0"/>
              <a:t>   AS </a:t>
            </a:r>
          </a:p>
          <a:p>
            <a:pPr marL="0" indent="0">
              <a:buNone/>
            </a:pPr>
            <a:r>
              <a:rPr lang="en-IN" dirty="0" smtClean="0"/>
              <a:t>   PRINT 'You must disable Trigger "safety" to drop or alter tables!‘</a:t>
            </a:r>
          </a:p>
          <a:p>
            <a:pPr marL="0" indent="0">
              <a:buNone/>
            </a:pPr>
            <a:r>
              <a:rPr lang="en-IN" dirty="0" smtClean="0"/>
              <a:t>   ROLLBACK 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99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 idx="4294967295"/>
          </p:nvPr>
        </p:nvSpPr>
        <p:spPr>
          <a:xfrm>
            <a:off x="533400" y="13855"/>
            <a:ext cx="8229600" cy="1143000"/>
          </a:xfrm>
        </p:spPr>
        <p:txBody>
          <a:bodyPr/>
          <a:lstStyle/>
          <a:p>
            <a:r>
              <a:rPr lang="en-US" dirty="0"/>
              <a:t>LOG ON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828800"/>
            <a:ext cx="8229600" cy="381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Logon triggers fire in response to the LOGON event that is raised when a user sessions is being established. 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Triggers can be created directly from Transact-SQL statements or from methods of assemblies that are created in the Microsoft .NET Framework common language runtime (CLR) and uploaded to an instance of SQL Server. 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SQL Server allows for creating multiple triggers for any specific statement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05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4294967295"/>
          </p:nvPr>
        </p:nvSpPr>
        <p:spPr>
          <a:xfrm>
            <a:off x="609600" y="14478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TRIGGER trigger_name ON ALL SERVER [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logon_trigger_option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 [ ,...n ]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 FOR| AFTER } LOGON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</a:t>
            </a:r>
          </a:p>
          <a:p>
            <a:pPr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sql_statement [ ; ] [ ,...n ] | EXTERNAL NAME &lt; method specifier &gt;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]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logon_trigger_option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 ::= [ ENCRYPTION ] [ EXECUTE AS Clause ] </a:t>
            </a:r>
          </a:p>
        </p:txBody>
      </p:sp>
    </p:spTree>
    <p:extLst>
      <p:ext uri="{BB962C8B-B14F-4D97-AF65-F5344CB8AC3E}">
        <p14:creationId xmlns:p14="http://schemas.microsoft.com/office/powerpoint/2010/main" val="230897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options</a:t>
            </a: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2200" dirty="0" smtClean="0"/>
              <a:t>Change the order of execution of triggers</a:t>
            </a:r>
          </a:p>
          <a:p>
            <a:pPr marL="0" indent="0">
              <a:buNone/>
            </a:pPr>
            <a:r>
              <a:rPr lang="en-IN" sz="2200" dirty="0" smtClean="0"/>
              <a:t>		</a:t>
            </a:r>
            <a:r>
              <a:rPr lang="en-IN" sz="2000" dirty="0" err="1" smtClean="0"/>
              <a:t>sp_settriggerorder</a:t>
            </a:r>
            <a:endParaRPr lang="en-IN" sz="2000" dirty="0" smtClean="0"/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Disable a trigger</a:t>
            </a:r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000" dirty="0"/>
              <a:t>alter trigger trigger_name disable | enable</a:t>
            </a:r>
          </a:p>
          <a:p>
            <a:pPr>
              <a:buFont typeface="Wingdings" pitchFamily="2" charset="2"/>
              <a:buChar char="Ø"/>
            </a:pP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Recompile a trigger</a:t>
            </a:r>
          </a:p>
          <a:p>
            <a:pPr marL="914400" lvl="2" indent="0">
              <a:buNone/>
            </a:pPr>
            <a:r>
              <a:rPr lang="en-US" sz="2600" dirty="0"/>
              <a:t>	</a:t>
            </a:r>
            <a:r>
              <a:rPr lang="en-US" sz="2000" dirty="0" smtClean="0"/>
              <a:t>alter trigger trigger_name compile</a:t>
            </a:r>
            <a:endParaRPr lang="en-IN" sz="2200" dirty="0"/>
          </a:p>
          <a:p>
            <a:pPr>
              <a:buFont typeface="Wingdings" pitchFamily="2" charset="2"/>
              <a:buChar char="Ø"/>
            </a:pPr>
            <a:r>
              <a:rPr lang="en-IN" sz="2200" dirty="0"/>
              <a:t>Drop Trigger </a:t>
            </a:r>
          </a:p>
          <a:p>
            <a:pPr marL="0" indent="0">
              <a:buNone/>
            </a:pPr>
            <a:r>
              <a:rPr lang="en-IN" sz="2200" dirty="0"/>
              <a:t>		</a:t>
            </a:r>
            <a:r>
              <a:rPr lang="en-IN" sz="2000" dirty="0"/>
              <a:t>drop trigger </a:t>
            </a:r>
            <a:r>
              <a:rPr lang="en-IN" sz="2000" dirty="0" err="1"/>
              <a:t>trigger_name</a:t>
            </a:r>
            <a:r>
              <a:rPr lang="en-IN" sz="2000" dirty="0"/>
              <a:t> on database </a:t>
            </a:r>
          </a:p>
          <a:p>
            <a:pPr marL="0" indent="0">
              <a:buNone/>
            </a:pPr>
            <a:r>
              <a:rPr lang="en-IN" sz="2000" dirty="0"/>
              <a:t>		drop trigger </a:t>
            </a:r>
            <a:r>
              <a:rPr lang="en-IN" sz="2000" dirty="0" err="1"/>
              <a:t>trigger_name</a:t>
            </a:r>
            <a:r>
              <a:rPr lang="en-IN" sz="2000" dirty="0"/>
              <a:t> on all server </a:t>
            </a:r>
          </a:p>
          <a:p>
            <a:pPr marL="0" indent="0">
              <a:buNone/>
            </a:pPr>
            <a:r>
              <a:rPr lang="en-US" sz="2000" dirty="0"/>
              <a:t>		drop trigger trigger_name</a:t>
            </a:r>
            <a:endParaRPr lang="en-IN" sz="2000" dirty="0"/>
          </a:p>
          <a:p>
            <a:pPr marL="0" indent="0">
              <a:buNone/>
            </a:pPr>
            <a:endParaRPr lang="en-IN" sz="2200" dirty="0" smtClean="0"/>
          </a:p>
          <a:p>
            <a:pPr marL="0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12710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00200" y="304800"/>
            <a:ext cx="6858000" cy="533400"/>
          </a:xfrm>
        </p:spPr>
        <p:txBody>
          <a:bodyPr/>
          <a:lstStyle/>
          <a:p>
            <a:r>
              <a:rPr lang="en-IN" dirty="0"/>
              <a:t>Multiple Triggers</a:t>
            </a:r>
            <a:br>
              <a:rPr lang="en-IN" dirty="0"/>
            </a:br>
            <a:endParaRPr 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28799"/>
            <a:ext cx="8686800" cy="3429001"/>
          </a:xfrm>
        </p:spPr>
        <p:txBody>
          <a:bodyPr/>
          <a:lstStyle/>
          <a:p>
            <a:r>
              <a:rPr lang="en-IN" sz="2200" dirty="0" smtClean="0"/>
              <a:t>SQL Server allows for multiple triggers to be created for each DML, DDL, or LOGON event. </a:t>
            </a:r>
          </a:p>
          <a:p>
            <a:r>
              <a:rPr lang="en-IN" sz="2200" dirty="0" smtClean="0"/>
              <a:t>For example, if CREATE TRIGGER FOR UPDATE is executed for a table that already has an UPDATE trigger, an additional update trigger is created.</a:t>
            </a:r>
          </a:p>
          <a:p>
            <a:r>
              <a:rPr lang="en-IN" sz="2200" dirty="0" smtClean="0"/>
              <a:t> In earlier versions of SQL Server, only one trigger for each INSERT, UPDATE, or DELETE data modification event is allowed for each table.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83017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 the Author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BF110-0D88-4B39-8506-EBA8A5507183}" type="slidenum">
              <a:rPr lang="en-US" smtClean="0"/>
              <a:pPr/>
              <a:t>2</a:t>
            </a:fld>
            <a:endParaRPr lang="en-US" smtClean="0"/>
          </a:p>
        </p:txBody>
      </p:sp>
      <p:graphicFrame>
        <p:nvGraphicFramePr>
          <p:cNvPr id="33870" name="Group 78"/>
          <p:cNvGraphicFramePr>
            <a:graphicFrameLocks noGrp="1"/>
          </p:cNvGraphicFramePr>
          <p:nvPr/>
        </p:nvGraphicFramePr>
        <p:xfrm>
          <a:off x="533400" y="14478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Sucharita Das (241163) &amp; Rajalaxmi (301159)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8+ years of SQL Server developer/architect experience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SS2008/0611/1.0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WordArt 37"/>
          <p:cNvSpPr>
            <a:spLocks noChangeArrowheads="1" noChangeShapeType="1" noTextEdit="1"/>
          </p:cNvSpPr>
          <p:nvPr/>
        </p:nvSpPr>
        <p:spPr bwMode="auto">
          <a:xfrm>
            <a:off x="762000" y="3467100"/>
            <a:ext cx="762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  <p:pic>
        <p:nvPicPr>
          <p:cNvPr id="4115" name="Picture 54" descr="00_Cognizant Academy Seal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4088" y="4052888"/>
            <a:ext cx="2093912" cy="209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Triggers</a:t>
            </a:r>
            <a:endParaRPr lang="en-US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2200" dirty="0" smtClean="0"/>
          </a:p>
          <a:p>
            <a:r>
              <a:rPr lang="en-IN" sz="2200" dirty="0" smtClean="0"/>
              <a:t>SQL Server also allows for recursive invocation of triggers when the RECURSIVE_TRIGGERS setting is enabled using ALTER DATABASE.</a:t>
            </a:r>
          </a:p>
          <a:p>
            <a:r>
              <a:rPr lang="en-IN" sz="2200" dirty="0" smtClean="0"/>
              <a:t>Recursive triggers enable the following types of recursion to occur: </a:t>
            </a:r>
          </a:p>
          <a:p>
            <a:r>
              <a:rPr lang="en-IN" sz="2200" dirty="0" smtClean="0"/>
              <a:t>Indirect recursion</a:t>
            </a:r>
          </a:p>
          <a:p>
            <a:pPr lvl="1"/>
            <a:r>
              <a:rPr lang="en-IN" sz="2200" dirty="0" smtClean="0"/>
              <a:t>With indirect recursion, an application updates table T1. This fires trigger TR1, updating table T2. In this scenario, trigger T2 then fires and updates table T1.</a:t>
            </a:r>
          </a:p>
          <a:p>
            <a:r>
              <a:rPr lang="en-IN" sz="2200" dirty="0" smtClean="0"/>
              <a:t>Direct recursion</a:t>
            </a:r>
          </a:p>
          <a:p>
            <a:pPr lvl="1"/>
            <a:r>
              <a:rPr lang="en-IN" sz="2200" dirty="0" smtClean="0"/>
              <a:t>With direct recursion, the application updates table T1. This fires trigger TR1, updating table T1. Because table T1 was updated, trigger TR1 fires again, and so on.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0698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triggers?</a:t>
            </a:r>
          </a:p>
          <a:p>
            <a:r>
              <a:rPr lang="en-US" dirty="0" smtClean="0"/>
              <a:t>What are the types of triggers ?</a:t>
            </a:r>
          </a:p>
          <a:p>
            <a:r>
              <a:rPr lang="en-US" dirty="0" smtClean="0"/>
              <a:t>How do you change the order of execution of triggers?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CED92C-D024-4A30-90BA-A528B7CA74B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6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Summary</a:t>
            </a:r>
            <a:endParaRPr lang="en-IN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sz="2200" dirty="0" smtClean="0"/>
              <a:t>CREATE TRIGGER must be the first statement in the batch and can apply to only one table.</a:t>
            </a:r>
          </a:p>
          <a:p>
            <a:r>
              <a:rPr lang="en-IN" sz="2200" dirty="0" smtClean="0"/>
              <a:t>A trigger is created only in the current database; however, a trigger can reference objects outside the current database.</a:t>
            </a:r>
          </a:p>
          <a:p>
            <a:r>
              <a:rPr lang="en-IN" sz="2200" dirty="0" smtClean="0"/>
              <a:t>The same trigger action can be defined for more than one user action (for example, INSERT and UPDATE) in the same CREATE TRIGGER statement.</a:t>
            </a:r>
          </a:p>
          <a:p>
            <a:r>
              <a:rPr lang="en-IN" sz="2200" dirty="0" smtClean="0"/>
              <a:t>INSTEAD OF DELETE/UPDATE triggers cannot be defined on a table that has a foreign key with a cascade on DELETE/UPDATE action defined.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78677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500" dirty="0" smtClean="0"/>
              <a:t>You have successfully completed </a:t>
            </a:r>
            <a:br>
              <a:rPr lang="en-US" sz="4500" dirty="0" smtClean="0"/>
            </a:br>
            <a:r>
              <a:rPr lang="en-US" sz="4500" dirty="0" smtClean="0"/>
              <a:t>SQL Server 2008 Triggers</a:t>
            </a:r>
          </a:p>
        </p:txBody>
      </p:sp>
      <p:pic>
        <p:nvPicPr>
          <p:cNvPr id="17412" name="Picture 7" descr="MrSmarty_Mascot_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5700" y="917575"/>
            <a:ext cx="1371600" cy="1444625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Icons Used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073CF-BA55-4779-9A9F-23DE1822E1D5}" type="slidenum">
              <a:rPr lang="en-US" smtClean="0"/>
              <a:pPr/>
              <a:t>3</a:t>
            </a:fld>
            <a:endParaRPr lang="en-US" smtClean="0"/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90663"/>
            <a:ext cx="1023938" cy="1023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16764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Questions</a:t>
            </a:r>
          </a:p>
        </p:txBody>
      </p:sp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7424738" y="5410200"/>
            <a:ext cx="1295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Contacts</a:t>
            </a:r>
          </a:p>
        </p:txBody>
      </p:sp>
      <p:pic>
        <p:nvPicPr>
          <p:cNvPr id="512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3124200"/>
            <a:ext cx="11430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28" name="Text Box 10"/>
          <p:cNvSpPr txBox="1">
            <a:spLocks noChangeArrowheads="1"/>
          </p:cNvSpPr>
          <p:nvPr/>
        </p:nvSpPr>
        <p:spPr bwMode="auto">
          <a:xfrm>
            <a:off x="7434263" y="3810000"/>
            <a:ext cx="1219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Reference</a:t>
            </a:r>
          </a:p>
        </p:txBody>
      </p:sp>
      <p:sp>
        <p:nvSpPr>
          <p:cNvPr id="5129" name="Text Box 12"/>
          <p:cNvSpPr txBox="1">
            <a:spLocks noChangeArrowheads="1"/>
          </p:cNvSpPr>
          <p:nvPr/>
        </p:nvSpPr>
        <p:spPr bwMode="auto">
          <a:xfrm>
            <a:off x="1566863" y="5478463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Demonstration</a:t>
            </a:r>
          </a:p>
        </p:txBody>
      </p:sp>
      <p:pic>
        <p:nvPicPr>
          <p:cNvPr id="5130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0763" y="14478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1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Hands on Exercise</a:t>
            </a:r>
          </a:p>
        </p:txBody>
      </p:sp>
      <p:sp>
        <p:nvSpPr>
          <p:cNvPr id="5132" name="Text Box 16"/>
          <p:cNvSpPr txBox="1">
            <a:spLocks noChangeArrowheads="1"/>
          </p:cNvSpPr>
          <p:nvPr/>
        </p:nvSpPr>
        <p:spPr bwMode="auto">
          <a:xfrm>
            <a:off x="1589088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Coding Standards</a:t>
            </a:r>
          </a:p>
        </p:txBody>
      </p:sp>
      <p:pic>
        <p:nvPicPr>
          <p:cNvPr id="5133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2625" y="3200400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4" name="Text Box 18"/>
          <p:cNvSpPr txBox="1">
            <a:spLocks noChangeArrowheads="1"/>
          </p:cNvSpPr>
          <p:nvPr/>
        </p:nvSpPr>
        <p:spPr bwMode="auto">
          <a:xfrm>
            <a:off x="4581525" y="3714750"/>
            <a:ext cx="14478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400">
                <a:latin typeface="Cambria" pitchFamily="18" charset="0"/>
              </a:rPr>
              <a:t>Test Your Understanding</a:t>
            </a:r>
          </a:p>
        </p:txBody>
      </p:sp>
      <p:sp>
        <p:nvSpPr>
          <p:cNvPr id="5135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Tools</a:t>
            </a:r>
          </a:p>
        </p:txBody>
      </p:sp>
      <p:pic>
        <p:nvPicPr>
          <p:cNvPr id="5136" name="Picture 2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4816475"/>
            <a:ext cx="963613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7" name="Text Box 21"/>
          <p:cNvSpPr txBox="1">
            <a:spLocks noChangeArrowheads="1"/>
          </p:cNvSpPr>
          <p:nvPr/>
        </p:nvSpPr>
        <p:spPr bwMode="auto">
          <a:xfrm>
            <a:off x="4572000" y="5286375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A Welcome Break</a:t>
            </a:r>
          </a:p>
        </p:txBody>
      </p:sp>
      <p:pic>
        <p:nvPicPr>
          <p:cNvPr id="5138" name="Picture 27" descr="Contac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77000" y="4873625"/>
            <a:ext cx="923925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9" name="Picture 2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81400" y="3200400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40" name="Picture 3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5105400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41" name="Picture 3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34125" y="1577975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trigger?</a:t>
            </a:r>
          </a:p>
          <a:p>
            <a:r>
              <a:rPr lang="en-US" dirty="0" smtClean="0"/>
              <a:t>Trigger components</a:t>
            </a:r>
          </a:p>
          <a:p>
            <a:r>
              <a:rPr lang="en-US" dirty="0" smtClean="0"/>
              <a:t>DML triggers.</a:t>
            </a:r>
          </a:p>
          <a:p>
            <a:r>
              <a:rPr lang="en-US" dirty="0"/>
              <a:t>Types of DML triggers </a:t>
            </a:r>
            <a:endParaRPr lang="en-US" dirty="0" smtClean="0"/>
          </a:p>
          <a:p>
            <a:r>
              <a:rPr lang="en-US" dirty="0" smtClean="0"/>
              <a:t>DDL triggers.</a:t>
            </a:r>
          </a:p>
          <a:p>
            <a:r>
              <a:rPr lang="en-US" dirty="0" smtClean="0"/>
              <a:t>Logon triggers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ED92C-D024-4A30-90BA-A528B7CA74B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4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trigger?</a:t>
            </a:r>
            <a:endParaRPr lang="en-US" dirty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trigger is a special kind of stored procedure that automatically executes when an event occurs in the database server. </a:t>
            </a:r>
          </a:p>
          <a:p>
            <a:r>
              <a:rPr lang="en-US" smtClean="0"/>
              <a:t>Executes implicitly whenever a particular event takes place</a:t>
            </a:r>
          </a:p>
          <a:p>
            <a:r>
              <a:rPr lang="en-US" smtClean="0"/>
              <a:t>Trigger defines an action the database should take when some database related event occurs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77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Trigger Components</a:t>
            </a:r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 timing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2200" dirty="0" smtClean="0"/>
              <a:t>After</a:t>
            </a:r>
          </a:p>
          <a:p>
            <a:pPr marL="0" indent="0">
              <a:buNone/>
            </a:pPr>
            <a:r>
              <a:rPr lang="en-US" sz="2200" dirty="0" smtClean="0"/>
              <a:t>		Instead of</a:t>
            </a:r>
          </a:p>
          <a:p>
            <a:r>
              <a:rPr lang="en-US" dirty="0" smtClean="0"/>
              <a:t>Triggering event</a:t>
            </a:r>
          </a:p>
          <a:p>
            <a:pPr marL="1828800" lvl="4" indent="0">
              <a:buNone/>
            </a:pPr>
            <a:r>
              <a:rPr lang="en-US" sz="2200" dirty="0" smtClean="0"/>
              <a:t>Insert</a:t>
            </a:r>
          </a:p>
          <a:p>
            <a:pPr marL="1828800" lvl="4" indent="0">
              <a:buNone/>
            </a:pPr>
            <a:r>
              <a:rPr lang="en-US" sz="2200" dirty="0" smtClean="0"/>
              <a:t>Update</a:t>
            </a:r>
          </a:p>
          <a:p>
            <a:pPr marL="1828800" lvl="4" indent="0">
              <a:buNone/>
            </a:pPr>
            <a:r>
              <a:rPr lang="en-US" sz="2200" dirty="0" smtClean="0"/>
              <a:t>Delete</a:t>
            </a:r>
          </a:p>
          <a:p>
            <a:r>
              <a:rPr lang="en-US" dirty="0" smtClean="0"/>
              <a:t>Trigger Body</a:t>
            </a:r>
          </a:p>
          <a:p>
            <a:pPr marL="1828800" lvl="4" indent="0">
              <a:buNone/>
            </a:pPr>
            <a:r>
              <a:rPr lang="en-US" sz="2200" dirty="0" smtClean="0"/>
              <a:t>Complete PL/SQL Block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1665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 idx="4294967295"/>
          </p:nvPr>
        </p:nvSpPr>
        <p:spPr>
          <a:xfrm>
            <a:off x="533400" y="-13855"/>
            <a:ext cx="8229600" cy="1143000"/>
          </a:xfrm>
        </p:spPr>
        <p:txBody>
          <a:bodyPr/>
          <a:lstStyle/>
          <a:p>
            <a:r>
              <a:rPr lang="en-US" dirty="0"/>
              <a:t>DML TRIGGERS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4294967295"/>
          </p:nvPr>
        </p:nvSpPr>
        <p:spPr>
          <a:xfrm>
            <a:off x="304800" y="1524000"/>
            <a:ext cx="8229600" cy="4525963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DML triggers execute when a user tries to modify data through a data manipulation language (DML) event.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DML events are INSERT, UPDATE, or DELETE statements on a table or view.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These triggers fire when any valid event is fired, regardless of whether or not any table rows are affected.</a:t>
            </a:r>
          </a:p>
        </p:txBody>
      </p:sp>
    </p:spTree>
    <p:extLst>
      <p:ext uri="{BB962C8B-B14F-4D97-AF65-F5344CB8AC3E}">
        <p14:creationId xmlns:p14="http://schemas.microsoft.com/office/powerpoint/2010/main" val="111379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 idx="4294967295"/>
          </p:nvPr>
        </p:nvSpPr>
        <p:spPr>
          <a:xfrm>
            <a:off x="0" y="14288"/>
            <a:ext cx="8229600" cy="1143000"/>
          </a:xfrm>
        </p:spPr>
        <p:txBody>
          <a:bodyPr/>
          <a:lstStyle/>
          <a:p>
            <a:r>
              <a:rPr lang="en-US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447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TRIGGER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[ schema_name . ]trigger_name ON { table | view }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WITH &lt;dml_trigger_option&gt; [ ,...n ]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 FOR | AFTER | INSTEAD OF } { [ INSERT ] [ , ] [ UPDATE ] [ , ] [ DELETE ] } [ NOT FOR REPLICATION ]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sql_statement [ ; ] [ ,...n ] | EXTERNAL NAME &lt;method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specifier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[ ; ] &gt;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&lt;dml_trigger_option&gt; ::= [ ENCRYPTION ] [ EXECUTE AS Clause ] &lt;method_specifier&gt; ::= assembly_name.class_name.method_name </a:t>
            </a:r>
          </a:p>
        </p:txBody>
      </p:sp>
    </p:spTree>
    <p:extLst>
      <p:ext uri="{BB962C8B-B14F-4D97-AF65-F5344CB8AC3E}">
        <p14:creationId xmlns:p14="http://schemas.microsoft.com/office/powerpoint/2010/main" val="247753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DML triggers </a:t>
            </a:r>
            <a:endParaRPr lang="en-IN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AFTER Triggers</a:t>
            </a:r>
          </a:p>
          <a:p>
            <a:pPr lvl="2"/>
            <a:r>
              <a:rPr lang="en-IN" smtClean="0"/>
              <a:t>AFTER triggers are executed after the action of the INSERT, UPDATE, or DELETE statement is performed. </a:t>
            </a:r>
          </a:p>
          <a:p>
            <a:pPr lvl="2"/>
            <a:r>
              <a:rPr lang="en-IN" smtClean="0"/>
              <a:t>AFTER triggers can be specified only on tables. </a:t>
            </a:r>
          </a:p>
          <a:p>
            <a:pPr lvl="2"/>
            <a:endParaRPr lang="en-IN" smtClean="0"/>
          </a:p>
          <a:p>
            <a:r>
              <a:rPr lang="en-IN" smtClean="0"/>
              <a:t>INSTEAD OF Triggers</a:t>
            </a:r>
          </a:p>
          <a:p>
            <a:pPr lvl="2"/>
            <a:r>
              <a:rPr lang="en-IN" smtClean="0"/>
              <a:t>INSTEAD OF triggers are executed in place of the usual triggering action. </a:t>
            </a:r>
          </a:p>
          <a:p>
            <a:pPr lvl="2"/>
            <a:r>
              <a:rPr lang="en-IN" smtClean="0"/>
              <a:t>INSTEAD OF triggers can also be defined on views with one or more base tables, where they can extend the types of updates a view can support.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49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 - Presentation Template">
  <a:themeElements>
    <a:clrScheme name="CA - Presentation Template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CA - Presentation Template">
      <a:majorFont>
        <a:latin typeface="Monotype Corsiv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 - Presentation Template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 - Presentation Template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 - Presentation Template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853CA5FB43A041B01B8A49D56019A7" ma:contentTypeVersion="0" ma:contentTypeDescription="Create a new document." ma:contentTypeScope="" ma:versionID="c7f63ddf50ac6eadbfba414dc7ac3c1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462CF21-71B9-487C-862D-1C5CB065CA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3DEFE3-AD54-47C2-9D47-A1EC4A5FE25A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173E4D5D-2D56-4309-82F7-F464123E27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 - Presentation Template</Template>
  <TotalTime>14483</TotalTime>
  <Words>1056</Words>
  <Application>Microsoft Office PowerPoint</Application>
  <PresentationFormat>On-screen Show (4:3)</PresentationFormat>
  <Paragraphs>154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CA - Presentation Template</vt:lpstr>
      <vt:lpstr>SQL Server 2008  Triggers</vt:lpstr>
      <vt:lpstr>About the Author</vt:lpstr>
      <vt:lpstr>Icons Used</vt:lpstr>
      <vt:lpstr>Objective</vt:lpstr>
      <vt:lpstr>What is a trigger?</vt:lpstr>
      <vt:lpstr>Trigger Components</vt:lpstr>
      <vt:lpstr>DML TRIGGERS</vt:lpstr>
      <vt:lpstr>SYNTAX</vt:lpstr>
      <vt:lpstr>Types of DML triggers </vt:lpstr>
      <vt:lpstr>Instead Of Triggers</vt:lpstr>
      <vt:lpstr>Instead Of Triggers</vt:lpstr>
      <vt:lpstr>After trigger</vt:lpstr>
      <vt:lpstr>DDL TRIGGERS</vt:lpstr>
      <vt:lpstr>SYNTAX</vt:lpstr>
      <vt:lpstr>Example</vt:lpstr>
      <vt:lpstr>LOG ON TRIGGERS</vt:lpstr>
      <vt:lpstr>SYNTAX</vt:lpstr>
      <vt:lpstr>Trigger options</vt:lpstr>
      <vt:lpstr>Multiple Triggers </vt:lpstr>
      <vt:lpstr>Recursive Triggers</vt:lpstr>
      <vt:lpstr>Test your Understanding</vt:lpstr>
      <vt:lpstr>Summary</vt:lpstr>
      <vt:lpstr>You have successfully completed  SQL Server 2008 Triggers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121246</dc:creator>
  <cp:lastModifiedBy>Soundararajan, Veena (Cognizant)</cp:lastModifiedBy>
  <cp:revision>1290</cp:revision>
  <dcterms:created xsi:type="dcterms:W3CDTF">2006-08-07T10:58:16Z</dcterms:created>
  <dcterms:modified xsi:type="dcterms:W3CDTF">2012-10-16T04:22:20Z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0x01010045853CA5FB43A041B01B8A49D56019A7</vt:lpwstr>
  </property>
</Properties>
</file>