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1" r:id="rId2"/>
    <p:sldId id="282" r:id="rId3"/>
    <p:sldId id="283" r:id="rId4"/>
    <p:sldId id="288" r:id="rId5"/>
    <p:sldId id="274" r:id="rId6"/>
    <p:sldId id="257" r:id="rId7"/>
    <p:sldId id="273" r:id="rId8"/>
    <p:sldId id="269" r:id="rId9"/>
    <p:sldId id="277" r:id="rId10"/>
    <p:sldId id="278" r:id="rId11"/>
    <p:sldId id="260" r:id="rId12"/>
    <p:sldId id="280" r:id="rId13"/>
    <p:sldId id="268" r:id="rId14"/>
    <p:sldId id="271" r:id="rId15"/>
    <p:sldId id="275" r:id="rId16"/>
    <p:sldId id="279" r:id="rId17"/>
    <p:sldId id="289" r:id="rId18"/>
    <p:sldId id="290" r:id="rId19"/>
    <p:sldId id="291" r:id="rId20"/>
    <p:sldId id="2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42"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5ED5BAE5-F921-461E-93F7-8E37D2394158}" type="datetimeFigureOut">
              <a:rPr lang="en-US" smtClean="0"/>
              <a:pPr/>
              <a:t>10/11/2012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4F2E6A6A-B0EC-43B0-AF5A-219930A14B75}"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odetocode.com/Articles/365.aspx" TargetMode="External"/><Relationship Id="rId2" Type="http://schemas.openxmlformats.org/officeDocument/2006/relationships/hyperlink" Target="http://dba.stackexchange.com/questions/16385/whats-the-difference-between-a-temp-table-and-table-variable-in-sql-server" TargetMode="External"/><Relationship Id="rId1" Type="http://schemas.openxmlformats.org/officeDocument/2006/relationships/slideLayout" Target="../slideLayouts/slideLayout2.xml"/><Relationship Id="rId5" Type="http://schemas.openxmlformats.org/officeDocument/2006/relationships/hyperlink" Target="http://sqlwithmanoj.wordpress.com/category/tempdb/" TargetMode="External"/><Relationship Id="rId4" Type="http://schemas.openxmlformats.org/officeDocument/2006/relationships/hyperlink" Target="http://sqlnerd.blogspot.in/2005/09/temp-tables-vs-table-variables.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extLst>
      <p:ext uri="{BB962C8B-B14F-4D97-AF65-F5344CB8AC3E}">
        <p14:creationId xmlns:p14="http://schemas.microsoft.com/office/powerpoint/2010/main" val="1938243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924800" cy="1828800"/>
          </a:xfrm>
        </p:spPr>
        <p:txBody>
          <a:bodyPr/>
          <a:lstStyle/>
          <a:p>
            <a:pPr algn="ctr"/>
            <a:r>
              <a:rPr lang="en-US" sz="4400" dirty="0" smtClean="0"/>
              <a:t>TABLE VARIABLE (3/3)</a:t>
            </a:r>
            <a:endParaRPr lang="en-US" sz="4000" dirty="0"/>
          </a:p>
        </p:txBody>
      </p:sp>
      <p:sp>
        <p:nvSpPr>
          <p:cNvPr id="3" name="Content Placeholder 2"/>
          <p:cNvSpPr>
            <a:spLocks noGrp="1"/>
          </p:cNvSpPr>
          <p:nvPr>
            <p:ph idx="1"/>
          </p:nvPr>
        </p:nvSpPr>
        <p:spPr>
          <a:xfrm>
            <a:off x="609600" y="914400"/>
            <a:ext cx="7924800" cy="5791200"/>
          </a:xfrm>
        </p:spPr>
        <p:txBody>
          <a:bodyPr>
            <a:normAutofit fontScale="47500" lnSpcReduction="20000"/>
          </a:bodyPr>
          <a:lstStyle/>
          <a:p>
            <a:r>
              <a:rPr lang="en-US" sz="5100" dirty="0" smtClean="0"/>
              <a:t>The table definition of a table variable cannot change after the</a:t>
            </a:r>
          </a:p>
          <a:p>
            <a:pPr>
              <a:buNone/>
            </a:pPr>
            <a:r>
              <a:rPr lang="en-US" sz="5100" dirty="0" smtClean="0"/>
              <a:t>	 DECLARE statement.</a:t>
            </a:r>
          </a:p>
          <a:p>
            <a:r>
              <a:rPr lang="en-US" sz="5100" dirty="0" smtClean="0"/>
              <a:t>Cannot use a table variable with SELECT INTO,ALTER &amp; TRUNCATE</a:t>
            </a:r>
          </a:p>
          <a:p>
            <a:r>
              <a:rPr lang="en-US" sz="5100" dirty="0" smtClean="0"/>
              <a:t>Can use a table variable as the return value of a UDF.</a:t>
            </a:r>
          </a:p>
          <a:p>
            <a:pPr>
              <a:buNone/>
            </a:pPr>
            <a:r>
              <a:rPr lang="en-US" sz="4400" dirty="0" err="1" smtClean="0"/>
              <a:t>Eg</a:t>
            </a:r>
            <a:r>
              <a:rPr lang="en-US" sz="4400" dirty="0" smtClean="0"/>
              <a:t>:</a:t>
            </a:r>
          </a:p>
          <a:p>
            <a:pPr>
              <a:buNone/>
            </a:pPr>
            <a:r>
              <a:rPr lang="en-US" sz="4400" dirty="0" smtClean="0"/>
              <a:t>create function fun()</a:t>
            </a:r>
          </a:p>
          <a:p>
            <a:pPr>
              <a:buNone/>
            </a:pPr>
            <a:r>
              <a:rPr lang="en-US" sz="4400" dirty="0" smtClean="0"/>
              <a:t>returns @</a:t>
            </a:r>
            <a:r>
              <a:rPr lang="en-US" sz="4400" dirty="0" err="1" smtClean="0"/>
              <a:t>newtab</a:t>
            </a:r>
            <a:r>
              <a:rPr lang="en-US" sz="4400" dirty="0" smtClean="0"/>
              <a:t> table(</a:t>
            </a:r>
            <a:r>
              <a:rPr lang="en-US" sz="4400" dirty="0" err="1" smtClean="0"/>
              <a:t>e_name</a:t>
            </a:r>
            <a:r>
              <a:rPr lang="en-US" sz="4400" dirty="0" smtClean="0"/>
              <a:t> </a:t>
            </a:r>
            <a:r>
              <a:rPr lang="en-US" sz="4400" dirty="0" err="1" smtClean="0"/>
              <a:t>varchar</a:t>
            </a:r>
            <a:r>
              <a:rPr lang="en-US" sz="4400" dirty="0" smtClean="0"/>
              <a:t>(20))</a:t>
            </a:r>
          </a:p>
          <a:p>
            <a:pPr>
              <a:buNone/>
            </a:pPr>
            <a:r>
              <a:rPr lang="en-US" sz="4400" dirty="0" smtClean="0"/>
              <a:t>as</a:t>
            </a:r>
          </a:p>
          <a:p>
            <a:pPr>
              <a:buNone/>
            </a:pPr>
            <a:r>
              <a:rPr lang="en-US" sz="4400" dirty="0" smtClean="0"/>
              <a:t>begin</a:t>
            </a:r>
          </a:p>
          <a:p>
            <a:pPr>
              <a:buNone/>
            </a:pPr>
            <a:r>
              <a:rPr lang="en-US" sz="4400" dirty="0" smtClean="0"/>
              <a:t>insert @</a:t>
            </a:r>
            <a:r>
              <a:rPr lang="en-US" sz="4400" dirty="0" err="1" smtClean="0"/>
              <a:t>newtab</a:t>
            </a:r>
            <a:r>
              <a:rPr lang="en-US" sz="4400" dirty="0" smtClean="0"/>
              <a:t> select * from xx</a:t>
            </a:r>
          </a:p>
          <a:p>
            <a:pPr>
              <a:buNone/>
            </a:pPr>
            <a:r>
              <a:rPr lang="en-US" sz="4400" dirty="0" smtClean="0"/>
              <a:t>return</a:t>
            </a:r>
          </a:p>
          <a:p>
            <a:pPr>
              <a:buNone/>
            </a:pPr>
            <a:r>
              <a:rPr lang="en-US" sz="4400" dirty="0" smtClean="0"/>
              <a:t>end</a:t>
            </a:r>
          </a:p>
          <a:p>
            <a:pPr>
              <a:buNone/>
            </a:pPr>
            <a:r>
              <a:rPr lang="en-US" sz="4400" dirty="0" smtClean="0"/>
              <a:t>select * from dbo.fun()</a:t>
            </a:r>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1143000"/>
          </a:xfrm>
        </p:spPr>
        <p:txBody>
          <a:bodyPr/>
          <a:lstStyle/>
          <a:p>
            <a:pPr algn="ctr"/>
            <a:r>
              <a:rPr lang="en-US" sz="4400" dirty="0" smtClean="0"/>
              <a:t>DIFFERENCES</a:t>
            </a:r>
            <a:endParaRPr lang="en-US" sz="4400" dirty="0"/>
          </a:p>
        </p:txBody>
      </p:sp>
      <p:sp>
        <p:nvSpPr>
          <p:cNvPr id="3" name="Content Placeholder 2"/>
          <p:cNvSpPr>
            <a:spLocks noGrp="1"/>
          </p:cNvSpPr>
          <p:nvPr>
            <p:ph idx="1"/>
          </p:nvPr>
        </p:nvSpPr>
        <p:spPr>
          <a:xfrm>
            <a:off x="609600" y="1219200"/>
            <a:ext cx="7924800" cy="5410200"/>
          </a:xfrm>
        </p:spPr>
        <p:txBody>
          <a:bodyPr>
            <a:normAutofit/>
          </a:bodyPr>
          <a:lstStyle/>
          <a:p>
            <a:r>
              <a:rPr lang="en-US" sz="2800" dirty="0" smtClean="0"/>
              <a:t>Unlike Temporary table, table variables cannot do any DDL operations.</a:t>
            </a:r>
          </a:p>
          <a:p>
            <a:r>
              <a:rPr lang="en-US" sz="2800" dirty="0" smtClean="0"/>
              <a:t>Table variables cannot have Non-Clustered Indexes.</a:t>
            </a:r>
          </a:p>
          <a:p>
            <a:r>
              <a:rPr lang="en-US" sz="2800" dirty="0" smtClean="0"/>
              <a:t>Statistics cannot be created against table variables.</a:t>
            </a:r>
          </a:p>
          <a:p>
            <a:r>
              <a:rPr lang="en-US" sz="2800" dirty="0" smtClean="0"/>
              <a:t>Temporary tables cannot be used inside a function. Table variables can be used inside scalar or multi-statement table UDFs.</a:t>
            </a:r>
          </a:p>
          <a:p>
            <a:r>
              <a:rPr lang="en-US" sz="2800" dirty="0" smtClean="0"/>
              <a:t>ROLLBACK command will affect a #temp table but leave the @</a:t>
            </a:r>
            <a:r>
              <a:rPr lang="en-US" sz="2800" dirty="0" err="1" smtClean="0"/>
              <a:t>table_variable</a:t>
            </a:r>
            <a:r>
              <a:rPr lang="en-US" sz="2800" dirty="0" smtClean="0"/>
              <a:t> untouched.</a:t>
            </a:r>
          </a:p>
          <a:p>
            <a:endParaRPr lang="en-US" sz="2800" dirty="0" smtClean="0"/>
          </a:p>
          <a:p>
            <a:pPr>
              <a:buNone/>
            </a:pPr>
            <a:endParaRPr lang="en-US" dirty="0"/>
          </a:p>
        </p:txBody>
      </p:sp>
    </p:spTree>
    <p:extLst>
      <p:ext uri="{BB962C8B-B14F-4D97-AF65-F5344CB8AC3E}">
        <p14:creationId xmlns:p14="http://schemas.microsoft.com/office/powerpoint/2010/main" val="3709224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1143000"/>
          </a:xfrm>
        </p:spPr>
        <p:txBody>
          <a:bodyPr/>
          <a:lstStyle/>
          <a:p>
            <a:pPr algn="ctr"/>
            <a:r>
              <a:rPr lang="en-US" sz="4400" dirty="0" smtClean="0"/>
              <a:t>EXAMPLE </a:t>
            </a:r>
            <a:r>
              <a:rPr lang="en-US" dirty="0" smtClean="0"/>
              <a:t> </a:t>
            </a:r>
            <a:endParaRPr lang="en-US" dirty="0"/>
          </a:p>
        </p:txBody>
      </p:sp>
      <p:sp>
        <p:nvSpPr>
          <p:cNvPr id="3" name="Content Placeholder 2"/>
          <p:cNvSpPr>
            <a:spLocks noGrp="1"/>
          </p:cNvSpPr>
          <p:nvPr>
            <p:ph idx="1"/>
          </p:nvPr>
        </p:nvSpPr>
        <p:spPr>
          <a:xfrm>
            <a:off x="609600" y="990600"/>
            <a:ext cx="7924800" cy="5867400"/>
          </a:xfrm>
        </p:spPr>
        <p:txBody>
          <a:bodyPr>
            <a:normAutofit fontScale="77500" lnSpcReduction="20000"/>
          </a:bodyPr>
          <a:lstStyle/>
          <a:p>
            <a:pPr>
              <a:buNone/>
            </a:pPr>
            <a:r>
              <a:rPr lang="en-US" sz="2600" dirty="0" smtClean="0"/>
              <a:t>	</a:t>
            </a:r>
            <a:r>
              <a:rPr lang="en-US" sz="3100" dirty="0" smtClean="0"/>
              <a:t>DECLARE @T TABLE(X INT)</a:t>
            </a:r>
            <a:br>
              <a:rPr lang="en-US" sz="3100" dirty="0" smtClean="0"/>
            </a:br>
            <a:r>
              <a:rPr lang="en-US" sz="3100" dirty="0" smtClean="0"/>
              <a:t>CREATE TABLE #T(X INT)</a:t>
            </a:r>
            <a:br>
              <a:rPr lang="en-US" sz="3100" dirty="0" smtClean="0"/>
            </a:br>
            <a:r>
              <a:rPr lang="en-US" sz="3100" dirty="0" smtClean="0"/>
              <a:t/>
            </a:r>
            <a:br>
              <a:rPr lang="en-US" sz="3100" dirty="0" smtClean="0"/>
            </a:br>
            <a:r>
              <a:rPr lang="en-US" sz="3100" dirty="0" smtClean="0"/>
              <a:t>BEGIN TRAN</a:t>
            </a:r>
            <a:br>
              <a:rPr lang="en-US" sz="3100" dirty="0" smtClean="0"/>
            </a:br>
            <a:r>
              <a:rPr lang="en-US" sz="3100" dirty="0" smtClean="0"/>
              <a:t/>
            </a:r>
            <a:br>
              <a:rPr lang="en-US" sz="3100" dirty="0" smtClean="0"/>
            </a:br>
            <a:r>
              <a:rPr lang="en-US" sz="3100" dirty="0" smtClean="0"/>
              <a:t>INSERT #T </a:t>
            </a:r>
            <a:br>
              <a:rPr lang="en-US" sz="3100" dirty="0" smtClean="0"/>
            </a:br>
            <a:r>
              <a:rPr lang="en-US" sz="3100" dirty="0" smtClean="0"/>
              <a:t>OUTPUT INSERTED.X INTO @T VALUES(1),(2),(3)</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/*Both have 3 rows*/</a:t>
            </a:r>
            <a:br>
              <a:rPr lang="en-US" sz="3100" dirty="0" smtClean="0"/>
            </a:br>
            <a:r>
              <a:rPr lang="en-US" sz="3100" dirty="0" smtClean="0"/>
              <a:t>SELECT * FROM #T</a:t>
            </a:r>
            <a:br>
              <a:rPr lang="en-US" sz="3100" dirty="0" smtClean="0"/>
            </a:br>
            <a:r>
              <a:rPr lang="en-US" sz="3100" dirty="0" smtClean="0"/>
              <a:t>SELECT * FROM @T</a:t>
            </a:r>
            <a:br>
              <a:rPr lang="en-US" sz="3100" dirty="0" smtClean="0"/>
            </a:br>
            <a:r>
              <a:rPr lang="en-US" sz="3100" dirty="0" smtClean="0"/>
              <a:t/>
            </a:r>
            <a:br>
              <a:rPr lang="en-US" sz="3100" dirty="0" smtClean="0"/>
            </a:br>
            <a:r>
              <a:rPr lang="en-US" sz="3100" dirty="0" smtClean="0"/>
              <a:t>ROLLBACK</a:t>
            </a:r>
            <a:endParaRPr lang="en-US" sz="3100" dirty="0"/>
          </a:p>
          <a:p>
            <a:pPr>
              <a:buNone/>
            </a:pPr>
            <a:r>
              <a:rPr lang="en-US" sz="3100" dirty="0" smtClean="0"/>
              <a:t>/*Only table variable now has rows*/</a:t>
            </a:r>
            <a:br>
              <a:rPr lang="en-US" sz="3100" dirty="0" smtClean="0"/>
            </a:br>
            <a:r>
              <a:rPr lang="en-US" sz="3100" dirty="0" smtClean="0"/>
              <a:t>SELECT * FROM #T</a:t>
            </a:r>
            <a:br>
              <a:rPr lang="en-US" sz="3100" dirty="0" smtClean="0"/>
            </a:br>
            <a:r>
              <a:rPr lang="en-US" sz="3100" dirty="0" smtClean="0"/>
              <a:t>SELECT * FROM @T</a:t>
            </a:r>
            <a:br>
              <a:rPr lang="en-US" sz="3100" dirty="0" smtClean="0"/>
            </a:br>
            <a:r>
              <a:rPr lang="en-US" sz="3100" dirty="0" smtClean="0"/>
              <a:t>DROP TABLE #T</a:t>
            </a:r>
            <a:endParaRPr lang="en-US" sz="2600"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SIMILARITIES</a:t>
            </a:r>
            <a:endParaRPr lang="en-US" sz="4400" dirty="0"/>
          </a:p>
        </p:txBody>
      </p:sp>
      <p:sp>
        <p:nvSpPr>
          <p:cNvPr id="3" name="Content Placeholder 2"/>
          <p:cNvSpPr>
            <a:spLocks noGrp="1"/>
          </p:cNvSpPr>
          <p:nvPr>
            <p:ph idx="1"/>
          </p:nvPr>
        </p:nvSpPr>
        <p:spPr/>
        <p:txBody>
          <a:bodyPr>
            <a:normAutofit/>
          </a:bodyPr>
          <a:lstStyle/>
          <a:p>
            <a:r>
              <a:rPr lang="en-US" sz="2800" dirty="0" smtClean="0"/>
              <a:t>Instantiated in </a:t>
            </a:r>
            <a:r>
              <a:rPr lang="en-US" sz="2800" dirty="0" err="1" smtClean="0"/>
              <a:t>tempdb</a:t>
            </a:r>
            <a:r>
              <a:rPr lang="en-US" sz="2800" dirty="0" smtClean="0"/>
              <a:t>.</a:t>
            </a:r>
          </a:p>
          <a:p>
            <a:r>
              <a:rPr lang="en-US" sz="2800" dirty="0" smtClean="0"/>
              <a:t>Clustered indexes can be created on table variables and temporary tables.</a:t>
            </a:r>
          </a:p>
          <a:p>
            <a:r>
              <a:rPr lang="en-US" sz="2800" dirty="0" smtClean="0"/>
              <a:t>Both are logged in the transaction log.</a:t>
            </a:r>
          </a:p>
          <a:p>
            <a:r>
              <a:rPr lang="en-US" sz="2800" dirty="0" smtClean="0"/>
              <a:t>Just as with temp and regular tables, users can perform all DML queries against a table variable:  SELECT, INSERT, UPDATE, and DELETE.</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57400"/>
          </a:xfrm>
        </p:spPr>
        <p:txBody>
          <a:bodyPr>
            <a:noAutofit/>
          </a:bodyPr>
          <a:lstStyle/>
          <a:p>
            <a:pPr algn="ctr"/>
            <a:r>
              <a:rPr lang="en-US" sz="4400" dirty="0" smtClean="0"/>
              <a:t>CHOOSING BETWEEN TEMPORARY TABLES &amp; </a:t>
            </a:r>
            <a:br>
              <a:rPr lang="en-US" sz="4400" dirty="0" smtClean="0"/>
            </a:br>
            <a:r>
              <a:rPr lang="en-US" sz="4400" dirty="0" smtClean="0"/>
              <a:t>TABLE VARIABLES</a:t>
            </a:r>
            <a:endParaRPr lang="en-US" sz="4400" dirty="0"/>
          </a:p>
        </p:txBody>
      </p:sp>
      <p:sp>
        <p:nvSpPr>
          <p:cNvPr id="3" name="Content Placeholder 2"/>
          <p:cNvSpPr>
            <a:spLocks noGrp="1"/>
          </p:cNvSpPr>
          <p:nvPr>
            <p:ph idx="1"/>
          </p:nvPr>
        </p:nvSpPr>
        <p:spPr>
          <a:xfrm>
            <a:off x="609600" y="2209800"/>
            <a:ext cx="7924800" cy="3962400"/>
          </a:xfrm>
        </p:spPr>
        <p:txBody>
          <a:bodyPr>
            <a:normAutofit/>
          </a:bodyPr>
          <a:lstStyle/>
          <a:p>
            <a:pPr marL="0" indent="0">
              <a:buNone/>
            </a:pPr>
            <a:r>
              <a:rPr lang="en-US" dirty="0" smtClean="0"/>
              <a:t>	</a:t>
            </a:r>
            <a:r>
              <a:rPr lang="en-US" sz="2800" dirty="0" smtClean="0"/>
              <a:t>The size of the </a:t>
            </a:r>
            <a:r>
              <a:rPr lang="en-US" sz="2800" dirty="0" err="1" smtClean="0"/>
              <a:t>resultset</a:t>
            </a:r>
            <a:r>
              <a:rPr lang="en-US" sz="2800" dirty="0" smtClean="0"/>
              <a:t> will determine which solution to choose.</a:t>
            </a:r>
          </a:p>
          <a:p>
            <a:pPr marL="0" indent="0"/>
            <a:r>
              <a:rPr lang="en-US" sz="2800" dirty="0" smtClean="0"/>
              <a:t> If the </a:t>
            </a:r>
            <a:r>
              <a:rPr lang="en-US" sz="2800" dirty="0" err="1" smtClean="0"/>
              <a:t>resultset</a:t>
            </a:r>
            <a:r>
              <a:rPr lang="en-US" sz="2800" dirty="0" smtClean="0"/>
              <a:t> is large, the </a:t>
            </a:r>
            <a:r>
              <a:rPr lang="en-US" sz="2800" i="1" dirty="0" smtClean="0"/>
              <a:t>temporary table </a:t>
            </a:r>
            <a:r>
              <a:rPr lang="en-US" sz="2800" dirty="0" smtClean="0"/>
              <a:t> is always the optimum choice.</a:t>
            </a:r>
          </a:p>
          <a:p>
            <a:pPr marL="0" indent="0"/>
            <a:r>
              <a:rPr lang="en-US" sz="2800" dirty="0" smtClean="0"/>
              <a:t> If the </a:t>
            </a:r>
            <a:r>
              <a:rPr lang="en-US" sz="2800" dirty="0" err="1" smtClean="0"/>
              <a:t>resultset</a:t>
            </a:r>
            <a:r>
              <a:rPr lang="en-US" sz="2800" dirty="0" smtClean="0"/>
              <a:t> is small,  the </a:t>
            </a:r>
            <a:r>
              <a:rPr lang="en-US" sz="2800" i="1" dirty="0" smtClean="0"/>
              <a:t>table variable</a:t>
            </a:r>
            <a:r>
              <a:rPr lang="en-US" sz="2800" dirty="0" smtClean="0"/>
              <a:t> is always the optimum choice.</a:t>
            </a:r>
            <a:endParaRPr lang="en-US" sz="2800" dirty="0"/>
          </a:p>
        </p:txBody>
      </p:sp>
    </p:spTree>
    <p:extLst>
      <p:ext uri="{BB962C8B-B14F-4D97-AF65-F5344CB8AC3E}">
        <p14:creationId xmlns:p14="http://schemas.microsoft.com/office/powerpoint/2010/main" val="1657566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dirty="0"/>
          </a:p>
        </p:txBody>
      </p:sp>
      <p:sp>
        <p:nvSpPr>
          <p:cNvPr id="3" name="Content Placeholder 2"/>
          <p:cNvSpPr>
            <a:spLocks noGrp="1"/>
          </p:cNvSpPr>
          <p:nvPr>
            <p:ph idx="1"/>
          </p:nvPr>
        </p:nvSpPr>
        <p:spPr/>
        <p:txBody>
          <a:bodyPr>
            <a:normAutofit/>
          </a:bodyPr>
          <a:lstStyle/>
          <a:p>
            <a:r>
              <a:rPr lang="en-US" sz="2800" dirty="0" smtClean="0"/>
              <a:t>Temporary </a:t>
            </a:r>
            <a:r>
              <a:rPr lang="en-US" sz="2800" dirty="0"/>
              <a:t>table </a:t>
            </a:r>
            <a:r>
              <a:rPr lang="en-US" sz="2800" dirty="0" smtClean="0"/>
              <a:t>is </a:t>
            </a:r>
            <a:r>
              <a:rPr lang="en-US" sz="2800" dirty="0"/>
              <a:t>generally created to store session specific </a:t>
            </a:r>
            <a:r>
              <a:rPr lang="en-US" sz="2800" dirty="0" smtClean="0"/>
              <a:t>data.</a:t>
            </a:r>
          </a:p>
          <a:p>
            <a:r>
              <a:rPr lang="en-US" sz="2800" dirty="0" smtClean="0"/>
              <a:t>Local, global and persistent temp tables are the different flavors of temp tables.</a:t>
            </a:r>
          </a:p>
          <a:p>
            <a:r>
              <a:rPr lang="en-US" sz="2800" dirty="0"/>
              <a:t>Table variables store a set of records and is scoped to the current batch</a:t>
            </a:r>
            <a:r>
              <a:rPr lang="en-US" sz="2800" dirty="0" smtClean="0"/>
              <a:t>.</a:t>
            </a:r>
          </a:p>
          <a:p>
            <a:r>
              <a:rPr lang="en-US" sz="2800" dirty="0" smtClean="0"/>
              <a:t>Depending upon the case, one of these can be used.</a:t>
            </a:r>
          </a:p>
          <a:p>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References </a:t>
            </a:r>
            <a:endParaRPr lang="en-US" dirty="0"/>
          </a:p>
        </p:txBody>
      </p:sp>
      <p:sp>
        <p:nvSpPr>
          <p:cNvPr id="3" name="Content Placeholder 2"/>
          <p:cNvSpPr>
            <a:spLocks noGrp="1"/>
          </p:cNvSpPr>
          <p:nvPr>
            <p:ph idx="1"/>
          </p:nvPr>
        </p:nvSpPr>
        <p:spPr/>
        <p:txBody>
          <a:bodyPr/>
          <a:lstStyle/>
          <a:p>
            <a:r>
              <a:rPr lang="en-US" sz="2800" i="1" dirty="0" smtClean="0">
                <a:solidFill>
                  <a:schemeClr val="tx1">
                    <a:lumMod val="95000"/>
                  </a:schemeClr>
                </a:solidFill>
                <a:hlinkClick r:id="rId2"/>
              </a:rPr>
              <a:t>http://dba.stackexchange.com/questions/16385/whats-the-difference-between-a-temp-table-and-table-variable-in-sql-server</a:t>
            </a:r>
            <a:endParaRPr lang="en-US" sz="2800" i="1" dirty="0" smtClean="0">
              <a:solidFill>
                <a:schemeClr val="tx1">
                  <a:lumMod val="95000"/>
                </a:schemeClr>
              </a:solidFill>
            </a:endParaRPr>
          </a:p>
          <a:p>
            <a:r>
              <a:rPr lang="en-US" sz="2800" i="1" dirty="0" smtClean="0">
                <a:solidFill>
                  <a:schemeClr val="tx1">
                    <a:lumMod val="95000"/>
                  </a:schemeClr>
                </a:solidFill>
                <a:hlinkClick r:id="rId3"/>
              </a:rPr>
              <a:t>http://odetocode.com/Articles/365.aspx</a:t>
            </a:r>
            <a:endParaRPr lang="en-US" sz="2800" i="1" dirty="0" smtClean="0">
              <a:solidFill>
                <a:schemeClr val="tx1">
                  <a:lumMod val="95000"/>
                </a:schemeClr>
              </a:solidFill>
            </a:endParaRPr>
          </a:p>
          <a:p>
            <a:r>
              <a:rPr lang="en-US" sz="2800" i="1" dirty="0" smtClean="0">
                <a:solidFill>
                  <a:schemeClr val="tx1">
                    <a:lumMod val="95000"/>
                  </a:schemeClr>
                </a:solidFill>
                <a:hlinkClick r:id="rId4"/>
              </a:rPr>
              <a:t>http://sqlnerd.blogspot.in/2005/09/temp-tables-vs-table-variables.html</a:t>
            </a:r>
            <a:endParaRPr lang="en-US" sz="2800" i="1" dirty="0" smtClean="0">
              <a:solidFill>
                <a:schemeClr val="tx1">
                  <a:lumMod val="95000"/>
                </a:schemeClr>
              </a:solidFill>
            </a:endParaRPr>
          </a:p>
          <a:p>
            <a:r>
              <a:rPr lang="en-US" sz="2800" i="1" dirty="0" smtClean="0">
                <a:solidFill>
                  <a:schemeClr val="tx1">
                    <a:lumMod val="95000"/>
                  </a:schemeClr>
                </a:solidFill>
                <a:hlinkClick r:id="rId5"/>
              </a:rPr>
              <a:t>http://sqlwithmanoj.wordpress.com/category/tempdb/</a:t>
            </a:r>
            <a:endParaRPr lang="en-US" sz="2800" i="1" dirty="0" smtClean="0">
              <a:solidFill>
                <a:schemeClr val="tx1">
                  <a:lumMod val="95000"/>
                </a:schemeClr>
              </a:solidFill>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17</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val="1869345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18</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extLst>
      <p:ext uri="{BB962C8B-B14F-4D97-AF65-F5344CB8AC3E}">
        <p14:creationId xmlns:p14="http://schemas.microsoft.com/office/powerpoint/2010/main" val="767074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19</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val="240969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val="1600924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val="1887250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2662252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TEMPORARY TABLES VS. </a:t>
            </a:r>
            <a:br>
              <a:rPr lang="en-US" sz="4400" dirty="0" smtClean="0"/>
            </a:br>
            <a:r>
              <a:rPr lang="en-US" sz="4400" dirty="0" smtClean="0"/>
              <a:t>TABLE VARIABLES</a:t>
            </a:r>
            <a:endParaRPr lang="en-US" sz="4400" dirty="0"/>
          </a:p>
        </p:txBody>
      </p:sp>
      <p:sp>
        <p:nvSpPr>
          <p:cNvPr id="3" name="Subtitle 2"/>
          <p:cNvSpPr>
            <a:spLocks noGrp="1"/>
          </p:cNvSpPr>
          <p:nvPr>
            <p:ph type="subTitle" idx="1"/>
          </p:nvPr>
        </p:nvSpPr>
        <p:spPr/>
        <p:txBody>
          <a:bodyPr>
            <a:normAutofit fontScale="62500" lnSpcReduction="20000"/>
          </a:bodyPr>
          <a:lstStyle/>
          <a:p>
            <a:r>
              <a:rPr lang="en-US" sz="2400" i="1" dirty="0" smtClean="0"/>
              <a:t>Microsoft introduced table variables in SQL Server 2000 as an alternative to using temporary tables</a:t>
            </a:r>
            <a:endParaRPr lang="en-US" sz="2400" i="1" dirty="0"/>
          </a:p>
        </p:txBody>
      </p:sp>
    </p:spTree>
    <p:extLst>
      <p:ext uri="{BB962C8B-B14F-4D97-AF65-F5344CB8AC3E}">
        <p14:creationId xmlns:p14="http://schemas.microsoft.com/office/powerpoint/2010/main" val="608049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Overview</a:t>
            </a:r>
            <a:endParaRPr lang="en-US" dirty="0"/>
          </a:p>
        </p:txBody>
      </p:sp>
      <p:sp>
        <p:nvSpPr>
          <p:cNvPr id="3" name="Content Placeholder 2"/>
          <p:cNvSpPr>
            <a:spLocks noGrp="1"/>
          </p:cNvSpPr>
          <p:nvPr>
            <p:ph idx="1"/>
          </p:nvPr>
        </p:nvSpPr>
        <p:spPr/>
        <p:txBody>
          <a:bodyPr/>
          <a:lstStyle/>
          <a:p>
            <a:r>
              <a:rPr lang="en-US" sz="2800" dirty="0" smtClean="0"/>
              <a:t>What is a Temporary Table?</a:t>
            </a:r>
          </a:p>
          <a:p>
            <a:r>
              <a:rPr lang="en-US" sz="2800" dirty="0" smtClean="0"/>
              <a:t>Different flavors of Temporary Tables.</a:t>
            </a:r>
          </a:p>
          <a:p>
            <a:r>
              <a:rPr lang="en-US" sz="2800" dirty="0" smtClean="0"/>
              <a:t>What is a Table Variable?</a:t>
            </a:r>
          </a:p>
          <a:p>
            <a:r>
              <a:rPr lang="en-US" sz="2800" dirty="0" smtClean="0"/>
              <a:t>What are the Similarities &amp; Differences?</a:t>
            </a:r>
          </a:p>
          <a:p>
            <a:r>
              <a:rPr lang="en-US" sz="2800" dirty="0" smtClean="0"/>
              <a:t>When to choose Temporary Tables &amp; Table Variables?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4400" dirty="0" smtClean="0"/>
              <a:t>TEMPORARY TABLE</a:t>
            </a:r>
            <a:endParaRPr lang="en-US" sz="4400"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sz="2800" dirty="0" smtClean="0"/>
              <a:t>To provide workspace for the intermediate results when processing data within a batch or procedure.</a:t>
            </a:r>
          </a:p>
          <a:p>
            <a:pPr marL="0" indent="0">
              <a:buNone/>
            </a:pPr>
            <a:r>
              <a:rPr lang="en-US" sz="2800" dirty="0" smtClean="0"/>
              <a:t>Syntax:</a:t>
            </a:r>
          </a:p>
          <a:p>
            <a:pPr marL="0" indent="0">
              <a:buNone/>
            </a:pPr>
            <a:r>
              <a:rPr lang="en-US" sz="2800" i="1" dirty="0" smtClean="0"/>
              <a:t>	CREATE TABLE #</a:t>
            </a:r>
            <a:r>
              <a:rPr lang="en-US" sz="2800" i="1" dirty="0" err="1" smtClean="0"/>
              <a:t>tbl_name</a:t>
            </a:r>
            <a:r>
              <a:rPr lang="en-US" sz="2800" i="1" dirty="0" smtClean="0"/>
              <a:t>  </a:t>
            </a:r>
            <a:br>
              <a:rPr lang="en-US" sz="2800" i="1" dirty="0" smtClean="0"/>
            </a:br>
            <a:r>
              <a:rPr lang="en-US" sz="2800" i="1" dirty="0" smtClean="0"/>
              <a:t>   	(</a:t>
            </a:r>
          </a:p>
          <a:p>
            <a:pPr marL="0" indent="0">
              <a:buNone/>
            </a:pPr>
            <a:r>
              <a:rPr lang="en-US" sz="2800" i="1" dirty="0" smtClean="0"/>
              <a:t>	&lt;</a:t>
            </a:r>
            <a:r>
              <a:rPr lang="en-US" sz="2800" i="1" dirty="0" err="1" smtClean="0"/>
              <a:t>column_name</a:t>
            </a:r>
            <a:r>
              <a:rPr lang="en-US" sz="2800" i="1" dirty="0" smtClean="0"/>
              <a:t>&gt; </a:t>
            </a:r>
            <a:br>
              <a:rPr lang="en-US" sz="2800" i="1" dirty="0" smtClean="0"/>
            </a:br>
            <a:r>
              <a:rPr lang="en-US" sz="2800" i="1" dirty="0" smtClean="0"/>
              <a:t>  	)</a:t>
            </a:r>
            <a:endParaRPr lang="en-US" sz="2800" i="1" dirty="0"/>
          </a:p>
        </p:txBody>
      </p:sp>
    </p:spTree>
    <p:extLst>
      <p:ext uri="{BB962C8B-B14F-4D97-AF65-F5344CB8AC3E}">
        <p14:creationId xmlns:p14="http://schemas.microsoft.com/office/powerpoint/2010/main" val="1657566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Different flavors of temporary tables</a:t>
            </a:r>
            <a:endParaRPr lang="en-US" sz="4400"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Local Temporary Table (starting with #)</a:t>
            </a:r>
          </a:p>
          <a:p>
            <a:r>
              <a:rPr lang="en-US" sz="2800" dirty="0" smtClean="0"/>
              <a:t>Global Temporary Table (starting with ##)</a:t>
            </a:r>
          </a:p>
          <a:p>
            <a:r>
              <a:rPr lang="en-US" sz="2800" dirty="0" smtClean="0"/>
              <a:t>Persistent Temporary Table (prefixed by </a:t>
            </a:r>
            <a:r>
              <a:rPr lang="en-US" sz="2800" dirty="0" err="1" smtClean="0"/>
              <a:t>TempDB</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4400" dirty="0" smtClean="0"/>
              <a:t>TABLE VARIABLE (1/3)</a:t>
            </a:r>
            <a:endParaRPr lang="en-US" sz="4400"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sz="2800" dirty="0" smtClean="0"/>
              <a:t>Used for returning datasets from table-valued functions, that is one or more rows and/or columns from a UDF. It will no longer exist after the procedure exits.</a:t>
            </a:r>
          </a:p>
          <a:p>
            <a:pPr marL="0" indent="0">
              <a:buNone/>
            </a:pPr>
            <a:r>
              <a:rPr lang="en-US" sz="2800" dirty="0" smtClean="0"/>
              <a:t>Syntax:</a:t>
            </a:r>
          </a:p>
          <a:p>
            <a:pPr marL="0" indent="0">
              <a:buNone/>
            </a:pPr>
            <a:r>
              <a:rPr lang="en-US" sz="2800" i="1" dirty="0" smtClean="0"/>
              <a:t>	</a:t>
            </a:r>
            <a:r>
              <a:rPr lang="en-US" sz="2800" i="1" dirty="0"/>
              <a:t>DECLARE </a:t>
            </a:r>
            <a:r>
              <a:rPr lang="en-US" sz="2800" i="1" dirty="0" smtClean="0"/>
              <a:t>@</a:t>
            </a:r>
            <a:r>
              <a:rPr lang="en-US" sz="2800" i="1" dirty="0" err="1" smtClean="0"/>
              <a:t>var_name</a:t>
            </a:r>
            <a:r>
              <a:rPr lang="en-US" sz="2800" i="1" dirty="0" smtClean="0"/>
              <a:t>  </a:t>
            </a:r>
            <a:r>
              <a:rPr lang="en-US" sz="2800" i="1" dirty="0"/>
              <a:t>TABLE </a:t>
            </a:r>
          </a:p>
          <a:p>
            <a:pPr marL="0" indent="0">
              <a:buNone/>
            </a:pPr>
            <a:r>
              <a:rPr lang="en-US" sz="2800" i="1" dirty="0" smtClean="0"/>
              <a:t>	(</a:t>
            </a:r>
          </a:p>
          <a:p>
            <a:pPr marL="0" indent="0">
              <a:buNone/>
            </a:pPr>
            <a:r>
              <a:rPr lang="en-US" sz="2800" i="1" dirty="0"/>
              <a:t>	&lt;</a:t>
            </a:r>
            <a:r>
              <a:rPr lang="en-US" sz="2800" i="1" dirty="0" err="1"/>
              <a:t>column_name</a:t>
            </a:r>
            <a:r>
              <a:rPr lang="en-US" sz="2800" i="1" dirty="0"/>
              <a:t>&gt; </a:t>
            </a:r>
            <a:br>
              <a:rPr lang="en-US" sz="2800" i="1" dirty="0"/>
            </a:br>
            <a:r>
              <a:rPr lang="en-US" sz="2800" i="1" dirty="0"/>
              <a:t> </a:t>
            </a:r>
            <a:r>
              <a:rPr lang="en-US" sz="2800" i="1" dirty="0" smtClean="0"/>
              <a:t>	)</a:t>
            </a:r>
            <a:endParaRPr lang="en-US" sz="2800" i="1" dirty="0"/>
          </a:p>
        </p:txBody>
      </p:sp>
    </p:spTree>
    <p:extLst>
      <p:ext uri="{BB962C8B-B14F-4D97-AF65-F5344CB8AC3E}">
        <p14:creationId xmlns:p14="http://schemas.microsoft.com/office/powerpoint/2010/main" val="1657566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TABLE VARIABLE (2/3)</a:t>
            </a:r>
            <a:endParaRPr lang="en-US" sz="4000" dirty="0"/>
          </a:p>
        </p:txBody>
      </p:sp>
      <p:sp>
        <p:nvSpPr>
          <p:cNvPr id="3" name="Content Placeholder 2"/>
          <p:cNvSpPr>
            <a:spLocks noGrp="1"/>
          </p:cNvSpPr>
          <p:nvPr>
            <p:ph idx="1"/>
          </p:nvPr>
        </p:nvSpPr>
        <p:spPr>
          <a:xfrm>
            <a:off x="609600" y="1371600"/>
            <a:ext cx="7924800" cy="5257800"/>
          </a:xfrm>
        </p:spPr>
        <p:txBody>
          <a:bodyPr>
            <a:normAutofit fontScale="85000" lnSpcReduction="20000"/>
          </a:bodyPr>
          <a:lstStyle/>
          <a:p>
            <a:pPr>
              <a:buNone/>
            </a:pPr>
            <a:r>
              <a:rPr lang="en-US" sz="3100" dirty="0" err="1" smtClean="0"/>
              <a:t>Eg</a:t>
            </a:r>
            <a:r>
              <a:rPr lang="en-US" sz="3100" dirty="0" smtClean="0"/>
              <a:t>:</a:t>
            </a:r>
          </a:p>
          <a:p>
            <a:pPr>
              <a:buNone/>
            </a:pPr>
            <a:r>
              <a:rPr lang="en-US" sz="3100" dirty="0" smtClean="0"/>
              <a:t>create procedure temp3</a:t>
            </a:r>
          </a:p>
          <a:p>
            <a:pPr>
              <a:buNone/>
            </a:pPr>
            <a:r>
              <a:rPr lang="en-US" sz="3100" dirty="0" smtClean="0"/>
              <a:t>as</a:t>
            </a:r>
          </a:p>
          <a:p>
            <a:pPr>
              <a:buNone/>
            </a:pPr>
            <a:r>
              <a:rPr lang="en-US" sz="3100" dirty="0" smtClean="0"/>
              <a:t>declare @</a:t>
            </a:r>
            <a:r>
              <a:rPr lang="en-US" sz="3100" dirty="0" err="1" smtClean="0"/>
              <a:t>tabl</a:t>
            </a:r>
            <a:r>
              <a:rPr lang="en-US" sz="3100" dirty="0" smtClean="0"/>
              <a:t> table(</a:t>
            </a:r>
            <a:r>
              <a:rPr lang="en-US" sz="3100" dirty="0" err="1" smtClean="0"/>
              <a:t>empid</a:t>
            </a:r>
            <a:r>
              <a:rPr lang="en-US" sz="3100" dirty="0" smtClean="0"/>
              <a:t> </a:t>
            </a:r>
            <a:r>
              <a:rPr lang="en-US" sz="3100" dirty="0" err="1" smtClean="0"/>
              <a:t>int</a:t>
            </a:r>
            <a:r>
              <a:rPr lang="en-US" sz="3100" dirty="0" smtClean="0"/>
              <a:t> primary </a:t>
            </a:r>
            <a:r>
              <a:rPr lang="en-US" sz="3100" dirty="0" err="1" smtClean="0"/>
              <a:t>key,name</a:t>
            </a:r>
            <a:r>
              <a:rPr lang="en-US" sz="3100" dirty="0" smtClean="0"/>
              <a:t> </a:t>
            </a:r>
            <a:r>
              <a:rPr lang="en-US" sz="3100" dirty="0" err="1" smtClean="0"/>
              <a:t>varchar</a:t>
            </a:r>
            <a:r>
              <a:rPr lang="en-US" sz="3100" dirty="0" smtClean="0"/>
              <a:t>(100))</a:t>
            </a:r>
          </a:p>
          <a:p>
            <a:pPr>
              <a:buNone/>
            </a:pPr>
            <a:r>
              <a:rPr lang="en-US" sz="3100" dirty="0" smtClean="0"/>
              <a:t>begin</a:t>
            </a:r>
          </a:p>
          <a:p>
            <a:pPr>
              <a:buNone/>
            </a:pPr>
            <a:r>
              <a:rPr lang="en-US" sz="3100" dirty="0" smtClean="0"/>
              <a:t>insert into @</a:t>
            </a:r>
            <a:r>
              <a:rPr lang="en-US" sz="3100" dirty="0" err="1" smtClean="0"/>
              <a:t>tabl</a:t>
            </a:r>
            <a:r>
              <a:rPr lang="en-US" sz="3100" dirty="0" smtClean="0"/>
              <a:t> select </a:t>
            </a:r>
            <a:r>
              <a:rPr lang="en-US" sz="3100" dirty="0" err="1" smtClean="0"/>
              <a:t>EmployeeID,Title</a:t>
            </a:r>
            <a:r>
              <a:rPr lang="en-US" sz="3100" dirty="0" smtClean="0"/>
              <a:t> from </a:t>
            </a:r>
            <a:r>
              <a:rPr lang="en-US" sz="3100" dirty="0" err="1" smtClean="0"/>
              <a:t>HumanResources.Employee</a:t>
            </a:r>
            <a:r>
              <a:rPr lang="en-US" sz="3100" dirty="0" smtClean="0"/>
              <a:t> </a:t>
            </a:r>
          </a:p>
          <a:p>
            <a:pPr>
              <a:buNone/>
            </a:pPr>
            <a:r>
              <a:rPr lang="en-US" sz="3100" dirty="0" smtClean="0"/>
              <a:t>where </a:t>
            </a:r>
            <a:r>
              <a:rPr lang="en-US" sz="3100" dirty="0" err="1" smtClean="0"/>
              <a:t>EmployeeID</a:t>
            </a:r>
            <a:r>
              <a:rPr lang="en-US" sz="3100" dirty="0" smtClean="0"/>
              <a:t> between 1 and 10</a:t>
            </a:r>
          </a:p>
          <a:p>
            <a:pPr>
              <a:buNone/>
            </a:pPr>
            <a:r>
              <a:rPr lang="en-US" sz="3100" dirty="0" smtClean="0"/>
              <a:t>select * from @</a:t>
            </a:r>
            <a:r>
              <a:rPr lang="en-US" sz="3100" dirty="0" err="1" smtClean="0"/>
              <a:t>tabl</a:t>
            </a:r>
            <a:endParaRPr lang="en-US" sz="3100" dirty="0" smtClean="0"/>
          </a:p>
          <a:p>
            <a:pPr>
              <a:buNone/>
            </a:pPr>
            <a:r>
              <a:rPr lang="en-US" sz="3100" dirty="0" smtClean="0"/>
              <a:t>end</a:t>
            </a:r>
          </a:p>
          <a:p>
            <a:pPr>
              <a:buNone/>
            </a:pPr>
            <a:r>
              <a:rPr lang="en-US" sz="3100" dirty="0" smtClean="0"/>
              <a:t> </a:t>
            </a:r>
          </a:p>
          <a:p>
            <a:pPr>
              <a:buNone/>
            </a:pPr>
            <a:r>
              <a:rPr lang="en-US" sz="3100" dirty="0" smtClean="0"/>
              <a:t>exec temp3</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746</TotalTime>
  <Words>595</Words>
  <Application>Microsoft Office PowerPoint</Application>
  <PresentationFormat>On-screen Show (4:3)</PresentationFormat>
  <Paragraphs>132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Theme1</vt:lpstr>
      <vt:lpstr>SQL Server 2008 new features</vt:lpstr>
      <vt:lpstr>About the Author</vt:lpstr>
      <vt:lpstr>Icons Used</vt:lpstr>
      <vt:lpstr>TEMPORARY TABLES VS.  TABLE VARIABLES</vt:lpstr>
      <vt:lpstr>Overview</vt:lpstr>
      <vt:lpstr>TEMPORARY TABLE</vt:lpstr>
      <vt:lpstr>Different flavors of temporary tables</vt:lpstr>
      <vt:lpstr>TABLE VARIABLE (1/3)</vt:lpstr>
      <vt:lpstr>TABLE VARIABLE (2/3)</vt:lpstr>
      <vt:lpstr>TABLE VARIABLE (3/3)</vt:lpstr>
      <vt:lpstr>DIFFERENCES</vt:lpstr>
      <vt:lpstr>EXAMPLE  </vt:lpstr>
      <vt:lpstr>SIMILARITIES</vt:lpstr>
      <vt:lpstr>CHOOSING BETWEEN TEMPORARY TABLES &amp;  TABLE VARIABLES</vt:lpstr>
      <vt:lpstr>SUMMARY</vt:lpstr>
      <vt:lpstr>References </vt:lpstr>
      <vt:lpstr>Test Your Understanding</vt:lpstr>
      <vt:lpstr>SQL Server 2008 new features: Summary</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FUNCTIONS</dc:title>
  <dc:creator>K K, Praveena (Cognizant)</dc:creator>
  <cp:lastModifiedBy>M R, Rahini (Cognizant)</cp:lastModifiedBy>
  <cp:revision>109</cp:revision>
  <dcterms:created xsi:type="dcterms:W3CDTF">2012-09-21T10:24:13Z</dcterms:created>
  <dcterms:modified xsi:type="dcterms:W3CDTF">2012-10-11T08:55:29Z</dcterms:modified>
</cp:coreProperties>
</file>