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9" r:id="rId8"/>
    <p:sldId id="270" r:id="rId9"/>
    <p:sldId id="271" r:id="rId10"/>
    <p:sldId id="272" r:id="rId11"/>
    <p:sldId id="262" r:id="rId12"/>
    <p:sldId id="263" r:id="rId13"/>
    <p:sldId id="264" r:id="rId14"/>
    <p:sldId id="276" r:id="rId15"/>
    <p:sldId id="277" r:id="rId16"/>
    <p:sldId id="265" r:id="rId17"/>
    <p:sldId id="273" r:id="rId18"/>
    <p:sldId id="274" r:id="rId19"/>
    <p:sldId id="275" r:id="rId20"/>
    <p:sldId id="266" r:id="rId21"/>
    <p:sldId id="278"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94660"/>
  </p:normalViewPr>
  <p:slideViewPr>
    <p:cSldViewPr>
      <p:cViewPr>
        <p:scale>
          <a:sx n="76" d="100"/>
          <a:sy n="76" d="100"/>
        </p:scale>
        <p:origin x="-336"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27DD2B-F2E7-46EF-B75D-E83F37DD9188}"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4F120-EB53-413B-8626-512294F5F12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7DD2B-F2E7-46EF-B75D-E83F37DD9188}"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4F120-EB53-413B-8626-512294F5F12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227DD2B-F2E7-46EF-B75D-E83F37DD9188}"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4F120-EB53-413B-8626-512294F5F12A}"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7DD2B-F2E7-46EF-B75D-E83F37DD9188}"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4F120-EB53-413B-8626-512294F5F12A}"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27DD2B-F2E7-46EF-B75D-E83F37DD9188}" type="datetimeFigureOut">
              <a:rPr lang="en-US" smtClean="0"/>
              <a:t>9/26/2012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4F120-EB53-413B-8626-512294F5F12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227DD2B-F2E7-46EF-B75D-E83F37DD9188}" type="datetimeFigureOut">
              <a:rPr lang="en-US" smtClean="0"/>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4F120-EB53-413B-8626-512294F5F12A}"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27DD2B-F2E7-46EF-B75D-E83F37DD9188}" type="datetimeFigureOut">
              <a:rPr lang="en-US" smtClean="0"/>
              <a:t>9/26/2012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04F120-EB53-413B-8626-512294F5F12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27DD2B-F2E7-46EF-B75D-E83F37DD9188}" type="datetimeFigureOut">
              <a:rPr lang="en-US" smtClean="0"/>
              <a:t>9/26/2012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04F120-EB53-413B-8626-512294F5F12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227DD2B-F2E7-46EF-B75D-E83F37DD9188}" type="datetimeFigureOut">
              <a:rPr lang="en-US" smtClean="0"/>
              <a:t>9/26/2012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04F120-EB53-413B-8626-512294F5F12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227DD2B-F2E7-46EF-B75D-E83F37DD9188}" type="datetimeFigureOut">
              <a:rPr lang="en-US" smtClean="0"/>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4F120-EB53-413B-8626-512294F5F12A}"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7DD2B-F2E7-46EF-B75D-E83F37DD9188}" type="datetimeFigureOut">
              <a:rPr lang="en-US" smtClean="0"/>
              <a:t>9/26/2012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4F120-EB53-413B-8626-512294F5F12A}"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227DD2B-F2E7-46EF-B75D-E83F37DD9188}" type="datetimeFigureOut">
              <a:rPr lang="en-US" smtClean="0"/>
              <a:t>9/26/2012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904F120-EB53-413B-8626-512294F5F12A}"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TRANSACT SQL-STATEMENTS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1474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219200"/>
            <a:ext cx="7408333" cy="4906963"/>
          </a:xfrm>
        </p:spPr>
        <p:txBody>
          <a:bodyPr>
            <a:normAutofit/>
          </a:bodyPr>
          <a:lstStyle/>
          <a:p>
            <a:pPr>
              <a:buFont typeface="Wingdings" pitchFamily="2" charset="2"/>
              <a:buChar char="Ø"/>
            </a:pPr>
            <a:r>
              <a:rPr lang="en-US" dirty="0" smtClean="0"/>
              <a:t>ON </a:t>
            </a:r>
            <a:r>
              <a:rPr lang="en-US" dirty="0"/>
              <a:t>{ &lt;partition_scheme&gt; | filegroup | </a:t>
            </a:r>
            <a:r>
              <a:rPr lang="en-US" b="1" dirty="0"/>
              <a:t>"</a:t>
            </a:r>
            <a:r>
              <a:rPr lang="en-US" dirty="0"/>
              <a:t>default</a:t>
            </a:r>
            <a:r>
              <a:rPr lang="en-US" b="1" dirty="0"/>
              <a:t>"</a:t>
            </a:r>
            <a:r>
              <a:rPr lang="en-US" dirty="0"/>
              <a:t> } </a:t>
            </a:r>
            <a:r>
              <a:rPr lang="en-US" dirty="0" smtClean="0"/>
              <a:t>:</a:t>
            </a:r>
            <a:endParaRPr lang="en-US" dirty="0"/>
          </a:p>
          <a:p>
            <a:pPr marL="0" indent="0">
              <a:buNone/>
            </a:pPr>
            <a:endParaRPr lang="en-US" dirty="0" smtClean="0"/>
          </a:p>
          <a:p>
            <a:pPr>
              <a:buFont typeface="Wingdings" pitchFamily="2" charset="2"/>
              <a:buChar char="ü"/>
            </a:pPr>
            <a:r>
              <a:rPr lang="en-US" dirty="0"/>
              <a:t> </a:t>
            </a:r>
            <a:r>
              <a:rPr lang="en-US" dirty="0" smtClean="0"/>
              <a:t>     </a:t>
            </a:r>
            <a:r>
              <a:rPr lang="en-US" sz="2000" dirty="0" smtClean="0"/>
              <a:t>Specifies the partition scheme or filegroup on which the table is stored.</a:t>
            </a:r>
          </a:p>
          <a:p>
            <a:pPr lvl="1">
              <a:buFont typeface="Wingdings" pitchFamily="2" charset="2"/>
              <a:buChar char="ü"/>
            </a:pPr>
            <a:r>
              <a:rPr lang="en-US" sz="2000" dirty="0" smtClean="0"/>
              <a:t> If &lt;partition_scheme&gt; is specified, the table is to be a partitioned table whose partitions are stored on a set of one or more filegroups specified in &lt;partition_scheme&gt;. </a:t>
            </a:r>
          </a:p>
          <a:p>
            <a:pPr marL="301943" lvl="1" indent="0">
              <a:buNone/>
            </a:pPr>
            <a:endParaRPr lang="en-US" sz="2000" dirty="0" smtClean="0"/>
          </a:p>
          <a:p>
            <a:pPr lvl="1">
              <a:buFont typeface="Wingdings" pitchFamily="2" charset="2"/>
              <a:buChar char="ü"/>
            </a:pPr>
            <a:r>
              <a:rPr lang="en-US" sz="2000" dirty="0" smtClean="0"/>
              <a:t>If </a:t>
            </a:r>
            <a:r>
              <a:rPr lang="en-US" sz="2000" dirty="0"/>
              <a:t>filegroup is specified, the table is stored in the named filegroup. The filegroup must exist within the database</a:t>
            </a:r>
            <a:r>
              <a:rPr lang="en-US" sz="2000" dirty="0" smtClean="0"/>
              <a:t>.</a:t>
            </a:r>
          </a:p>
          <a:p>
            <a:pPr marL="301943" lvl="1" indent="0">
              <a:buNone/>
            </a:pPr>
            <a:endParaRPr lang="en-US" sz="2000" dirty="0" smtClean="0"/>
          </a:p>
          <a:p>
            <a:pPr lvl="1">
              <a:buFont typeface="Wingdings" pitchFamily="2" charset="2"/>
              <a:buChar char="ü"/>
            </a:pPr>
            <a:r>
              <a:rPr lang="en-US" sz="2000" dirty="0" smtClean="0"/>
              <a:t> </a:t>
            </a:r>
            <a:r>
              <a:rPr lang="en-US" sz="2000" dirty="0"/>
              <a:t>If </a:t>
            </a:r>
            <a:r>
              <a:rPr lang="en-US" sz="2000" b="1" dirty="0"/>
              <a:t>"</a:t>
            </a:r>
            <a:r>
              <a:rPr lang="en-US" sz="2000" dirty="0"/>
              <a:t>default</a:t>
            </a:r>
            <a:r>
              <a:rPr lang="en-US" sz="2000" b="1" dirty="0"/>
              <a:t>"</a:t>
            </a:r>
            <a:r>
              <a:rPr lang="en-US" sz="2000" dirty="0"/>
              <a:t> is specified, or if ON is not specified at all, the table is stored on the default filegroup. </a:t>
            </a:r>
          </a:p>
        </p:txBody>
      </p:sp>
    </p:spTree>
    <p:extLst>
      <p:ext uri="{BB962C8B-B14F-4D97-AF65-F5344CB8AC3E}">
        <p14:creationId xmlns:p14="http://schemas.microsoft.com/office/powerpoint/2010/main" val="174943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a:p>
          <a:p>
            <a:r>
              <a:rPr lang="en-US" dirty="0"/>
              <a:t>CREATE TABLE </a:t>
            </a:r>
            <a:r>
              <a:rPr lang="en-US" dirty="0" err="1"/>
              <a:t>MyCustomer</a:t>
            </a:r>
            <a:endParaRPr lang="en-US" dirty="0"/>
          </a:p>
          <a:p>
            <a:pPr marL="0" indent="0">
              <a:buNone/>
            </a:pPr>
            <a:r>
              <a:rPr lang="en-US" dirty="0"/>
              <a:t>(</a:t>
            </a:r>
          </a:p>
          <a:p>
            <a:pPr marL="457200" lvl="1" indent="0">
              <a:buNone/>
            </a:pPr>
            <a:r>
              <a:rPr lang="en-US" dirty="0" smtClean="0"/>
              <a:t>	</a:t>
            </a:r>
            <a:r>
              <a:rPr lang="en-US" dirty="0" err="1" smtClean="0"/>
              <a:t>cust_id</a:t>
            </a:r>
            <a:r>
              <a:rPr lang="en-US" dirty="0" smtClean="0"/>
              <a:t> </a:t>
            </a:r>
            <a:r>
              <a:rPr lang="en-US" dirty="0" err="1"/>
              <a:t>int</a:t>
            </a:r>
            <a:r>
              <a:rPr lang="en-US" dirty="0"/>
              <a:t>, company </a:t>
            </a:r>
            <a:r>
              <a:rPr lang="en-US" dirty="0" err="1"/>
              <a:t>varchar</a:t>
            </a:r>
            <a:r>
              <a:rPr lang="en-US" dirty="0"/>
              <a:t>(40),</a:t>
            </a:r>
          </a:p>
          <a:p>
            <a:pPr marL="457200" lvl="1" indent="0">
              <a:buNone/>
            </a:pPr>
            <a:r>
              <a:rPr lang="en-US" dirty="0" smtClean="0"/>
              <a:t>	contact </a:t>
            </a:r>
            <a:r>
              <a:rPr lang="en-US" dirty="0" err="1"/>
              <a:t>varchar</a:t>
            </a:r>
            <a:r>
              <a:rPr lang="en-US" dirty="0"/>
              <a:t>(30),</a:t>
            </a:r>
          </a:p>
          <a:p>
            <a:pPr marL="0" indent="0">
              <a:buNone/>
            </a:pPr>
            <a:r>
              <a:rPr lang="en-US" dirty="0" smtClean="0"/>
              <a:t>	phone </a:t>
            </a:r>
            <a:r>
              <a:rPr lang="en-US" dirty="0"/>
              <a:t>char(12)</a:t>
            </a:r>
          </a:p>
          <a:p>
            <a:pPr marL="0" indent="0">
              <a:buNone/>
            </a:pPr>
            <a:r>
              <a:rPr lang="en-US" dirty="0"/>
              <a:t>)</a:t>
            </a:r>
          </a:p>
          <a:p>
            <a:pPr marL="0" indent="0">
              <a:buNone/>
            </a:pPr>
            <a:r>
              <a:rPr lang="en-US" dirty="0"/>
              <a:t>GO</a:t>
            </a:r>
          </a:p>
        </p:txBody>
      </p:sp>
      <p:sp>
        <p:nvSpPr>
          <p:cNvPr id="2" name="Title 1"/>
          <p:cNvSpPr>
            <a:spLocks noGrp="1"/>
          </p:cNvSpPr>
          <p:nvPr>
            <p:ph type="title"/>
          </p:nvPr>
        </p:nvSpPr>
        <p:spPr/>
        <p:txBody>
          <a:bodyPr/>
          <a:lstStyle/>
          <a:p>
            <a:r>
              <a:rPr lang="en-US" dirty="0" err="1" smtClean="0"/>
              <a:t>Eg</a:t>
            </a:r>
            <a:endParaRPr lang="en-US" dirty="0"/>
          </a:p>
        </p:txBody>
      </p:sp>
    </p:spTree>
    <p:extLst>
      <p:ext uri="{BB962C8B-B14F-4D97-AF65-F5344CB8AC3E}">
        <p14:creationId xmlns:p14="http://schemas.microsoft.com/office/powerpoint/2010/main" val="136612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a:t>TRUNCATE TABLE     [ { database_name .[ schema_name ] . | schema_name . } ]     table_name [ ; ] </a:t>
            </a:r>
          </a:p>
          <a:p>
            <a:pPr marL="0" indent="0">
              <a:buNone/>
            </a:pPr>
            <a:endParaRPr lang="en-US" dirty="0"/>
          </a:p>
        </p:txBody>
      </p:sp>
      <p:sp>
        <p:nvSpPr>
          <p:cNvPr id="2" name="Title 1"/>
          <p:cNvSpPr>
            <a:spLocks noGrp="1"/>
          </p:cNvSpPr>
          <p:nvPr>
            <p:ph type="title"/>
          </p:nvPr>
        </p:nvSpPr>
        <p:spPr/>
        <p:txBody>
          <a:bodyPr/>
          <a:lstStyle/>
          <a:p>
            <a:r>
              <a:rPr lang="en-US" dirty="0"/>
              <a:t>T</a:t>
            </a:r>
            <a:r>
              <a:rPr lang="en-US" dirty="0" smtClean="0"/>
              <a:t>runcate</a:t>
            </a:r>
            <a:endParaRPr lang="en-US" dirty="0"/>
          </a:p>
        </p:txBody>
      </p:sp>
    </p:spTree>
    <p:extLst>
      <p:ext uri="{BB962C8B-B14F-4D97-AF65-F5344CB8AC3E}">
        <p14:creationId xmlns:p14="http://schemas.microsoft.com/office/powerpoint/2010/main" val="18461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 Manipulation Language</a:t>
            </a:r>
          </a:p>
          <a:p>
            <a:r>
              <a:rPr lang="en-US" dirty="0" smtClean="0"/>
              <a:t>It used to retrieve and work with data .</a:t>
            </a:r>
          </a:p>
          <a:p>
            <a:r>
              <a:rPr lang="en-US" dirty="0" smtClean="0"/>
              <a:t>DML operations include</a:t>
            </a:r>
          </a:p>
          <a:p>
            <a:pPr>
              <a:buFont typeface="Wingdings" pitchFamily="2" charset="2"/>
              <a:buChar char="Ø"/>
            </a:pPr>
            <a:r>
              <a:rPr lang="en-US" dirty="0"/>
              <a:t>	</a:t>
            </a:r>
            <a:r>
              <a:rPr lang="en-US" dirty="0" smtClean="0"/>
              <a:t> SELECT</a:t>
            </a:r>
            <a:endParaRPr lang="en-US" dirty="0"/>
          </a:p>
          <a:p>
            <a:pPr>
              <a:buFont typeface="Wingdings" pitchFamily="2" charset="2"/>
              <a:buChar char="Ø"/>
            </a:pPr>
            <a:r>
              <a:rPr lang="en-US" dirty="0" smtClean="0"/>
              <a:t>     	 UPDATE</a:t>
            </a:r>
            <a:endParaRPr lang="en-US" dirty="0"/>
          </a:p>
          <a:p>
            <a:pPr>
              <a:buFont typeface="Wingdings" pitchFamily="2" charset="2"/>
              <a:buChar char="Ø"/>
            </a:pPr>
            <a:r>
              <a:rPr lang="en-US" smtClean="0"/>
              <a:t>           DELETE</a:t>
            </a:r>
            <a:endParaRPr lang="en-US" dirty="0" smtClean="0"/>
          </a:p>
          <a:p>
            <a:pPr>
              <a:buFont typeface="Wingdings" pitchFamily="2" charset="2"/>
              <a:buChar char="Ø"/>
            </a:pPr>
            <a:r>
              <a:rPr lang="en-US" dirty="0"/>
              <a:t> </a:t>
            </a:r>
            <a:r>
              <a:rPr lang="en-US" dirty="0" smtClean="0"/>
              <a:t>  	 INSERT </a:t>
            </a:r>
          </a:p>
        </p:txBody>
      </p:sp>
      <p:sp>
        <p:nvSpPr>
          <p:cNvPr id="2" name="Title 1"/>
          <p:cNvSpPr>
            <a:spLocks noGrp="1"/>
          </p:cNvSpPr>
          <p:nvPr>
            <p:ph type="title"/>
          </p:nvPr>
        </p:nvSpPr>
        <p:spPr/>
        <p:txBody>
          <a:bodyPr/>
          <a:lstStyle/>
          <a:p>
            <a:r>
              <a:rPr lang="en-US" dirty="0" smtClean="0"/>
              <a:t>DML</a:t>
            </a:r>
            <a:endParaRPr lang="en-US" dirty="0"/>
          </a:p>
        </p:txBody>
      </p:sp>
    </p:spTree>
    <p:extLst>
      <p:ext uri="{BB962C8B-B14F-4D97-AF65-F5344CB8AC3E}">
        <p14:creationId xmlns:p14="http://schemas.microsoft.com/office/powerpoint/2010/main" val="353427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v"/>
            </a:pPr>
            <a:r>
              <a:rPr lang="en-US" dirty="0"/>
              <a:t>SELECT </a:t>
            </a:r>
            <a:r>
              <a:rPr lang="en-US" dirty="0" err="1"/>
              <a:t>select_list</a:t>
            </a:r>
            <a:r>
              <a:rPr lang="en-US" dirty="0"/>
              <a:t> [ INTO </a:t>
            </a:r>
            <a:r>
              <a:rPr lang="en-US" dirty="0" err="1"/>
              <a:t>new_table</a:t>
            </a:r>
            <a:r>
              <a:rPr lang="en-US" dirty="0"/>
              <a:t> ] </a:t>
            </a:r>
          </a:p>
          <a:p>
            <a:pPr marL="0" indent="0">
              <a:buNone/>
            </a:pPr>
            <a:r>
              <a:rPr lang="en-US" dirty="0"/>
              <a:t>[ FROM </a:t>
            </a:r>
            <a:r>
              <a:rPr lang="en-US" dirty="0" err="1"/>
              <a:t>table_source</a:t>
            </a:r>
            <a:r>
              <a:rPr lang="en-US" dirty="0"/>
              <a:t> ] [ WHERE </a:t>
            </a:r>
            <a:r>
              <a:rPr lang="en-US" dirty="0" err="1"/>
              <a:t>search_condition</a:t>
            </a:r>
            <a:r>
              <a:rPr lang="en-US" dirty="0"/>
              <a:t> ] </a:t>
            </a:r>
          </a:p>
          <a:p>
            <a:pPr marL="0" indent="0">
              <a:buNone/>
            </a:pPr>
            <a:r>
              <a:rPr lang="en-US" dirty="0"/>
              <a:t>[ GROUP BY </a:t>
            </a:r>
            <a:r>
              <a:rPr lang="en-US" dirty="0" err="1"/>
              <a:t>group_by_expression</a:t>
            </a:r>
            <a:r>
              <a:rPr lang="en-US" dirty="0"/>
              <a:t> ] </a:t>
            </a:r>
          </a:p>
          <a:p>
            <a:pPr marL="0" indent="0">
              <a:buNone/>
            </a:pPr>
            <a:r>
              <a:rPr lang="en-US" dirty="0"/>
              <a:t>[ HAVING </a:t>
            </a:r>
            <a:r>
              <a:rPr lang="en-US" dirty="0" err="1"/>
              <a:t>search_condition</a:t>
            </a:r>
            <a:r>
              <a:rPr lang="en-US" dirty="0"/>
              <a:t> ] </a:t>
            </a:r>
          </a:p>
          <a:p>
            <a:pPr marL="0" indent="0">
              <a:buNone/>
            </a:pPr>
            <a:r>
              <a:rPr lang="en-US" dirty="0"/>
              <a:t>[ ORDER BY </a:t>
            </a:r>
            <a:r>
              <a:rPr lang="en-US" dirty="0" err="1"/>
              <a:t>order_expression</a:t>
            </a:r>
            <a:r>
              <a:rPr lang="en-US" dirty="0"/>
              <a:t> [ ASC | DESC ] ] </a:t>
            </a:r>
            <a:endParaRPr lang="en-US" dirty="0" smtClean="0"/>
          </a:p>
          <a:p>
            <a:pPr>
              <a:buFont typeface="Wingdings" pitchFamily="2" charset="2"/>
              <a:buChar char="v"/>
            </a:pPr>
            <a:r>
              <a:rPr lang="en-US" dirty="0" err="1" smtClean="0"/>
              <a:t>Eg</a:t>
            </a:r>
            <a:r>
              <a:rPr lang="en-US" dirty="0" smtClean="0"/>
              <a:t>:  select * from Employee:</a:t>
            </a:r>
          </a:p>
          <a:p>
            <a:pPr marL="0" indent="0">
              <a:buNone/>
            </a:pPr>
            <a:endParaRPr lang="en-US" dirty="0"/>
          </a:p>
          <a:p>
            <a:pPr marL="914400" lvl="3" indent="0">
              <a:buNone/>
            </a:pPr>
            <a:endParaRPr lang="en-US" dirty="0"/>
          </a:p>
        </p:txBody>
      </p:sp>
      <p:sp>
        <p:nvSpPr>
          <p:cNvPr id="3" name="Title 2"/>
          <p:cNvSpPr>
            <a:spLocks noGrp="1"/>
          </p:cNvSpPr>
          <p:nvPr>
            <p:ph type="title"/>
          </p:nvPr>
        </p:nvSpPr>
        <p:spPr/>
        <p:txBody>
          <a:bodyPr>
            <a:normAutofit/>
          </a:bodyPr>
          <a:lstStyle/>
          <a:p>
            <a:r>
              <a:rPr lang="en-US" sz="3600" dirty="0" smtClean="0"/>
              <a:t>Select</a:t>
            </a:r>
            <a:endParaRPr lang="en-US" sz="3600" dirty="0"/>
          </a:p>
        </p:txBody>
      </p:sp>
    </p:spTree>
    <p:extLst>
      <p:ext uri="{BB962C8B-B14F-4D97-AF65-F5344CB8AC3E}">
        <p14:creationId xmlns:p14="http://schemas.microsoft.com/office/powerpoint/2010/main" val="3418348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lstStyle/>
          <a:p>
            <a:pPr>
              <a:buFont typeface="Wingdings" pitchFamily="2" charset="2"/>
              <a:buChar char="Ø"/>
            </a:pPr>
            <a:r>
              <a:rPr lang="en-US" sz="2200" b="1" dirty="0"/>
              <a:t>Using a simple UPDATE </a:t>
            </a:r>
            <a:r>
              <a:rPr lang="en-US" sz="2200" b="1" dirty="0" smtClean="0"/>
              <a:t>statement</a:t>
            </a:r>
          </a:p>
          <a:p>
            <a:pPr lvl="3">
              <a:buFont typeface="Courier New" pitchFamily="49" charset="0"/>
              <a:buChar char="o"/>
            </a:pPr>
            <a:r>
              <a:rPr lang="en-US" sz="1600" dirty="0"/>
              <a:t>Update employee set salary=10000 where </a:t>
            </a:r>
            <a:r>
              <a:rPr lang="en-US" sz="1600" dirty="0" err="1" smtClean="0"/>
              <a:t>e_id</a:t>
            </a:r>
            <a:r>
              <a:rPr lang="en-US" sz="1600" dirty="0" smtClean="0"/>
              <a:t>=1</a:t>
            </a:r>
            <a:endParaRPr lang="en-US" sz="1600" b="1" dirty="0" smtClean="0"/>
          </a:p>
          <a:p>
            <a:pPr>
              <a:buFont typeface="Wingdings" pitchFamily="2" charset="2"/>
              <a:buChar char="Ø"/>
            </a:pPr>
            <a:r>
              <a:rPr lang="en-US" sz="2200" b="1" dirty="0"/>
              <a:t> </a:t>
            </a:r>
            <a:r>
              <a:rPr lang="en-US" sz="2200" b="1" dirty="0" smtClean="0"/>
              <a:t>Update </a:t>
            </a:r>
            <a:r>
              <a:rPr lang="en-US" sz="2200" b="1" dirty="0"/>
              <a:t>multiple </a:t>
            </a:r>
            <a:r>
              <a:rPr lang="en-US" sz="2200" b="1" dirty="0" smtClean="0"/>
              <a:t>columns</a:t>
            </a:r>
          </a:p>
          <a:p>
            <a:pPr>
              <a:buFont typeface="Wingdings" pitchFamily="2" charset="2"/>
              <a:buChar char="Ø"/>
            </a:pPr>
            <a:r>
              <a:rPr lang="en-US" sz="2200" b="1" dirty="0"/>
              <a:t>Using </a:t>
            </a:r>
            <a:r>
              <a:rPr lang="en-US" sz="2200" b="1" dirty="0" smtClean="0"/>
              <a:t> </a:t>
            </a:r>
            <a:r>
              <a:rPr lang="en-US" sz="2200" b="1" dirty="0"/>
              <a:t>WHERE clause</a:t>
            </a:r>
          </a:p>
          <a:p>
            <a:pPr>
              <a:buFont typeface="Wingdings" pitchFamily="2" charset="2"/>
              <a:buChar char="Ø"/>
            </a:pPr>
            <a:r>
              <a:rPr lang="en-US" sz="2200" b="1" dirty="0"/>
              <a:t>Using </a:t>
            </a:r>
            <a:r>
              <a:rPr lang="en-US" sz="2200" b="1" dirty="0" smtClean="0"/>
              <a:t> </a:t>
            </a:r>
            <a:r>
              <a:rPr lang="en-US" sz="2200" b="1" dirty="0"/>
              <a:t>TOP clause</a:t>
            </a:r>
          </a:p>
          <a:p>
            <a:pPr>
              <a:buFont typeface="Wingdings" pitchFamily="2" charset="2"/>
              <a:buChar char="Ø"/>
            </a:pPr>
            <a:r>
              <a:rPr lang="en-US" sz="2200" b="1" dirty="0"/>
              <a:t>Using </a:t>
            </a:r>
            <a:r>
              <a:rPr lang="en-US" sz="2200" b="1" dirty="0" smtClean="0"/>
              <a:t> </a:t>
            </a:r>
            <a:r>
              <a:rPr lang="en-US" sz="2200" b="1" dirty="0"/>
              <a:t>WITH </a:t>
            </a:r>
            <a:r>
              <a:rPr lang="en-US" sz="2200" b="1" dirty="0" err="1"/>
              <a:t>common_table_expression</a:t>
            </a:r>
            <a:r>
              <a:rPr lang="en-US" sz="2200" b="1" dirty="0"/>
              <a:t> clause</a:t>
            </a:r>
          </a:p>
          <a:p>
            <a:pPr>
              <a:buFont typeface="Wingdings" pitchFamily="2" charset="2"/>
              <a:buChar char="Ø"/>
            </a:pPr>
            <a:r>
              <a:rPr lang="en-US" sz="2200" b="1" dirty="0"/>
              <a:t>Using </a:t>
            </a:r>
            <a:r>
              <a:rPr lang="en-US" sz="2200" b="1" dirty="0" smtClean="0"/>
              <a:t> </a:t>
            </a:r>
            <a:r>
              <a:rPr lang="en-US" sz="2200" b="1" dirty="0"/>
              <a:t>WHERE CURRENT OF clause</a:t>
            </a:r>
          </a:p>
          <a:p>
            <a:pPr marL="0" indent="0">
              <a:buNone/>
            </a:pPr>
            <a:endParaRPr lang="en-US" sz="2000" b="1" dirty="0" smtClean="0"/>
          </a:p>
          <a:p>
            <a:endParaRPr lang="en-US" sz="2200" b="1" dirty="0"/>
          </a:p>
          <a:p>
            <a:pPr marL="914400" lvl="3" indent="0">
              <a:buNone/>
            </a:pPr>
            <a:endParaRPr lang="en-US" dirty="0"/>
          </a:p>
        </p:txBody>
      </p:sp>
      <p:sp>
        <p:nvSpPr>
          <p:cNvPr id="3" name="Title 2"/>
          <p:cNvSpPr>
            <a:spLocks noGrp="1"/>
          </p:cNvSpPr>
          <p:nvPr>
            <p:ph type="title"/>
          </p:nvPr>
        </p:nvSpPr>
        <p:spPr/>
        <p:txBody>
          <a:bodyPr>
            <a:normAutofit/>
          </a:bodyPr>
          <a:lstStyle/>
          <a:p>
            <a:r>
              <a:rPr lang="en-US" sz="3600" dirty="0" smtClean="0"/>
              <a:t>Update</a:t>
            </a:r>
            <a:endParaRPr lang="en-US" sz="3600" dirty="0"/>
          </a:p>
        </p:txBody>
      </p:sp>
    </p:spTree>
    <p:extLst>
      <p:ext uri="{BB962C8B-B14F-4D97-AF65-F5344CB8AC3E}">
        <p14:creationId xmlns:p14="http://schemas.microsoft.com/office/powerpoint/2010/main" val="1532802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209800"/>
            <a:ext cx="7408333" cy="3916363"/>
          </a:xfrm>
        </p:spPr>
        <p:txBody>
          <a:bodyPr>
            <a:normAutofit fontScale="85000" lnSpcReduction="10000"/>
          </a:bodyPr>
          <a:lstStyle/>
          <a:p>
            <a:r>
              <a:rPr lang="en-US" b="1" dirty="0"/>
              <a:t>Inserting a single row of </a:t>
            </a:r>
            <a:r>
              <a:rPr lang="en-US" b="1" dirty="0" smtClean="0"/>
              <a:t>data</a:t>
            </a:r>
          </a:p>
          <a:p>
            <a:pPr marL="950277" lvl="4" indent="-342900">
              <a:buFont typeface="Wingdings" pitchFamily="2" charset="2"/>
              <a:buChar char="q"/>
            </a:pPr>
            <a:r>
              <a:rPr lang="en-US" sz="2000" dirty="0"/>
              <a:t>Insert into </a:t>
            </a:r>
            <a:r>
              <a:rPr lang="en-US" sz="2000" dirty="0" err="1"/>
              <a:t>CustomerTraining.Customer</a:t>
            </a:r>
            <a:r>
              <a:rPr lang="en-US" sz="2000" dirty="0"/>
              <a:t> values(101,'Raj',201,'CAN00001','Internal','R Nagar Chennai','91-81-2322322','TN</a:t>
            </a:r>
            <a:r>
              <a:rPr lang="en-US" sz="2000" dirty="0" smtClean="0"/>
              <a:t>’)</a:t>
            </a:r>
          </a:p>
          <a:p>
            <a:pPr marL="607377" lvl="4" indent="0">
              <a:buNone/>
            </a:pPr>
            <a:endParaRPr lang="en-US" b="1" dirty="0" smtClean="0"/>
          </a:p>
          <a:p>
            <a:r>
              <a:rPr lang="en-US" b="1" dirty="0"/>
              <a:t>Inserting multiple rows of </a:t>
            </a:r>
            <a:r>
              <a:rPr lang="en-US" b="1" dirty="0" smtClean="0"/>
              <a:t>data</a:t>
            </a:r>
          </a:p>
          <a:p>
            <a:pPr lvl="2">
              <a:buFont typeface="Wingdings" pitchFamily="2" charset="2"/>
              <a:buChar char="q"/>
            </a:pPr>
            <a:r>
              <a:rPr lang="en-US" dirty="0"/>
              <a:t>USE AdventureWorks2012; GO INSERT INTO </a:t>
            </a:r>
            <a:r>
              <a:rPr lang="en-US" dirty="0" err="1"/>
              <a:t>Production.UnitMeasure</a:t>
            </a:r>
            <a:r>
              <a:rPr lang="en-US" dirty="0"/>
              <a:t> </a:t>
            </a:r>
            <a:r>
              <a:rPr lang="en-US" dirty="0" smtClean="0"/>
              <a:t>VALUES </a:t>
            </a:r>
            <a:r>
              <a:rPr lang="en-US" dirty="0"/>
              <a:t>(N'FT2', </a:t>
            </a:r>
            <a:r>
              <a:rPr lang="en-US" dirty="0" err="1"/>
              <a:t>N'Square</a:t>
            </a:r>
            <a:r>
              <a:rPr lang="en-US" dirty="0"/>
              <a:t> Feet ', '20080923</a:t>
            </a:r>
            <a:r>
              <a:rPr lang="en-US" dirty="0" smtClean="0"/>
              <a:t>'),</a:t>
            </a:r>
          </a:p>
          <a:p>
            <a:pPr marL="627063" lvl="2" indent="0">
              <a:buNone/>
            </a:pPr>
            <a:r>
              <a:rPr lang="en-US" dirty="0" smtClean="0"/>
              <a:t> </a:t>
            </a:r>
            <a:r>
              <a:rPr lang="en-US" dirty="0"/>
              <a:t>(N'Y', </a:t>
            </a:r>
            <a:r>
              <a:rPr lang="en-US" dirty="0" err="1"/>
              <a:t>N'Yards</a:t>
            </a:r>
            <a:r>
              <a:rPr lang="en-US" dirty="0"/>
              <a:t>', '20080923'), </a:t>
            </a:r>
            <a:endParaRPr lang="en-US" dirty="0" smtClean="0"/>
          </a:p>
          <a:p>
            <a:pPr marL="627063" lvl="2" indent="0">
              <a:buNone/>
            </a:pPr>
            <a:r>
              <a:rPr lang="en-US" dirty="0" smtClean="0"/>
              <a:t>(</a:t>
            </a:r>
            <a:r>
              <a:rPr lang="en-US" dirty="0"/>
              <a:t>N'Y3', </a:t>
            </a:r>
            <a:r>
              <a:rPr lang="en-US" dirty="0" err="1"/>
              <a:t>N'Cubic</a:t>
            </a:r>
            <a:r>
              <a:rPr lang="en-US" dirty="0"/>
              <a:t> Yards', '20080923'); </a:t>
            </a:r>
            <a:endParaRPr lang="en-US" dirty="0" smtClean="0"/>
          </a:p>
          <a:p>
            <a:pPr marL="627063" lvl="2" indent="0">
              <a:buNone/>
            </a:pPr>
            <a:r>
              <a:rPr lang="en-US" dirty="0" smtClean="0"/>
              <a:t>GO </a:t>
            </a:r>
            <a:endParaRPr lang="en-US" b="1" dirty="0"/>
          </a:p>
          <a:p>
            <a:pPr marL="0" indent="0">
              <a:buNone/>
            </a:pPr>
            <a:endParaRPr lang="en-US" dirty="0"/>
          </a:p>
          <a:p>
            <a:pPr marL="627063" lvl="2" indent="0">
              <a:buNone/>
            </a:pPr>
            <a:r>
              <a:rPr lang="en-US" dirty="0" smtClean="0"/>
              <a:t>  </a:t>
            </a:r>
          </a:p>
        </p:txBody>
      </p:sp>
      <p:sp>
        <p:nvSpPr>
          <p:cNvPr id="2" name="Title 1"/>
          <p:cNvSpPr>
            <a:spLocks noGrp="1"/>
          </p:cNvSpPr>
          <p:nvPr>
            <p:ph type="title"/>
          </p:nvPr>
        </p:nvSpPr>
        <p:spPr/>
        <p:txBody>
          <a:bodyPr/>
          <a:lstStyle/>
          <a:p>
            <a:r>
              <a:rPr lang="en-US" sz="3200" dirty="0" smtClean="0"/>
              <a:t>INSERT</a:t>
            </a:r>
            <a:r>
              <a:rPr lang="en-US" dirty="0" smtClean="0"/>
              <a:t> </a:t>
            </a:r>
            <a:endParaRPr lang="en-US" dirty="0"/>
          </a:p>
        </p:txBody>
      </p:sp>
    </p:spTree>
    <p:extLst>
      <p:ext uri="{BB962C8B-B14F-4D97-AF65-F5344CB8AC3E}">
        <p14:creationId xmlns:p14="http://schemas.microsoft.com/office/powerpoint/2010/main" val="1396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057401"/>
            <a:ext cx="7408333" cy="3810000"/>
          </a:xfrm>
        </p:spPr>
        <p:txBody>
          <a:bodyPr>
            <a:normAutofit fontScale="92500" lnSpcReduction="20000"/>
          </a:bodyPr>
          <a:lstStyle/>
          <a:p>
            <a:r>
              <a:rPr lang="en-US" sz="3000" b="1" dirty="0"/>
              <a:t>Using</a:t>
            </a:r>
            <a:r>
              <a:rPr lang="en-US" sz="4400" b="1" dirty="0"/>
              <a:t> </a:t>
            </a:r>
            <a:r>
              <a:rPr lang="en-US" sz="3000" b="1" dirty="0" smtClean="0"/>
              <a:t>SELECT</a:t>
            </a:r>
          </a:p>
          <a:p>
            <a:endParaRPr lang="en-US" sz="4400" b="1" dirty="0" smtClean="0"/>
          </a:p>
          <a:p>
            <a:pPr lvl="2"/>
            <a:r>
              <a:rPr lang="en-US" sz="2300" dirty="0"/>
              <a:t>INSERT INTO </a:t>
            </a:r>
            <a:r>
              <a:rPr lang="en-US" sz="2300" dirty="0" err="1"/>
              <a:t>TestTable</a:t>
            </a:r>
            <a:r>
              <a:rPr lang="en-US" sz="2300" dirty="0"/>
              <a:t> (</a:t>
            </a:r>
            <a:r>
              <a:rPr lang="en-US" sz="2300" dirty="0" err="1"/>
              <a:t>FirstName</a:t>
            </a:r>
            <a:r>
              <a:rPr lang="en-US" sz="2300" dirty="0"/>
              <a:t>, </a:t>
            </a:r>
            <a:r>
              <a:rPr lang="en-US" sz="2300" dirty="0" err="1"/>
              <a:t>LastName</a:t>
            </a:r>
            <a:r>
              <a:rPr lang="en-US" sz="2300" dirty="0"/>
              <a:t>)</a:t>
            </a:r>
            <a:br>
              <a:rPr lang="en-US" sz="2300" dirty="0"/>
            </a:br>
            <a:r>
              <a:rPr lang="en-US" sz="2300" dirty="0"/>
              <a:t>SELECT </a:t>
            </a:r>
            <a:r>
              <a:rPr lang="en-US" sz="2300" dirty="0" err="1"/>
              <a:t>FirstName</a:t>
            </a:r>
            <a:r>
              <a:rPr lang="en-US" sz="2300" dirty="0"/>
              <a:t>, </a:t>
            </a:r>
            <a:r>
              <a:rPr lang="en-US" sz="2300" dirty="0" err="1"/>
              <a:t>LastName</a:t>
            </a:r>
            <a:r>
              <a:rPr lang="en-US" sz="2300" dirty="0"/>
              <a:t/>
            </a:r>
            <a:br>
              <a:rPr lang="en-US" sz="2300" dirty="0"/>
            </a:br>
            <a:r>
              <a:rPr lang="en-US" sz="2300" dirty="0"/>
              <a:t>FROM </a:t>
            </a:r>
            <a:r>
              <a:rPr lang="en-US" sz="2300" dirty="0" err="1"/>
              <a:t>Person.Contact</a:t>
            </a:r>
            <a:r>
              <a:rPr lang="en-US" sz="2300" dirty="0"/>
              <a:t/>
            </a:r>
            <a:br>
              <a:rPr lang="en-US" sz="2300" dirty="0"/>
            </a:br>
            <a:r>
              <a:rPr lang="en-US" sz="2300" dirty="0"/>
              <a:t>WHERE </a:t>
            </a:r>
            <a:r>
              <a:rPr lang="en-US" sz="2300" dirty="0" err="1"/>
              <a:t>EmailPromotion</a:t>
            </a:r>
            <a:r>
              <a:rPr lang="en-US" sz="2300" dirty="0"/>
              <a:t> = </a:t>
            </a:r>
            <a:r>
              <a:rPr lang="en-US" sz="2300" dirty="0" smtClean="0"/>
              <a:t>2</a:t>
            </a:r>
            <a:endParaRPr lang="en-US" sz="2300" b="1" dirty="0" smtClean="0"/>
          </a:p>
          <a:p>
            <a:pPr marL="627063" lvl="2" indent="0">
              <a:buNone/>
            </a:pPr>
            <a:endParaRPr lang="en-US" sz="4400" b="1" dirty="0" smtClean="0"/>
          </a:p>
          <a:p>
            <a:pPr marL="914400" lvl="3" indent="0">
              <a:buNone/>
            </a:pPr>
            <a:endParaRPr lang="en-US" dirty="0"/>
          </a:p>
          <a:p>
            <a:pPr marL="914400" lvl="3" indent="0">
              <a:buNone/>
            </a:pPr>
            <a:r>
              <a:rPr lang="en-US" dirty="0"/>
              <a:t/>
            </a:r>
            <a:br>
              <a:rPr lang="en-US" dirty="0"/>
            </a:br>
            <a:endParaRPr lang="en-US" b="1" dirty="0" smtClean="0"/>
          </a:p>
        </p:txBody>
      </p:sp>
      <p:sp>
        <p:nvSpPr>
          <p:cNvPr id="3" name="Title 2"/>
          <p:cNvSpPr>
            <a:spLocks noGrp="1"/>
          </p:cNvSpPr>
          <p:nvPr>
            <p:ph type="title"/>
          </p:nvPr>
        </p:nvSpPr>
        <p:spPr/>
        <p:txBody>
          <a:bodyPr>
            <a:normAutofit fontScale="90000"/>
          </a:bodyPr>
          <a:lstStyle/>
          <a:p>
            <a:r>
              <a:rPr lang="en-US" sz="3600" b="1" dirty="0"/>
              <a:t>Inserting Data from Other Tables</a:t>
            </a:r>
            <a:r>
              <a:rPr lang="en-US" b="1" dirty="0"/>
              <a:t/>
            </a:r>
            <a:br>
              <a:rPr lang="en-US" b="1" dirty="0"/>
            </a:br>
            <a:endParaRPr lang="en-US" dirty="0"/>
          </a:p>
        </p:txBody>
      </p:sp>
    </p:spTree>
    <p:extLst>
      <p:ext uri="{BB962C8B-B14F-4D97-AF65-F5344CB8AC3E}">
        <p14:creationId xmlns:p14="http://schemas.microsoft.com/office/powerpoint/2010/main" val="76523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1200"/>
            <a:ext cx="7408333" cy="4144963"/>
          </a:xfrm>
        </p:spPr>
        <p:txBody>
          <a:bodyPr>
            <a:normAutofit fontScale="55000" lnSpcReduction="20000"/>
          </a:bodyPr>
          <a:lstStyle/>
          <a:p>
            <a:pPr marL="627063" lvl="2" indent="0">
              <a:buNone/>
            </a:pPr>
            <a:endParaRPr lang="en-US" sz="4400" b="1" dirty="0"/>
          </a:p>
          <a:p>
            <a:pPr marL="0" indent="0">
              <a:buNone/>
            </a:pPr>
            <a:endParaRPr lang="en-US" b="1" dirty="0"/>
          </a:p>
          <a:p>
            <a:pPr lvl="2"/>
            <a:r>
              <a:rPr lang="en-US" sz="3800" dirty="0"/>
              <a:t>INSERT INTO </a:t>
            </a:r>
            <a:r>
              <a:rPr lang="en-US" sz="3800" dirty="0" err="1" smtClean="0"/>
              <a:t>dbo.EmployeeSales</a:t>
            </a:r>
            <a:endParaRPr lang="en-US" sz="3800" dirty="0" smtClean="0"/>
          </a:p>
          <a:p>
            <a:pPr marL="627063" lvl="2" indent="0">
              <a:buNone/>
            </a:pPr>
            <a:r>
              <a:rPr lang="en-US" sz="3800" dirty="0" smtClean="0"/>
              <a:t> </a:t>
            </a:r>
            <a:r>
              <a:rPr lang="en-US" sz="3800" dirty="0"/>
              <a:t>EXECUTE </a:t>
            </a:r>
            <a:endParaRPr lang="en-US" sz="3800" dirty="0" smtClean="0"/>
          </a:p>
          <a:p>
            <a:pPr marL="627063" lvl="2" indent="0">
              <a:buNone/>
            </a:pPr>
            <a:r>
              <a:rPr lang="en-US" sz="3800" dirty="0" smtClean="0"/>
              <a:t>(</a:t>
            </a:r>
          </a:p>
          <a:p>
            <a:pPr marL="627063" lvl="2" indent="0">
              <a:buNone/>
            </a:pPr>
            <a:r>
              <a:rPr lang="en-US" sz="3800" dirty="0" smtClean="0"/>
              <a:t>' </a:t>
            </a:r>
            <a:r>
              <a:rPr lang="en-US" sz="3800" dirty="0"/>
              <a:t>SELECT ''EXEC STRING'', </a:t>
            </a:r>
            <a:r>
              <a:rPr lang="en-US" sz="3800" dirty="0" err="1"/>
              <a:t>sp.BusinessEntityID</a:t>
            </a:r>
            <a:r>
              <a:rPr lang="en-US" sz="3800" dirty="0"/>
              <a:t>, </a:t>
            </a:r>
            <a:r>
              <a:rPr lang="en-US" sz="3800" dirty="0" err="1"/>
              <a:t>c.LastName</a:t>
            </a:r>
            <a:r>
              <a:rPr lang="en-US" sz="3800" dirty="0"/>
              <a:t>, </a:t>
            </a:r>
            <a:r>
              <a:rPr lang="en-US" sz="3800" dirty="0" err="1"/>
              <a:t>sp.SalesYTD</a:t>
            </a:r>
            <a:r>
              <a:rPr lang="en-US" sz="3800" dirty="0"/>
              <a:t> FROM </a:t>
            </a:r>
            <a:r>
              <a:rPr lang="en-US" sz="3800" dirty="0" err="1"/>
              <a:t>Sales.SalesPerson</a:t>
            </a:r>
            <a:r>
              <a:rPr lang="en-US" sz="3800" dirty="0"/>
              <a:t> AS </a:t>
            </a:r>
            <a:r>
              <a:rPr lang="en-US" sz="3800" dirty="0" err="1"/>
              <a:t>sp</a:t>
            </a:r>
            <a:r>
              <a:rPr lang="en-US" sz="3800" dirty="0"/>
              <a:t> INNER JOIN </a:t>
            </a:r>
            <a:r>
              <a:rPr lang="en-US" sz="3800" dirty="0" err="1"/>
              <a:t>Person.Person</a:t>
            </a:r>
            <a:r>
              <a:rPr lang="en-US" sz="3800" dirty="0"/>
              <a:t> AS c ON </a:t>
            </a:r>
            <a:r>
              <a:rPr lang="en-US" sz="3800" dirty="0" err="1"/>
              <a:t>sp.BusinessEntityID</a:t>
            </a:r>
            <a:r>
              <a:rPr lang="en-US" sz="3800" dirty="0"/>
              <a:t> = </a:t>
            </a:r>
            <a:r>
              <a:rPr lang="en-US" sz="3800" dirty="0" err="1"/>
              <a:t>c.BusinessEntityID</a:t>
            </a:r>
            <a:r>
              <a:rPr lang="en-US" sz="3800" dirty="0"/>
              <a:t> WHERE </a:t>
            </a:r>
            <a:r>
              <a:rPr lang="en-US" sz="3800" dirty="0" err="1"/>
              <a:t>sp.BusinessEntityID</a:t>
            </a:r>
            <a:r>
              <a:rPr lang="en-US" sz="3800" dirty="0"/>
              <a:t> LIKE ''2%'' ORDER BY </a:t>
            </a:r>
            <a:r>
              <a:rPr lang="en-US" sz="3800" dirty="0" err="1"/>
              <a:t>sp.BusinessEntityID</a:t>
            </a:r>
            <a:r>
              <a:rPr lang="en-US" sz="3800" dirty="0"/>
              <a:t>, </a:t>
            </a:r>
            <a:r>
              <a:rPr lang="en-US" sz="3800" dirty="0" err="1"/>
              <a:t>c.LastName</a:t>
            </a:r>
            <a:r>
              <a:rPr lang="en-US" sz="3800" dirty="0"/>
              <a:t> </a:t>
            </a:r>
            <a:r>
              <a:rPr lang="en-US" sz="3800" dirty="0" smtClean="0"/>
              <a:t>‘</a:t>
            </a:r>
          </a:p>
          <a:p>
            <a:pPr marL="627063" lvl="2" indent="0">
              <a:buNone/>
            </a:pPr>
            <a:r>
              <a:rPr lang="en-US" sz="3800" dirty="0" smtClean="0"/>
              <a:t>);</a:t>
            </a:r>
          </a:p>
          <a:p>
            <a:pPr marL="627063" lvl="2" indent="0">
              <a:buNone/>
            </a:pPr>
            <a:r>
              <a:rPr lang="en-US" sz="3800" dirty="0" smtClean="0"/>
              <a:t> </a:t>
            </a:r>
            <a:r>
              <a:rPr lang="en-US" sz="3800" dirty="0"/>
              <a:t>GO </a:t>
            </a:r>
            <a:endParaRPr lang="en-US" sz="3800" b="1" dirty="0"/>
          </a:p>
          <a:p>
            <a:pPr marL="0" indent="0">
              <a:buNone/>
            </a:pPr>
            <a:r>
              <a:rPr lang="en-US" sz="3800" b="1" dirty="0"/>
              <a:t>	</a:t>
            </a:r>
            <a:endParaRPr lang="en-US" sz="3800" dirty="0"/>
          </a:p>
          <a:p>
            <a:endParaRPr lang="en-US" dirty="0"/>
          </a:p>
        </p:txBody>
      </p:sp>
      <p:sp>
        <p:nvSpPr>
          <p:cNvPr id="3" name="Title 2"/>
          <p:cNvSpPr>
            <a:spLocks noGrp="1"/>
          </p:cNvSpPr>
          <p:nvPr>
            <p:ph type="title"/>
          </p:nvPr>
        </p:nvSpPr>
        <p:spPr/>
        <p:txBody>
          <a:bodyPr>
            <a:normAutofit fontScale="90000"/>
          </a:bodyPr>
          <a:lstStyle/>
          <a:p>
            <a:r>
              <a:rPr lang="en-US" sz="3600" b="1" dirty="0"/>
              <a:t>Using </a:t>
            </a:r>
            <a:r>
              <a:rPr lang="en-US" sz="3600" b="1" dirty="0" smtClean="0"/>
              <a:t> </a:t>
            </a:r>
            <a:r>
              <a:rPr lang="en-US" sz="3600" b="1" dirty="0"/>
              <a:t>EXECUTE</a:t>
            </a:r>
            <a:r>
              <a:rPr lang="en-US" b="1" dirty="0"/>
              <a:t/>
            </a:r>
            <a:br>
              <a:rPr lang="en-US" b="1" dirty="0"/>
            </a:br>
            <a:endParaRPr lang="en-US" dirty="0"/>
          </a:p>
        </p:txBody>
      </p:sp>
    </p:spTree>
    <p:extLst>
      <p:ext uri="{BB962C8B-B14F-4D97-AF65-F5344CB8AC3E}">
        <p14:creationId xmlns:p14="http://schemas.microsoft.com/office/powerpoint/2010/main" val="2597715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408333" cy="3687763"/>
          </a:xfrm>
        </p:spPr>
        <p:txBody>
          <a:bodyPr/>
          <a:lstStyle/>
          <a:p>
            <a:pPr marL="0" indent="0">
              <a:buNone/>
            </a:pPr>
            <a:endParaRPr lang="en-US" dirty="0" smtClean="0"/>
          </a:p>
          <a:p>
            <a:pPr marL="0" indent="0">
              <a:buNone/>
            </a:pPr>
            <a:r>
              <a:rPr lang="en-US" sz="2000" dirty="0" smtClean="0"/>
              <a:t>INSERT </a:t>
            </a:r>
            <a:r>
              <a:rPr lang="en-US" sz="2000" dirty="0" err="1" smtClean="0"/>
              <a:t>Production.ScrapReason</a:t>
            </a:r>
            <a:endParaRPr lang="en-US" sz="2000" dirty="0" smtClean="0"/>
          </a:p>
          <a:p>
            <a:pPr marL="0" indent="0">
              <a:buNone/>
            </a:pPr>
            <a:r>
              <a:rPr lang="en-US" sz="2000" dirty="0" smtClean="0"/>
              <a:t> </a:t>
            </a:r>
            <a:r>
              <a:rPr lang="en-US" sz="2000" dirty="0"/>
              <a:t>OUTPUT </a:t>
            </a:r>
            <a:r>
              <a:rPr lang="en-US" sz="2000" dirty="0" err="1"/>
              <a:t>INSERTED.ScrapReasonID</a:t>
            </a:r>
            <a:r>
              <a:rPr lang="en-US" sz="2000" dirty="0"/>
              <a:t>, </a:t>
            </a:r>
            <a:r>
              <a:rPr lang="en-US" sz="2000" dirty="0" err="1"/>
              <a:t>INSERTED.Name</a:t>
            </a:r>
            <a:r>
              <a:rPr lang="en-US" sz="2000" dirty="0"/>
              <a:t>, </a:t>
            </a:r>
            <a:r>
              <a:rPr lang="en-US" sz="2000" dirty="0" err="1"/>
              <a:t>INSERTED.ModifiedDate</a:t>
            </a:r>
            <a:r>
              <a:rPr lang="en-US" sz="2000" dirty="0"/>
              <a:t> </a:t>
            </a:r>
            <a:endParaRPr lang="en-US" sz="2000" dirty="0" smtClean="0"/>
          </a:p>
          <a:p>
            <a:pPr marL="0" indent="0">
              <a:buNone/>
            </a:pPr>
            <a:r>
              <a:rPr lang="en-US" sz="2000" dirty="0" smtClean="0"/>
              <a:t>INTO </a:t>
            </a:r>
            <a:r>
              <a:rPr lang="en-US" sz="2000" dirty="0"/>
              <a:t>@</a:t>
            </a:r>
            <a:r>
              <a:rPr lang="en-US" sz="2000" dirty="0" err="1" smtClean="0"/>
              <a:t>MyTableVar</a:t>
            </a:r>
            <a:endParaRPr lang="en-US" sz="2000" dirty="0" smtClean="0"/>
          </a:p>
          <a:p>
            <a:pPr marL="0" indent="0">
              <a:buNone/>
            </a:pPr>
            <a:r>
              <a:rPr lang="en-US" sz="2000" dirty="0" smtClean="0"/>
              <a:t> </a:t>
            </a:r>
            <a:r>
              <a:rPr lang="en-US" sz="2000" dirty="0"/>
              <a:t>VALUES (</a:t>
            </a:r>
            <a:r>
              <a:rPr lang="en-US" sz="2000" dirty="0" err="1"/>
              <a:t>N'Operator</a:t>
            </a:r>
            <a:r>
              <a:rPr lang="en-US" sz="2000" dirty="0"/>
              <a:t> error', GETDATE()); </a:t>
            </a:r>
          </a:p>
        </p:txBody>
      </p:sp>
      <p:sp>
        <p:nvSpPr>
          <p:cNvPr id="3" name="Title 2"/>
          <p:cNvSpPr>
            <a:spLocks noGrp="1"/>
          </p:cNvSpPr>
          <p:nvPr>
            <p:ph type="title"/>
          </p:nvPr>
        </p:nvSpPr>
        <p:spPr/>
        <p:txBody>
          <a:bodyPr>
            <a:normAutofit/>
          </a:bodyPr>
          <a:lstStyle/>
          <a:p>
            <a:r>
              <a:rPr lang="en-US" sz="3200" b="1" dirty="0"/>
              <a:t>Using OUTPUT with an INSERT statement</a:t>
            </a:r>
            <a:br>
              <a:rPr lang="en-US" sz="3200" b="1" dirty="0"/>
            </a:br>
            <a:endParaRPr lang="en-US" sz="3200" dirty="0"/>
          </a:p>
        </p:txBody>
      </p:sp>
    </p:spTree>
    <p:extLst>
      <p:ext uri="{BB962C8B-B14F-4D97-AF65-F5344CB8AC3E}">
        <p14:creationId xmlns:p14="http://schemas.microsoft.com/office/powerpoint/2010/main" val="83226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Types of T-SQL statements:</a:t>
            </a:r>
          </a:p>
          <a:p>
            <a:pPr marL="0" indent="0">
              <a:buNone/>
            </a:pPr>
            <a:r>
              <a:rPr lang="en-US" dirty="0"/>
              <a:t>	</a:t>
            </a:r>
            <a:r>
              <a:rPr lang="en-US" dirty="0" smtClean="0"/>
              <a:t>1. DDL</a:t>
            </a:r>
          </a:p>
          <a:p>
            <a:pPr marL="0" indent="0">
              <a:buNone/>
            </a:pPr>
            <a:r>
              <a:rPr lang="en-US" dirty="0"/>
              <a:t>	</a:t>
            </a:r>
            <a:r>
              <a:rPr lang="en-US" dirty="0" smtClean="0"/>
              <a:t>2. DML</a:t>
            </a:r>
          </a:p>
          <a:p>
            <a:pPr marL="0" indent="0">
              <a:buNone/>
            </a:pPr>
            <a:r>
              <a:rPr lang="en-US" dirty="0"/>
              <a:t>	</a:t>
            </a:r>
            <a:r>
              <a:rPr lang="en-US" dirty="0" smtClean="0"/>
              <a:t>3. DCL</a:t>
            </a:r>
            <a:endParaRPr lang="en-US" dirty="0"/>
          </a:p>
        </p:txBody>
      </p:sp>
      <p:sp>
        <p:nvSpPr>
          <p:cNvPr id="2" name="Title 1"/>
          <p:cNvSpPr>
            <a:spLocks noGrp="1"/>
          </p:cNvSpPr>
          <p:nvPr>
            <p:ph type="title"/>
          </p:nvPr>
        </p:nvSpPr>
        <p:spPr/>
        <p:txBody>
          <a:bodyPr/>
          <a:lstStyle/>
          <a:p>
            <a:r>
              <a:rPr lang="en-US" dirty="0" smtClean="0"/>
              <a:t>TYPES</a:t>
            </a:r>
            <a:endParaRPr lang="en-US" dirty="0"/>
          </a:p>
        </p:txBody>
      </p:sp>
    </p:spTree>
    <p:extLst>
      <p:ext uri="{BB962C8B-B14F-4D97-AF65-F5344CB8AC3E}">
        <p14:creationId xmlns:p14="http://schemas.microsoft.com/office/powerpoint/2010/main" val="870425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dirty="0" smtClean="0"/>
              <a:t>Merge:</a:t>
            </a:r>
          </a:p>
          <a:p>
            <a:pPr marL="0" indent="0">
              <a:buNone/>
            </a:pPr>
            <a:r>
              <a:rPr lang="en-US" dirty="0"/>
              <a:t>	</a:t>
            </a:r>
            <a:r>
              <a:rPr lang="en-US" dirty="0" smtClean="0"/>
              <a:t>	Performs insert, update, or delete operations on a target table based on the results of a join with a source table.</a:t>
            </a:r>
            <a:r>
              <a:rPr lang="en-US" dirty="0"/>
              <a:t>	</a:t>
            </a:r>
            <a:endParaRPr lang="en-US" dirty="0" smtClean="0"/>
          </a:p>
          <a:p>
            <a:pPr>
              <a:buFont typeface="Wingdings" pitchFamily="2" charset="2"/>
              <a:buChar char="Ø"/>
            </a:pPr>
            <a:r>
              <a:rPr lang="en-US" dirty="0"/>
              <a:t> Bulk Insert:</a:t>
            </a:r>
          </a:p>
          <a:p>
            <a:pPr marL="914400" lvl="2" indent="0">
              <a:buNone/>
            </a:pPr>
            <a:r>
              <a:rPr lang="en-US" sz="2400" dirty="0"/>
              <a:t>Imports a data file into a database table or </a:t>
            </a:r>
            <a:r>
              <a:rPr lang="en-US" sz="2400" dirty="0" smtClean="0"/>
              <a:t>view </a:t>
            </a:r>
            <a:r>
              <a:rPr lang="en-US" sz="2400" dirty="0"/>
              <a:t>in a user-specified format.</a:t>
            </a:r>
          </a:p>
          <a:p>
            <a:pPr marL="914400" lvl="2" indent="0">
              <a:buNone/>
            </a:pPr>
            <a:endParaRPr lang="en-US" sz="2400" dirty="0" smtClean="0"/>
          </a:p>
        </p:txBody>
      </p:sp>
      <p:sp>
        <p:nvSpPr>
          <p:cNvPr id="2" name="Title 1"/>
          <p:cNvSpPr>
            <a:spLocks noGrp="1"/>
          </p:cNvSpPr>
          <p:nvPr>
            <p:ph type="title"/>
          </p:nvPr>
        </p:nvSpPr>
        <p:spPr/>
        <p:txBody>
          <a:bodyPr>
            <a:normAutofit/>
          </a:bodyPr>
          <a:lstStyle/>
          <a:p>
            <a:r>
              <a:rPr lang="en-US" sz="3600" dirty="0" smtClean="0"/>
              <a:t>Other </a:t>
            </a:r>
            <a:r>
              <a:rPr lang="en-US" sz="3600" dirty="0"/>
              <a:t>DML Statements</a:t>
            </a:r>
          </a:p>
        </p:txBody>
      </p:sp>
    </p:spTree>
    <p:extLst>
      <p:ext uri="{BB962C8B-B14F-4D97-AF65-F5344CB8AC3E}">
        <p14:creationId xmlns:p14="http://schemas.microsoft.com/office/powerpoint/2010/main" val="553504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09800"/>
            <a:ext cx="7408333" cy="3916363"/>
          </a:xfrm>
        </p:spPr>
        <p:txBody>
          <a:bodyPr/>
          <a:lstStyle/>
          <a:p>
            <a:r>
              <a:rPr lang="en-US" dirty="0" smtClean="0"/>
              <a:t>DDL : Data Definition Language</a:t>
            </a:r>
          </a:p>
          <a:p>
            <a:r>
              <a:rPr lang="en-US" dirty="0" smtClean="0"/>
              <a:t>DML: Data Manipulation Language</a:t>
            </a:r>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330387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57400"/>
            <a:ext cx="7772400" cy="1358901"/>
          </a:xfrm>
        </p:spPr>
        <p:txBody>
          <a:bodyPr>
            <a:normAutofit/>
          </a:bodyPr>
          <a:lstStyle/>
          <a:p>
            <a:r>
              <a:rPr lang="en-US" sz="3200" dirty="0" smtClean="0"/>
              <a:t>		</a:t>
            </a:r>
            <a:r>
              <a:rPr lang="en-US" sz="7200" dirty="0" smtClean="0"/>
              <a:t>THANK YOU</a:t>
            </a:r>
            <a:endParaRPr lang="en-US" sz="7200" dirty="0"/>
          </a:p>
        </p:txBody>
      </p:sp>
    </p:spTree>
    <p:extLst>
      <p:ext uri="{BB962C8B-B14F-4D97-AF65-F5344CB8AC3E}">
        <p14:creationId xmlns:p14="http://schemas.microsoft.com/office/powerpoint/2010/main" val="253708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 Definition Language</a:t>
            </a:r>
          </a:p>
          <a:p>
            <a:r>
              <a:rPr lang="en-US" dirty="0" smtClean="0"/>
              <a:t>It is used to create and modify the structure of the database objects.</a:t>
            </a:r>
          </a:p>
          <a:p>
            <a:r>
              <a:rPr lang="en-US" dirty="0" smtClean="0"/>
              <a:t>The database objects include</a:t>
            </a:r>
          </a:p>
          <a:p>
            <a:pPr marL="0" indent="0">
              <a:buNone/>
            </a:pPr>
            <a:r>
              <a:rPr lang="en-US" dirty="0"/>
              <a:t>	</a:t>
            </a:r>
            <a:r>
              <a:rPr lang="en-US" dirty="0" smtClean="0"/>
              <a:t>Tables</a:t>
            </a:r>
          </a:p>
          <a:p>
            <a:pPr marL="0" indent="0">
              <a:buNone/>
            </a:pPr>
            <a:r>
              <a:rPr lang="en-US" dirty="0"/>
              <a:t>	</a:t>
            </a:r>
            <a:r>
              <a:rPr lang="en-US" dirty="0" smtClean="0"/>
              <a:t>Triggers</a:t>
            </a:r>
          </a:p>
          <a:p>
            <a:pPr marL="0" indent="0">
              <a:buNone/>
            </a:pPr>
            <a:r>
              <a:rPr lang="en-US" dirty="0"/>
              <a:t>	</a:t>
            </a:r>
            <a:r>
              <a:rPr lang="en-US" dirty="0" smtClean="0"/>
              <a:t>Indexes</a:t>
            </a:r>
            <a:endParaRPr lang="en-US" dirty="0"/>
          </a:p>
        </p:txBody>
      </p:sp>
      <p:sp>
        <p:nvSpPr>
          <p:cNvPr id="2" name="Title 1"/>
          <p:cNvSpPr>
            <a:spLocks noGrp="1"/>
          </p:cNvSpPr>
          <p:nvPr>
            <p:ph type="title"/>
          </p:nvPr>
        </p:nvSpPr>
        <p:spPr/>
        <p:txBody>
          <a:bodyPr/>
          <a:lstStyle/>
          <a:p>
            <a:r>
              <a:rPr lang="en-US" dirty="0" smtClean="0"/>
              <a:t>DDL</a:t>
            </a:r>
            <a:endParaRPr lang="en-US" dirty="0"/>
          </a:p>
        </p:txBody>
      </p:sp>
    </p:spTree>
    <p:extLst>
      <p:ext uri="{BB962C8B-B14F-4D97-AF65-F5344CB8AC3E}">
        <p14:creationId xmlns:p14="http://schemas.microsoft.com/office/powerpoint/2010/main" val="95715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Some of the DDL statements include </a:t>
            </a:r>
          </a:p>
          <a:p>
            <a:pPr marL="0" indent="0">
              <a:buNone/>
            </a:pPr>
            <a:endParaRPr lang="en-US" dirty="0"/>
          </a:p>
          <a:p>
            <a:r>
              <a:rPr lang="en-US" dirty="0" smtClean="0"/>
              <a:t>Create</a:t>
            </a:r>
          </a:p>
          <a:p>
            <a:r>
              <a:rPr lang="en-US" dirty="0" smtClean="0"/>
              <a:t>Alter</a:t>
            </a:r>
          </a:p>
          <a:p>
            <a:r>
              <a:rPr lang="en-US" dirty="0" smtClean="0"/>
              <a:t>Drop</a:t>
            </a:r>
          </a:p>
          <a:p>
            <a:r>
              <a:rPr lang="en-US" dirty="0" smtClean="0"/>
              <a:t>Truncate</a:t>
            </a:r>
          </a:p>
          <a:p>
            <a:pPr marL="0" indent="0">
              <a:buNone/>
            </a:pPr>
            <a:endParaRPr lang="en-US" dirty="0" smtClean="0"/>
          </a:p>
          <a:p>
            <a:pPr marL="0" indent="0">
              <a:buNone/>
            </a:pPr>
            <a:endParaRPr lang="en-US" dirty="0" smtClean="0"/>
          </a:p>
        </p:txBody>
      </p:sp>
      <p:sp>
        <p:nvSpPr>
          <p:cNvPr id="2" name="Title 1"/>
          <p:cNvSpPr>
            <a:spLocks noGrp="1"/>
          </p:cNvSpPr>
          <p:nvPr>
            <p:ph type="title"/>
          </p:nvPr>
        </p:nvSpPr>
        <p:spPr/>
        <p:txBody>
          <a:bodyPr/>
          <a:lstStyle/>
          <a:p>
            <a:r>
              <a:rPr lang="en-US" dirty="0" smtClean="0"/>
              <a:t>DDL Statements</a:t>
            </a:r>
            <a:endParaRPr lang="en-US" dirty="0"/>
          </a:p>
        </p:txBody>
      </p:sp>
    </p:spTree>
    <p:extLst>
      <p:ext uri="{BB962C8B-B14F-4D97-AF65-F5344CB8AC3E}">
        <p14:creationId xmlns:p14="http://schemas.microsoft.com/office/powerpoint/2010/main" val="3529070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Some </a:t>
            </a:r>
            <a:r>
              <a:rPr lang="en-US" dirty="0" err="1" smtClean="0"/>
              <a:t>eg</a:t>
            </a:r>
            <a:r>
              <a:rPr lang="en-US" dirty="0" smtClean="0"/>
              <a:t>:</a:t>
            </a:r>
          </a:p>
          <a:p>
            <a:pPr marL="0" indent="0">
              <a:buNone/>
            </a:pPr>
            <a:r>
              <a:rPr lang="en-US" dirty="0"/>
              <a:t>	</a:t>
            </a:r>
            <a:r>
              <a:rPr lang="en-US" dirty="0" smtClean="0"/>
              <a:t>							</a:t>
            </a:r>
          </a:p>
          <a:p>
            <a:pPr lvl="2">
              <a:buFont typeface="Wingdings" pitchFamily="2" charset="2"/>
              <a:buChar char="§"/>
            </a:pPr>
            <a:r>
              <a:rPr lang="en-US" sz="2600" dirty="0" smtClean="0"/>
              <a:t>CREATE USER</a:t>
            </a:r>
          </a:p>
          <a:p>
            <a:pPr lvl="2">
              <a:buFont typeface="Wingdings" pitchFamily="2" charset="2"/>
              <a:buChar char="§"/>
            </a:pPr>
            <a:r>
              <a:rPr lang="en-US" sz="2600" dirty="0" smtClean="0"/>
              <a:t>ALTER SCHEMA</a:t>
            </a:r>
          </a:p>
          <a:p>
            <a:pPr lvl="2">
              <a:buFont typeface="Wingdings" pitchFamily="2" charset="2"/>
              <a:buChar char="§"/>
            </a:pPr>
            <a:r>
              <a:rPr lang="en-US" sz="2600" dirty="0" smtClean="0"/>
              <a:t>CREATE LOGIN</a:t>
            </a:r>
          </a:p>
          <a:p>
            <a:pPr lvl="2">
              <a:buFont typeface="Wingdings" pitchFamily="2" charset="2"/>
              <a:buChar char="§"/>
            </a:pPr>
            <a:r>
              <a:rPr lang="en-US" sz="2600" dirty="0" smtClean="0"/>
              <a:t>DROP LOGIN</a:t>
            </a:r>
          </a:p>
          <a:p>
            <a:pPr lvl="2">
              <a:buFont typeface="Wingdings" pitchFamily="2" charset="2"/>
              <a:buChar char="§"/>
            </a:pPr>
            <a:endParaRPr lang="en-US" dirty="0" smtClean="0"/>
          </a:p>
          <a:p>
            <a:pPr lvl="1">
              <a:buFont typeface="Wingdings" pitchFamily="2" charset="2"/>
              <a:buChar char="§"/>
            </a:pPr>
            <a:endParaRPr lang="en-US" dirty="0" smtClean="0"/>
          </a:p>
          <a:p>
            <a:pPr marL="0" indent="0">
              <a:buNone/>
            </a:pPr>
            <a:r>
              <a:rPr lang="en-US" dirty="0"/>
              <a:t>	</a:t>
            </a:r>
            <a:endParaRPr lang="en-US" dirty="0" smtClean="0"/>
          </a:p>
          <a:p>
            <a:pPr marL="0" indent="0">
              <a:buNone/>
            </a:pPr>
            <a:endParaRPr lang="en-US" dirty="0"/>
          </a:p>
        </p:txBody>
      </p:sp>
      <p:sp>
        <p:nvSpPr>
          <p:cNvPr id="2" name="Title 1"/>
          <p:cNvSpPr>
            <a:spLocks noGrp="1"/>
          </p:cNvSpPr>
          <p:nvPr>
            <p:ph type="title"/>
          </p:nvPr>
        </p:nvSpPr>
        <p:spPr/>
        <p:txBody>
          <a:bodyPr/>
          <a:lstStyle/>
          <a:p>
            <a:r>
              <a:rPr lang="en-US" dirty="0" smtClean="0"/>
              <a:t>Advanced DDL Statements</a:t>
            </a:r>
            <a:endParaRPr lang="en-US" dirty="0"/>
          </a:p>
        </p:txBody>
      </p:sp>
    </p:spTree>
    <p:extLst>
      <p:ext uri="{BB962C8B-B14F-4D97-AF65-F5344CB8AC3E}">
        <p14:creationId xmlns:p14="http://schemas.microsoft.com/office/powerpoint/2010/main" val="128448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nSpc>
                <a:spcPct val="150000"/>
              </a:lnSpc>
            </a:pPr>
            <a:r>
              <a:rPr lang="en-US" sz="2400" dirty="0"/>
              <a:t>CREATE TABLE     [ database_name . [ schema_name ] . | schema_name . ] table_name     [ AS FileTable ]     ( { &lt;column_definition&gt; | &lt;computed_column_definition&gt;         | &lt;column_set_definition&gt; | [ &lt;table_constraint&gt; ] [ ,...n ] } ) [ ON { partition_scheme_name ( partition_column_name ) | filegroup | "default" } ] [ { TEXTIMAGE_ON { filegroup | "default" } ] [ FILESTREAM_ON { partition_scheme_name | filegroup | "default" } ] [ WITH ( &lt;table_option&gt; [ ,...n ] ) ] [ ; ] </a:t>
            </a:r>
          </a:p>
        </p:txBody>
      </p:sp>
      <p:sp>
        <p:nvSpPr>
          <p:cNvPr id="2" name="Title 1"/>
          <p:cNvSpPr>
            <a:spLocks noGrp="1"/>
          </p:cNvSpPr>
          <p:nvPr>
            <p:ph type="title"/>
          </p:nvPr>
        </p:nvSpPr>
        <p:spPr/>
        <p:txBody>
          <a:bodyPr/>
          <a:lstStyle/>
          <a:p>
            <a:r>
              <a:rPr lang="en-US" dirty="0" smtClean="0"/>
              <a:t>CREATE</a:t>
            </a:r>
            <a:endParaRPr lang="en-US" dirty="0"/>
          </a:p>
        </p:txBody>
      </p:sp>
    </p:spTree>
    <p:extLst>
      <p:ext uri="{BB962C8B-B14F-4D97-AF65-F5344CB8AC3E}">
        <p14:creationId xmlns:p14="http://schemas.microsoft.com/office/powerpoint/2010/main" val="30125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408333" cy="3687763"/>
          </a:xfrm>
        </p:spPr>
        <p:txBody>
          <a:bodyPr>
            <a:normAutofit fontScale="85000" lnSpcReduction="20000"/>
          </a:bodyPr>
          <a:lstStyle/>
          <a:p>
            <a:pPr>
              <a:buFont typeface="Wingdings" pitchFamily="2" charset="2"/>
              <a:buChar char="Ø"/>
            </a:pPr>
            <a:r>
              <a:rPr lang="en-US" dirty="0" smtClean="0"/>
              <a:t>  </a:t>
            </a:r>
            <a:r>
              <a:rPr lang="en-US" dirty="0" err="1" smtClean="0"/>
              <a:t>database_name</a:t>
            </a:r>
            <a:r>
              <a:rPr lang="en-US" dirty="0" smtClean="0"/>
              <a:t> :</a:t>
            </a:r>
          </a:p>
          <a:p>
            <a:pPr marL="0" indent="0">
              <a:buNone/>
            </a:pPr>
            <a:r>
              <a:rPr lang="en-US" dirty="0" smtClean="0"/>
              <a:t>		Is </a:t>
            </a:r>
            <a:r>
              <a:rPr lang="en-US" dirty="0"/>
              <a:t>the name of the database in which the table is created</a:t>
            </a:r>
            <a:r>
              <a:rPr lang="en-US" dirty="0" smtClean="0"/>
              <a:t>.</a:t>
            </a:r>
          </a:p>
          <a:p>
            <a:pPr marL="0" indent="0">
              <a:buNone/>
            </a:pPr>
            <a:endParaRPr lang="en-US" dirty="0"/>
          </a:p>
          <a:p>
            <a:pPr>
              <a:buFont typeface="Wingdings" pitchFamily="2" charset="2"/>
              <a:buChar char="Ø"/>
            </a:pPr>
            <a:r>
              <a:rPr lang="en-US" dirty="0" smtClean="0"/>
              <a:t> </a:t>
            </a:r>
            <a:r>
              <a:rPr lang="en-US" dirty="0" err="1" smtClean="0"/>
              <a:t>schema_name</a:t>
            </a:r>
            <a:r>
              <a:rPr lang="en-US" dirty="0"/>
              <a:t>:</a:t>
            </a:r>
          </a:p>
          <a:p>
            <a:pPr marL="0" indent="0">
              <a:buNone/>
            </a:pPr>
            <a:r>
              <a:rPr lang="en-US" dirty="0"/>
              <a:t>		Is the name of the schema to which the new table belongs</a:t>
            </a:r>
            <a:r>
              <a:rPr lang="en-US" dirty="0" smtClean="0"/>
              <a:t>.</a:t>
            </a:r>
          </a:p>
          <a:p>
            <a:pPr marL="0" indent="0">
              <a:buNone/>
            </a:pPr>
            <a:endParaRPr lang="en-US" dirty="0" smtClean="0"/>
          </a:p>
          <a:p>
            <a:pPr>
              <a:buFont typeface="Wingdings" pitchFamily="2" charset="2"/>
              <a:buChar char="Ø"/>
            </a:pPr>
            <a:r>
              <a:rPr lang="en-US" dirty="0" smtClean="0"/>
              <a:t> </a:t>
            </a:r>
            <a:r>
              <a:rPr lang="en-US" dirty="0" err="1" smtClean="0"/>
              <a:t>table_name</a:t>
            </a:r>
            <a:r>
              <a:rPr lang="en-US" dirty="0" smtClean="0"/>
              <a:t>:</a:t>
            </a:r>
          </a:p>
          <a:p>
            <a:pPr marL="0" indent="0">
              <a:buNone/>
            </a:pPr>
            <a:r>
              <a:rPr lang="en-US" dirty="0" smtClean="0"/>
              <a:t> 		Is </a:t>
            </a:r>
            <a:r>
              <a:rPr lang="en-US" dirty="0"/>
              <a:t>the name of the new table.</a:t>
            </a:r>
          </a:p>
          <a:p>
            <a:pPr marL="0" indent="0">
              <a:buNone/>
            </a:pPr>
            <a:endParaRPr lang="en-US" dirty="0"/>
          </a:p>
          <a:p>
            <a:pPr marL="0" indent="0">
              <a:buNone/>
            </a:pPr>
            <a:r>
              <a:rPr lang="en-US" dirty="0" smtClean="0"/>
              <a:t>	</a:t>
            </a:r>
            <a:r>
              <a:rPr lang="en-US" dirty="0"/>
              <a:t>	</a:t>
            </a:r>
            <a:endParaRPr lang="en-US" sz="2000" dirty="0" smtClean="0"/>
          </a:p>
          <a:p>
            <a:pPr marL="0" indent="0">
              <a:buNone/>
            </a:pPr>
            <a:endParaRPr lang="en-US" sz="2000" dirty="0"/>
          </a:p>
          <a:p>
            <a:pPr marL="914400" lvl="3" indent="0">
              <a:buNone/>
            </a:pPr>
            <a:endParaRPr lang="en-US" dirty="0" smtClean="0"/>
          </a:p>
          <a:p>
            <a:pPr lvl="3"/>
            <a:endParaRPr lang="en-US" dirty="0"/>
          </a:p>
          <a:p>
            <a:pPr lvl="3"/>
            <a:endParaRPr lang="en-US" dirty="0"/>
          </a:p>
        </p:txBody>
      </p:sp>
      <p:sp>
        <p:nvSpPr>
          <p:cNvPr id="3" name="Title 2"/>
          <p:cNvSpPr>
            <a:spLocks noGrp="1"/>
          </p:cNvSpPr>
          <p:nvPr>
            <p:ph type="title"/>
          </p:nvPr>
        </p:nvSpPr>
        <p:spPr/>
        <p:txBody>
          <a:bodyPr/>
          <a:lstStyle/>
          <a:p>
            <a:r>
              <a:rPr lang="en-US" dirty="0" smtClean="0"/>
              <a:t>Options</a:t>
            </a:r>
            <a:endParaRPr lang="en-US" dirty="0"/>
          </a:p>
        </p:txBody>
      </p:sp>
    </p:spTree>
    <p:extLst>
      <p:ext uri="{BB962C8B-B14F-4D97-AF65-F5344CB8AC3E}">
        <p14:creationId xmlns:p14="http://schemas.microsoft.com/office/powerpoint/2010/main" val="210676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dirty="0" smtClean="0"/>
              <a:t> AS </a:t>
            </a:r>
            <a:r>
              <a:rPr lang="en-US" dirty="0"/>
              <a:t>FileTable</a:t>
            </a:r>
            <a:r>
              <a:rPr lang="en-US" dirty="0" smtClean="0"/>
              <a:t>:</a:t>
            </a:r>
          </a:p>
          <a:p>
            <a:pPr marL="0" indent="0">
              <a:buNone/>
            </a:pPr>
            <a:endParaRPr lang="en-US" dirty="0"/>
          </a:p>
          <a:p>
            <a:pPr lvl="3">
              <a:buFont typeface="Wingdings" pitchFamily="2" charset="2"/>
              <a:buChar char="v"/>
            </a:pPr>
            <a:r>
              <a:rPr lang="en-US" dirty="0"/>
              <a:t> </a:t>
            </a:r>
            <a:r>
              <a:rPr lang="en-US" sz="2000" dirty="0"/>
              <a:t>Creates the new table as a FileTable</a:t>
            </a:r>
            <a:r>
              <a:rPr lang="en-US" sz="2000" dirty="0" smtClean="0"/>
              <a:t>.</a:t>
            </a:r>
          </a:p>
          <a:p>
            <a:pPr marL="914400" lvl="3" indent="0">
              <a:buNone/>
            </a:pPr>
            <a:endParaRPr lang="en-US" sz="2000" dirty="0"/>
          </a:p>
          <a:p>
            <a:pPr lvl="3">
              <a:buFont typeface="Wingdings" pitchFamily="2" charset="2"/>
              <a:buChar char="v"/>
            </a:pPr>
            <a:r>
              <a:rPr lang="en-US" sz="2000" dirty="0"/>
              <a:t>You can store files and documents in special tables in SQL Server called FileTables, but access them from Windows applications as if they were stored in the file system, without making any changes to your client applications.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8113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00200"/>
            <a:ext cx="7408333" cy="4525963"/>
          </a:xfrm>
        </p:spPr>
        <p:txBody>
          <a:bodyPr/>
          <a:lstStyle/>
          <a:p>
            <a:pPr>
              <a:buFont typeface="Wingdings" pitchFamily="2" charset="2"/>
              <a:buChar char="Ø"/>
            </a:pPr>
            <a:r>
              <a:rPr lang="en-US" dirty="0" smtClean="0"/>
              <a:t> </a:t>
            </a:r>
            <a:r>
              <a:rPr lang="en-US" dirty="0" err="1" smtClean="0"/>
              <a:t>column_name</a:t>
            </a:r>
            <a:r>
              <a:rPr lang="en-US" dirty="0" smtClean="0"/>
              <a:t>:</a:t>
            </a:r>
            <a:endParaRPr lang="en-US" dirty="0"/>
          </a:p>
          <a:p>
            <a:pPr marL="0" indent="0">
              <a:buNone/>
            </a:pPr>
            <a:r>
              <a:rPr lang="en-US" dirty="0"/>
              <a:t>	</a:t>
            </a:r>
            <a:r>
              <a:rPr lang="en-US" dirty="0" smtClean="0"/>
              <a:t>	Is </a:t>
            </a:r>
            <a:r>
              <a:rPr lang="en-US" dirty="0"/>
              <a:t>the name of a column in the table</a:t>
            </a:r>
            <a:r>
              <a:rPr lang="en-US" dirty="0" smtClean="0"/>
              <a:t>.</a:t>
            </a:r>
          </a:p>
          <a:p>
            <a:pPr>
              <a:buFont typeface="Wingdings" pitchFamily="2" charset="2"/>
              <a:buChar char="Ø"/>
            </a:pPr>
            <a:r>
              <a:rPr lang="en-US" dirty="0" smtClean="0"/>
              <a:t> </a:t>
            </a:r>
            <a:r>
              <a:rPr lang="en-US" dirty="0" err="1" smtClean="0"/>
              <a:t>computed_column_expression</a:t>
            </a:r>
            <a:r>
              <a:rPr lang="en-US" dirty="0" smtClean="0"/>
              <a:t> :</a:t>
            </a:r>
          </a:p>
          <a:p>
            <a:pPr marL="0" indent="0">
              <a:buNone/>
            </a:pPr>
            <a:r>
              <a:rPr lang="en-US" dirty="0"/>
              <a:t>	</a:t>
            </a:r>
            <a:r>
              <a:rPr lang="en-US" dirty="0" smtClean="0"/>
              <a:t>	 A </a:t>
            </a:r>
            <a:r>
              <a:rPr lang="en-US" dirty="0"/>
              <a:t>computed column is a virtual column that is not physically stored in the table, unless the column is marked PERSISTED. </a:t>
            </a:r>
            <a:endParaRPr lang="en-US" dirty="0" smtClean="0"/>
          </a:p>
          <a:p>
            <a:pPr marL="0" indent="0">
              <a:buNone/>
            </a:pPr>
            <a:r>
              <a:rPr lang="en-US" dirty="0"/>
              <a:t>	</a:t>
            </a:r>
            <a:r>
              <a:rPr lang="en-US" dirty="0" smtClean="0"/>
              <a:t>	The </a:t>
            </a:r>
            <a:r>
              <a:rPr lang="en-US" dirty="0"/>
              <a:t>column is computed from an expression that uses other columns in the same table. </a:t>
            </a:r>
          </a:p>
          <a:p>
            <a:endParaRPr lang="en-US" dirty="0"/>
          </a:p>
        </p:txBody>
      </p:sp>
    </p:spTree>
    <p:extLst>
      <p:ext uri="{BB962C8B-B14F-4D97-AF65-F5344CB8AC3E}">
        <p14:creationId xmlns:p14="http://schemas.microsoft.com/office/powerpoint/2010/main" val="1637449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180</TotalTime>
  <Words>486</Words>
  <Application>Microsoft Office PowerPoint</Application>
  <PresentationFormat>On-screen Show (4:3)</PresentationFormat>
  <Paragraphs>141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Waveform</vt:lpstr>
      <vt:lpstr>TRANSACT SQL-STATEMENTS </vt:lpstr>
      <vt:lpstr>TYPES</vt:lpstr>
      <vt:lpstr>DDL</vt:lpstr>
      <vt:lpstr>DDL Statements</vt:lpstr>
      <vt:lpstr>Advanced DDL Statements</vt:lpstr>
      <vt:lpstr>CREATE</vt:lpstr>
      <vt:lpstr>Options</vt:lpstr>
      <vt:lpstr>PowerPoint Presentation</vt:lpstr>
      <vt:lpstr>PowerPoint Presentation</vt:lpstr>
      <vt:lpstr>PowerPoint Presentation</vt:lpstr>
      <vt:lpstr>Eg</vt:lpstr>
      <vt:lpstr>Truncate</vt:lpstr>
      <vt:lpstr>DML</vt:lpstr>
      <vt:lpstr>Select</vt:lpstr>
      <vt:lpstr>Update</vt:lpstr>
      <vt:lpstr>INSERT </vt:lpstr>
      <vt:lpstr>Inserting Data from Other Tables </vt:lpstr>
      <vt:lpstr>Using  EXECUTE </vt:lpstr>
      <vt:lpstr>Using OUTPUT with an INSERT statement </vt:lpstr>
      <vt:lpstr>Other DML Statements</vt:lpstr>
      <vt:lpstr>SUMMARY</vt:lpstr>
      <vt:lpstr>PowerPoint Presentation</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 SQL-STATEMENTS</dc:title>
  <dc:creator>Soundararajan, Veena (Cognizant)</dc:creator>
  <cp:lastModifiedBy>Soundararajan, Veena (Cognizant)</cp:lastModifiedBy>
  <cp:revision>21</cp:revision>
  <dcterms:created xsi:type="dcterms:W3CDTF">2012-09-24T09:52:19Z</dcterms:created>
  <dcterms:modified xsi:type="dcterms:W3CDTF">2012-09-26T02:54:36Z</dcterms:modified>
</cp:coreProperties>
</file>