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4" r:id="rId2"/>
    <p:sldId id="294" r:id="rId3"/>
    <p:sldId id="293" r:id="rId4"/>
    <p:sldId id="286" r:id="rId5"/>
    <p:sldId id="287" r:id="rId6"/>
    <p:sldId id="288" r:id="rId7"/>
    <p:sldId id="289" r:id="rId8"/>
    <p:sldId id="290" r:id="rId9"/>
    <p:sldId id="291" r:id="rId10"/>
    <p:sldId id="257" r:id="rId11"/>
    <p:sldId id="274" r:id="rId12"/>
    <p:sldId id="258" r:id="rId13"/>
    <p:sldId id="262" r:id="rId14"/>
    <p:sldId id="266" r:id="rId15"/>
    <p:sldId id="263" r:id="rId16"/>
    <p:sldId id="264" r:id="rId17"/>
    <p:sldId id="265" r:id="rId18"/>
    <p:sldId id="259" r:id="rId19"/>
    <p:sldId id="275" r:id="rId20"/>
    <p:sldId id="267" r:id="rId21"/>
    <p:sldId id="260" r:id="rId22"/>
    <p:sldId id="261" r:id="rId23"/>
    <p:sldId id="268" r:id="rId24"/>
    <p:sldId id="276" r:id="rId25"/>
    <p:sldId id="279" r:id="rId26"/>
    <p:sldId id="280" r:id="rId27"/>
    <p:sldId id="281" r:id="rId28"/>
    <p:sldId id="295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Permissions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b="0" dirty="0" smtClean="0">
              <a:latin typeface="Gill Sans MT" pitchFamily="34" charset="0"/>
            </a:endParaRP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val="4293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Permissions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Grant</a:t>
            </a:r>
          </a:p>
          <a:p>
            <a:r>
              <a:rPr lang="en-US" sz="2800" dirty="0" smtClean="0"/>
              <a:t>Revoke</a:t>
            </a:r>
          </a:p>
          <a:p>
            <a:r>
              <a:rPr lang="en-US" sz="2800" dirty="0" smtClean="0"/>
              <a:t>Deny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9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61832"/>
              </p:ext>
            </p:extLst>
          </p:nvPr>
        </p:nvGraphicFramePr>
        <p:xfrm>
          <a:off x="1524000" y="152400"/>
          <a:ext cx="6096000" cy="6315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48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 permission </a:t>
                      </a:r>
                      <a:endParaRPr lang="en-US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ALTER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CONTROL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EXECUTE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INSERT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REFERENCES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SELECT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TAKE OWNERSHIP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UPDATE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CHANGE TRACKING</a:t>
                      </a:r>
                    </a:p>
                  </a:txBody>
                  <a:tcPr marL="78828" marR="78828" marT="39414" marB="39414" anchor="ctr"/>
                </a:tc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VIEW DEFINITION</a:t>
                      </a:r>
                    </a:p>
                  </a:txBody>
                  <a:tcPr marL="78828" marR="78828" marT="39414" marB="3941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Grant Permission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grant </a:t>
            </a:r>
            <a:r>
              <a:rPr lang="en-US" dirty="0"/>
              <a:t>permissions on a table, view, table-valued function, stored procedure, extended stored procedure, scalar function, aggregate function, service queue, or synonym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 Syntax:         </a:t>
            </a:r>
          </a:p>
          <a:p>
            <a:pPr marL="0" indent="0">
              <a:buNone/>
            </a:pPr>
            <a:r>
              <a:rPr lang="en-US" sz="2800" i="1" dirty="0"/>
              <a:t>              </a:t>
            </a:r>
            <a:r>
              <a:rPr lang="en-US" sz="2800" dirty="0"/>
              <a:t>GRANT &lt;permission&gt; [ ,...n ]  </a:t>
            </a:r>
            <a:r>
              <a:rPr lang="en-US" sz="2800" dirty="0" smtClean="0"/>
              <a:t>ON </a:t>
            </a:r>
          </a:p>
          <a:p>
            <a:pPr marL="0" indent="0">
              <a:buNone/>
            </a:pPr>
            <a:r>
              <a:rPr lang="en-US" sz="2800" dirty="0" smtClean="0"/>
              <a:t>[ </a:t>
            </a:r>
            <a:r>
              <a:rPr lang="en-US" sz="2800" dirty="0"/>
              <a:t>OBJECT :: ][ </a:t>
            </a:r>
            <a:r>
              <a:rPr lang="en-US" sz="2800" dirty="0" err="1"/>
              <a:t>schema_name</a:t>
            </a:r>
            <a:r>
              <a:rPr lang="en-US" sz="2800" dirty="0"/>
              <a:t> ]. </a:t>
            </a:r>
            <a:r>
              <a:rPr lang="en-US" sz="2800" dirty="0" err="1"/>
              <a:t>object_name</a:t>
            </a:r>
            <a:r>
              <a:rPr lang="en-US" sz="2800" dirty="0"/>
              <a:t> [ ( column [ ,...n ] ) ]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&lt;</a:t>
            </a:r>
            <a:r>
              <a:rPr lang="en-US" sz="2800" dirty="0" err="1"/>
              <a:t>database_principal</a:t>
            </a:r>
            <a:r>
              <a:rPr lang="en-US" sz="2800" dirty="0"/>
              <a:t>&gt; [ ,...n ]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 </a:t>
            </a:r>
            <a:r>
              <a:rPr lang="en-US" sz="2800" dirty="0"/>
              <a:t>WITH GRANT OPTION </a:t>
            </a:r>
            <a:r>
              <a:rPr lang="en-US" sz="2800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[ AS &lt;</a:t>
            </a:r>
            <a:r>
              <a:rPr lang="en-US" sz="2800" dirty="0" err="1"/>
              <a:t>database_principal</a:t>
            </a:r>
            <a:r>
              <a:rPr lang="en-US" sz="2800" dirty="0"/>
              <a:t>&gt; ] </a:t>
            </a:r>
          </a:p>
        </p:txBody>
      </p:sp>
    </p:spTree>
    <p:extLst>
      <p:ext uri="{BB962C8B-B14F-4D97-AF65-F5344CB8AC3E}">
        <p14:creationId xmlns:p14="http://schemas.microsoft.com/office/powerpoint/2010/main" val="27325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Scalar </a:t>
            </a:r>
            <a:r>
              <a:rPr lang="en-US" u="sng" dirty="0" smtClean="0"/>
              <a:t>function: </a:t>
            </a:r>
            <a:r>
              <a:rPr lang="en-US" dirty="0"/>
              <a:t>EXECUTE, REFERENCES.</a:t>
            </a:r>
          </a:p>
          <a:p>
            <a:r>
              <a:rPr lang="en-US" u="sng" dirty="0" smtClean="0"/>
              <a:t>Table-valued function: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r>
              <a:rPr lang="en-US" u="sng" dirty="0"/>
              <a:t>Stored procedure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EXECUTE.</a:t>
            </a:r>
          </a:p>
          <a:p>
            <a:r>
              <a:rPr lang="en-US" u="sng" dirty="0"/>
              <a:t>Table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r>
              <a:rPr lang="en-US" u="sng" dirty="0"/>
              <a:t>View 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&lt;permission&gt; </a:t>
            </a:r>
            <a:r>
              <a:rPr lang="en-US" sz="2800" dirty="0" smtClean="0"/>
              <a:t>: Specifies the permission</a:t>
            </a:r>
          </a:p>
          <a:p>
            <a:endParaRPr lang="en-US" sz="2800" dirty="0" smtClean="0"/>
          </a:p>
          <a:p>
            <a:r>
              <a:rPr lang="en-US" sz="2800" i="1" u="sng" dirty="0" smtClean="0"/>
              <a:t>ON </a:t>
            </a:r>
            <a:r>
              <a:rPr lang="en-US" sz="2800" i="1" u="sng" dirty="0"/>
              <a:t>[ OBJECT :: ] [ </a:t>
            </a:r>
            <a:r>
              <a:rPr lang="en-US" sz="2800" i="1" u="sng" dirty="0" err="1"/>
              <a:t>schema_name</a:t>
            </a:r>
            <a:r>
              <a:rPr lang="en-US" sz="2800" i="1" u="sng" dirty="0"/>
              <a:t> ] . </a:t>
            </a:r>
            <a:r>
              <a:rPr lang="en-US" sz="2800" i="1" u="sng" dirty="0" err="1" smtClean="0"/>
              <a:t>object_name</a:t>
            </a:r>
            <a:r>
              <a:rPr lang="en-US" sz="2800" i="1" dirty="0" smtClean="0"/>
              <a:t>:         			</a:t>
            </a:r>
            <a:r>
              <a:rPr lang="en-US" sz="2800" dirty="0" smtClean="0"/>
              <a:t>Specifies </a:t>
            </a:r>
            <a:r>
              <a:rPr lang="en-US" sz="2800" dirty="0"/>
              <a:t>the object on which the </a:t>
            </a:r>
            <a:r>
              <a:rPr lang="en-US" sz="2800" dirty="0" smtClean="0"/>
              <a:t> permission </a:t>
            </a:r>
            <a:r>
              <a:rPr lang="en-US" sz="2800" dirty="0"/>
              <a:t>is being granted.</a:t>
            </a:r>
          </a:p>
          <a:p>
            <a:r>
              <a:rPr lang="en-US" sz="2800" dirty="0" smtClean="0"/>
              <a:t> </a:t>
            </a:r>
            <a:r>
              <a:rPr lang="en-US" sz="2800" i="1" u="sng" dirty="0"/>
              <a:t>&lt;</a:t>
            </a:r>
            <a:r>
              <a:rPr lang="en-US" sz="2800" i="1" u="sng" dirty="0" err="1"/>
              <a:t>database_principal</a:t>
            </a:r>
            <a:r>
              <a:rPr lang="en-US" sz="2800" i="1" u="sng" dirty="0"/>
              <a:t>&gt; </a:t>
            </a:r>
            <a:r>
              <a:rPr lang="en-US" sz="2800" i="1" u="sng" dirty="0" smtClean="0"/>
              <a:t>:</a:t>
            </a:r>
          </a:p>
          <a:p>
            <a:pPr marL="6858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</a:t>
            </a:r>
            <a:r>
              <a:rPr lang="en-US" sz="2800" dirty="0" smtClean="0"/>
              <a:t>Specifies </a:t>
            </a:r>
            <a:r>
              <a:rPr lang="en-US" sz="2800" dirty="0"/>
              <a:t>the principal to which the permission is being granted</a:t>
            </a:r>
            <a:r>
              <a:rPr lang="en-US" sz="2800" dirty="0" smtClean="0"/>
              <a:t>. [ either server or database].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7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Grant Option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</a:t>
            </a:r>
            <a:r>
              <a:rPr lang="en-US" dirty="0"/>
              <a:t>that the principal will also be given the ability to grant the specified permission to other </a:t>
            </a:r>
            <a:r>
              <a:rPr lang="en-US" dirty="0" smtClean="0"/>
              <a:t>principals.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 [  with grant option ]</a:t>
            </a:r>
          </a:p>
          <a:p>
            <a:pPr marL="6858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AS &lt;database principal 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60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572000"/>
          </a:xfrm>
        </p:spPr>
        <p:txBody>
          <a:bodyPr/>
          <a:lstStyle/>
          <a:p>
            <a:r>
              <a:rPr lang="en-US" b="1" dirty="0"/>
              <a:t>A. Granting SELECT permission on a </a:t>
            </a:r>
            <a:r>
              <a:rPr lang="en-US" b="1" dirty="0" smtClean="0"/>
              <a:t>table</a:t>
            </a:r>
          </a:p>
          <a:p>
            <a:pPr marL="397764" lvl="1" indent="0">
              <a:buNone/>
            </a:pPr>
            <a:endParaRPr lang="en-US" sz="2400" i="1" dirty="0" smtClean="0"/>
          </a:p>
          <a:p>
            <a:pPr marL="397764" lvl="1" indent="0">
              <a:buNone/>
            </a:pPr>
            <a:endParaRPr lang="en-US" sz="2400" i="1" dirty="0"/>
          </a:p>
          <a:p>
            <a:pPr marL="397764" lvl="1" indent="0">
              <a:buNone/>
            </a:pPr>
            <a:r>
              <a:rPr lang="en-US" sz="2400" i="1" dirty="0" smtClean="0"/>
              <a:t>                         USE </a:t>
            </a:r>
            <a:r>
              <a:rPr lang="en-US" sz="2400" i="1" dirty="0"/>
              <a:t>AdventureWorks2012</a:t>
            </a:r>
            <a:r>
              <a:rPr lang="en-US" sz="2400" i="1" dirty="0" smtClean="0"/>
              <a:t>;</a:t>
            </a:r>
          </a:p>
          <a:p>
            <a:pPr marL="397764" lvl="1" indent="0">
              <a:buNone/>
            </a:pPr>
            <a:r>
              <a:rPr lang="en-US" sz="2400" i="1" dirty="0" smtClean="0"/>
              <a:t>                  GRANT </a:t>
            </a:r>
            <a:r>
              <a:rPr lang="en-US" sz="2400" i="1" dirty="0"/>
              <a:t>SELECT ON OBJECT::</a:t>
            </a:r>
            <a:r>
              <a:rPr lang="en-US" sz="2400" i="1" dirty="0" err="1" smtClean="0"/>
              <a:t>Person.Address</a:t>
            </a:r>
            <a:endParaRPr lang="en-US" sz="2400" i="1" dirty="0" smtClean="0"/>
          </a:p>
          <a:p>
            <a:pPr marL="397764" lvl="1" indent="0">
              <a:buNone/>
            </a:pPr>
            <a:r>
              <a:rPr lang="en-US" sz="2400" i="1" dirty="0" smtClean="0"/>
              <a:t>                                       TO </a:t>
            </a:r>
            <a:r>
              <a:rPr lang="en-US" sz="2400" i="1" dirty="0" err="1"/>
              <a:t>RosaQdM</a:t>
            </a:r>
            <a:r>
              <a:rPr lang="en-US" sz="2400" i="1" dirty="0"/>
              <a:t>; </a:t>
            </a:r>
            <a:endParaRPr lang="en-US" sz="2400" i="1" dirty="0" smtClean="0"/>
          </a:p>
          <a:p>
            <a:pPr marL="397764" lvl="1" indent="0">
              <a:buNone/>
            </a:pPr>
            <a:r>
              <a:rPr lang="en-US" sz="2400" i="1" dirty="0" smtClean="0"/>
              <a:t>                                                     GO </a:t>
            </a:r>
            <a:endParaRPr lang="en-US" sz="2400" i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Revokes permissions on a table, view, table-valued function, stored procedure, extended stored procedure, scalar function, aggregate function, service queue, or synonym. </a:t>
            </a:r>
            <a:endParaRPr lang="en-US" dirty="0" smtClean="0"/>
          </a:p>
          <a:p>
            <a:r>
              <a:rPr lang="en-US" sz="2800" i="1" dirty="0" smtClean="0"/>
              <a:t>Syntax:</a:t>
            </a:r>
            <a:endParaRPr lang="en-US" sz="2800" i="1" dirty="0"/>
          </a:p>
          <a:p>
            <a:pPr marL="0" indent="0">
              <a:buNone/>
            </a:pPr>
            <a:r>
              <a:rPr lang="en-US" sz="2400" i="1" dirty="0" smtClean="0"/>
              <a:t>            REVOKE </a:t>
            </a:r>
            <a:r>
              <a:rPr lang="en-US" sz="2400" i="1" dirty="0"/>
              <a:t>[ GRANT OPTION FOR ] &lt;permission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r>
              <a:rPr lang="en-US" sz="2400" i="1" dirty="0" smtClean="0"/>
              <a:t>             ON </a:t>
            </a:r>
            <a:r>
              <a:rPr lang="en-US" sz="2400" i="1" dirty="0"/>
              <a:t>[ OBJECT :: ][ </a:t>
            </a:r>
            <a:r>
              <a:rPr lang="en-US" sz="2400" i="1" dirty="0" err="1"/>
              <a:t>schema_name</a:t>
            </a:r>
            <a:r>
              <a:rPr lang="en-US" sz="2400" i="1" dirty="0"/>
              <a:t> ]. </a:t>
            </a:r>
            <a:r>
              <a:rPr lang="en-US" sz="2400" i="1" dirty="0" err="1"/>
              <a:t>object_name</a:t>
            </a:r>
            <a:r>
              <a:rPr lang="en-US" sz="2400" i="1" dirty="0"/>
              <a:t> [ ( column </a:t>
            </a:r>
            <a:r>
              <a:rPr lang="en-US" sz="2400" i="1" dirty="0" smtClean="0"/>
              <a:t>	[ </a:t>
            </a:r>
            <a:r>
              <a:rPr lang="en-US" sz="2400" i="1" dirty="0"/>
              <a:t>,...n ] ) ] 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	{ </a:t>
            </a:r>
            <a:r>
              <a:rPr lang="en-US" sz="2400" i="1" dirty="0"/>
              <a:t>FROM | TO } &lt;</a:t>
            </a:r>
            <a:r>
              <a:rPr lang="en-US" sz="2400" i="1" dirty="0" err="1"/>
              <a:t>database_principal</a:t>
            </a:r>
            <a:r>
              <a:rPr lang="en-US" sz="2400" i="1" dirty="0"/>
              <a:t>&gt; [ ,...n </a:t>
            </a:r>
            <a:r>
              <a:rPr lang="en-US" sz="2400" i="1" dirty="0" smtClean="0"/>
              <a:t>]</a:t>
            </a:r>
          </a:p>
          <a:p>
            <a:pPr marL="0" indent="0">
              <a:buNone/>
            </a:pPr>
            <a:r>
              <a:rPr lang="en-US" sz="2400" i="1" dirty="0" smtClean="0"/>
              <a:t>	 </a:t>
            </a:r>
            <a:r>
              <a:rPr lang="en-US" sz="2400" i="1" dirty="0"/>
              <a:t>[ CASCADE ] [ AS &lt;</a:t>
            </a:r>
            <a:r>
              <a:rPr lang="en-US" sz="2400" i="1" dirty="0" err="1"/>
              <a:t>database_principal</a:t>
            </a:r>
            <a:r>
              <a:rPr lang="en-US" sz="2400" i="1" dirty="0"/>
              <a:t>&gt; ] </a:t>
            </a:r>
          </a:p>
        </p:txBody>
      </p:sp>
    </p:spTree>
    <p:extLst>
      <p:ext uri="{BB962C8B-B14F-4D97-AF65-F5344CB8AC3E}">
        <p14:creationId xmlns:p14="http://schemas.microsoft.com/office/powerpoint/2010/main" val="176398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USE AdventureWorks2012;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REVOKE SELECT  ON 	OBJECT</a:t>
            </a:r>
            <a:r>
              <a:rPr lang="en-US" dirty="0"/>
              <a:t>::</a:t>
            </a:r>
            <a:r>
              <a:rPr lang="en-US" dirty="0" err="1"/>
              <a:t>Person.Address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RosaQdM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/>
              <a:t>GO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11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function </a:t>
            </a:r>
            <a:r>
              <a:rPr lang="en-US" dirty="0" smtClean="0"/>
              <a:t>: </a:t>
            </a:r>
            <a:r>
              <a:rPr lang="en-US" dirty="0"/>
              <a:t>EXECUTE, REFERENCES.</a:t>
            </a:r>
          </a:p>
          <a:p>
            <a:r>
              <a:rPr lang="en-US" dirty="0"/>
              <a:t>Table-valued </a:t>
            </a:r>
            <a:r>
              <a:rPr lang="en-US" dirty="0" smtClean="0"/>
              <a:t>function: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Stored </a:t>
            </a:r>
            <a:r>
              <a:rPr lang="en-US" dirty="0" smtClean="0"/>
              <a:t>Procedure: </a:t>
            </a:r>
            <a:r>
              <a:rPr lang="en-US" dirty="0"/>
              <a:t>EXECUTE.</a:t>
            </a:r>
          </a:p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View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6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Denies permissions on a member of the OBJECT class of </a:t>
            </a:r>
            <a:r>
              <a:rPr lang="en-US" dirty="0" err="1" smtClean="0"/>
              <a:t>securables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Members </a:t>
            </a:r>
            <a:r>
              <a:rPr lang="en-US" dirty="0"/>
              <a:t>of the OBJECT class</a:t>
            </a:r>
            <a:r>
              <a:rPr lang="en-US" dirty="0" smtClean="0"/>
              <a:t>:</a:t>
            </a:r>
          </a:p>
          <a:p>
            <a:pPr lvl="4">
              <a:buFont typeface="Courier New" pitchFamily="49" charset="0"/>
              <a:buChar char="o"/>
            </a:pPr>
            <a:r>
              <a:rPr lang="en-US" dirty="0" smtClean="0"/>
              <a:t>  </a:t>
            </a:r>
            <a:r>
              <a:rPr lang="en-US" sz="2800" i="1" dirty="0" smtClean="0"/>
              <a:t>Tables,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Views,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Stored Procedures,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 Functions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i="1" dirty="0" smtClean="0"/>
              <a:t>   Synonyms.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20251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Syntax:</a:t>
            </a:r>
          </a:p>
          <a:p>
            <a:pPr marL="0" indent="0">
              <a:buNone/>
            </a:pPr>
            <a:r>
              <a:rPr lang="en-US" sz="2800" i="1" dirty="0"/>
              <a:t>                    DENY &lt;permission&gt; [ ,...n ]</a:t>
            </a:r>
          </a:p>
          <a:p>
            <a:pPr marL="0" indent="0">
              <a:buNone/>
            </a:pPr>
            <a:r>
              <a:rPr lang="en-US" sz="2800" i="1" dirty="0"/>
              <a:t>                    ON [ OBJECT :: ][ </a:t>
            </a:r>
            <a:r>
              <a:rPr lang="en-US" sz="2800" i="1" dirty="0" err="1"/>
              <a:t>schema_name</a:t>
            </a:r>
            <a:r>
              <a:rPr lang="en-US" sz="2800" i="1" dirty="0"/>
              <a:t> ]. </a:t>
            </a:r>
            <a:r>
              <a:rPr lang="en-US" sz="2800" i="1" dirty="0" err="1"/>
              <a:t>object_name</a:t>
            </a:r>
            <a:r>
              <a:rPr lang="en-US" sz="2800" i="1" dirty="0"/>
              <a:t> [ ( 	       column [ ,...n ] ) ] </a:t>
            </a:r>
          </a:p>
          <a:p>
            <a:pPr marL="0" indent="0">
              <a:buNone/>
            </a:pPr>
            <a:r>
              <a:rPr lang="en-US" sz="2800" i="1" dirty="0"/>
              <a:t>                    TO &lt;</a:t>
            </a:r>
            <a:r>
              <a:rPr lang="en-US" sz="2800" i="1" dirty="0" err="1"/>
              <a:t>database_principal</a:t>
            </a:r>
            <a:r>
              <a:rPr lang="en-US" sz="2800" i="1" dirty="0"/>
              <a:t>&gt; [ ,...n ] </a:t>
            </a:r>
          </a:p>
          <a:p>
            <a:pPr marL="0" indent="0">
              <a:buNone/>
            </a:pPr>
            <a:r>
              <a:rPr lang="en-US" sz="2800" i="1" dirty="0"/>
              <a:t>                    [ CASCADE ] [ AS &lt;</a:t>
            </a:r>
            <a:r>
              <a:rPr lang="en-US" sz="2800" i="1" dirty="0" err="1"/>
              <a:t>database_principal</a:t>
            </a:r>
            <a:r>
              <a:rPr lang="en-US" sz="2800" i="1" dirty="0"/>
              <a:t>&gt; 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Deny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Scalar </a:t>
            </a:r>
            <a:r>
              <a:rPr lang="en-US" b="1" dirty="0" smtClean="0"/>
              <a:t>function: </a:t>
            </a:r>
            <a:r>
              <a:rPr lang="en-US" dirty="0"/>
              <a:t>EXECUTE, REFERENCES.</a:t>
            </a:r>
          </a:p>
          <a:p>
            <a:r>
              <a:rPr lang="en-US" dirty="0"/>
              <a:t>Table-valued function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Stored Procedure </a:t>
            </a:r>
            <a:r>
              <a:rPr lang="en-US" dirty="0" smtClean="0"/>
              <a:t>: </a:t>
            </a:r>
            <a:r>
              <a:rPr lang="en-US" dirty="0"/>
              <a:t>EXECUTE.</a:t>
            </a:r>
          </a:p>
          <a:p>
            <a:r>
              <a:rPr lang="en-US" dirty="0"/>
              <a:t>Table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r>
              <a:rPr lang="en-US" dirty="0"/>
              <a:t>View </a:t>
            </a:r>
            <a:r>
              <a:rPr lang="en-US" dirty="0" smtClean="0"/>
              <a:t>: </a:t>
            </a:r>
            <a:r>
              <a:rPr lang="en-US" dirty="0"/>
              <a:t>DELETE, INSERT, REFERENCES, SELECT,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1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USE AdventureWorks2012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DENY SELECT ON </a:t>
            </a:r>
            <a:r>
              <a:rPr lang="en-US" dirty="0" smtClean="0"/>
              <a:t>	OBJECT</a:t>
            </a:r>
            <a:r>
              <a:rPr lang="en-US" dirty="0"/>
              <a:t>::</a:t>
            </a:r>
            <a:r>
              <a:rPr lang="en-US" dirty="0" err="1" smtClean="0"/>
              <a:t>Person.Address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RosaQdM</a:t>
            </a:r>
            <a:r>
              <a:rPr lang="en-US" dirty="0"/>
              <a:t>;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GO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9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Permissions </a:t>
            </a:r>
            <a:r>
              <a:rPr lang="en-US" dirty="0" err="1" smtClean="0"/>
              <a:t>vs</a:t>
            </a:r>
            <a:r>
              <a:rPr lang="en-US" dirty="0" smtClean="0"/>
              <a:t>    Effective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user’s </a:t>
            </a:r>
            <a:r>
              <a:rPr lang="en-US" b="1" dirty="0"/>
              <a:t>effective permissions</a:t>
            </a:r>
            <a:r>
              <a:rPr lang="en-US" dirty="0"/>
              <a:t> to a specific object </a:t>
            </a:r>
            <a:r>
              <a:rPr lang="en-US" dirty="0" smtClean="0"/>
              <a:t> consists </a:t>
            </a:r>
            <a:r>
              <a:rPr lang="en-US" dirty="0"/>
              <a:t>of the permissions explicitly granted to the user and the permissions derived from the user groups that the user belongs </a:t>
            </a:r>
            <a:r>
              <a:rPr lang="en-US" dirty="0" smtClean="0"/>
              <a:t>to.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7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          User1 </a:t>
            </a:r>
            <a:r>
              <a:rPr lang="en-US" dirty="0"/>
              <a:t>is a member of </a:t>
            </a:r>
            <a:r>
              <a:rPr lang="en-US" dirty="0" smtClean="0"/>
              <a:t>Group A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User2 </a:t>
            </a:r>
            <a:r>
              <a:rPr lang="en-US" dirty="0"/>
              <a:t>is a member of </a:t>
            </a:r>
            <a:r>
              <a:rPr lang="en-US" dirty="0" smtClean="0"/>
              <a:t>Group A </a:t>
            </a:r>
            <a:r>
              <a:rPr lang="en-US" dirty="0"/>
              <a:t>and </a:t>
            </a:r>
            <a:r>
              <a:rPr lang="en-US" dirty="0" smtClean="0"/>
              <a:t>Group B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 smtClean="0"/>
              <a:t>            Group A  - SELECT permission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       Group B - </a:t>
            </a:r>
            <a:r>
              <a:rPr lang="en-US" dirty="0"/>
              <a:t>INSERT permission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If no permission is granted explicitly to User1 and User2, their </a:t>
            </a:r>
            <a:r>
              <a:rPr lang="en-US" u="sng" dirty="0"/>
              <a:t>explicit permissions </a:t>
            </a:r>
            <a:r>
              <a:rPr lang="en-US" u="sng" dirty="0" smtClean="0"/>
              <a:t>is none</a:t>
            </a:r>
            <a:r>
              <a:rPr lang="en-US" dirty="0" smtClean="0"/>
              <a:t>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83560"/>
            <a:ext cx="8763000" cy="4572000"/>
          </a:xfrm>
        </p:spPr>
        <p:txBody>
          <a:bodyPr/>
          <a:lstStyle/>
          <a:p>
            <a:r>
              <a:rPr lang="en-US" dirty="0" smtClean="0"/>
              <a:t>Their Effective permissions :</a:t>
            </a:r>
          </a:p>
          <a:p>
            <a:pPr marL="68580" indent="0">
              <a:buNone/>
            </a:pPr>
            <a:r>
              <a:rPr lang="en-US" dirty="0" smtClean="0"/>
              <a:t>        User1 - </a:t>
            </a:r>
            <a:r>
              <a:rPr lang="en-US" dirty="0"/>
              <a:t>effective SELECT permission </a:t>
            </a:r>
            <a:r>
              <a:rPr lang="en-US" dirty="0" smtClean="0"/>
              <a:t> </a:t>
            </a:r>
            <a:r>
              <a:rPr lang="en-US" dirty="0"/>
              <a:t>inherited </a:t>
            </a:r>
            <a:r>
              <a:rPr lang="en-US" dirty="0" smtClean="0"/>
              <a:t>       		from Group A.</a:t>
            </a:r>
          </a:p>
          <a:p>
            <a:pPr marL="68580" indent="0">
              <a:buNone/>
            </a:pPr>
            <a:r>
              <a:rPr lang="en-US" dirty="0" smtClean="0"/>
              <a:t>      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User2 - </a:t>
            </a:r>
            <a:r>
              <a:rPr lang="en-US" dirty="0"/>
              <a:t>effective SELECT and INSERT permissions </a:t>
            </a:r>
            <a:r>
              <a:rPr lang="en-US" dirty="0" smtClean="0"/>
              <a:t> 		inherited </a:t>
            </a:r>
            <a:r>
              <a:rPr lang="en-US" dirty="0"/>
              <a:t>from </a:t>
            </a:r>
            <a:r>
              <a:rPr lang="en-US" dirty="0" smtClean="0"/>
              <a:t>Group A and Group B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52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permissions:</a:t>
            </a:r>
          </a:p>
          <a:p>
            <a:pPr lvl="1"/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Effective</a:t>
            </a:r>
          </a:p>
          <a:p>
            <a:r>
              <a:rPr lang="en-US" dirty="0" smtClean="0"/>
              <a:t>Explicit Permissions are directly granting permissions by a user to another user.</a:t>
            </a:r>
          </a:p>
          <a:p>
            <a:r>
              <a:rPr lang="en-US" dirty="0" smtClean="0"/>
              <a:t>Effective Permissions are inherited by default.</a:t>
            </a:r>
          </a:p>
        </p:txBody>
      </p:sp>
    </p:spTree>
    <p:extLst>
      <p:ext uri="{BB962C8B-B14F-4D97-AF65-F5344CB8AC3E}">
        <p14:creationId xmlns:p14="http://schemas.microsoft.com/office/powerpoint/2010/main" val="31329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8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to know </a:t>
            </a:r>
          </a:p>
          <a:p>
            <a:pPr lvl="1"/>
            <a:r>
              <a:rPr lang="en-US" sz="2400" dirty="0" smtClean="0"/>
              <a:t>What are Permissions?</a:t>
            </a:r>
          </a:p>
          <a:p>
            <a:pPr lvl="1"/>
            <a:r>
              <a:rPr lang="en-US" sz="2400" dirty="0" smtClean="0"/>
              <a:t>What are database </a:t>
            </a:r>
            <a:r>
              <a:rPr lang="en-US" sz="2400" dirty="0" smtClean="0"/>
              <a:t>principals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Types of Permissions ?</a:t>
            </a:r>
          </a:p>
          <a:p>
            <a:pPr lvl="1"/>
            <a:r>
              <a:rPr lang="en-US" sz="2400" dirty="0" smtClean="0"/>
              <a:t>How to give Permissions manually ?</a:t>
            </a:r>
          </a:p>
          <a:p>
            <a:pPr marL="34448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36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SQL Server securable has associated permissions that can be granted to a </a:t>
            </a:r>
            <a:r>
              <a:rPr lang="en-US" dirty="0" smtClean="0"/>
              <a:t>principal.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sz="2200" i="1" dirty="0" smtClean="0"/>
              <a:t>SELECT </a:t>
            </a:r>
            <a:r>
              <a:rPr lang="en-US" sz="2200" i="1" dirty="0"/>
              <a:t>* FROM </a:t>
            </a:r>
            <a:r>
              <a:rPr lang="en-US" sz="2200" i="1" dirty="0" err="1"/>
              <a:t>fn_builtin_permissions</a:t>
            </a:r>
            <a:r>
              <a:rPr lang="en-US" sz="2200" i="1" dirty="0"/>
              <a:t>(default</a:t>
            </a:r>
            <a:r>
              <a:rPr lang="en-US" sz="2200" i="1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Will return all the </a:t>
            </a:r>
            <a:r>
              <a:rPr lang="en-US" dirty="0" err="1" smtClean="0"/>
              <a:t>permissons</a:t>
            </a:r>
            <a:r>
              <a:rPr lang="en-US" dirty="0" smtClean="0"/>
              <a:t>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ction Button: Custom 4">
            <a:hlinkClick r:id="" action="ppaction://hlinkshowjump?jump=nextslide" highlightClick="1"/>
          </p:cNvPr>
          <p:cNvSpPr/>
          <p:nvPr/>
        </p:nvSpPr>
        <p:spPr bwMode="auto">
          <a:xfrm>
            <a:off x="3124200" y="1752600"/>
            <a:ext cx="1295400" cy="457200"/>
          </a:xfrm>
          <a:prstGeom prst="actionButtonBlan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AS &lt;</a:t>
            </a:r>
            <a:r>
              <a:rPr lang="en-US" dirty="0" err="1"/>
              <a:t>database_principal</a:t>
            </a:r>
            <a:r>
              <a:rPr lang="en-US" dirty="0"/>
              <a:t>&gt; Specifies a principal from which the principal executing this query derives its right to deny the permission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/>
              <a:t>Database_user</a:t>
            </a:r>
            <a:r>
              <a:rPr lang="en-US" dirty="0"/>
              <a:t> Specifies a database user.</a:t>
            </a:r>
          </a:p>
          <a:p>
            <a:r>
              <a:rPr lang="en-US" dirty="0" err="1"/>
              <a:t>Database_role</a:t>
            </a:r>
            <a:r>
              <a:rPr lang="en-US" dirty="0"/>
              <a:t> Specifies a database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7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Application_role</a:t>
            </a:r>
            <a:r>
              <a:rPr lang="en-US" dirty="0"/>
              <a:t> </a:t>
            </a:r>
            <a:r>
              <a:rPr lang="en-US" dirty="0" smtClean="0"/>
              <a:t>:Specifies </a:t>
            </a:r>
            <a:r>
              <a:rPr lang="en-US" dirty="0"/>
              <a:t>an application role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err="1"/>
              <a:t>Database_user_mapped_to_Windows_User</a:t>
            </a:r>
            <a:r>
              <a:rPr lang="en-US" u="sng" dirty="0"/>
              <a:t> </a:t>
            </a:r>
            <a:r>
              <a:rPr lang="en-US" dirty="0"/>
              <a:t>Specifies a database user mapped to a Windows user.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Database_user_mapped_to_Windows_Group</a:t>
            </a:r>
            <a:r>
              <a:rPr lang="en-US" dirty="0"/>
              <a:t> Specifies a database user mapped to a Windows group.</a:t>
            </a:r>
          </a:p>
          <a:p>
            <a:r>
              <a:rPr lang="en-US" dirty="0" err="1"/>
              <a:t>Database_user_mapped_to_certificate</a:t>
            </a:r>
            <a:r>
              <a:rPr lang="en-US" dirty="0"/>
              <a:t> Specifies a database user mapped to a certificate.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Database_user_mapped_to_asymmetric_key</a:t>
            </a:r>
            <a:r>
              <a:rPr lang="en-US" dirty="0"/>
              <a:t> Specifies a database user mapped to an asymmetric key.</a:t>
            </a:r>
          </a:p>
          <a:p>
            <a:r>
              <a:rPr lang="en-US" dirty="0" err="1"/>
              <a:t>Database_user_with_no_login</a:t>
            </a:r>
            <a:r>
              <a:rPr lang="en-US" dirty="0"/>
              <a:t> Specifies a database user with no corresponding server-level principal.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414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213</TotalTime>
  <Words>782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Object Permissions</vt:lpstr>
      <vt:lpstr>About the Author</vt:lpstr>
      <vt:lpstr>Icons Used</vt:lpstr>
      <vt:lpstr>Objective</vt:lpstr>
      <vt:lpstr>Permissions</vt:lpstr>
      <vt:lpstr>Database Principal</vt:lpstr>
      <vt:lpstr>Database Principals</vt:lpstr>
      <vt:lpstr>Database Principals</vt:lpstr>
      <vt:lpstr>Database Principals</vt:lpstr>
      <vt:lpstr>Permissions</vt:lpstr>
      <vt:lpstr>PowerPoint Presentation</vt:lpstr>
      <vt:lpstr>Grant Permission</vt:lpstr>
      <vt:lpstr>Grant :</vt:lpstr>
      <vt:lpstr>Grant All:</vt:lpstr>
      <vt:lpstr>Grant :</vt:lpstr>
      <vt:lpstr>With Grant Option </vt:lpstr>
      <vt:lpstr>Examples:</vt:lpstr>
      <vt:lpstr>Revoke</vt:lpstr>
      <vt:lpstr>Example</vt:lpstr>
      <vt:lpstr>Revoke All</vt:lpstr>
      <vt:lpstr>Deny</vt:lpstr>
      <vt:lpstr>Deny</vt:lpstr>
      <vt:lpstr>Deny All</vt:lpstr>
      <vt:lpstr>Example</vt:lpstr>
      <vt:lpstr>Explicit Permissions vs    Effective Permissions</vt:lpstr>
      <vt:lpstr>Example</vt:lpstr>
      <vt:lpstr>Example</vt:lpstr>
      <vt:lpstr>Questions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PERMISSIONS</dc:title>
  <cp:lastModifiedBy>Nicholson, Rebeckah (Cognizant)</cp:lastModifiedBy>
  <cp:revision>19</cp:revision>
  <dcterms:created xsi:type="dcterms:W3CDTF">2006-08-16T00:00:00Z</dcterms:created>
  <dcterms:modified xsi:type="dcterms:W3CDTF">2012-10-12T02:57:49Z</dcterms:modified>
</cp:coreProperties>
</file>