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9"/>
  </p:notesMasterIdLst>
  <p:sldIdLst>
    <p:sldId id="258" r:id="rId5"/>
    <p:sldId id="267" r:id="rId6"/>
    <p:sldId id="307" r:id="rId7"/>
    <p:sldId id="310" r:id="rId8"/>
    <p:sldId id="482" r:id="rId9"/>
    <p:sldId id="419" r:id="rId10"/>
    <p:sldId id="455" r:id="rId11"/>
    <p:sldId id="463" r:id="rId12"/>
    <p:sldId id="454" r:id="rId13"/>
    <p:sldId id="467" r:id="rId14"/>
    <p:sldId id="464" r:id="rId15"/>
    <p:sldId id="469" r:id="rId16"/>
    <p:sldId id="468" r:id="rId17"/>
    <p:sldId id="470" r:id="rId18"/>
    <p:sldId id="457" r:id="rId19"/>
    <p:sldId id="456" r:id="rId20"/>
    <p:sldId id="459" r:id="rId21"/>
    <p:sldId id="483" r:id="rId22"/>
    <p:sldId id="460" r:id="rId23"/>
    <p:sldId id="471" r:id="rId24"/>
    <p:sldId id="472" r:id="rId25"/>
    <p:sldId id="475" r:id="rId26"/>
    <p:sldId id="476" r:id="rId27"/>
    <p:sldId id="477" r:id="rId28"/>
    <p:sldId id="478" r:id="rId29"/>
    <p:sldId id="485" r:id="rId30"/>
    <p:sldId id="473" r:id="rId31"/>
    <p:sldId id="474" r:id="rId32"/>
    <p:sldId id="479" r:id="rId33"/>
    <p:sldId id="480" r:id="rId34"/>
    <p:sldId id="481" r:id="rId35"/>
    <p:sldId id="484" r:id="rId36"/>
    <p:sldId id="279" r:id="rId37"/>
    <p:sldId id="304" r:id="rId38"/>
  </p:sldIdLst>
  <p:sldSz cx="9144000" cy="6858000" type="screen4x3"/>
  <p:notesSz cx="7315200" cy="9601200"/>
  <p:defaultTextStyle>
    <a:defPPr>
      <a:defRPr lang="en-US"/>
    </a:defPPr>
    <a:lvl1pPr algn="ctr" rtl="0" fontAlgn="base">
      <a:spcBef>
        <a:spcPct val="0"/>
      </a:spcBef>
      <a:spcAft>
        <a:spcPct val="0"/>
      </a:spcAft>
      <a:defRPr b="1" kern="1200">
        <a:solidFill>
          <a:schemeClr val="tx1"/>
        </a:solidFill>
        <a:latin typeface="Arial" charset="0"/>
        <a:ea typeface="+mn-ea"/>
        <a:cs typeface="+mn-cs"/>
      </a:defRPr>
    </a:lvl1pPr>
    <a:lvl2pPr marL="457200" algn="ctr" rtl="0" fontAlgn="base">
      <a:spcBef>
        <a:spcPct val="0"/>
      </a:spcBef>
      <a:spcAft>
        <a:spcPct val="0"/>
      </a:spcAft>
      <a:defRPr b="1" kern="1200">
        <a:solidFill>
          <a:schemeClr val="tx1"/>
        </a:solidFill>
        <a:latin typeface="Arial" charset="0"/>
        <a:ea typeface="+mn-ea"/>
        <a:cs typeface="+mn-cs"/>
      </a:defRPr>
    </a:lvl2pPr>
    <a:lvl3pPr marL="914400" algn="ctr" rtl="0" fontAlgn="base">
      <a:spcBef>
        <a:spcPct val="0"/>
      </a:spcBef>
      <a:spcAft>
        <a:spcPct val="0"/>
      </a:spcAft>
      <a:defRPr b="1" kern="1200">
        <a:solidFill>
          <a:schemeClr val="tx1"/>
        </a:solidFill>
        <a:latin typeface="Arial" charset="0"/>
        <a:ea typeface="+mn-ea"/>
        <a:cs typeface="+mn-cs"/>
      </a:defRPr>
    </a:lvl3pPr>
    <a:lvl4pPr marL="1371600" algn="ctr" rtl="0" fontAlgn="base">
      <a:spcBef>
        <a:spcPct val="0"/>
      </a:spcBef>
      <a:spcAft>
        <a:spcPct val="0"/>
      </a:spcAft>
      <a:defRPr b="1" kern="1200">
        <a:solidFill>
          <a:schemeClr val="tx1"/>
        </a:solidFill>
        <a:latin typeface="Arial" charset="0"/>
        <a:ea typeface="+mn-ea"/>
        <a:cs typeface="+mn-cs"/>
      </a:defRPr>
    </a:lvl4pPr>
    <a:lvl5pPr marL="1828800" algn="ctr"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2D9F01"/>
    <a:srgbClr val="209D03"/>
    <a:srgbClr val="287094"/>
    <a:srgbClr val="095295"/>
    <a:srgbClr val="D8750D"/>
    <a:srgbClr val="90B5D2"/>
    <a:srgbClr val="3BCB0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868" autoAdjust="0"/>
    <p:restoredTop sz="81574" autoAdjust="0"/>
  </p:normalViewPr>
  <p:slideViewPr>
    <p:cSldViewPr>
      <p:cViewPr>
        <p:scale>
          <a:sx n="60" d="100"/>
          <a:sy n="60" d="100"/>
        </p:scale>
        <p:origin x="-1770" y="-72"/>
      </p:cViewPr>
      <p:guideLst>
        <p:guide orient="horz" pos="2160"/>
        <p:guide pos="2880"/>
      </p:guideLst>
    </p:cSldViewPr>
  </p:slideViewPr>
  <p:outlineViewPr>
    <p:cViewPr>
      <p:scale>
        <a:sx n="33" d="100"/>
        <a:sy n="33" d="100"/>
      </p:scale>
      <p:origin x="0" y="3312"/>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1740" y="-9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36" tIns="48318" rIns="96636" bIns="48318" numCol="1" anchor="t" anchorCtr="0" compatLnSpc="1">
            <a:prstTxWarp prst="textNoShape">
              <a:avLst/>
            </a:prstTxWarp>
          </a:bodyPr>
          <a:lstStyle>
            <a:lvl1pPr algn="l" defTabSz="966788">
              <a:defRPr sz="1300" b="0"/>
            </a:lvl1pPr>
          </a:lstStyle>
          <a:p>
            <a:pPr>
              <a:defRPr/>
            </a:pPr>
            <a:endParaRPr lang="en-US" dirty="0"/>
          </a:p>
        </p:txBody>
      </p:sp>
      <p:sp>
        <p:nvSpPr>
          <p:cNvPr id="34819"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636" tIns="48318" rIns="96636" bIns="48318" numCol="1" anchor="t" anchorCtr="0" compatLnSpc="1">
            <a:prstTxWarp prst="textNoShape">
              <a:avLst/>
            </a:prstTxWarp>
          </a:bodyPr>
          <a:lstStyle>
            <a:lvl1pPr algn="r" defTabSz="966788">
              <a:defRPr sz="1300" b="0"/>
            </a:lvl1pPr>
          </a:lstStyle>
          <a:p>
            <a:pPr>
              <a:defRPr/>
            </a:pPr>
            <a:endParaRPr lang="en-US" dirty="0"/>
          </a:p>
        </p:txBody>
      </p:sp>
      <p:sp>
        <p:nvSpPr>
          <p:cNvPr id="18436" name="Rectangle 4"/>
          <p:cNvSpPr>
            <a:spLocks noGrp="1" noRot="1" noChangeAspect="1" noChangeArrowheads="1" noTextEdit="1"/>
          </p:cNvSpPr>
          <p:nvPr>
            <p:ph type="sldImg" idx="2"/>
          </p:nvPr>
        </p:nvSpPr>
        <p:spPr bwMode="auto">
          <a:xfrm>
            <a:off x="1258888" y="720725"/>
            <a:ext cx="4800600" cy="3600450"/>
          </a:xfrm>
          <a:prstGeom prst="rect">
            <a:avLst/>
          </a:prstGeom>
          <a:noFill/>
          <a:ln w="9525">
            <a:solidFill>
              <a:srgbClr val="000000"/>
            </a:solidFill>
            <a:miter lim="800000"/>
            <a:headEnd/>
            <a:tailEnd/>
          </a:ln>
        </p:spPr>
      </p:sp>
      <p:sp>
        <p:nvSpPr>
          <p:cNvPr id="34821"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636" tIns="48318" rIns="96636" bIns="48318"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4822"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636" tIns="48318" rIns="96636" bIns="48318" numCol="1" anchor="b" anchorCtr="0" compatLnSpc="1">
            <a:prstTxWarp prst="textNoShape">
              <a:avLst/>
            </a:prstTxWarp>
          </a:bodyPr>
          <a:lstStyle>
            <a:lvl1pPr algn="l" defTabSz="966788">
              <a:defRPr sz="1300" b="0"/>
            </a:lvl1pPr>
          </a:lstStyle>
          <a:p>
            <a:pPr>
              <a:defRPr/>
            </a:pPr>
            <a:endParaRPr lang="en-US" dirty="0"/>
          </a:p>
        </p:txBody>
      </p:sp>
      <p:sp>
        <p:nvSpPr>
          <p:cNvPr id="34823"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636" tIns="48318" rIns="96636" bIns="48318" numCol="1" anchor="b" anchorCtr="0" compatLnSpc="1">
            <a:prstTxWarp prst="textNoShape">
              <a:avLst/>
            </a:prstTxWarp>
          </a:bodyPr>
          <a:lstStyle>
            <a:lvl1pPr algn="r" defTabSz="966788">
              <a:defRPr sz="1300" b="0"/>
            </a:lvl1pPr>
          </a:lstStyle>
          <a:p>
            <a:pPr>
              <a:defRPr/>
            </a:pPr>
            <a:fld id="{1C2926AB-484F-4309-8EDB-ABF74CE5760F}" type="slidenum">
              <a:rPr lang="en-US"/>
              <a:pPr>
                <a:defRPr/>
              </a:pPr>
              <a:t>‹#›</a:t>
            </a:fld>
            <a:endParaRPr lang="en-US" dirty="0"/>
          </a:p>
        </p:txBody>
      </p:sp>
    </p:spTree>
    <p:extLst>
      <p:ext uri="{BB962C8B-B14F-4D97-AF65-F5344CB8AC3E}">
        <p14:creationId xmlns:p14="http://schemas.microsoft.com/office/powerpoint/2010/main" val="26661027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C2926AB-484F-4309-8EDB-ABF74CE5760F}" type="slidenum">
              <a:rPr lang="en-US" smtClean="0"/>
              <a:pPr>
                <a:defRPr/>
              </a:pPr>
              <a:t>6</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i="0" baseline="0" dirty="0">
              <a:solidFill>
                <a:srgbClr val="000000"/>
              </a:solidFill>
            </a:endParaRPr>
          </a:p>
        </p:txBody>
      </p:sp>
      <p:sp>
        <p:nvSpPr>
          <p:cNvPr id="4" name="Slide Number Placeholder 3"/>
          <p:cNvSpPr>
            <a:spLocks noGrp="1"/>
          </p:cNvSpPr>
          <p:nvPr>
            <p:ph type="sldNum" sz="quarter" idx="10"/>
          </p:nvPr>
        </p:nvSpPr>
        <p:spPr/>
        <p:txBody>
          <a:bodyPr/>
          <a:lstStyle/>
          <a:p>
            <a:pPr>
              <a:defRPr/>
            </a:pPr>
            <a:fld id="{1C2926AB-484F-4309-8EDB-ABF74CE5760F}" type="slidenum">
              <a:rPr lang="en-US" smtClean="0"/>
              <a:pPr>
                <a:defRPr/>
              </a:pPr>
              <a:t>7</a:t>
            </a:fld>
            <a:endParaRPr lang="en-US" dirty="0"/>
          </a:p>
        </p:txBody>
      </p:sp>
    </p:spTree>
    <p:extLst>
      <p:ext uri="{BB962C8B-B14F-4D97-AF65-F5344CB8AC3E}">
        <p14:creationId xmlns:p14="http://schemas.microsoft.com/office/powerpoint/2010/main" val="23013884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i="0" baseline="0" dirty="0">
              <a:solidFill>
                <a:srgbClr val="000000"/>
              </a:solidFill>
            </a:endParaRPr>
          </a:p>
        </p:txBody>
      </p:sp>
      <p:sp>
        <p:nvSpPr>
          <p:cNvPr id="4" name="Slide Number Placeholder 3"/>
          <p:cNvSpPr>
            <a:spLocks noGrp="1"/>
          </p:cNvSpPr>
          <p:nvPr>
            <p:ph type="sldNum" sz="quarter" idx="10"/>
          </p:nvPr>
        </p:nvSpPr>
        <p:spPr/>
        <p:txBody>
          <a:bodyPr/>
          <a:lstStyle/>
          <a:p>
            <a:pPr>
              <a:defRPr/>
            </a:pPr>
            <a:fld id="{1C2926AB-484F-4309-8EDB-ABF74CE5760F}" type="slidenum">
              <a:rPr lang="en-US" smtClean="0"/>
              <a:pPr>
                <a:defRPr/>
              </a:pPr>
              <a:t>8</a:t>
            </a:fld>
            <a:endParaRPr lang="en-US" dirty="0"/>
          </a:p>
        </p:txBody>
      </p:sp>
    </p:spTree>
    <p:extLst>
      <p:ext uri="{BB962C8B-B14F-4D97-AF65-F5344CB8AC3E}">
        <p14:creationId xmlns:p14="http://schemas.microsoft.com/office/powerpoint/2010/main" val="23013884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52"/>
          <p:cNvSpPr>
            <a:spLocks noChangeArrowheads="1"/>
          </p:cNvSpPr>
          <p:nvPr/>
        </p:nvSpPr>
        <p:spPr bwMode="gray">
          <a:xfrm>
            <a:off x="0" y="0"/>
            <a:ext cx="9144000" cy="5157788"/>
          </a:xfrm>
          <a:prstGeom prst="rect">
            <a:avLst/>
          </a:prstGeom>
          <a:solidFill>
            <a:srgbClr val="3188B4"/>
          </a:solidFill>
          <a:ln w="0" algn="ctr">
            <a:solidFill>
              <a:srgbClr val="00CCFF"/>
            </a:solidFill>
            <a:miter lim="800000"/>
            <a:headEnd/>
            <a:tailEnd/>
          </a:ln>
          <a:effectLst/>
        </p:spPr>
        <p:txBody>
          <a:bodyPr wrap="none" anchor="ctr"/>
          <a:lstStyle/>
          <a:p>
            <a:pPr>
              <a:defRPr/>
            </a:pPr>
            <a:endParaRPr lang="en-US" dirty="0"/>
          </a:p>
        </p:txBody>
      </p:sp>
      <p:sp>
        <p:nvSpPr>
          <p:cNvPr id="5" name="Rectangle 64"/>
          <p:cNvSpPr>
            <a:spLocks noChangeArrowheads="1"/>
          </p:cNvSpPr>
          <p:nvPr/>
        </p:nvSpPr>
        <p:spPr bwMode="gray">
          <a:xfrm>
            <a:off x="1262063" y="9525"/>
            <a:ext cx="2362200" cy="4943475"/>
          </a:xfrm>
          <a:prstGeom prst="rect">
            <a:avLst/>
          </a:prstGeom>
          <a:gradFill rotWithShape="1">
            <a:gsLst>
              <a:gs pos="0">
                <a:srgbClr val="3188B5"/>
              </a:gs>
              <a:gs pos="100000">
                <a:srgbClr val="3188B5">
                  <a:gamma/>
                  <a:shade val="72549"/>
                  <a:invGamma/>
                </a:srgbClr>
              </a:gs>
            </a:gsLst>
            <a:lin ang="5400000" scaled="1"/>
          </a:gradFill>
          <a:ln w="9525">
            <a:noFill/>
            <a:miter lim="800000"/>
            <a:headEnd/>
            <a:tailEnd/>
          </a:ln>
          <a:effectLst/>
        </p:spPr>
        <p:txBody>
          <a:bodyPr wrap="none" anchor="ctr"/>
          <a:lstStyle/>
          <a:p>
            <a:pPr>
              <a:defRPr/>
            </a:pPr>
            <a:endParaRPr lang="en-US" dirty="0"/>
          </a:p>
        </p:txBody>
      </p:sp>
      <p:sp>
        <p:nvSpPr>
          <p:cNvPr id="6" name="Rectangle 65"/>
          <p:cNvSpPr>
            <a:spLocks noChangeArrowheads="1"/>
          </p:cNvSpPr>
          <p:nvPr/>
        </p:nvSpPr>
        <p:spPr bwMode="gray">
          <a:xfrm>
            <a:off x="304800" y="2400300"/>
            <a:ext cx="8458200" cy="1104900"/>
          </a:xfrm>
          <a:prstGeom prst="rect">
            <a:avLst/>
          </a:prstGeom>
          <a:gradFill rotWithShape="1">
            <a:gsLst>
              <a:gs pos="0">
                <a:srgbClr val="134575"/>
              </a:gs>
              <a:gs pos="100000">
                <a:srgbClr val="3188B5"/>
              </a:gs>
            </a:gsLst>
            <a:lin ang="0" scaled="1"/>
          </a:gradFill>
          <a:ln w="9525">
            <a:noFill/>
            <a:miter lim="800000"/>
            <a:headEnd/>
            <a:tailEnd/>
          </a:ln>
          <a:effectLst/>
        </p:spPr>
        <p:txBody>
          <a:bodyPr wrap="none" anchor="ctr"/>
          <a:lstStyle/>
          <a:p>
            <a:pPr>
              <a:defRPr/>
            </a:pPr>
            <a:endParaRPr lang="en-US" dirty="0"/>
          </a:p>
        </p:txBody>
      </p:sp>
      <p:pic>
        <p:nvPicPr>
          <p:cNvPr id="7" name="Picture 61"/>
          <p:cNvPicPr>
            <a:picLocks noChangeAspect="1" noChangeArrowheads="1"/>
          </p:cNvPicPr>
          <p:nvPr/>
        </p:nvPicPr>
        <p:blipFill>
          <a:blip r:embed="rId2" cstate="print"/>
          <a:srcRect/>
          <a:stretch>
            <a:fillRect/>
          </a:stretch>
        </p:blipFill>
        <p:spPr bwMode="gray">
          <a:xfrm>
            <a:off x="0" y="3490913"/>
            <a:ext cx="1258888" cy="1438275"/>
          </a:xfrm>
          <a:prstGeom prst="rect">
            <a:avLst/>
          </a:prstGeom>
          <a:noFill/>
          <a:ln w="9525">
            <a:noFill/>
            <a:miter lim="800000"/>
            <a:headEnd/>
            <a:tailEnd/>
          </a:ln>
        </p:spPr>
      </p:pic>
      <p:sp>
        <p:nvSpPr>
          <p:cNvPr id="8" name="Rectangle 66"/>
          <p:cNvSpPr>
            <a:spLocks noChangeArrowheads="1"/>
          </p:cNvSpPr>
          <p:nvPr/>
        </p:nvSpPr>
        <p:spPr bwMode="gray">
          <a:xfrm>
            <a:off x="304800" y="304800"/>
            <a:ext cx="8534400" cy="4343400"/>
          </a:xfrm>
          <a:prstGeom prst="rect">
            <a:avLst/>
          </a:prstGeom>
          <a:noFill/>
          <a:ln w="9525">
            <a:solidFill>
              <a:srgbClr val="00CCFF"/>
            </a:solidFill>
            <a:miter lim="800000"/>
            <a:headEnd/>
            <a:tailEnd/>
          </a:ln>
          <a:effectLst/>
        </p:spPr>
        <p:txBody>
          <a:bodyPr wrap="none" anchor="ctr"/>
          <a:lstStyle/>
          <a:p>
            <a:pPr>
              <a:defRPr/>
            </a:pPr>
            <a:endParaRPr lang="en-US" dirty="0"/>
          </a:p>
        </p:txBody>
      </p:sp>
      <p:sp>
        <p:nvSpPr>
          <p:cNvPr id="9" name="Rectangle 67"/>
          <p:cNvSpPr>
            <a:spLocks noChangeArrowheads="1"/>
          </p:cNvSpPr>
          <p:nvPr/>
        </p:nvSpPr>
        <p:spPr bwMode="gray">
          <a:xfrm>
            <a:off x="7391400" y="914400"/>
            <a:ext cx="1600200" cy="1447800"/>
          </a:xfrm>
          <a:prstGeom prst="rect">
            <a:avLst/>
          </a:prstGeom>
          <a:noFill/>
          <a:ln w="9525">
            <a:solidFill>
              <a:srgbClr val="00CCFF"/>
            </a:solidFill>
            <a:miter lim="800000"/>
            <a:headEnd/>
            <a:tailEnd/>
          </a:ln>
          <a:effectLst/>
        </p:spPr>
        <p:txBody>
          <a:bodyPr wrap="none" anchor="ctr"/>
          <a:lstStyle/>
          <a:p>
            <a:pPr>
              <a:defRPr/>
            </a:pPr>
            <a:endParaRPr lang="en-US" dirty="0"/>
          </a:p>
        </p:txBody>
      </p:sp>
      <p:sp>
        <p:nvSpPr>
          <p:cNvPr id="10" name="Rectangle 68"/>
          <p:cNvSpPr>
            <a:spLocks noChangeArrowheads="1"/>
          </p:cNvSpPr>
          <p:nvPr/>
        </p:nvSpPr>
        <p:spPr bwMode="gray">
          <a:xfrm>
            <a:off x="8305800" y="0"/>
            <a:ext cx="76200" cy="1752600"/>
          </a:xfrm>
          <a:prstGeom prst="rect">
            <a:avLst/>
          </a:prstGeom>
          <a:gradFill rotWithShape="1">
            <a:gsLst>
              <a:gs pos="0">
                <a:srgbClr val="00CCFF">
                  <a:alpha val="70000"/>
                </a:srgbClr>
              </a:gs>
              <a:gs pos="100000">
                <a:srgbClr val="3188B5"/>
              </a:gs>
            </a:gsLst>
            <a:lin ang="5400000" scaled="1"/>
          </a:gradFill>
          <a:ln w="9525">
            <a:noFill/>
            <a:miter lim="800000"/>
            <a:headEnd/>
            <a:tailEnd/>
          </a:ln>
          <a:effectLst/>
        </p:spPr>
        <p:txBody>
          <a:bodyPr wrap="none" anchor="ctr"/>
          <a:lstStyle/>
          <a:p>
            <a:pPr>
              <a:defRPr/>
            </a:pPr>
            <a:endParaRPr lang="en-US" dirty="0"/>
          </a:p>
        </p:txBody>
      </p:sp>
      <p:sp>
        <p:nvSpPr>
          <p:cNvPr id="11" name="Rectangle 70"/>
          <p:cNvSpPr>
            <a:spLocks noChangeArrowheads="1"/>
          </p:cNvSpPr>
          <p:nvPr userDrawn="1"/>
        </p:nvSpPr>
        <p:spPr bwMode="gray">
          <a:xfrm>
            <a:off x="8458200" y="0"/>
            <a:ext cx="76200" cy="609600"/>
          </a:xfrm>
          <a:prstGeom prst="rect">
            <a:avLst/>
          </a:prstGeom>
          <a:gradFill rotWithShape="1">
            <a:gsLst>
              <a:gs pos="0">
                <a:srgbClr val="00CCFF">
                  <a:alpha val="70000"/>
                </a:srgbClr>
              </a:gs>
              <a:gs pos="100000">
                <a:srgbClr val="3188B5"/>
              </a:gs>
            </a:gsLst>
            <a:lin ang="5400000" scaled="1"/>
          </a:gradFill>
          <a:ln w="9525">
            <a:noFill/>
            <a:miter lim="800000"/>
            <a:headEnd/>
            <a:tailEnd/>
          </a:ln>
          <a:effectLst/>
        </p:spPr>
        <p:txBody>
          <a:bodyPr wrap="none" anchor="ctr"/>
          <a:lstStyle/>
          <a:p>
            <a:pPr>
              <a:defRPr/>
            </a:pPr>
            <a:endParaRPr lang="en-US" dirty="0"/>
          </a:p>
        </p:txBody>
      </p:sp>
      <p:sp>
        <p:nvSpPr>
          <p:cNvPr id="12" name="Rectangle 63"/>
          <p:cNvSpPr>
            <a:spLocks noChangeArrowheads="1"/>
          </p:cNvSpPr>
          <p:nvPr/>
        </p:nvSpPr>
        <p:spPr bwMode="gray">
          <a:xfrm>
            <a:off x="0" y="4932363"/>
            <a:ext cx="9144000" cy="236537"/>
          </a:xfrm>
          <a:prstGeom prst="rect">
            <a:avLst/>
          </a:prstGeom>
          <a:solidFill>
            <a:srgbClr val="2D9F01"/>
          </a:solidFill>
          <a:ln w="9525">
            <a:noFill/>
            <a:miter lim="800000"/>
            <a:headEnd/>
            <a:tailEnd/>
          </a:ln>
          <a:effectLst/>
        </p:spPr>
        <p:txBody>
          <a:bodyPr wrap="none" anchor="ctr"/>
          <a:lstStyle/>
          <a:p>
            <a:pPr>
              <a:defRPr/>
            </a:pPr>
            <a:endParaRPr lang="en-US" dirty="0"/>
          </a:p>
        </p:txBody>
      </p:sp>
      <p:pic>
        <p:nvPicPr>
          <p:cNvPr id="13" name="Picture 77" descr="j0284911"/>
          <p:cNvPicPr>
            <a:picLocks noChangeAspect="1" noChangeArrowheads="1"/>
          </p:cNvPicPr>
          <p:nvPr userDrawn="1"/>
        </p:nvPicPr>
        <p:blipFill>
          <a:blip r:embed="rId3" cstate="print"/>
          <a:srcRect/>
          <a:stretch>
            <a:fillRect/>
          </a:stretch>
        </p:blipFill>
        <p:spPr bwMode="auto">
          <a:xfrm>
            <a:off x="6477000" y="4933950"/>
            <a:ext cx="2344738" cy="1317625"/>
          </a:xfrm>
          <a:prstGeom prst="rect">
            <a:avLst/>
          </a:prstGeom>
          <a:noFill/>
          <a:ln w="9525">
            <a:noFill/>
            <a:miter lim="800000"/>
            <a:headEnd/>
            <a:tailEnd/>
          </a:ln>
        </p:spPr>
      </p:pic>
      <p:pic>
        <p:nvPicPr>
          <p:cNvPr id="14" name="Picture 27" descr="Academy Logo.jpg"/>
          <p:cNvPicPr>
            <a:picLocks noChangeAspect="1"/>
          </p:cNvPicPr>
          <p:nvPr userDrawn="1"/>
        </p:nvPicPr>
        <p:blipFill>
          <a:blip r:embed="rId4" cstate="print"/>
          <a:srcRect/>
          <a:stretch>
            <a:fillRect/>
          </a:stretch>
        </p:blipFill>
        <p:spPr bwMode="auto">
          <a:xfrm>
            <a:off x="228600" y="5334000"/>
            <a:ext cx="3467100" cy="990600"/>
          </a:xfrm>
          <a:prstGeom prst="rect">
            <a:avLst/>
          </a:prstGeom>
          <a:noFill/>
          <a:ln w="9525">
            <a:noFill/>
            <a:miter lim="800000"/>
            <a:headEnd/>
            <a:tailEnd/>
          </a:ln>
        </p:spPr>
      </p:pic>
      <p:sp>
        <p:nvSpPr>
          <p:cNvPr id="3074" name="Rectangle 2"/>
          <p:cNvSpPr>
            <a:spLocks noGrp="1" noChangeArrowheads="1"/>
          </p:cNvSpPr>
          <p:nvPr>
            <p:ph type="ctrTitle"/>
          </p:nvPr>
        </p:nvSpPr>
        <p:spPr>
          <a:xfrm>
            <a:off x="457200" y="2590800"/>
            <a:ext cx="8229600" cy="685800"/>
          </a:xfrm>
        </p:spPr>
        <p:txBody>
          <a:bodyPr/>
          <a:lstStyle>
            <a:lvl1pPr>
              <a:defRPr sz="5400">
                <a:latin typeface="Bodoni MT Condensed" pitchFamily="18" charset="0"/>
              </a:defRPr>
            </a:lvl1pPr>
          </a:lstStyle>
          <a:p>
            <a:r>
              <a:rPr lang="en-US"/>
              <a:t>Click to edit Master title style</a:t>
            </a:r>
          </a:p>
        </p:txBody>
      </p:sp>
      <p:sp>
        <p:nvSpPr>
          <p:cNvPr id="3075" name="Rectangle 3"/>
          <p:cNvSpPr>
            <a:spLocks noGrp="1" noChangeArrowheads="1"/>
          </p:cNvSpPr>
          <p:nvPr>
            <p:ph type="subTitle" idx="1"/>
          </p:nvPr>
        </p:nvSpPr>
        <p:spPr>
          <a:xfrm>
            <a:off x="1828800" y="3733800"/>
            <a:ext cx="5867400" cy="457200"/>
          </a:xfrm>
        </p:spPr>
        <p:txBody>
          <a:bodyPr/>
          <a:lstStyle>
            <a:lvl1pPr marL="0" indent="0" algn="ctr">
              <a:buFont typeface="Wingdings" pitchFamily="2" charset="2"/>
              <a:buNone/>
              <a:defRPr b="1">
                <a:solidFill>
                  <a:schemeClr val="bg1"/>
                </a:solidFill>
                <a:latin typeface="Agency FB" pitchFamily="34" charset="0"/>
              </a:defRPr>
            </a:lvl1pPr>
          </a:lstStyle>
          <a:p>
            <a:r>
              <a:rPr lang="en-US"/>
              <a:t>Click to edit Master subtitle style</a:t>
            </a:r>
          </a:p>
        </p:txBody>
      </p:sp>
      <p:sp>
        <p:nvSpPr>
          <p:cNvPr id="15" name="Rectangle 4"/>
          <p:cNvSpPr>
            <a:spLocks noGrp="1" noChangeArrowheads="1"/>
          </p:cNvSpPr>
          <p:nvPr>
            <p:ph type="dt" sz="half" idx="10"/>
          </p:nvPr>
        </p:nvSpPr>
        <p:spPr bwMode="auto">
          <a:xfrm>
            <a:off x="457200" y="6400800"/>
            <a:ext cx="2133600" cy="320675"/>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l">
              <a:defRPr sz="1400" b="0"/>
            </a:lvl1pPr>
          </a:lstStyle>
          <a:p>
            <a:pPr>
              <a:defRPr/>
            </a:pPr>
            <a:endParaRPr lang="en-US" dirty="0"/>
          </a:p>
        </p:txBody>
      </p:sp>
      <p:sp>
        <p:nvSpPr>
          <p:cNvPr id="16" name="Rectangle 5"/>
          <p:cNvSpPr>
            <a:spLocks noGrp="1" noChangeArrowheads="1"/>
          </p:cNvSpPr>
          <p:nvPr>
            <p:ph type="ftr" sz="quarter" idx="11"/>
          </p:nvPr>
        </p:nvSpPr>
        <p:spPr bwMode="auto">
          <a:xfrm>
            <a:off x="3124200" y="6400800"/>
            <a:ext cx="2895600" cy="320675"/>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400" b="0"/>
            </a:lvl1pPr>
          </a:lstStyle>
          <a:p>
            <a:pPr>
              <a:defRPr/>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up)">
                                      <p:cBhvr>
                                        <p:cTn id="15" dur="500"/>
                                        <p:tgtEl>
                                          <p:spTgt spid="10"/>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up)">
                                      <p:cBhvr>
                                        <p:cTn id="1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0" grpId="0" animBg="1"/>
      <p:bldP spid="11"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7"/>
          <p:cNvSpPr>
            <a:spLocks noGrp="1" noChangeArrowheads="1"/>
          </p:cNvSpPr>
          <p:nvPr>
            <p:ph type="sldNum" sz="quarter" idx="10"/>
          </p:nvPr>
        </p:nvSpPr>
        <p:spPr>
          <a:ln/>
        </p:spPr>
        <p:txBody>
          <a:bodyPr/>
          <a:lstStyle>
            <a:lvl1pPr>
              <a:defRPr/>
            </a:lvl1pPr>
          </a:lstStyle>
          <a:p>
            <a:pPr>
              <a:defRPr/>
            </a:pPr>
            <a:fld id="{3CF8A2DC-652A-473A-BF9C-0A8464F003A6}"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206375"/>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28600" y="206375"/>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7"/>
          <p:cNvSpPr>
            <a:spLocks noGrp="1" noChangeArrowheads="1"/>
          </p:cNvSpPr>
          <p:nvPr>
            <p:ph type="sldNum" sz="quarter" idx="10"/>
          </p:nvPr>
        </p:nvSpPr>
        <p:spPr>
          <a:ln/>
        </p:spPr>
        <p:txBody>
          <a:bodyPr/>
          <a:lstStyle>
            <a:lvl1pPr>
              <a:defRPr/>
            </a:lvl1pPr>
          </a:lstStyle>
          <a:p>
            <a:pPr>
              <a:defRPr/>
            </a:pPr>
            <a:fld id="{10A1A34F-7CD1-4C1C-BAFC-159D01E7603C}" type="slidenum">
              <a:rPr lang="en-US"/>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447800" y="206375"/>
            <a:ext cx="6858000" cy="5334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228600" y="1371600"/>
            <a:ext cx="8686800" cy="4943475"/>
          </a:xfrm>
        </p:spPr>
        <p:txBody>
          <a:bodyPr/>
          <a:lstStyle/>
          <a:p>
            <a:pPr lvl="0"/>
            <a:endParaRPr lang="en-US" noProof="0" dirty="0" smtClean="0"/>
          </a:p>
        </p:txBody>
      </p:sp>
      <p:sp>
        <p:nvSpPr>
          <p:cNvPr id="4" name="Rectangle 57"/>
          <p:cNvSpPr>
            <a:spLocks noGrp="1" noChangeArrowheads="1"/>
          </p:cNvSpPr>
          <p:nvPr>
            <p:ph type="sldNum" sz="quarter" idx="10"/>
          </p:nvPr>
        </p:nvSpPr>
        <p:spPr>
          <a:ln/>
        </p:spPr>
        <p:txBody>
          <a:bodyPr/>
          <a:lstStyle>
            <a:lvl1pPr>
              <a:defRPr/>
            </a:lvl1pPr>
          </a:lstStyle>
          <a:p>
            <a:pPr>
              <a:defRPr/>
            </a:pPr>
            <a:fld id="{B9A787AD-0CA3-4FA1-B3E5-9743934BE371}"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7"/>
          <p:cNvSpPr>
            <a:spLocks noGrp="1" noChangeArrowheads="1"/>
          </p:cNvSpPr>
          <p:nvPr>
            <p:ph type="sldNum" sz="quarter" idx="10"/>
          </p:nvPr>
        </p:nvSpPr>
        <p:spPr>
          <a:ln/>
        </p:spPr>
        <p:txBody>
          <a:bodyPr/>
          <a:lstStyle>
            <a:lvl1pPr>
              <a:defRPr/>
            </a:lvl1pPr>
          </a:lstStyle>
          <a:p>
            <a:pPr>
              <a:defRPr/>
            </a:pPr>
            <a:fld id="{4FCED92C-D024-4A30-90BA-A528B7CA74B8}"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7"/>
          <p:cNvSpPr>
            <a:spLocks noGrp="1" noChangeArrowheads="1"/>
          </p:cNvSpPr>
          <p:nvPr>
            <p:ph type="sldNum" sz="quarter" idx="10"/>
          </p:nvPr>
        </p:nvSpPr>
        <p:spPr>
          <a:ln/>
        </p:spPr>
        <p:txBody>
          <a:bodyPr/>
          <a:lstStyle>
            <a:lvl1pPr>
              <a:defRPr/>
            </a:lvl1pPr>
          </a:lstStyle>
          <a:p>
            <a:pPr>
              <a:defRPr/>
            </a:pPr>
            <a:fld id="{DA96E7DD-DDCD-4FE2-8EF6-17B2A759608C}"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28600" y="1371600"/>
            <a:ext cx="4267200" cy="49434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267200" cy="49434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7"/>
          <p:cNvSpPr>
            <a:spLocks noGrp="1" noChangeArrowheads="1"/>
          </p:cNvSpPr>
          <p:nvPr>
            <p:ph type="sldNum" sz="quarter" idx="10"/>
          </p:nvPr>
        </p:nvSpPr>
        <p:spPr>
          <a:ln/>
        </p:spPr>
        <p:txBody>
          <a:bodyPr/>
          <a:lstStyle>
            <a:lvl1pPr>
              <a:defRPr/>
            </a:lvl1pPr>
          </a:lstStyle>
          <a:p>
            <a:pPr>
              <a:defRPr/>
            </a:pPr>
            <a:fld id="{58C3D100-D424-4321-8804-38F765683226}"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7"/>
          <p:cNvSpPr>
            <a:spLocks noGrp="1" noChangeArrowheads="1"/>
          </p:cNvSpPr>
          <p:nvPr>
            <p:ph type="sldNum" sz="quarter" idx="10"/>
          </p:nvPr>
        </p:nvSpPr>
        <p:spPr>
          <a:ln/>
        </p:spPr>
        <p:txBody>
          <a:bodyPr/>
          <a:lstStyle>
            <a:lvl1pPr>
              <a:defRPr/>
            </a:lvl1pPr>
          </a:lstStyle>
          <a:p>
            <a:pPr>
              <a:defRPr/>
            </a:pPr>
            <a:fld id="{2C64FB81-1265-439E-B408-35FDDB15DF12}"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7"/>
          <p:cNvSpPr>
            <a:spLocks noGrp="1" noChangeArrowheads="1"/>
          </p:cNvSpPr>
          <p:nvPr>
            <p:ph type="sldNum" sz="quarter" idx="10"/>
          </p:nvPr>
        </p:nvSpPr>
        <p:spPr>
          <a:ln/>
        </p:spPr>
        <p:txBody>
          <a:bodyPr/>
          <a:lstStyle>
            <a:lvl1pPr>
              <a:defRPr/>
            </a:lvl1pPr>
          </a:lstStyle>
          <a:p>
            <a:pPr>
              <a:defRPr/>
            </a:pPr>
            <a:fld id="{1C159962-F8C7-4BB2-AE39-49E0EFDC1FAA}"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7"/>
          <p:cNvSpPr>
            <a:spLocks noGrp="1" noChangeArrowheads="1"/>
          </p:cNvSpPr>
          <p:nvPr>
            <p:ph type="sldNum" sz="quarter" idx="10"/>
          </p:nvPr>
        </p:nvSpPr>
        <p:spPr>
          <a:ln/>
        </p:spPr>
        <p:txBody>
          <a:bodyPr/>
          <a:lstStyle>
            <a:lvl1pPr>
              <a:defRPr/>
            </a:lvl1pPr>
          </a:lstStyle>
          <a:p>
            <a:pPr>
              <a:defRPr/>
            </a:pPr>
            <a:fld id="{3AD3001F-D0E9-4599-A360-63842692E3F2}"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7"/>
          <p:cNvSpPr>
            <a:spLocks noGrp="1" noChangeArrowheads="1"/>
          </p:cNvSpPr>
          <p:nvPr>
            <p:ph type="sldNum" sz="quarter" idx="10"/>
          </p:nvPr>
        </p:nvSpPr>
        <p:spPr>
          <a:ln/>
        </p:spPr>
        <p:txBody>
          <a:bodyPr/>
          <a:lstStyle>
            <a:lvl1pPr>
              <a:defRPr/>
            </a:lvl1pPr>
          </a:lstStyle>
          <a:p>
            <a:pPr>
              <a:defRPr/>
            </a:pPr>
            <a:fld id="{3FD23C2C-97F8-4770-B565-E5EB1A50092A}"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7"/>
          <p:cNvSpPr>
            <a:spLocks noGrp="1" noChangeArrowheads="1"/>
          </p:cNvSpPr>
          <p:nvPr>
            <p:ph type="sldNum" sz="quarter" idx="10"/>
          </p:nvPr>
        </p:nvSpPr>
        <p:spPr>
          <a:ln/>
        </p:spPr>
        <p:txBody>
          <a:bodyPr/>
          <a:lstStyle>
            <a:lvl1pPr>
              <a:defRPr/>
            </a:lvl1pPr>
          </a:lstStyle>
          <a:p>
            <a:pPr>
              <a:defRPr/>
            </a:pPr>
            <a:fld id="{A844BAE3-53C9-4B68-909F-1147A259EE67}"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1">
                <a:gamma/>
                <a:tint val="39216"/>
                <a:invGamma/>
              </a:schemeClr>
            </a:gs>
          </a:gsLst>
          <a:lin ang="5400000" scaled="1"/>
        </a:gradFill>
        <a:effectLst/>
      </p:bgPr>
    </p:bg>
    <p:spTree>
      <p:nvGrpSpPr>
        <p:cNvPr id="1" name=""/>
        <p:cNvGrpSpPr/>
        <p:nvPr/>
      </p:nvGrpSpPr>
      <p:grpSpPr>
        <a:xfrm>
          <a:off x="0" y="0"/>
          <a:ext cx="0" cy="0"/>
          <a:chOff x="0" y="0"/>
          <a:chExt cx="0" cy="0"/>
        </a:xfrm>
      </p:grpSpPr>
      <p:sp>
        <p:nvSpPr>
          <p:cNvPr id="1067" name="Rectangle 43"/>
          <p:cNvSpPr>
            <a:spLocks noChangeArrowheads="1"/>
          </p:cNvSpPr>
          <p:nvPr/>
        </p:nvSpPr>
        <p:spPr bwMode="gray">
          <a:xfrm>
            <a:off x="0" y="9525"/>
            <a:ext cx="9144000" cy="1028700"/>
          </a:xfrm>
          <a:prstGeom prst="rect">
            <a:avLst/>
          </a:prstGeom>
          <a:solidFill>
            <a:srgbClr val="134575"/>
          </a:solidFill>
          <a:ln w="9525">
            <a:noFill/>
            <a:miter lim="800000"/>
            <a:headEnd/>
            <a:tailEnd/>
          </a:ln>
          <a:effectLst/>
        </p:spPr>
        <p:txBody>
          <a:bodyPr wrap="none" anchor="ctr"/>
          <a:lstStyle/>
          <a:p>
            <a:pPr>
              <a:defRPr/>
            </a:pPr>
            <a:endParaRPr lang="en-US" dirty="0"/>
          </a:p>
        </p:txBody>
      </p:sp>
      <p:sp>
        <p:nvSpPr>
          <p:cNvPr id="1068" name="Rectangle 44"/>
          <p:cNvSpPr>
            <a:spLocks noChangeArrowheads="1"/>
          </p:cNvSpPr>
          <p:nvPr/>
        </p:nvSpPr>
        <p:spPr bwMode="gray">
          <a:xfrm>
            <a:off x="1447800" y="0"/>
            <a:ext cx="7696200" cy="879475"/>
          </a:xfrm>
          <a:prstGeom prst="rect">
            <a:avLst/>
          </a:prstGeom>
          <a:solidFill>
            <a:srgbClr val="26698A"/>
          </a:solidFill>
          <a:ln w="9525">
            <a:noFill/>
            <a:miter lim="800000"/>
            <a:headEnd/>
            <a:tailEnd/>
          </a:ln>
          <a:effectLst/>
        </p:spPr>
        <p:txBody>
          <a:bodyPr wrap="none" anchor="ctr"/>
          <a:lstStyle/>
          <a:p>
            <a:pPr>
              <a:defRPr/>
            </a:pPr>
            <a:endParaRPr lang="en-US" dirty="0"/>
          </a:p>
        </p:txBody>
      </p:sp>
      <p:sp>
        <p:nvSpPr>
          <p:cNvPr id="1028" name="Rectangle 3"/>
          <p:cNvSpPr>
            <a:spLocks noGrp="1" noChangeArrowheads="1"/>
          </p:cNvSpPr>
          <p:nvPr>
            <p:ph type="body" idx="1"/>
          </p:nvPr>
        </p:nvSpPr>
        <p:spPr bwMode="gray">
          <a:xfrm>
            <a:off x="228600" y="1371600"/>
            <a:ext cx="8686800" cy="49434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70" name="Rectangle 46"/>
          <p:cNvSpPr>
            <a:spLocks noChangeArrowheads="1"/>
          </p:cNvSpPr>
          <p:nvPr/>
        </p:nvSpPr>
        <p:spPr bwMode="gray">
          <a:xfrm>
            <a:off x="0" y="1035050"/>
            <a:ext cx="1447800" cy="228600"/>
          </a:xfrm>
          <a:prstGeom prst="rect">
            <a:avLst/>
          </a:prstGeom>
          <a:solidFill>
            <a:srgbClr val="134575"/>
          </a:solidFill>
          <a:ln w="9525">
            <a:noFill/>
            <a:miter lim="800000"/>
            <a:headEnd/>
            <a:tailEnd/>
          </a:ln>
          <a:effectLst/>
        </p:spPr>
        <p:txBody>
          <a:bodyPr wrap="none" anchor="ctr"/>
          <a:lstStyle/>
          <a:p>
            <a:pPr>
              <a:defRPr/>
            </a:pPr>
            <a:endParaRPr lang="en-US" dirty="0"/>
          </a:p>
        </p:txBody>
      </p:sp>
      <p:sp>
        <p:nvSpPr>
          <p:cNvPr id="1081" name="Rectangle 57"/>
          <p:cNvSpPr>
            <a:spLocks noGrp="1" noChangeArrowheads="1"/>
          </p:cNvSpPr>
          <p:nvPr>
            <p:ph type="sldNum" sz="quarter" idx="4"/>
          </p:nvPr>
        </p:nvSpPr>
        <p:spPr bwMode="auto">
          <a:xfrm>
            <a:off x="8647113" y="6456363"/>
            <a:ext cx="4445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800" b="0">
                <a:solidFill>
                  <a:srgbClr val="000000"/>
                </a:solidFill>
                <a:latin typeface="Verdana" pitchFamily="34" charset="0"/>
              </a:defRPr>
            </a:lvl1pPr>
          </a:lstStyle>
          <a:p>
            <a:pPr>
              <a:defRPr/>
            </a:pPr>
            <a:fld id="{7E4F2D28-46EC-401B-9452-3E6D8FBA3B9D}" type="slidenum">
              <a:rPr lang="en-US"/>
              <a:pPr>
                <a:defRPr/>
              </a:pPr>
              <a:t>‹#›</a:t>
            </a:fld>
            <a:endParaRPr lang="en-US" dirty="0"/>
          </a:p>
        </p:txBody>
      </p:sp>
      <p:sp>
        <p:nvSpPr>
          <p:cNvPr id="1085" name="Line 61"/>
          <p:cNvSpPr>
            <a:spLocks noChangeShapeType="1"/>
          </p:cNvSpPr>
          <p:nvPr userDrawn="1"/>
        </p:nvSpPr>
        <p:spPr bwMode="auto">
          <a:xfrm flipH="1">
            <a:off x="0" y="6381750"/>
            <a:ext cx="9144000" cy="0"/>
          </a:xfrm>
          <a:prstGeom prst="line">
            <a:avLst/>
          </a:prstGeom>
          <a:noFill/>
          <a:ln w="9525">
            <a:solidFill>
              <a:srgbClr val="287094"/>
            </a:solidFill>
            <a:round/>
            <a:headEnd/>
            <a:tailEnd/>
          </a:ln>
          <a:effectLst/>
        </p:spPr>
        <p:txBody>
          <a:bodyPr/>
          <a:lstStyle/>
          <a:p>
            <a:pPr>
              <a:defRPr/>
            </a:pPr>
            <a:endParaRPr lang="en-US" dirty="0"/>
          </a:p>
        </p:txBody>
      </p:sp>
      <p:sp>
        <p:nvSpPr>
          <p:cNvPr id="1093" name="Text Box 69"/>
          <p:cNvSpPr txBox="1">
            <a:spLocks noChangeArrowheads="1"/>
          </p:cNvSpPr>
          <p:nvPr userDrawn="1"/>
        </p:nvSpPr>
        <p:spPr bwMode="auto">
          <a:xfrm>
            <a:off x="3065463" y="6445250"/>
            <a:ext cx="4976812" cy="336550"/>
          </a:xfrm>
          <a:prstGeom prst="rect">
            <a:avLst/>
          </a:prstGeom>
          <a:noFill/>
          <a:ln w="9525" algn="ctr">
            <a:noFill/>
            <a:miter lim="800000"/>
            <a:headEnd/>
            <a:tailEnd/>
          </a:ln>
          <a:effectLst/>
        </p:spPr>
        <p:txBody>
          <a:bodyPr wrap="none">
            <a:spAutoFit/>
          </a:bodyPr>
          <a:lstStyle/>
          <a:p>
            <a:pPr eaLnBrk="0" hangingPunct="0">
              <a:defRPr/>
            </a:pPr>
            <a:r>
              <a:rPr lang="en-US" sz="800" b="0" dirty="0">
                <a:solidFill>
                  <a:srgbClr val="000000"/>
                </a:solidFill>
                <a:latin typeface="Verdana" pitchFamily="34" charset="0"/>
              </a:rPr>
              <a:t>© 2007, Cognizant Technology Solutions                                             Confidential </a:t>
            </a:r>
          </a:p>
          <a:p>
            <a:pPr>
              <a:defRPr/>
            </a:pPr>
            <a:endParaRPr lang="en-US" sz="800" dirty="0">
              <a:solidFill>
                <a:srgbClr val="000000"/>
              </a:solidFill>
              <a:latin typeface="Verdana" pitchFamily="34" charset="0"/>
            </a:endParaRPr>
          </a:p>
        </p:txBody>
      </p:sp>
      <p:sp>
        <p:nvSpPr>
          <p:cNvPr id="1097" name="Line 73"/>
          <p:cNvSpPr>
            <a:spLocks noChangeShapeType="1"/>
          </p:cNvSpPr>
          <p:nvPr userDrawn="1"/>
        </p:nvSpPr>
        <p:spPr bwMode="auto">
          <a:xfrm>
            <a:off x="8618538" y="6391275"/>
            <a:ext cx="0" cy="457200"/>
          </a:xfrm>
          <a:prstGeom prst="line">
            <a:avLst/>
          </a:prstGeom>
          <a:noFill/>
          <a:ln w="25400">
            <a:solidFill>
              <a:srgbClr val="209D03"/>
            </a:solidFill>
            <a:round/>
            <a:headEnd/>
            <a:tailEnd/>
          </a:ln>
          <a:effectLst/>
        </p:spPr>
        <p:txBody>
          <a:bodyPr/>
          <a:lstStyle/>
          <a:p>
            <a:pPr>
              <a:defRPr/>
            </a:pPr>
            <a:endParaRPr lang="en-US" dirty="0"/>
          </a:p>
        </p:txBody>
      </p:sp>
      <p:sp>
        <p:nvSpPr>
          <p:cNvPr id="1098" name="Rectangle 74"/>
          <p:cNvSpPr>
            <a:spLocks noChangeArrowheads="1"/>
          </p:cNvSpPr>
          <p:nvPr userDrawn="1"/>
        </p:nvSpPr>
        <p:spPr bwMode="gray">
          <a:xfrm>
            <a:off x="0" y="639763"/>
            <a:ext cx="9144000" cy="236537"/>
          </a:xfrm>
          <a:prstGeom prst="rect">
            <a:avLst/>
          </a:prstGeom>
          <a:gradFill rotWithShape="1">
            <a:gsLst>
              <a:gs pos="0">
                <a:srgbClr val="2D9F01"/>
              </a:gs>
              <a:gs pos="100000">
                <a:srgbClr val="2D9F01">
                  <a:gamma/>
                  <a:tint val="74118"/>
                  <a:invGamma/>
                </a:srgbClr>
              </a:gs>
            </a:gsLst>
            <a:lin ang="0" scaled="1"/>
          </a:gradFill>
          <a:ln w="9525">
            <a:noFill/>
            <a:miter lim="800000"/>
            <a:headEnd/>
            <a:tailEnd/>
          </a:ln>
          <a:effectLst/>
        </p:spPr>
        <p:txBody>
          <a:bodyPr wrap="none" anchor="ctr"/>
          <a:lstStyle/>
          <a:p>
            <a:pPr>
              <a:defRPr/>
            </a:pPr>
            <a:endParaRPr lang="en-US" dirty="0"/>
          </a:p>
        </p:txBody>
      </p:sp>
      <p:sp>
        <p:nvSpPr>
          <p:cNvPr id="1069" name="Rectangle 45"/>
          <p:cNvSpPr>
            <a:spLocks noChangeArrowheads="1"/>
          </p:cNvSpPr>
          <p:nvPr/>
        </p:nvSpPr>
        <p:spPr bwMode="gray">
          <a:xfrm>
            <a:off x="0" y="158750"/>
            <a:ext cx="9144000" cy="603250"/>
          </a:xfrm>
          <a:prstGeom prst="rect">
            <a:avLst/>
          </a:prstGeom>
          <a:gradFill rotWithShape="1">
            <a:gsLst>
              <a:gs pos="0">
                <a:srgbClr val="3188B5">
                  <a:gamma/>
                  <a:shade val="46275"/>
                  <a:invGamma/>
                </a:srgbClr>
              </a:gs>
              <a:gs pos="100000">
                <a:srgbClr val="3188B5"/>
              </a:gs>
            </a:gsLst>
            <a:lin ang="0" scaled="1"/>
          </a:gradFill>
          <a:ln w="9525">
            <a:noFill/>
            <a:miter lim="800000"/>
            <a:headEnd/>
            <a:tailEnd/>
          </a:ln>
          <a:effectLst/>
        </p:spPr>
        <p:txBody>
          <a:bodyPr wrap="none" anchor="ctr"/>
          <a:lstStyle/>
          <a:p>
            <a:pPr>
              <a:defRPr/>
            </a:pPr>
            <a:endParaRPr lang="en-US" dirty="0"/>
          </a:p>
        </p:txBody>
      </p:sp>
      <p:sp>
        <p:nvSpPr>
          <p:cNvPr id="1036" name="Rectangle 50"/>
          <p:cNvSpPr>
            <a:spLocks noGrp="1" noChangeArrowheads="1"/>
          </p:cNvSpPr>
          <p:nvPr>
            <p:ph type="title"/>
          </p:nvPr>
        </p:nvSpPr>
        <p:spPr bwMode="gray">
          <a:xfrm>
            <a:off x="1447800" y="206375"/>
            <a:ext cx="6858000" cy="533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73" name="Rectangle 49"/>
          <p:cNvSpPr>
            <a:spLocks noChangeArrowheads="1"/>
          </p:cNvSpPr>
          <p:nvPr/>
        </p:nvSpPr>
        <p:spPr bwMode="gray">
          <a:xfrm>
            <a:off x="0" y="0"/>
            <a:ext cx="1447800" cy="1066800"/>
          </a:xfrm>
          <a:prstGeom prst="rect">
            <a:avLst/>
          </a:prstGeom>
          <a:solidFill>
            <a:srgbClr val="134575"/>
          </a:solidFill>
          <a:ln w="9525">
            <a:noFill/>
            <a:miter lim="800000"/>
            <a:headEnd/>
            <a:tailEnd/>
          </a:ln>
          <a:effectLst/>
        </p:spPr>
        <p:txBody>
          <a:bodyPr wrap="none" anchor="ctr"/>
          <a:lstStyle/>
          <a:p>
            <a:pPr>
              <a:defRPr/>
            </a:pPr>
            <a:endParaRPr lang="en-US" dirty="0"/>
          </a:p>
        </p:txBody>
      </p:sp>
      <p:pic>
        <p:nvPicPr>
          <p:cNvPr id="1038" name="Picture 41"/>
          <p:cNvPicPr>
            <a:picLocks noChangeAspect="1" noChangeArrowheads="1"/>
          </p:cNvPicPr>
          <p:nvPr/>
        </p:nvPicPr>
        <p:blipFill>
          <a:blip r:embed="rId14" cstate="print"/>
          <a:srcRect/>
          <a:stretch>
            <a:fillRect/>
          </a:stretch>
        </p:blipFill>
        <p:spPr bwMode="gray">
          <a:xfrm>
            <a:off x="0" y="0"/>
            <a:ext cx="1243013" cy="1038225"/>
          </a:xfrm>
          <a:prstGeom prst="rect">
            <a:avLst/>
          </a:prstGeom>
          <a:noFill/>
          <a:ln w="9525">
            <a:noFill/>
            <a:miter lim="800000"/>
            <a:headEnd/>
            <a:tailEnd/>
          </a:ln>
        </p:spPr>
      </p:pic>
      <p:sp>
        <p:nvSpPr>
          <p:cNvPr id="1082" name="Rectangle 58"/>
          <p:cNvSpPr>
            <a:spLocks noChangeArrowheads="1"/>
          </p:cNvSpPr>
          <p:nvPr userDrawn="1"/>
        </p:nvSpPr>
        <p:spPr bwMode="gray">
          <a:xfrm>
            <a:off x="8458200" y="0"/>
            <a:ext cx="76200" cy="609600"/>
          </a:xfrm>
          <a:prstGeom prst="rect">
            <a:avLst/>
          </a:prstGeom>
          <a:gradFill rotWithShape="1">
            <a:gsLst>
              <a:gs pos="0">
                <a:srgbClr val="00CCFF">
                  <a:alpha val="70000"/>
                </a:srgbClr>
              </a:gs>
              <a:gs pos="100000">
                <a:srgbClr val="3188B5"/>
              </a:gs>
            </a:gsLst>
            <a:lin ang="5400000" scaled="1"/>
          </a:gradFill>
          <a:ln w="9525">
            <a:noFill/>
            <a:miter lim="800000"/>
            <a:headEnd/>
            <a:tailEnd/>
          </a:ln>
          <a:effectLst/>
        </p:spPr>
        <p:txBody>
          <a:bodyPr wrap="none" anchor="ctr"/>
          <a:lstStyle/>
          <a:p>
            <a:pPr>
              <a:defRPr/>
            </a:pPr>
            <a:endParaRPr lang="en-US" dirty="0"/>
          </a:p>
        </p:txBody>
      </p:sp>
      <p:pic>
        <p:nvPicPr>
          <p:cNvPr id="1040" name="Picture 16" descr="Academy Logo.jpg"/>
          <p:cNvPicPr>
            <a:picLocks noChangeAspect="1"/>
          </p:cNvPicPr>
          <p:nvPr userDrawn="1"/>
        </p:nvPicPr>
        <p:blipFill>
          <a:blip r:embed="rId15" cstate="print"/>
          <a:srcRect/>
          <a:stretch>
            <a:fillRect/>
          </a:stretch>
        </p:blipFill>
        <p:spPr bwMode="auto">
          <a:xfrm>
            <a:off x="215900" y="6403975"/>
            <a:ext cx="1460500" cy="417513"/>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12"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Lst>
  <p:timing>
    <p:tnLst>
      <p:par>
        <p:cTn id="1" dur="indefinite" restart="never" nodeType="tmRoot"/>
      </p:par>
    </p:tnLst>
  </p:timing>
  <p:hf hdr="0" ftr="0" dt="0"/>
  <p:txStyles>
    <p:titleStyle>
      <a:lvl1pPr algn="ctr" rtl="0" eaLnBrk="0" fontAlgn="base" hangingPunct="0">
        <a:spcBef>
          <a:spcPct val="0"/>
        </a:spcBef>
        <a:spcAft>
          <a:spcPct val="0"/>
        </a:spcAft>
        <a:defRPr sz="4000">
          <a:solidFill>
            <a:schemeClr val="bg1"/>
          </a:solidFill>
          <a:latin typeface="+mj-lt"/>
          <a:ea typeface="+mj-ea"/>
          <a:cs typeface="+mj-cs"/>
        </a:defRPr>
      </a:lvl1pPr>
      <a:lvl2pPr algn="ctr" rtl="0" eaLnBrk="0" fontAlgn="base" hangingPunct="0">
        <a:spcBef>
          <a:spcPct val="0"/>
        </a:spcBef>
        <a:spcAft>
          <a:spcPct val="0"/>
        </a:spcAft>
        <a:defRPr sz="4000">
          <a:solidFill>
            <a:schemeClr val="bg1"/>
          </a:solidFill>
          <a:latin typeface="Monotype Corsiva" pitchFamily="66" charset="0"/>
        </a:defRPr>
      </a:lvl2pPr>
      <a:lvl3pPr algn="ctr" rtl="0" eaLnBrk="0" fontAlgn="base" hangingPunct="0">
        <a:spcBef>
          <a:spcPct val="0"/>
        </a:spcBef>
        <a:spcAft>
          <a:spcPct val="0"/>
        </a:spcAft>
        <a:defRPr sz="4000">
          <a:solidFill>
            <a:schemeClr val="bg1"/>
          </a:solidFill>
          <a:latin typeface="Monotype Corsiva" pitchFamily="66" charset="0"/>
        </a:defRPr>
      </a:lvl3pPr>
      <a:lvl4pPr algn="ctr" rtl="0" eaLnBrk="0" fontAlgn="base" hangingPunct="0">
        <a:spcBef>
          <a:spcPct val="0"/>
        </a:spcBef>
        <a:spcAft>
          <a:spcPct val="0"/>
        </a:spcAft>
        <a:defRPr sz="4000">
          <a:solidFill>
            <a:schemeClr val="bg1"/>
          </a:solidFill>
          <a:latin typeface="Monotype Corsiva" pitchFamily="66" charset="0"/>
        </a:defRPr>
      </a:lvl4pPr>
      <a:lvl5pPr algn="ctr" rtl="0" eaLnBrk="0" fontAlgn="base" hangingPunct="0">
        <a:spcBef>
          <a:spcPct val="0"/>
        </a:spcBef>
        <a:spcAft>
          <a:spcPct val="0"/>
        </a:spcAft>
        <a:defRPr sz="4000">
          <a:solidFill>
            <a:schemeClr val="bg1"/>
          </a:solidFill>
          <a:latin typeface="Monotype Corsiva" pitchFamily="66" charset="0"/>
        </a:defRPr>
      </a:lvl5pPr>
      <a:lvl6pPr marL="457200" algn="ctr" rtl="0" fontAlgn="base">
        <a:spcBef>
          <a:spcPct val="0"/>
        </a:spcBef>
        <a:spcAft>
          <a:spcPct val="0"/>
        </a:spcAft>
        <a:defRPr sz="4000">
          <a:solidFill>
            <a:schemeClr val="bg1"/>
          </a:solidFill>
          <a:latin typeface="Monotype Corsiva" pitchFamily="66" charset="0"/>
        </a:defRPr>
      </a:lvl6pPr>
      <a:lvl7pPr marL="914400" algn="ctr" rtl="0" fontAlgn="base">
        <a:spcBef>
          <a:spcPct val="0"/>
        </a:spcBef>
        <a:spcAft>
          <a:spcPct val="0"/>
        </a:spcAft>
        <a:defRPr sz="4000">
          <a:solidFill>
            <a:schemeClr val="bg1"/>
          </a:solidFill>
          <a:latin typeface="Monotype Corsiva" pitchFamily="66" charset="0"/>
        </a:defRPr>
      </a:lvl7pPr>
      <a:lvl8pPr marL="1371600" algn="ctr" rtl="0" fontAlgn="base">
        <a:spcBef>
          <a:spcPct val="0"/>
        </a:spcBef>
        <a:spcAft>
          <a:spcPct val="0"/>
        </a:spcAft>
        <a:defRPr sz="4000">
          <a:solidFill>
            <a:schemeClr val="bg1"/>
          </a:solidFill>
          <a:latin typeface="Monotype Corsiva" pitchFamily="66" charset="0"/>
        </a:defRPr>
      </a:lvl8pPr>
      <a:lvl9pPr marL="1828800" algn="ctr" rtl="0" fontAlgn="base">
        <a:spcBef>
          <a:spcPct val="0"/>
        </a:spcBef>
        <a:spcAft>
          <a:spcPct val="0"/>
        </a:spcAft>
        <a:defRPr sz="4000">
          <a:solidFill>
            <a:schemeClr val="bg1"/>
          </a:solidFill>
          <a:latin typeface="Monotype Corsiva" pitchFamily="66" charset="0"/>
        </a:defRPr>
      </a:lvl9pPr>
    </p:titleStyle>
    <p:bodyStyle>
      <a:lvl1pPr marL="342900" indent="-342900" algn="l" rtl="0" eaLnBrk="0" fontAlgn="base" hangingPunct="0">
        <a:spcBef>
          <a:spcPct val="20000"/>
        </a:spcBef>
        <a:spcAft>
          <a:spcPct val="0"/>
        </a:spcAft>
        <a:buSzPct val="95000"/>
        <a:buFont typeface="Wingdings" pitchFamily="2" charset="2"/>
        <a:buChar char="v"/>
        <a:defRPr sz="2400">
          <a:solidFill>
            <a:schemeClr val="tx1"/>
          </a:solidFill>
          <a:latin typeface="+mn-lt"/>
          <a:ea typeface="+mn-ea"/>
          <a:cs typeface="+mn-cs"/>
        </a:defRPr>
      </a:lvl1pPr>
      <a:lvl2pPr marL="687388" indent="-230188" algn="l" rtl="0" eaLnBrk="0" fontAlgn="base" hangingPunct="0">
        <a:spcBef>
          <a:spcPct val="20000"/>
        </a:spcBef>
        <a:spcAft>
          <a:spcPct val="0"/>
        </a:spcAft>
        <a:buClr>
          <a:schemeClr val="accent1"/>
        </a:buClr>
        <a:buSzPct val="85000"/>
        <a:buFont typeface="Wingdings 2" pitchFamily="18" charset="2"/>
        <a:buChar char="®"/>
        <a:defRPr sz="2000">
          <a:solidFill>
            <a:schemeClr val="tx1"/>
          </a:solidFill>
          <a:latin typeface="+mn-lt"/>
        </a:defRPr>
      </a:lvl2pPr>
      <a:lvl3pPr marL="1143000" indent="-228600" algn="l" rtl="0" eaLnBrk="0" fontAlgn="base" hangingPunct="0">
        <a:spcBef>
          <a:spcPct val="20000"/>
        </a:spcBef>
        <a:spcAft>
          <a:spcPct val="0"/>
        </a:spcAft>
        <a:buClr>
          <a:schemeClr val="hlink"/>
        </a:buClr>
        <a:buFont typeface="Wingdings"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folHlink"/>
        </a:buClr>
        <a:buSzPct val="55000"/>
        <a:buFont typeface="Wingdings 2" pitchFamily="18" charset="2"/>
        <a:buChar char=""/>
        <a:defRPr sz="1600">
          <a:solidFill>
            <a:schemeClr val="tx1"/>
          </a:solidFill>
          <a:latin typeface="+mn-lt"/>
        </a:defRPr>
      </a:lvl4pPr>
      <a:lvl5pPr marL="2057400" indent="-228600" algn="l" rtl="0" eaLnBrk="0" fontAlgn="base" hangingPunct="0">
        <a:spcBef>
          <a:spcPct val="20000"/>
        </a:spcBef>
        <a:spcAft>
          <a:spcPct val="0"/>
        </a:spcAft>
        <a:buFont typeface="Wingdings" pitchFamily="2" charset="2"/>
        <a:buChar char="§"/>
        <a:defRPr sz="1600">
          <a:solidFill>
            <a:schemeClr val="tx1"/>
          </a:solidFill>
          <a:latin typeface="+mn-lt"/>
        </a:defRPr>
      </a:lvl5pPr>
      <a:lvl6pPr marL="2514600" indent="-228600" algn="l" rtl="0" fontAlgn="base">
        <a:spcBef>
          <a:spcPct val="20000"/>
        </a:spcBef>
        <a:spcAft>
          <a:spcPct val="0"/>
        </a:spcAft>
        <a:buFont typeface="Wingdings" pitchFamily="2" charset="2"/>
        <a:buChar char="§"/>
        <a:defRPr sz="1600">
          <a:solidFill>
            <a:schemeClr val="tx1"/>
          </a:solidFill>
          <a:latin typeface="+mn-lt"/>
        </a:defRPr>
      </a:lvl6pPr>
      <a:lvl7pPr marL="2971800" indent="-228600" algn="l" rtl="0" fontAlgn="base">
        <a:spcBef>
          <a:spcPct val="20000"/>
        </a:spcBef>
        <a:spcAft>
          <a:spcPct val="0"/>
        </a:spcAft>
        <a:buFont typeface="Wingdings" pitchFamily="2" charset="2"/>
        <a:buChar char="§"/>
        <a:defRPr sz="1600">
          <a:solidFill>
            <a:schemeClr val="tx1"/>
          </a:solidFill>
          <a:latin typeface="+mn-lt"/>
        </a:defRPr>
      </a:lvl7pPr>
      <a:lvl8pPr marL="3429000" indent="-228600" algn="l" rtl="0" fontAlgn="base">
        <a:spcBef>
          <a:spcPct val="20000"/>
        </a:spcBef>
        <a:spcAft>
          <a:spcPct val="0"/>
        </a:spcAft>
        <a:buFont typeface="Wingdings" pitchFamily="2" charset="2"/>
        <a:buChar char="§"/>
        <a:defRPr sz="1600">
          <a:solidFill>
            <a:schemeClr val="tx1"/>
          </a:solidFill>
          <a:latin typeface="+mn-lt"/>
        </a:defRPr>
      </a:lvl8pPr>
      <a:lvl9pPr marL="3886200" indent="-228600" algn="l" rtl="0" fontAlgn="base">
        <a:spcBef>
          <a:spcPct val="20000"/>
        </a:spcBef>
        <a:spcAft>
          <a:spcPct val="0"/>
        </a:spcAft>
        <a:buFont typeface="Wingdings" pitchFamily="2" charset="2"/>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jpe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www.dwbiconcepts.com/"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ctrTitle"/>
          </p:nvPr>
        </p:nvSpPr>
        <p:spPr/>
        <p:txBody>
          <a:bodyPr/>
          <a:lstStyle/>
          <a:p>
            <a:pPr eaLnBrk="1" hangingPunct="1"/>
            <a:r>
              <a:rPr lang="en-US" dirty="0" smtClean="0"/>
              <a:t>SQL Server Reporting Services 2008</a:t>
            </a:r>
          </a:p>
        </p:txBody>
      </p:sp>
      <p:sp>
        <p:nvSpPr>
          <p:cNvPr id="3075" name="Rectangle 5"/>
          <p:cNvSpPr>
            <a:spLocks noGrp="1" noChangeArrowheads="1"/>
          </p:cNvSpPr>
          <p:nvPr>
            <p:ph type="subTitle" idx="1"/>
          </p:nvPr>
        </p:nvSpPr>
        <p:spPr/>
        <p:txBody>
          <a:bodyPr/>
          <a:lstStyle/>
          <a:p>
            <a:pPr eaLnBrk="1" hangingPunct="1"/>
            <a:r>
              <a:rPr lang="en-US" b="0" dirty="0" smtClean="0">
                <a:latin typeface="Gill Sans MT" pitchFamily="34" charset="0"/>
              </a:rPr>
              <a:t>Day 1</a:t>
            </a:r>
          </a:p>
        </p:txBody>
      </p:sp>
      <p:pic>
        <p:nvPicPr>
          <p:cNvPr id="3076" name="Picture 18" descr="MrSmarty_Mascot_R"/>
          <p:cNvPicPr>
            <a:picLocks noChangeAspect="1" noChangeArrowheads="1"/>
          </p:cNvPicPr>
          <p:nvPr/>
        </p:nvPicPr>
        <p:blipFill>
          <a:blip r:embed="rId2" cstate="print"/>
          <a:srcRect/>
          <a:stretch>
            <a:fillRect/>
          </a:stretch>
        </p:blipFill>
        <p:spPr bwMode="auto">
          <a:xfrm>
            <a:off x="4913313" y="5392738"/>
            <a:ext cx="1335087" cy="1393825"/>
          </a:xfrm>
          <a:prstGeom prst="rect">
            <a:avLst/>
          </a:prstGeom>
          <a:noFill/>
          <a:ln w="9525">
            <a:noFill/>
            <a:miter lim="800000"/>
            <a:headEnd/>
            <a:tailEnd/>
          </a:ln>
        </p:spPr>
      </p:pic>
      <p:sp>
        <p:nvSpPr>
          <p:cNvPr id="3077" name="Text Box 12"/>
          <p:cNvSpPr txBox="1">
            <a:spLocks noChangeArrowheads="1"/>
          </p:cNvSpPr>
          <p:nvPr/>
        </p:nvSpPr>
        <p:spPr bwMode="auto">
          <a:xfrm>
            <a:off x="6477000" y="6437313"/>
            <a:ext cx="2338388" cy="304800"/>
          </a:xfrm>
          <a:prstGeom prst="rect">
            <a:avLst/>
          </a:prstGeom>
          <a:noFill/>
          <a:ln w="9525">
            <a:noFill/>
            <a:miter lim="800000"/>
            <a:headEnd/>
            <a:tailEnd/>
          </a:ln>
        </p:spPr>
        <p:txBody>
          <a:bodyPr>
            <a:spAutoFit/>
          </a:bodyPr>
          <a:lstStyle/>
          <a:p>
            <a:r>
              <a:rPr lang="en-US" sz="1400" dirty="0">
                <a:solidFill>
                  <a:srgbClr val="3188B4"/>
                </a:solidFill>
              </a:rPr>
              <a:t>C3: Protected</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Reporting Services </a:t>
            </a:r>
            <a:r>
              <a:rPr lang="en-US" sz="3600" dirty="0" smtClean="0"/>
              <a:t> Components</a:t>
            </a:r>
            <a:endParaRPr lang="en-US" sz="3600" dirty="0"/>
          </a:p>
        </p:txBody>
      </p:sp>
      <p:sp>
        <p:nvSpPr>
          <p:cNvPr id="4" name="Slide Number Placeholder 3"/>
          <p:cNvSpPr>
            <a:spLocks noGrp="1"/>
          </p:cNvSpPr>
          <p:nvPr>
            <p:ph type="sldNum" sz="quarter" idx="10"/>
          </p:nvPr>
        </p:nvSpPr>
        <p:spPr/>
        <p:txBody>
          <a:bodyPr/>
          <a:lstStyle/>
          <a:p>
            <a:pPr>
              <a:defRPr/>
            </a:pPr>
            <a:fld id="{4FCED92C-D024-4A30-90BA-A528B7CA74B8}" type="slidenum">
              <a:rPr lang="en-US" smtClean="0"/>
              <a:pPr>
                <a:defRPr/>
              </a:pPr>
              <a:t>10</a:t>
            </a:fld>
            <a:endParaRPr lang="en-US" dirty="0"/>
          </a:p>
        </p:txBody>
      </p:sp>
      <p:pic>
        <p:nvPicPr>
          <p:cNvPr id="2050" name="Picture 2"/>
          <p:cNvPicPr>
            <a:picLocks noChangeAspect="1" noChangeArrowheads="1"/>
          </p:cNvPicPr>
          <p:nvPr/>
        </p:nvPicPr>
        <p:blipFill>
          <a:blip r:embed="rId2"/>
          <a:srcRect/>
          <a:stretch>
            <a:fillRect/>
          </a:stretch>
        </p:blipFill>
        <p:spPr bwMode="auto">
          <a:xfrm>
            <a:off x="628650" y="1428750"/>
            <a:ext cx="7886700" cy="4743450"/>
          </a:xfrm>
          <a:prstGeom prst="rect">
            <a:avLst/>
          </a:prstGeom>
          <a:noFill/>
          <a:ln w="9525">
            <a:noFill/>
            <a:miter lim="800000"/>
            <a:headEnd/>
            <a:tailEnd/>
          </a:ln>
          <a:effectLst/>
        </p:spPr>
      </p:pic>
    </p:spTree>
    <p:extLst>
      <p:ext uri="{BB962C8B-B14F-4D97-AF65-F5344CB8AC3E}">
        <p14:creationId xmlns:p14="http://schemas.microsoft.com/office/powerpoint/2010/main" val="3412752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 Reporting Services Components (Contd.)</a:t>
            </a:r>
            <a:endParaRPr lang="en-US" sz="3600" dirty="0"/>
          </a:p>
        </p:txBody>
      </p:sp>
      <p:sp>
        <p:nvSpPr>
          <p:cNvPr id="3" name="Content Placeholder 2"/>
          <p:cNvSpPr>
            <a:spLocks noGrp="1"/>
          </p:cNvSpPr>
          <p:nvPr>
            <p:ph idx="1"/>
          </p:nvPr>
        </p:nvSpPr>
        <p:spPr/>
        <p:txBody>
          <a:bodyPr/>
          <a:lstStyle/>
          <a:p>
            <a:pPr>
              <a:lnSpc>
                <a:spcPct val="150000"/>
              </a:lnSpc>
              <a:buNone/>
            </a:pPr>
            <a:r>
              <a:rPr lang="en-US" b="1" dirty="0" smtClean="0"/>
              <a:t>Report Server </a:t>
            </a:r>
          </a:p>
          <a:p>
            <a:r>
              <a:rPr lang="en-US" dirty="0" smtClean="0"/>
              <a:t> It is the core engine that drives Reporting Services.</a:t>
            </a:r>
          </a:p>
          <a:p>
            <a:pPr>
              <a:lnSpc>
                <a:spcPct val="150000"/>
              </a:lnSpc>
              <a:buNone/>
            </a:pPr>
            <a:r>
              <a:rPr lang="en-US" b="1" dirty="0" smtClean="0"/>
              <a:t>Report Manager </a:t>
            </a:r>
            <a:r>
              <a:rPr lang="en-US" dirty="0" smtClean="0"/>
              <a:t> </a:t>
            </a:r>
          </a:p>
          <a:p>
            <a:r>
              <a:rPr lang="en-US" dirty="0" smtClean="0"/>
              <a:t>It is a Web-based administrative interface used for maintaining the published reports.</a:t>
            </a:r>
          </a:p>
          <a:p>
            <a:pPr>
              <a:lnSpc>
                <a:spcPct val="150000"/>
              </a:lnSpc>
              <a:buNone/>
            </a:pPr>
            <a:r>
              <a:rPr lang="en-US" b="1" dirty="0" smtClean="0"/>
              <a:t>Data Sources</a:t>
            </a:r>
            <a:endParaRPr lang="en-US" dirty="0" smtClean="0"/>
          </a:p>
          <a:p>
            <a:r>
              <a:rPr lang="en-US" dirty="0" smtClean="0"/>
              <a:t>Reports can be created against any data source. This means we can easily retrieve data from SQL Server, Oracle, Analysis Services, Access and many other databases. </a:t>
            </a:r>
          </a:p>
          <a:p>
            <a:endParaRPr lang="en-US" dirty="0" smtClean="0"/>
          </a:p>
          <a:p>
            <a:pPr lvl="1">
              <a:buNone/>
            </a:pPr>
            <a:endParaRPr lang="en-US" b="1" dirty="0" smtClean="0"/>
          </a:p>
          <a:p>
            <a:pPr lvl="1"/>
            <a:endParaRPr lang="en-US" dirty="0" smtClean="0"/>
          </a:p>
          <a:p>
            <a:endParaRPr lang="en-US" dirty="0" smtClean="0"/>
          </a:p>
        </p:txBody>
      </p:sp>
      <p:sp>
        <p:nvSpPr>
          <p:cNvPr id="4" name="Slide Number Placeholder 3"/>
          <p:cNvSpPr>
            <a:spLocks noGrp="1"/>
          </p:cNvSpPr>
          <p:nvPr>
            <p:ph type="sldNum" sz="quarter" idx="10"/>
          </p:nvPr>
        </p:nvSpPr>
        <p:spPr/>
        <p:txBody>
          <a:bodyPr/>
          <a:lstStyle/>
          <a:p>
            <a:pPr>
              <a:defRPr/>
            </a:pPr>
            <a:fld id="{4FCED92C-D024-4A30-90BA-A528B7CA74B8}" type="slidenum">
              <a:rPr lang="en-US" smtClean="0"/>
              <a:pPr>
                <a:defRPr/>
              </a:pPr>
              <a:t>11</a:t>
            </a:fld>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 Reporting Services Components (Contd.)</a:t>
            </a:r>
            <a:endParaRPr lang="en-US" sz="3600" dirty="0"/>
          </a:p>
        </p:txBody>
      </p:sp>
      <p:sp>
        <p:nvSpPr>
          <p:cNvPr id="3" name="Content Placeholder 2"/>
          <p:cNvSpPr>
            <a:spLocks noGrp="1"/>
          </p:cNvSpPr>
          <p:nvPr>
            <p:ph idx="1"/>
          </p:nvPr>
        </p:nvSpPr>
        <p:spPr/>
        <p:txBody>
          <a:bodyPr/>
          <a:lstStyle/>
          <a:p>
            <a:pPr>
              <a:lnSpc>
                <a:spcPct val="150000"/>
              </a:lnSpc>
              <a:buNone/>
            </a:pPr>
            <a:r>
              <a:rPr lang="en-US" b="1" dirty="0" smtClean="0"/>
              <a:t>Report Server Databases</a:t>
            </a:r>
          </a:p>
          <a:p>
            <a:r>
              <a:rPr lang="en-US" dirty="0" smtClean="0"/>
              <a:t> Reporting Services creates and uses two SQL Server databases named </a:t>
            </a:r>
            <a:r>
              <a:rPr lang="en-US" b="1" dirty="0" smtClean="0"/>
              <a:t>ReportServer</a:t>
            </a:r>
            <a:r>
              <a:rPr lang="en-US" dirty="0" smtClean="0"/>
              <a:t> and </a:t>
            </a:r>
            <a:r>
              <a:rPr lang="en-US" b="1" dirty="0" smtClean="0"/>
              <a:t>ReportServerTempDB</a:t>
            </a:r>
            <a:r>
              <a:rPr lang="en-US" dirty="0" smtClean="0"/>
              <a:t> by default.  </a:t>
            </a:r>
          </a:p>
          <a:p>
            <a:r>
              <a:rPr lang="en-US" dirty="0" smtClean="0"/>
              <a:t>ReportServer Database</a:t>
            </a:r>
          </a:p>
          <a:p>
            <a:pPr lvl="1"/>
            <a:r>
              <a:rPr lang="en-US" dirty="0" smtClean="0"/>
              <a:t>It is the repository for the reporting application data.  </a:t>
            </a:r>
          </a:p>
          <a:p>
            <a:pPr lvl="1"/>
            <a:r>
              <a:rPr lang="en-US" dirty="0" smtClean="0"/>
              <a:t>Has tables to store reports, data sources, snapshots, subscriptions, Schedule definitions etc</a:t>
            </a:r>
          </a:p>
          <a:p>
            <a:pPr lvl="1"/>
            <a:r>
              <a:rPr lang="en-US" dirty="0" smtClean="0"/>
              <a:t>System properties and system-level security settings.</a:t>
            </a:r>
          </a:p>
          <a:p>
            <a:pPr lvl="1"/>
            <a:r>
              <a:rPr lang="en-US" dirty="0" smtClean="0"/>
              <a:t>Report execution log data.</a:t>
            </a:r>
          </a:p>
          <a:p>
            <a:pPr lvl="1"/>
            <a:endParaRPr lang="en-US" dirty="0" smtClean="0"/>
          </a:p>
        </p:txBody>
      </p:sp>
      <p:sp>
        <p:nvSpPr>
          <p:cNvPr id="4" name="Slide Number Placeholder 3"/>
          <p:cNvSpPr>
            <a:spLocks noGrp="1"/>
          </p:cNvSpPr>
          <p:nvPr>
            <p:ph type="sldNum" sz="quarter" idx="10"/>
          </p:nvPr>
        </p:nvSpPr>
        <p:spPr/>
        <p:txBody>
          <a:bodyPr/>
          <a:lstStyle/>
          <a:p>
            <a:pPr>
              <a:defRPr/>
            </a:pPr>
            <a:fld id="{4FCED92C-D024-4A30-90BA-A528B7CA74B8}" type="slidenum">
              <a:rPr lang="en-US" smtClean="0"/>
              <a:pPr>
                <a:defRPr/>
              </a:pPr>
              <a:t>12</a:t>
            </a:fld>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 Reporting Services Components (Contd.)</a:t>
            </a:r>
            <a:endParaRPr lang="en-US" sz="3600" dirty="0"/>
          </a:p>
        </p:txBody>
      </p:sp>
      <p:sp>
        <p:nvSpPr>
          <p:cNvPr id="3" name="Content Placeholder 2"/>
          <p:cNvSpPr>
            <a:spLocks noGrp="1"/>
          </p:cNvSpPr>
          <p:nvPr>
            <p:ph idx="1"/>
          </p:nvPr>
        </p:nvSpPr>
        <p:spPr/>
        <p:txBody>
          <a:bodyPr/>
          <a:lstStyle/>
          <a:p>
            <a:pPr lvl="0"/>
            <a:r>
              <a:rPr lang="en-US" dirty="0" smtClean="0">
                <a:solidFill>
                  <a:srgbClr val="1A1A70"/>
                </a:solidFill>
              </a:rPr>
              <a:t>ReportServerTempDB Database</a:t>
            </a:r>
          </a:p>
          <a:p>
            <a:pPr lvl="1"/>
            <a:r>
              <a:rPr lang="en-US" dirty="0" smtClean="0"/>
              <a:t>The ReportServerTempDB database is used for temporary storage needs.</a:t>
            </a:r>
          </a:p>
          <a:p>
            <a:pPr lvl="1"/>
            <a:r>
              <a:rPr lang="en-US" dirty="0" smtClean="0"/>
              <a:t>Store session data, cached reports and work tables that are generated by the report server.</a:t>
            </a:r>
          </a:p>
        </p:txBody>
      </p:sp>
      <p:sp>
        <p:nvSpPr>
          <p:cNvPr id="4" name="Slide Number Placeholder 3"/>
          <p:cNvSpPr>
            <a:spLocks noGrp="1"/>
          </p:cNvSpPr>
          <p:nvPr>
            <p:ph type="sldNum" sz="quarter" idx="10"/>
          </p:nvPr>
        </p:nvSpPr>
        <p:spPr/>
        <p:txBody>
          <a:bodyPr/>
          <a:lstStyle/>
          <a:p>
            <a:pPr>
              <a:defRPr/>
            </a:pPr>
            <a:fld id="{4FCED92C-D024-4A30-90BA-A528B7CA74B8}" type="slidenum">
              <a:rPr lang="en-US" smtClean="0"/>
              <a:pPr>
                <a:defRPr/>
              </a:pPr>
              <a:t>13</a:t>
            </a:fld>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 Reporting Services Components (Contd.)</a:t>
            </a:r>
            <a:endParaRPr lang="en-US" sz="3600" dirty="0"/>
          </a:p>
        </p:txBody>
      </p:sp>
      <p:sp>
        <p:nvSpPr>
          <p:cNvPr id="3" name="Content Placeholder 2"/>
          <p:cNvSpPr>
            <a:spLocks noGrp="1"/>
          </p:cNvSpPr>
          <p:nvPr>
            <p:ph idx="1"/>
          </p:nvPr>
        </p:nvSpPr>
        <p:spPr/>
        <p:txBody>
          <a:bodyPr/>
          <a:lstStyle/>
          <a:p>
            <a:pPr>
              <a:lnSpc>
                <a:spcPct val="150000"/>
              </a:lnSpc>
              <a:buNone/>
            </a:pPr>
            <a:r>
              <a:rPr lang="en-US" b="1" dirty="0" smtClean="0"/>
              <a:t>Report Designer</a:t>
            </a:r>
          </a:p>
          <a:p>
            <a:r>
              <a:rPr lang="en-US" dirty="0" smtClean="0"/>
              <a:t>Report Designer provides the capability to design, develop, test and deploy reports.</a:t>
            </a:r>
          </a:p>
          <a:p>
            <a:r>
              <a:rPr lang="en-US" dirty="0" smtClean="0"/>
              <a:t>Reporting Services includes two tools for creating reports.</a:t>
            </a:r>
          </a:p>
          <a:p>
            <a:pPr lvl="1"/>
            <a:r>
              <a:rPr lang="en-US" b="1" dirty="0" smtClean="0"/>
              <a:t>Report Builder </a:t>
            </a:r>
            <a:r>
              <a:rPr lang="en-US" dirty="0" smtClean="0"/>
              <a:t>– Provides a simpler user interface for creating ad hoc reports, intended primarily at business users rather than developers</a:t>
            </a:r>
          </a:p>
          <a:p>
            <a:pPr lvl="1"/>
            <a:r>
              <a:rPr lang="en-US" b="1" dirty="0" smtClean="0"/>
              <a:t>BIDS (Business Intelligent Development Studio) </a:t>
            </a:r>
            <a:r>
              <a:rPr lang="en-US" dirty="0" smtClean="0"/>
              <a:t>– A  developer centric client tool, installed in development environment and used by developers. </a:t>
            </a:r>
          </a:p>
        </p:txBody>
      </p:sp>
      <p:sp>
        <p:nvSpPr>
          <p:cNvPr id="4" name="Slide Number Placeholder 3"/>
          <p:cNvSpPr>
            <a:spLocks noGrp="1"/>
          </p:cNvSpPr>
          <p:nvPr>
            <p:ph type="sldNum" sz="quarter" idx="10"/>
          </p:nvPr>
        </p:nvSpPr>
        <p:spPr/>
        <p:txBody>
          <a:bodyPr/>
          <a:lstStyle/>
          <a:p>
            <a:pPr>
              <a:defRPr/>
            </a:pPr>
            <a:fld id="{4FCED92C-D024-4A30-90BA-A528B7CA74B8}" type="slidenum">
              <a:rPr lang="en-US" smtClean="0"/>
              <a:pPr>
                <a:defRPr/>
              </a:pPr>
              <a:t>14</a:t>
            </a:fld>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Report Categories</a:t>
            </a:r>
            <a:endParaRPr lang="en-US" sz="3600" dirty="0"/>
          </a:p>
        </p:txBody>
      </p:sp>
      <p:sp>
        <p:nvSpPr>
          <p:cNvPr id="3" name="Content Placeholder 2"/>
          <p:cNvSpPr>
            <a:spLocks noGrp="1"/>
          </p:cNvSpPr>
          <p:nvPr>
            <p:ph idx="1"/>
          </p:nvPr>
        </p:nvSpPr>
        <p:spPr/>
        <p:txBody>
          <a:bodyPr/>
          <a:lstStyle/>
          <a:p>
            <a:r>
              <a:rPr lang="en-US" b="1" dirty="0"/>
              <a:t>Managed </a:t>
            </a:r>
            <a:r>
              <a:rPr lang="en-US" b="1" dirty="0" smtClean="0"/>
              <a:t>Report</a:t>
            </a:r>
            <a:endParaRPr lang="en-US" b="1" dirty="0"/>
          </a:p>
          <a:p>
            <a:pPr lvl="1"/>
            <a:r>
              <a:rPr lang="en-US" dirty="0"/>
              <a:t>detailed operational data.</a:t>
            </a:r>
          </a:p>
          <a:p>
            <a:pPr lvl="1"/>
            <a:r>
              <a:rPr lang="en-US" dirty="0"/>
              <a:t>gathered from a variety of data sources.</a:t>
            </a:r>
          </a:p>
          <a:p>
            <a:pPr lvl="1"/>
            <a:r>
              <a:rPr lang="en-US" dirty="0"/>
              <a:t>organized into a central repository.</a:t>
            </a:r>
          </a:p>
          <a:p>
            <a:pPr lvl="1"/>
            <a:r>
              <a:rPr lang="en-US" dirty="0"/>
              <a:t>Standard formatting.</a:t>
            </a:r>
          </a:p>
          <a:p>
            <a:pPr lvl="1"/>
            <a:endParaRPr lang="en-US" sz="1000" dirty="0"/>
          </a:p>
          <a:p>
            <a:r>
              <a:rPr lang="en-US" dirty="0"/>
              <a:t> </a:t>
            </a:r>
            <a:r>
              <a:rPr lang="en-US" b="1" dirty="0"/>
              <a:t>Ad hoc </a:t>
            </a:r>
            <a:r>
              <a:rPr lang="en-US" b="1" dirty="0" smtClean="0"/>
              <a:t>Report</a:t>
            </a:r>
            <a:endParaRPr lang="en-US" dirty="0"/>
          </a:p>
          <a:p>
            <a:pPr lvl="1"/>
            <a:r>
              <a:rPr lang="en-US" dirty="0"/>
              <a:t>Report Builder.</a:t>
            </a:r>
          </a:p>
          <a:p>
            <a:pPr lvl="1"/>
            <a:r>
              <a:rPr lang="en-US" dirty="0"/>
              <a:t>users with limited technical skills.</a:t>
            </a:r>
          </a:p>
          <a:p>
            <a:pPr lvl="1"/>
            <a:r>
              <a:rPr lang="en-US" dirty="0"/>
              <a:t>simple reports saved privately or shared.</a:t>
            </a:r>
          </a:p>
          <a:p>
            <a:pPr lvl="1"/>
            <a:endParaRPr lang="en-US" sz="1000" dirty="0"/>
          </a:p>
          <a:p>
            <a:r>
              <a:rPr lang="en-US" b="1" dirty="0"/>
              <a:t>Embedded </a:t>
            </a:r>
            <a:r>
              <a:rPr lang="en-US" b="1" dirty="0" smtClean="0"/>
              <a:t>Report</a:t>
            </a:r>
            <a:endParaRPr lang="en-US" b="1" dirty="0"/>
          </a:p>
          <a:p>
            <a:pPr lvl="1"/>
            <a:r>
              <a:rPr lang="en-US" dirty="0"/>
              <a:t>portals or custom applications.</a:t>
            </a:r>
          </a:p>
          <a:p>
            <a:endParaRPr lang="en-US" dirty="0"/>
          </a:p>
        </p:txBody>
      </p:sp>
      <p:sp>
        <p:nvSpPr>
          <p:cNvPr id="4" name="Slide Number Placeholder 3"/>
          <p:cNvSpPr>
            <a:spLocks noGrp="1"/>
          </p:cNvSpPr>
          <p:nvPr>
            <p:ph type="sldNum" sz="quarter" idx="10"/>
          </p:nvPr>
        </p:nvSpPr>
        <p:spPr/>
        <p:txBody>
          <a:bodyPr/>
          <a:lstStyle/>
          <a:p>
            <a:pPr>
              <a:defRPr/>
            </a:pPr>
            <a:fld id="{4FCED92C-D024-4A30-90BA-A528B7CA74B8}" type="slidenum">
              <a:rPr lang="en-US" smtClean="0"/>
              <a:pPr>
                <a:defRPr/>
              </a:pPr>
              <a:t>15</a:t>
            </a:fld>
            <a:endParaRPr lang="en-US" dirty="0"/>
          </a:p>
        </p:txBody>
      </p:sp>
    </p:spTree>
    <p:extLst>
      <p:ext uri="{BB962C8B-B14F-4D97-AF65-F5344CB8AC3E}">
        <p14:creationId xmlns:p14="http://schemas.microsoft.com/office/powerpoint/2010/main" val="425325491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Reporting Life Cycle</a:t>
            </a:r>
            <a:endParaRPr lang="en-US" sz="3600" dirty="0"/>
          </a:p>
        </p:txBody>
      </p:sp>
      <p:sp>
        <p:nvSpPr>
          <p:cNvPr id="3" name="Content Placeholder 2"/>
          <p:cNvSpPr>
            <a:spLocks noGrp="1"/>
          </p:cNvSpPr>
          <p:nvPr>
            <p:ph idx="1"/>
          </p:nvPr>
        </p:nvSpPr>
        <p:spPr/>
        <p:txBody>
          <a:bodyPr/>
          <a:lstStyle/>
          <a:p>
            <a:pPr lvl="0">
              <a:defRPr/>
            </a:pPr>
            <a:r>
              <a:rPr lang="en-US" dirty="0"/>
              <a:t>SQL Server Reporting Services supports the full reporting lifecycle, including Authoring, </a:t>
            </a:r>
            <a:r>
              <a:rPr lang="en-US" dirty="0" smtClean="0"/>
              <a:t>Management </a:t>
            </a:r>
            <a:r>
              <a:rPr lang="en-US" dirty="0"/>
              <a:t>and Delivery</a:t>
            </a:r>
          </a:p>
          <a:p>
            <a:endParaRPr lang="en-US" dirty="0"/>
          </a:p>
        </p:txBody>
      </p:sp>
      <p:sp>
        <p:nvSpPr>
          <p:cNvPr id="4" name="Slide Number Placeholder 3"/>
          <p:cNvSpPr>
            <a:spLocks noGrp="1"/>
          </p:cNvSpPr>
          <p:nvPr>
            <p:ph type="sldNum" sz="quarter" idx="10"/>
          </p:nvPr>
        </p:nvSpPr>
        <p:spPr/>
        <p:txBody>
          <a:bodyPr/>
          <a:lstStyle/>
          <a:p>
            <a:pPr>
              <a:defRPr/>
            </a:pPr>
            <a:fld id="{4FCED92C-D024-4A30-90BA-A528B7CA74B8}" type="slidenum">
              <a:rPr lang="en-US" smtClean="0"/>
              <a:pPr>
                <a:defRPr/>
              </a:pPr>
              <a:t>16</a:t>
            </a:fld>
            <a:endParaRPr lang="en-US"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6825" y="2971800"/>
            <a:ext cx="5972175" cy="2609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2467738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Reporting Life </a:t>
            </a:r>
            <a:r>
              <a:rPr lang="en-US" sz="3600" dirty="0" smtClean="0"/>
              <a:t>Cycle (Contd.)</a:t>
            </a:r>
            <a:endParaRPr lang="en-US" sz="3600" dirty="0"/>
          </a:p>
        </p:txBody>
      </p:sp>
      <p:sp>
        <p:nvSpPr>
          <p:cNvPr id="3" name="Content Placeholder 2"/>
          <p:cNvSpPr>
            <a:spLocks noGrp="1"/>
          </p:cNvSpPr>
          <p:nvPr>
            <p:ph idx="1"/>
          </p:nvPr>
        </p:nvSpPr>
        <p:spPr>
          <a:xfrm>
            <a:off x="228600" y="1304925"/>
            <a:ext cx="8686800" cy="4943475"/>
          </a:xfrm>
        </p:spPr>
        <p:txBody>
          <a:bodyPr/>
          <a:lstStyle/>
          <a:p>
            <a:pPr marL="0" indent="0">
              <a:lnSpc>
                <a:spcPct val="150000"/>
              </a:lnSpc>
              <a:buNone/>
            </a:pPr>
            <a:r>
              <a:rPr lang="en-US" b="1" dirty="0" smtClean="0"/>
              <a:t>Report Authoring</a:t>
            </a:r>
          </a:p>
          <a:p>
            <a:r>
              <a:rPr lang="en-US" dirty="0" smtClean="0"/>
              <a:t>Reporting specialist and end users authors(ad-hoc reports) fall under this.</a:t>
            </a:r>
          </a:p>
          <a:p>
            <a:r>
              <a:rPr lang="en-US" dirty="0" smtClean="0"/>
              <a:t>Report development</a:t>
            </a:r>
          </a:p>
          <a:p>
            <a:r>
              <a:rPr lang="en-US" dirty="0" smtClean="0"/>
              <a:t>Tools : BIDS, Report Builder</a:t>
            </a:r>
          </a:p>
          <a:p>
            <a:endParaRPr lang="en-US" b="1" dirty="0"/>
          </a:p>
          <a:p>
            <a:endParaRPr lang="en-US" dirty="0"/>
          </a:p>
          <a:p>
            <a:pPr marL="0" indent="0">
              <a:buNone/>
            </a:pPr>
            <a:endParaRPr lang="en-US" dirty="0"/>
          </a:p>
        </p:txBody>
      </p:sp>
      <p:sp>
        <p:nvSpPr>
          <p:cNvPr id="4" name="Slide Number Placeholder 3"/>
          <p:cNvSpPr>
            <a:spLocks noGrp="1"/>
          </p:cNvSpPr>
          <p:nvPr>
            <p:ph type="sldNum" sz="quarter" idx="10"/>
          </p:nvPr>
        </p:nvSpPr>
        <p:spPr/>
        <p:txBody>
          <a:bodyPr/>
          <a:lstStyle/>
          <a:p>
            <a:pPr>
              <a:defRPr/>
            </a:pPr>
            <a:fld id="{4FCED92C-D024-4A30-90BA-A528B7CA74B8}" type="slidenum">
              <a:rPr lang="en-US" smtClean="0"/>
              <a:pPr>
                <a:defRPr/>
              </a:pPr>
              <a:t>17</a:t>
            </a:fld>
            <a:endParaRPr lang="en-US" dirty="0"/>
          </a:p>
        </p:txBody>
      </p:sp>
    </p:spTree>
    <p:extLst>
      <p:ext uri="{BB962C8B-B14F-4D97-AF65-F5344CB8AC3E}">
        <p14:creationId xmlns:p14="http://schemas.microsoft.com/office/powerpoint/2010/main" val="171399782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Reporting Life Cycle (Contd.)</a:t>
            </a:r>
            <a:endParaRPr lang="en-US" sz="3600" dirty="0"/>
          </a:p>
        </p:txBody>
      </p:sp>
      <p:sp>
        <p:nvSpPr>
          <p:cNvPr id="3" name="Content Placeholder 2"/>
          <p:cNvSpPr>
            <a:spLocks noGrp="1"/>
          </p:cNvSpPr>
          <p:nvPr>
            <p:ph idx="1"/>
          </p:nvPr>
        </p:nvSpPr>
        <p:spPr>
          <a:xfrm>
            <a:off x="228600" y="1304925"/>
            <a:ext cx="8686800" cy="4943475"/>
          </a:xfrm>
        </p:spPr>
        <p:txBody>
          <a:bodyPr/>
          <a:lstStyle/>
          <a:p>
            <a:pPr marL="0" indent="0">
              <a:lnSpc>
                <a:spcPct val="150000"/>
              </a:lnSpc>
              <a:buNone/>
            </a:pPr>
            <a:r>
              <a:rPr lang="en-US" b="1" dirty="0" smtClean="0"/>
              <a:t>Report Management</a:t>
            </a:r>
          </a:p>
          <a:p>
            <a:r>
              <a:rPr lang="en-US" dirty="0" smtClean="0"/>
              <a:t>Manage </a:t>
            </a:r>
            <a:r>
              <a:rPr lang="en-US" dirty="0"/>
              <a:t>the technical environment for the reporting platform</a:t>
            </a:r>
            <a:r>
              <a:rPr lang="en-US" dirty="0" smtClean="0"/>
              <a:t>.</a:t>
            </a:r>
          </a:p>
          <a:p>
            <a:r>
              <a:rPr lang="en-US" dirty="0" smtClean="0"/>
              <a:t>Published reports are organized, secured and configured for end users.</a:t>
            </a:r>
          </a:p>
          <a:p>
            <a:r>
              <a:rPr lang="en-US" dirty="0" smtClean="0"/>
              <a:t>Content Management is handled in this phase</a:t>
            </a:r>
          </a:p>
          <a:p>
            <a:r>
              <a:rPr lang="en-US" dirty="0" smtClean="0"/>
              <a:t>Tools : Report Manager, RS Configuration Manager</a:t>
            </a:r>
            <a:endParaRPr lang="en-US" dirty="0"/>
          </a:p>
          <a:p>
            <a:endParaRPr lang="en-US" b="1" dirty="0"/>
          </a:p>
          <a:p>
            <a:endParaRPr lang="en-US" dirty="0"/>
          </a:p>
          <a:p>
            <a:pPr marL="0" indent="0">
              <a:buNone/>
            </a:pPr>
            <a:endParaRPr lang="en-US" dirty="0"/>
          </a:p>
        </p:txBody>
      </p:sp>
      <p:sp>
        <p:nvSpPr>
          <p:cNvPr id="4" name="Slide Number Placeholder 3"/>
          <p:cNvSpPr>
            <a:spLocks noGrp="1"/>
          </p:cNvSpPr>
          <p:nvPr>
            <p:ph type="sldNum" sz="quarter" idx="10"/>
          </p:nvPr>
        </p:nvSpPr>
        <p:spPr/>
        <p:txBody>
          <a:bodyPr/>
          <a:lstStyle/>
          <a:p>
            <a:pPr>
              <a:defRPr/>
            </a:pPr>
            <a:fld id="{4FCED92C-D024-4A30-90BA-A528B7CA74B8}" type="slidenum">
              <a:rPr lang="en-US" smtClean="0"/>
              <a:pPr>
                <a:defRPr/>
              </a:pPr>
              <a:t>18</a:t>
            </a:fld>
            <a:endParaRPr lang="en-US" dirty="0"/>
          </a:p>
        </p:txBody>
      </p:sp>
    </p:spTree>
    <p:extLst>
      <p:ext uri="{BB962C8B-B14F-4D97-AF65-F5344CB8AC3E}">
        <p14:creationId xmlns:p14="http://schemas.microsoft.com/office/powerpoint/2010/main" val="171399782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Reporting Life Cycle (Contd.)</a:t>
            </a:r>
            <a:endParaRPr lang="en-US" sz="3600" dirty="0"/>
          </a:p>
        </p:txBody>
      </p:sp>
      <p:sp>
        <p:nvSpPr>
          <p:cNvPr id="3" name="Content Placeholder 2"/>
          <p:cNvSpPr>
            <a:spLocks noGrp="1"/>
          </p:cNvSpPr>
          <p:nvPr>
            <p:ph idx="1"/>
          </p:nvPr>
        </p:nvSpPr>
        <p:spPr/>
        <p:txBody>
          <a:bodyPr/>
          <a:lstStyle/>
          <a:p>
            <a:pPr marL="0" indent="0">
              <a:lnSpc>
                <a:spcPct val="150000"/>
              </a:lnSpc>
              <a:buNone/>
            </a:pPr>
            <a:r>
              <a:rPr lang="en-US" b="1" dirty="0" smtClean="0"/>
              <a:t>Report Delivery</a:t>
            </a:r>
          </a:p>
          <a:p>
            <a:r>
              <a:rPr lang="en-US" dirty="0" smtClean="0"/>
              <a:t>This phase comes in, once the reports are deployed.</a:t>
            </a:r>
          </a:p>
          <a:p>
            <a:r>
              <a:rPr lang="en-US" dirty="0" smtClean="0"/>
              <a:t>Mode of delivery like on demand, subscription</a:t>
            </a:r>
          </a:p>
          <a:p>
            <a:r>
              <a:rPr lang="en-US" dirty="0" smtClean="0"/>
              <a:t>Tools : Report Manager, SharePoint, Excel, Web Browsers, Custom Applications.</a:t>
            </a:r>
          </a:p>
          <a:p>
            <a:endParaRPr lang="en-US" b="1" dirty="0"/>
          </a:p>
          <a:p>
            <a:endParaRPr lang="en-US" dirty="0"/>
          </a:p>
          <a:p>
            <a:pPr marL="0" indent="0">
              <a:buNone/>
            </a:pPr>
            <a:endParaRPr lang="en-US" dirty="0"/>
          </a:p>
        </p:txBody>
      </p:sp>
      <p:sp>
        <p:nvSpPr>
          <p:cNvPr id="4" name="Slide Number Placeholder 3"/>
          <p:cNvSpPr>
            <a:spLocks noGrp="1"/>
          </p:cNvSpPr>
          <p:nvPr>
            <p:ph type="sldNum" sz="quarter" idx="10"/>
          </p:nvPr>
        </p:nvSpPr>
        <p:spPr/>
        <p:txBody>
          <a:bodyPr/>
          <a:lstStyle/>
          <a:p>
            <a:pPr>
              <a:defRPr/>
            </a:pPr>
            <a:fld id="{4FCED92C-D024-4A30-90BA-A528B7CA74B8}" type="slidenum">
              <a:rPr lang="en-US" smtClean="0"/>
              <a:pPr>
                <a:defRPr/>
              </a:pPr>
              <a:t>19</a:t>
            </a:fld>
            <a:endParaRPr lang="en-US" dirty="0"/>
          </a:p>
        </p:txBody>
      </p:sp>
    </p:spTree>
    <p:extLst>
      <p:ext uri="{BB962C8B-B14F-4D97-AF65-F5344CB8AC3E}">
        <p14:creationId xmlns:p14="http://schemas.microsoft.com/office/powerpoint/2010/main" val="8689259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noFill/>
        </p:spPr>
        <p:txBody>
          <a:bodyPr/>
          <a:lstStyle/>
          <a:p>
            <a:fld id="{765BF110-0D88-4B39-8506-EBA8A5507183}" type="slidenum">
              <a:rPr lang="en-US" smtClean="0"/>
              <a:pPr/>
              <a:t>2</a:t>
            </a:fld>
            <a:endParaRPr lang="en-US" dirty="0" smtClean="0"/>
          </a:p>
        </p:txBody>
      </p:sp>
      <p:sp>
        <p:nvSpPr>
          <p:cNvPr id="4099" name="Rectangle 2"/>
          <p:cNvSpPr>
            <a:spLocks noGrp="1" noChangeArrowheads="1"/>
          </p:cNvSpPr>
          <p:nvPr>
            <p:ph type="title"/>
          </p:nvPr>
        </p:nvSpPr>
        <p:spPr>
          <a:xfrm>
            <a:off x="1600200" y="200025"/>
            <a:ext cx="6858000" cy="533400"/>
          </a:xfrm>
        </p:spPr>
        <p:txBody>
          <a:bodyPr/>
          <a:lstStyle/>
          <a:p>
            <a:pPr eaLnBrk="1" hangingPunct="1"/>
            <a:r>
              <a:rPr lang="en-US" sz="3600" dirty="0" smtClean="0"/>
              <a:t>About the Author</a:t>
            </a:r>
          </a:p>
        </p:txBody>
      </p:sp>
      <p:graphicFrame>
        <p:nvGraphicFramePr>
          <p:cNvPr id="33870" name="Group 78"/>
          <p:cNvGraphicFramePr>
            <a:graphicFrameLocks noGrp="1"/>
          </p:cNvGraphicFramePr>
          <p:nvPr>
            <p:extLst>
              <p:ext uri="{D42A27DB-BD31-4B8C-83A1-F6EECF244321}">
                <p14:modId xmlns:p14="http://schemas.microsoft.com/office/powerpoint/2010/main" val="2159264966"/>
              </p:ext>
            </p:extLst>
          </p:nvPr>
        </p:nvGraphicFramePr>
        <p:xfrm>
          <a:off x="533400" y="1447800"/>
          <a:ext cx="8153400" cy="1828800"/>
        </p:xfrm>
        <a:graphic>
          <a:graphicData uri="http://schemas.openxmlformats.org/drawingml/2006/table">
            <a:tbl>
              <a:tblPr/>
              <a:tblGrid>
                <a:gridCol w="1676400"/>
                <a:gridCol w="6477000"/>
              </a:tblGrid>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Cambria" pitchFamily="18" charset="0"/>
                        </a:rPr>
                        <a:t>Created By:</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solidFill>
                      <a:srgbClr val="3188B5"/>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smtClean="0">
                          <a:ln>
                            <a:noFill/>
                          </a:ln>
                          <a:solidFill>
                            <a:schemeClr val="tx1"/>
                          </a:solidFill>
                          <a:effectLst/>
                          <a:latin typeface="Cambria" pitchFamily="18" charset="0"/>
                        </a:rPr>
                        <a:t>Nalina Sivalingam (354725)</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Cambria" pitchFamily="18" charset="0"/>
                        </a:rPr>
                        <a:t>Credential Information:</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solidFill>
                      <a:srgbClr val="3188B5"/>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smtClean="0">
                          <a:ln>
                            <a:noFill/>
                          </a:ln>
                          <a:solidFill>
                            <a:schemeClr val="tx1"/>
                          </a:solidFill>
                          <a:effectLst/>
                          <a:latin typeface="Cambria" pitchFamily="18" charset="0"/>
                        </a:rPr>
                        <a:t>Close to 6 years of experience as </a:t>
                      </a:r>
                      <a:r>
                        <a:rPr kumimoji="0" lang="en-US" sz="1600" b="0" i="0" u="none" strike="noStrike" cap="none" normalizeH="0" baseline="0" dirty="0" smtClean="0">
                          <a:ln>
                            <a:noFill/>
                          </a:ln>
                          <a:solidFill>
                            <a:schemeClr val="tx1"/>
                          </a:solidFill>
                          <a:effectLst/>
                          <a:latin typeface="Cambria" pitchFamily="18" charset="0"/>
                        </a:rPr>
                        <a:t>MSBI </a:t>
                      </a:r>
                      <a:r>
                        <a:rPr kumimoji="0" lang="en-US" sz="1600" b="0" i="0" u="none" strike="noStrike" cap="none" normalizeH="0" baseline="0" dirty="0" smtClean="0">
                          <a:ln>
                            <a:noFill/>
                          </a:ln>
                          <a:solidFill>
                            <a:schemeClr val="tx1"/>
                          </a:solidFill>
                          <a:effectLst/>
                          <a:latin typeface="Cambria" pitchFamily="18" charset="0"/>
                        </a:rPr>
                        <a:t>Developer</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Cambria" pitchFamily="18" charset="0"/>
                        </a:rPr>
                        <a:t>Version and Date:</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solidFill>
                      <a:srgbClr val="3188B5"/>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smtClean="0">
                          <a:ln>
                            <a:noFill/>
                          </a:ln>
                          <a:solidFill>
                            <a:schemeClr val="tx1"/>
                          </a:solidFill>
                          <a:effectLst/>
                          <a:latin typeface="Cambria" pitchFamily="18" charset="0"/>
                        </a:rPr>
                        <a:t>SSRS 2008/1112/1.0</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noFill/>
                  </a:tcPr>
                </a:tc>
              </a:tr>
            </a:tbl>
          </a:graphicData>
        </a:graphic>
      </p:graphicFrame>
      <p:sp>
        <p:nvSpPr>
          <p:cNvPr id="4114" name="WordArt 37"/>
          <p:cNvSpPr>
            <a:spLocks noChangeArrowheads="1" noChangeShapeType="1" noTextEdit="1"/>
          </p:cNvSpPr>
          <p:nvPr/>
        </p:nvSpPr>
        <p:spPr bwMode="auto">
          <a:xfrm>
            <a:off x="762000" y="3467100"/>
            <a:ext cx="7620000" cy="495300"/>
          </a:xfrm>
          <a:prstGeom prst="rect">
            <a:avLst/>
          </a:prstGeom>
        </p:spPr>
        <p:txBody>
          <a:bodyPr wrap="none" fromWordArt="1">
            <a:prstTxWarp prst="textPlain">
              <a:avLst>
                <a:gd name="adj" fmla="val 50000"/>
              </a:avLst>
            </a:prstTxWarp>
          </a:bodyPr>
          <a:lstStyle/>
          <a:p>
            <a:r>
              <a:rPr lang="en-US" sz="3600" kern="10" dirty="0">
                <a:ln w="9525">
                  <a:solidFill>
                    <a:srgbClr val="3366FF"/>
                  </a:solidFill>
                  <a:round/>
                  <a:headEnd/>
                  <a:tailEnd/>
                </a:ln>
                <a:solidFill>
                  <a:srgbClr val="3188B4"/>
                </a:solidFill>
                <a:latin typeface="Tw Cen MT Condensed"/>
              </a:rPr>
              <a:t>Cognizant Certified Official Curriculum</a:t>
            </a:r>
          </a:p>
        </p:txBody>
      </p:sp>
      <p:pic>
        <p:nvPicPr>
          <p:cNvPr id="4115" name="Picture 54" descr="00_Cognizant Academy Seal_2"/>
          <p:cNvPicPr>
            <a:picLocks noChangeAspect="1" noChangeArrowheads="1"/>
          </p:cNvPicPr>
          <p:nvPr/>
        </p:nvPicPr>
        <p:blipFill>
          <a:blip r:embed="rId2" cstate="print"/>
          <a:srcRect/>
          <a:stretch>
            <a:fillRect/>
          </a:stretch>
        </p:blipFill>
        <p:spPr bwMode="auto">
          <a:xfrm>
            <a:off x="3494088" y="4052888"/>
            <a:ext cx="2093912" cy="20939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Types of Reports</a:t>
            </a:r>
            <a:endParaRPr lang="en-US" sz="3600" dirty="0"/>
          </a:p>
        </p:txBody>
      </p:sp>
      <p:sp>
        <p:nvSpPr>
          <p:cNvPr id="3" name="Content Placeholder 2"/>
          <p:cNvSpPr>
            <a:spLocks noGrp="1"/>
          </p:cNvSpPr>
          <p:nvPr>
            <p:ph idx="1"/>
          </p:nvPr>
        </p:nvSpPr>
        <p:spPr/>
        <p:txBody>
          <a:bodyPr/>
          <a:lstStyle/>
          <a:p>
            <a:r>
              <a:rPr lang="en-US" dirty="0" smtClean="0"/>
              <a:t>Parameterized reports</a:t>
            </a:r>
          </a:p>
          <a:p>
            <a:r>
              <a:rPr lang="en-US" dirty="0" smtClean="0"/>
              <a:t>Ad hoc reports</a:t>
            </a:r>
          </a:p>
          <a:p>
            <a:r>
              <a:rPr lang="en-US" dirty="0" smtClean="0"/>
              <a:t>Drilldown reports</a:t>
            </a:r>
          </a:p>
          <a:p>
            <a:r>
              <a:rPr lang="en-US" dirty="0" smtClean="0"/>
              <a:t>Drillthrough reports</a:t>
            </a:r>
          </a:p>
          <a:p>
            <a:r>
              <a:rPr lang="en-US" dirty="0" err="1" smtClean="0"/>
              <a:t>Subreports</a:t>
            </a:r>
            <a:endParaRPr lang="en-US" dirty="0" smtClean="0"/>
          </a:p>
          <a:p>
            <a:r>
              <a:rPr lang="en-US" dirty="0"/>
              <a:t>Cached reports</a:t>
            </a:r>
          </a:p>
          <a:p>
            <a:r>
              <a:rPr lang="en-US" dirty="0"/>
              <a:t>Snapshot reports</a:t>
            </a:r>
          </a:p>
          <a:p>
            <a:endParaRPr lang="en-US" dirty="0" smtClean="0"/>
          </a:p>
          <a:p>
            <a:endParaRPr lang="en-US" b="1" dirty="0"/>
          </a:p>
          <a:p>
            <a:endParaRPr lang="en-US" dirty="0"/>
          </a:p>
          <a:p>
            <a:pPr marL="0" indent="0">
              <a:buNone/>
            </a:pPr>
            <a:endParaRPr lang="en-US" dirty="0"/>
          </a:p>
        </p:txBody>
      </p:sp>
      <p:sp>
        <p:nvSpPr>
          <p:cNvPr id="4" name="Slide Number Placeholder 3"/>
          <p:cNvSpPr>
            <a:spLocks noGrp="1"/>
          </p:cNvSpPr>
          <p:nvPr>
            <p:ph type="sldNum" sz="quarter" idx="10"/>
          </p:nvPr>
        </p:nvSpPr>
        <p:spPr/>
        <p:txBody>
          <a:bodyPr/>
          <a:lstStyle/>
          <a:p>
            <a:pPr>
              <a:defRPr/>
            </a:pPr>
            <a:fld id="{4FCED92C-D024-4A30-90BA-A528B7CA74B8}" type="slidenum">
              <a:rPr lang="en-US" smtClean="0"/>
              <a:pPr>
                <a:defRPr/>
              </a:pPr>
              <a:t>20</a:t>
            </a:fld>
            <a:endParaRPr lang="en-US" dirty="0"/>
          </a:p>
        </p:txBody>
      </p:sp>
    </p:spTree>
    <p:extLst>
      <p:ext uri="{BB962C8B-B14F-4D97-AF65-F5344CB8AC3E}">
        <p14:creationId xmlns:p14="http://schemas.microsoft.com/office/powerpoint/2010/main" val="86892595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Types of Reports  (Contd.)</a:t>
            </a:r>
            <a:endParaRPr lang="en-US" sz="3600" dirty="0"/>
          </a:p>
        </p:txBody>
      </p:sp>
      <p:sp>
        <p:nvSpPr>
          <p:cNvPr id="3" name="Content Placeholder 2"/>
          <p:cNvSpPr>
            <a:spLocks noGrp="1"/>
          </p:cNvSpPr>
          <p:nvPr>
            <p:ph idx="1"/>
          </p:nvPr>
        </p:nvSpPr>
        <p:spPr/>
        <p:txBody>
          <a:bodyPr/>
          <a:lstStyle/>
          <a:p>
            <a:pPr>
              <a:lnSpc>
                <a:spcPct val="150000"/>
              </a:lnSpc>
              <a:buNone/>
            </a:pPr>
            <a:r>
              <a:rPr lang="en-US" b="1" dirty="0" smtClean="0"/>
              <a:t>Parameterized Reports</a:t>
            </a:r>
            <a:endParaRPr lang="en-US" dirty="0" smtClean="0"/>
          </a:p>
          <a:p>
            <a:r>
              <a:rPr lang="en-US" dirty="0" smtClean="0"/>
              <a:t>A parameterized report uses input parameter to complete report processing. </a:t>
            </a:r>
          </a:p>
          <a:p>
            <a:r>
              <a:rPr lang="en-US" dirty="0" smtClean="0"/>
              <a:t>The output vary based on the values that are set when the report runs.</a:t>
            </a:r>
          </a:p>
        </p:txBody>
      </p:sp>
      <p:sp>
        <p:nvSpPr>
          <p:cNvPr id="4" name="Slide Number Placeholder 3"/>
          <p:cNvSpPr>
            <a:spLocks noGrp="1"/>
          </p:cNvSpPr>
          <p:nvPr>
            <p:ph type="sldNum" sz="quarter" idx="10"/>
          </p:nvPr>
        </p:nvSpPr>
        <p:spPr/>
        <p:txBody>
          <a:bodyPr/>
          <a:lstStyle/>
          <a:p>
            <a:pPr>
              <a:defRPr/>
            </a:pPr>
            <a:fld id="{4FCED92C-D024-4A30-90BA-A528B7CA74B8}" type="slidenum">
              <a:rPr lang="en-US" smtClean="0"/>
              <a:pPr>
                <a:defRPr/>
              </a:pPr>
              <a:t>21</a:t>
            </a:fld>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Types of Reports  (Contd.)</a:t>
            </a:r>
            <a:endParaRPr lang="en-US" sz="3600" dirty="0"/>
          </a:p>
        </p:txBody>
      </p:sp>
      <p:sp>
        <p:nvSpPr>
          <p:cNvPr id="3" name="Content Placeholder 2"/>
          <p:cNvSpPr>
            <a:spLocks noGrp="1"/>
          </p:cNvSpPr>
          <p:nvPr>
            <p:ph idx="1"/>
          </p:nvPr>
        </p:nvSpPr>
        <p:spPr/>
        <p:txBody>
          <a:bodyPr/>
          <a:lstStyle/>
          <a:p>
            <a:pPr>
              <a:lnSpc>
                <a:spcPct val="150000"/>
              </a:lnSpc>
              <a:buNone/>
            </a:pPr>
            <a:r>
              <a:rPr lang="en-US" b="1" dirty="0" smtClean="0"/>
              <a:t>Ad hoc Reports</a:t>
            </a:r>
          </a:p>
          <a:p>
            <a:r>
              <a:rPr lang="en-US" dirty="0" smtClean="0"/>
              <a:t>Can be created from an existing Report Model using Report Builder. </a:t>
            </a:r>
          </a:p>
          <a:p>
            <a:r>
              <a:rPr lang="en-US" dirty="0" smtClean="0"/>
              <a:t>Ad hoc reports refer specifically to Report Builder reports. </a:t>
            </a:r>
          </a:p>
          <a:p>
            <a:r>
              <a:rPr lang="en-US" dirty="0" smtClean="0"/>
              <a:t>Ad hoc reports can be saved and run locally or published to a report server, just like other Reporting Services reports.</a:t>
            </a:r>
          </a:p>
        </p:txBody>
      </p:sp>
      <p:sp>
        <p:nvSpPr>
          <p:cNvPr id="4" name="Slide Number Placeholder 3"/>
          <p:cNvSpPr>
            <a:spLocks noGrp="1"/>
          </p:cNvSpPr>
          <p:nvPr>
            <p:ph type="sldNum" sz="quarter" idx="10"/>
          </p:nvPr>
        </p:nvSpPr>
        <p:spPr/>
        <p:txBody>
          <a:bodyPr/>
          <a:lstStyle/>
          <a:p>
            <a:pPr>
              <a:defRPr/>
            </a:pPr>
            <a:fld id="{4FCED92C-D024-4A30-90BA-A528B7CA74B8}" type="slidenum">
              <a:rPr lang="en-US" smtClean="0"/>
              <a:pPr>
                <a:defRPr/>
              </a:pPr>
              <a:t>22</a:t>
            </a:fld>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Types of Reports  (Contd.)</a:t>
            </a:r>
            <a:endParaRPr lang="en-US" sz="3600" dirty="0"/>
          </a:p>
        </p:txBody>
      </p:sp>
      <p:sp>
        <p:nvSpPr>
          <p:cNvPr id="3" name="Content Placeholder 2"/>
          <p:cNvSpPr>
            <a:spLocks noGrp="1"/>
          </p:cNvSpPr>
          <p:nvPr>
            <p:ph idx="1"/>
          </p:nvPr>
        </p:nvSpPr>
        <p:spPr/>
        <p:txBody>
          <a:bodyPr/>
          <a:lstStyle/>
          <a:p>
            <a:pPr>
              <a:lnSpc>
                <a:spcPct val="150000"/>
              </a:lnSpc>
              <a:buNone/>
            </a:pPr>
            <a:r>
              <a:rPr lang="en-US" b="1" dirty="0" smtClean="0"/>
              <a:t>Drilldown Reports</a:t>
            </a:r>
          </a:p>
          <a:p>
            <a:r>
              <a:rPr lang="en-US" dirty="0" smtClean="0"/>
              <a:t>Drilldown reports initially hide complexity and enable the user to toggle the hidden report items according to the detailed data they want to see. </a:t>
            </a:r>
          </a:p>
          <a:p>
            <a:r>
              <a:rPr lang="en-US" dirty="0" smtClean="0"/>
              <a:t>Best example of Drilldown report is Sale information for the Year, then drill down for Quarters followed by Months and week.</a:t>
            </a:r>
          </a:p>
        </p:txBody>
      </p:sp>
      <p:sp>
        <p:nvSpPr>
          <p:cNvPr id="4" name="Slide Number Placeholder 3"/>
          <p:cNvSpPr>
            <a:spLocks noGrp="1"/>
          </p:cNvSpPr>
          <p:nvPr>
            <p:ph type="sldNum" sz="quarter" idx="10"/>
          </p:nvPr>
        </p:nvSpPr>
        <p:spPr/>
        <p:txBody>
          <a:bodyPr/>
          <a:lstStyle/>
          <a:p>
            <a:pPr>
              <a:defRPr/>
            </a:pPr>
            <a:fld id="{4FCED92C-D024-4A30-90BA-A528B7CA74B8}" type="slidenum">
              <a:rPr lang="en-US" smtClean="0"/>
              <a:pPr>
                <a:defRPr/>
              </a:pPr>
              <a:t>23</a:t>
            </a:fld>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Types of Reports  (Contd.)</a:t>
            </a:r>
            <a:endParaRPr lang="en-US" sz="3600" dirty="0"/>
          </a:p>
        </p:txBody>
      </p:sp>
      <p:sp>
        <p:nvSpPr>
          <p:cNvPr id="3" name="Content Placeholder 2"/>
          <p:cNvSpPr>
            <a:spLocks noGrp="1"/>
          </p:cNvSpPr>
          <p:nvPr>
            <p:ph idx="1"/>
          </p:nvPr>
        </p:nvSpPr>
        <p:spPr/>
        <p:txBody>
          <a:bodyPr/>
          <a:lstStyle/>
          <a:p>
            <a:pPr>
              <a:lnSpc>
                <a:spcPct val="150000"/>
              </a:lnSpc>
              <a:buNone/>
            </a:pPr>
            <a:r>
              <a:rPr lang="en-US" b="1" dirty="0" smtClean="0"/>
              <a:t>Drillthrough Reports</a:t>
            </a:r>
          </a:p>
          <a:p>
            <a:r>
              <a:rPr lang="en-US" dirty="0" smtClean="0"/>
              <a:t>Are standard reports that are accessed through a hyperlink on a report item in the original report. </a:t>
            </a:r>
          </a:p>
          <a:p>
            <a:r>
              <a:rPr lang="en-US" dirty="0" smtClean="0"/>
              <a:t>The main report displays summary information.</a:t>
            </a:r>
          </a:p>
          <a:p>
            <a:r>
              <a:rPr lang="en-US" dirty="0" smtClean="0"/>
              <a:t>For example in a matrix or chart. Actions defined in the matrix or chart provide drillthrough links to reports that display greater details based on the aggregate in the main report. </a:t>
            </a:r>
            <a:br>
              <a:rPr lang="en-US" dirty="0" smtClean="0"/>
            </a:br>
            <a:endParaRPr lang="en-US" dirty="0" smtClean="0"/>
          </a:p>
        </p:txBody>
      </p:sp>
      <p:sp>
        <p:nvSpPr>
          <p:cNvPr id="4" name="Slide Number Placeholder 3"/>
          <p:cNvSpPr>
            <a:spLocks noGrp="1"/>
          </p:cNvSpPr>
          <p:nvPr>
            <p:ph type="sldNum" sz="quarter" idx="10"/>
          </p:nvPr>
        </p:nvSpPr>
        <p:spPr/>
        <p:txBody>
          <a:bodyPr/>
          <a:lstStyle/>
          <a:p>
            <a:pPr>
              <a:defRPr/>
            </a:pPr>
            <a:fld id="{4FCED92C-D024-4A30-90BA-A528B7CA74B8}" type="slidenum">
              <a:rPr lang="en-US" smtClean="0"/>
              <a:pPr>
                <a:defRPr/>
              </a:pPr>
              <a:t>24</a:t>
            </a:fld>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Types of Reports  (Contd.)</a:t>
            </a:r>
            <a:endParaRPr lang="en-US" sz="3600" dirty="0"/>
          </a:p>
        </p:txBody>
      </p:sp>
      <p:sp>
        <p:nvSpPr>
          <p:cNvPr id="3" name="Content Placeholder 2"/>
          <p:cNvSpPr>
            <a:spLocks noGrp="1"/>
          </p:cNvSpPr>
          <p:nvPr>
            <p:ph idx="1"/>
          </p:nvPr>
        </p:nvSpPr>
        <p:spPr/>
        <p:txBody>
          <a:bodyPr/>
          <a:lstStyle/>
          <a:p>
            <a:pPr>
              <a:lnSpc>
                <a:spcPct val="150000"/>
              </a:lnSpc>
              <a:buNone/>
            </a:pPr>
            <a:r>
              <a:rPr lang="en-US" b="1" dirty="0" err="1" smtClean="0"/>
              <a:t>SubReports</a:t>
            </a:r>
            <a:endParaRPr lang="en-US" b="1" dirty="0" smtClean="0"/>
          </a:p>
          <a:p>
            <a:r>
              <a:rPr lang="en-US" dirty="0" smtClean="0"/>
              <a:t>A subreport displays another report inside the body of a main report. </a:t>
            </a:r>
          </a:p>
          <a:p>
            <a:r>
              <a:rPr lang="en-US" dirty="0" smtClean="0"/>
              <a:t>A subreport is used to embed a report within another report. Any report can be used as a subreport.</a:t>
            </a:r>
            <a:br>
              <a:rPr lang="en-US" dirty="0" smtClean="0"/>
            </a:br>
            <a:r>
              <a:rPr lang="en-US" dirty="0" smtClean="0"/>
              <a:t/>
            </a:r>
            <a:br>
              <a:rPr lang="en-US" dirty="0" smtClean="0"/>
            </a:br>
            <a:endParaRPr lang="en-US" dirty="0" smtClean="0"/>
          </a:p>
        </p:txBody>
      </p:sp>
      <p:sp>
        <p:nvSpPr>
          <p:cNvPr id="4" name="Slide Number Placeholder 3"/>
          <p:cNvSpPr>
            <a:spLocks noGrp="1"/>
          </p:cNvSpPr>
          <p:nvPr>
            <p:ph type="sldNum" sz="quarter" idx="10"/>
          </p:nvPr>
        </p:nvSpPr>
        <p:spPr/>
        <p:txBody>
          <a:bodyPr/>
          <a:lstStyle/>
          <a:p>
            <a:pPr>
              <a:defRPr/>
            </a:pPr>
            <a:fld id="{4FCED92C-D024-4A30-90BA-A528B7CA74B8}" type="slidenum">
              <a:rPr lang="en-US" smtClean="0"/>
              <a:pPr>
                <a:defRPr/>
              </a:pPr>
              <a:t>25</a:t>
            </a:fld>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Types of Reports  (Contd.)</a:t>
            </a:r>
          </a:p>
        </p:txBody>
      </p:sp>
      <p:sp>
        <p:nvSpPr>
          <p:cNvPr id="3" name="Content Placeholder 2"/>
          <p:cNvSpPr>
            <a:spLocks noGrp="1"/>
          </p:cNvSpPr>
          <p:nvPr>
            <p:ph idx="1"/>
          </p:nvPr>
        </p:nvSpPr>
        <p:spPr/>
        <p:txBody>
          <a:bodyPr/>
          <a:lstStyle/>
          <a:p>
            <a:pPr>
              <a:lnSpc>
                <a:spcPct val="150000"/>
              </a:lnSpc>
              <a:buNone/>
            </a:pPr>
            <a:r>
              <a:rPr lang="en-US" b="1" dirty="0" smtClean="0"/>
              <a:t>Performance Oriented Reports</a:t>
            </a:r>
          </a:p>
          <a:p>
            <a:r>
              <a:rPr lang="en-US" dirty="0" smtClean="0"/>
              <a:t>Cached Reports</a:t>
            </a:r>
          </a:p>
          <a:p>
            <a:r>
              <a:rPr lang="en-US" dirty="0" smtClean="0"/>
              <a:t>Snapshot Reports</a:t>
            </a:r>
          </a:p>
          <a:p>
            <a:pPr>
              <a:lnSpc>
                <a:spcPct val="150000"/>
              </a:lnSpc>
              <a:buNone/>
            </a:pPr>
            <a:endParaRPr lang="en-US" b="1" dirty="0" smtClean="0"/>
          </a:p>
          <a:p>
            <a:pPr>
              <a:lnSpc>
                <a:spcPct val="150000"/>
              </a:lnSpc>
              <a:buNone/>
            </a:pPr>
            <a:r>
              <a:rPr lang="en-US" b="1" dirty="0" smtClean="0"/>
              <a:t>Cached </a:t>
            </a:r>
            <a:r>
              <a:rPr lang="en-US" b="1" dirty="0"/>
              <a:t>reports</a:t>
            </a:r>
            <a:endParaRPr lang="en-US" dirty="0"/>
          </a:p>
          <a:p>
            <a:r>
              <a:rPr lang="en-US" dirty="0"/>
              <a:t>A cached report is a saved copy of a processed report. </a:t>
            </a:r>
          </a:p>
          <a:p>
            <a:r>
              <a:rPr lang="en-US" dirty="0"/>
              <a:t>These reports are used to improve performance by reducing the number of processing requests to the report processor and by reducing the time required to retrieve large reports.</a:t>
            </a:r>
          </a:p>
          <a:p>
            <a:pPr>
              <a:buNone/>
            </a:pPr>
            <a:r>
              <a:rPr lang="en-US" dirty="0"/>
              <a:t/>
            </a:r>
            <a:br>
              <a:rPr lang="en-US" dirty="0"/>
            </a:br>
            <a:endParaRPr lang="en-US" dirty="0"/>
          </a:p>
          <a:p>
            <a:pPr marL="0" indent="0">
              <a:buNone/>
            </a:pPr>
            <a:endParaRPr lang="en-US" dirty="0"/>
          </a:p>
        </p:txBody>
      </p:sp>
      <p:sp>
        <p:nvSpPr>
          <p:cNvPr id="4" name="Slide Number Placeholder 3"/>
          <p:cNvSpPr>
            <a:spLocks noGrp="1"/>
          </p:cNvSpPr>
          <p:nvPr>
            <p:ph type="sldNum" sz="quarter" idx="10"/>
          </p:nvPr>
        </p:nvSpPr>
        <p:spPr/>
        <p:txBody>
          <a:bodyPr/>
          <a:lstStyle/>
          <a:p>
            <a:pPr>
              <a:defRPr/>
            </a:pPr>
            <a:fld id="{4FCED92C-D024-4A30-90BA-A528B7CA74B8}" type="slidenum">
              <a:rPr lang="en-US" smtClean="0"/>
              <a:pPr>
                <a:defRPr/>
              </a:pPr>
              <a:t>26</a:t>
            </a:fld>
            <a:endParaRPr lang="en-US" dirty="0"/>
          </a:p>
        </p:txBody>
      </p:sp>
    </p:spTree>
    <p:extLst>
      <p:ext uri="{BB962C8B-B14F-4D97-AF65-F5344CB8AC3E}">
        <p14:creationId xmlns:p14="http://schemas.microsoft.com/office/powerpoint/2010/main" val="279576375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Types of Reports  (Contd.)</a:t>
            </a:r>
            <a:endParaRPr lang="en-US" sz="3600" dirty="0"/>
          </a:p>
        </p:txBody>
      </p:sp>
      <p:sp>
        <p:nvSpPr>
          <p:cNvPr id="3" name="Content Placeholder 2"/>
          <p:cNvSpPr>
            <a:spLocks noGrp="1"/>
          </p:cNvSpPr>
          <p:nvPr>
            <p:ph idx="1"/>
          </p:nvPr>
        </p:nvSpPr>
        <p:spPr/>
        <p:txBody>
          <a:bodyPr/>
          <a:lstStyle/>
          <a:p>
            <a:pPr>
              <a:lnSpc>
                <a:spcPct val="150000"/>
              </a:lnSpc>
              <a:buNone/>
            </a:pPr>
            <a:r>
              <a:rPr lang="en-US" b="1" dirty="0" smtClean="0"/>
              <a:t>Snapshot Reports</a:t>
            </a:r>
          </a:p>
          <a:p>
            <a:r>
              <a:rPr lang="en-US" dirty="0" smtClean="0"/>
              <a:t>Contains query results that were retrieved at a specific time.</a:t>
            </a:r>
          </a:p>
          <a:p>
            <a:r>
              <a:rPr lang="en-US" dirty="0" smtClean="0"/>
              <a:t>Unlike on-demand reports, which get up-to-date query results when we run the report, snapshots reports are processed on a schedule and then saved to Report Server. </a:t>
            </a:r>
          </a:p>
          <a:p>
            <a:r>
              <a:rPr lang="en-US" dirty="0" smtClean="0"/>
              <a:t>When we select a report snapshot to view, Report Server retrieves the stored report from the report server database and shows the data and layout that were captured for the report at the time the snapshot was created.</a:t>
            </a:r>
            <a:br>
              <a:rPr lang="en-US" dirty="0" smtClean="0"/>
            </a:br>
            <a:endParaRPr lang="en-US" dirty="0"/>
          </a:p>
        </p:txBody>
      </p:sp>
      <p:sp>
        <p:nvSpPr>
          <p:cNvPr id="4" name="Slide Number Placeholder 3"/>
          <p:cNvSpPr>
            <a:spLocks noGrp="1"/>
          </p:cNvSpPr>
          <p:nvPr>
            <p:ph type="sldNum" sz="quarter" idx="10"/>
          </p:nvPr>
        </p:nvSpPr>
        <p:spPr/>
        <p:txBody>
          <a:bodyPr/>
          <a:lstStyle/>
          <a:p>
            <a:pPr>
              <a:defRPr/>
            </a:pPr>
            <a:fld id="{4FCED92C-D024-4A30-90BA-A528B7CA74B8}" type="slidenum">
              <a:rPr lang="en-US" smtClean="0"/>
              <a:pPr>
                <a:defRPr/>
              </a:pPr>
              <a:t>27</a:t>
            </a:fld>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Types of Reports  (Contd.)</a:t>
            </a:r>
            <a:endParaRPr lang="en-US" sz="3600" dirty="0"/>
          </a:p>
        </p:txBody>
      </p:sp>
      <p:sp>
        <p:nvSpPr>
          <p:cNvPr id="3" name="Content Placeholder 2"/>
          <p:cNvSpPr>
            <a:spLocks noGrp="1"/>
          </p:cNvSpPr>
          <p:nvPr>
            <p:ph idx="1"/>
          </p:nvPr>
        </p:nvSpPr>
        <p:spPr/>
        <p:txBody>
          <a:bodyPr/>
          <a:lstStyle/>
          <a:p>
            <a:r>
              <a:rPr lang="en-US" dirty="0" smtClean="0"/>
              <a:t>Report snapshots serve three purposes:</a:t>
            </a:r>
          </a:p>
          <a:p>
            <a:pPr lvl="1"/>
            <a:r>
              <a:rPr lang="en-US" dirty="0" smtClean="0"/>
              <a:t>Report history - by creating a series of report snapshots, we can build a history of a report that shows data changes over time.</a:t>
            </a:r>
          </a:p>
          <a:p>
            <a:pPr lvl="1"/>
            <a:r>
              <a:rPr lang="en-US" dirty="0" smtClean="0"/>
              <a:t>Consistency - use report snapshots when we want to provide consistent results for multiple users who must work with identical sets of data. With volatile data, an on-demand report can produce different results from one minute to the next.</a:t>
            </a:r>
          </a:p>
          <a:p>
            <a:pPr lvl="1"/>
            <a:r>
              <a:rPr lang="en-US" dirty="0" smtClean="0"/>
              <a:t>Performance - by scheduling large reports to run during off-peak hours, we can reduce processing impact on the Report Server during core business hours.</a:t>
            </a:r>
          </a:p>
        </p:txBody>
      </p:sp>
      <p:sp>
        <p:nvSpPr>
          <p:cNvPr id="4" name="Slide Number Placeholder 3"/>
          <p:cNvSpPr>
            <a:spLocks noGrp="1"/>
          </p:cNvSpPr>
          <p:nvPr>
            <p:ph type="sldNum" sz="quarter" idx="10"/>
          </p:nvPr>
        </p:nvSpPr>
        <p:spPr/>
        <p:txBody>
          <a:bodyPr/>
          <a:lstStyle/>
          <a:p>
            <a:pPr>
              <a:defRPr/>
            </a:pPr>
            <a:fld id="{4FCED92C-D024-4A30-90BA-A528B7CA74B8}" type="slidenum">
              <a:rPr lang="en-US" smtClean="0"/>
              <a:pPr>
                <a:defRPr/>
              </a:pPr>
              <a:t>28</a:t>
            </a:fld>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Scheduling  Reports - Subscription</a:t>
            </a:r>
            <a:endParaRPr lang="en-US" sz="3600" dirty="0"/>
          </a:p>
        </p:txBody>
      </p:sp>
      <p:sp>
        <p:nvSpPr>
          <p:cNvPr id="3" name="Content Placeholder 2"/>
          <p:cNvSpPr>
            <a:spLocks noGrp="1"/>
          </p:cNvSpPr>
          <p:nvPr>
            <p:ph idx="1"/>
          </p:nvPr>
        </p:nvSpPr>
        <p:spPr/>
        <p:txBody>
          <a:bodyPr/>
          <a:lstStyle/>
          <a:p>
            <a:pPr>
              <a:lnSpc>
                <a:spcPct val="150000"/>
              </a:lnSpc>
              <a:buNone/>
            </a:pPr>
            <a:r>
              <a:rPr lang="en-US" b="1" dirty="0" smtClean="0"/>
              <a:t>Subscription</a:t>
            </a:r>
          </a:p>
          <a:p>
            <a:r>
              <a:rPr lang="en-US" dirty="0" smtClean="0"/>
              <a:t>A subscription of a report is an on-demand reporting which could be scheduled and the delivery of the report can be automated. </a:t>
            </a:r>
          </a:p>
          <a:p>
            <a:r>
              <a:rPr lang="en-US" dirty="0" smtClean="0"/>
              <a:t>A subscription is processed in the report server and the delivered report can be shared in a folder of a file server or can be sent to email addresses.</a:t>
            </a:r>
          </a:p>
          <a:p>
            <a:pPr>
              <a:buNone/>
            </a:pPr>
            <a:endParaRPr lang="en-US" dirty="0" smtClean="0"/>
          </a:p>
        </p:txBody>
      </p:sp>
      <p:sp>
        <p:nvSpPr>
          <p:cNvPr id="4" name="Slide Number Placeholder 3"/>
          <p:cNvSpPr>
            <a:spLocks noGrp="1"/>
          </p:cNvSpPr>
          <p:nvPr>
            <p:ph type="sldNum" sz="quarter" idx="10"/>
          </p:nvPr>
        </p:nvSpPr>
        <p:spPr/>
        <p:txBody>
          <a:bodyPr/>
          <a:lstStyle/>
          <a:p>
            <a:pPr>
              <a:defRPr/>
            </a:pPr>
            <a:fld id="{4FCED92C-D024-4A30-90BA-A528B7CA74B8}" type="slidenum">
              <a:rPr lang="en-US" smtClean="0"/>
              <a:pPr>
                <a:defRPr/>
              </a:pPr>
              <a:t>29</a:t>
            </a:fld>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noFill/>
        </p:spPr>
        <p:txBody>
          <a:bodyPr/>
          <a:lstStyle/>
          <a:p>
            <a:fld id="{BD1073CF-BA55-4779-9A9F-23DE1822E1D5}" type="slidenum">
              <a:rPr lang="en-US" smtClean="0"/>
              <a:pPr/>
              <a:t>3</a:t>
            </a:fld>
            <a:endParaRPr lang="en-US" dirty="0" smtClean="0"/>
          </a:p>
        </p:txBody>
      </p:sp>
      <p:sp>
        <p:nvSpPr>
          <p:cNvPr id="5123" name="Rectangle 2"/>
          <p:cNvSpPr>
            <a:spLocks noGrp="1" noChangeArrowheads="1"/>
          </p:cNvSpPr>
          <p:nvPr>
            <p:ph type="title"/>
          </p:nvPr>
        </p:nvSpPr>
        <p:spPr/>
        <p:txBody>
          <a:bodyPr/>
          <a:lstStyle/>
          <a:p>
            <a:pPr eaLnBrk="1" hangingPunct="1"/>
            <a:r>
              <a:rPr lang="en-US" sz="3600" dirty="0" smtClean="0"/>
              <a:t>Icons Used</a:t>
            </a:r>
          </a:p>
        </p:txBody>
      </p:sp>
      <p:pic>
        <p:nvPicPr>
          <p:cNvPr id="5124" name="Picture 6"/>
          <p:cNvPicPr>
            <a:picLocks noChangeAspect="1" noChangeArrowheads="1"/>
          </p:cNvPicPr>
          <p:nvPr/>
        </p:nvPicPr>
        <p:blipFill>
          <a:blip r:embed="rId2" cstate="print"/>
          <a:srcRect/>
          <a:stretch>
            <a:fillRect/>
          </a:stretch>
        </p:blipFill>
        <p:spPr bwMode="auto">
          <a:xfrm>
            <a:off x="609600" y="1490663"/>
            <a:ext cx="1023938" cy="1023937"/>
          </a:xfrm>
          <a:prstGeom prst="rect">
            <a:avLst/>
          </a:prstGeom>
          <a:noFill/>
          <a:ln w="9525" algn="ctr">
            <a:noFill/>
            <a:miter lim="800000"/>
            <a:headEnd/>
            <a:tailEnd/>
          </a:ln>
        </p:spPr>
      </p:pic>
      <p:sp>
        <p:nvSpPr>
          <p:cNvPr id="5125" name="Text Box 7"/>
          <p:cNvSpPr txBox="1">
            <a:spLocks noChangeArrowheads="1"/>
          </p:cNvSpPr>
          <p:nvPr/>
        </p:nvSpPr>
        <p:spPr bwMode="auto">
          <a:xfrm>
            <a:off x="1676400" y="2027238"/>
            <a:ext cx="1600200" cy="336550"/>
          </a:xfrm>
          <a:prstGeom prst="rect">
            <a:avLst/>
          </a:prstGeom>
          <a:noFill/>
          <a:ln w="9525" algn="ctr">
            <a:noFill/>
            <a:miter lim="800000"/>
            <a:headEnd/>
            <a:tailEnd/>
          </a:ln>
        </p:spPr>
        <p:txBody>
          <a:bodyPr>
            <a:spAutoFit/>
          </a:bodyPr>
          <a:lstStyle/>
          <a:p>
            <a:pPr algn="l" eaLnBrk="0" hangingPunct="0">
              <a:spcBef>
                <a:spcPct val="50000"/>
              </a:spcBef>
            </a:pPr>
            <a:r>
              <a:rPr lang="en-US" sz="1600" dirty="0">
                <a:latin typeface="Cambria" pitchFamily="18" charset="0"/>
              </a:rPr>
              <a:t>Questions</a:t>
            </a:r>
          </a:p>
        </p:txBody>
      </p:sp>
      <p:sp>
        <p:nvSpPr>
          <p:cNvPr id="5126" name="Text Box 8"/>
          <p:cNvSpPr txBox="1">
            <a:spLocks noChangeArrowheads="1"/>
          </p:cNvSpPr>
          <p:nvPr/>
        </p:nvSpPr>
        <p:spPr bwMode="auto">
          <a:xfrm>
            <a:off x="7424738" y="5410200"/>
            <a:ext cx="1295400" cy="336550"/>
          </a:xfrm>
          <a:prstGeom prst="rect">
            <a:avLst/>
          </a:prstGeom>
          <a:noFill/>
          <a:ln w="9525" algn="ctr">
            <a:noFill/>
            <a:miter lim="800000"/>
            <a:headEnd/>
            <a:tailEnd/>
          </a:ln>
        </p:spPr>
        <p:txBody>
          <a:bodyPr>
            <a:spAutoFit/>
          </a:bodyPr>
          <a:lstStyle/>
          <a:p>
            <a:pPr algn="l" eaLnBrk="0" hangingPunct="0">
              <a:spcBef>
                <a:spcPct val="50000"/>
              </a:spcBef>
            </a:pPr>
            <a:r>
              <a:rPr lang="en-US" sz="1600" dirty="0">
                <a:latin typeface="Cambria" pitchFamily="18" charset="0"/>
              </a:rPr>
              <a:t>Contacts</a:t>
            </a:r>
          </a:p>
        </p:txBody>
      </p:sp>
      <p:pic>
        <p:nvPicPr>
          <p:cNvPr id="5127" name="Picture 9"/>
          <p:cNvPicPr>
            <a:picLocks noChangeAspect="1" noChangeArrowheads="1"/>
          </p:cNvPicPr>
          <p:nvPr/>
        </p:nvPicPr>
        <p:blipFill>
          <a:blip r:embed="rId3" cstate="print"/>
          <a:srcRect/>
          <a:stretch>
            <a:fillRect/>
          </a:stretch>
        </p:blipFill>
        <p:spPr bwMode="auto">
          <a:xfrm>
            <a:off x="6400800" y="3124200"/>
            <a:ext cx="1143000" cy="1143000"/>
          </a:xfrm>
          <a:prstGeom prst="rect">
            <a:avLst/>
          </a:prstGeom>
          <a:noFill/>
          <a:ln w="9525" algn="ctr">
            <a:noFill/>
            <a:miter lim="800000"/>
            <a:headEnd/>
            <a:tailEnd/>
          </a:ln>
        </p:spPr>
      </p:pic>
      <p:sp>
        <p:nvSpPr>
          <p:cNvPr id="5128" name="Text Box 10"/>
          <p:cNvSpPr txBox="1">
            <a:spLocks noChangeArrowheads="1"/>
          </p:cNvSpPr>
          <p:nvPr/>
        </p:nvSpPr>
        <p:spPr bwMode="auto">
          <a:xfrm>
            <a:off x="7434263" y="3810000"/>
            <a:ext cx="1219200" cy="336550"/>
          </a:xfrm>
          <a:prstGeom prst="rect">
            <a:avLst/>
          </a:prstGeom>
          <a:noFill/>
          <a:ln w="9525" algn="ctr">
            <a:noFill/>
            <a:miter lim="800000"/>
            <a:headEnd/>
            <a:tailEnd/>
          </a:ln>
        </p:spPr>
        <p:txBody>
          <a:bodyPr>
            <a:spAutoFit/>
          </a:bodyPr>
          <a:lstStyle/>
          <a:p>
            <a:pPr algn="l" eaLnBrk="0" hangingPunct="0">
              <a:spcBef>
                <a:spcPct val="50000"/>
              </a:spcBef>
            </a:pPr>
            <a:r>
              <a:rPr lang="en-US" sz="1600" dirty="0">
                <a:latin typeface="Cambria" pitchFamily="18" charset="0"/>
              </a:rPr>
              <a:t>Reference</a:t>
            </a:r>
          </a:p>
        </p:txBody>
      </p:sp>
      <p:sp>
        <p:nvSpPr>
          <p:cNvPr id="5129" name="Text Box 12"/>
          <p:cNvSpPr txBox="1">
            <a:spLocks noChangeArrowheads="1"/>
          </p:cNvSpPr>
          <p:nvPr/>
        </p:nvSpPr>
        <p:spPr bwMode="auto">
          <a:xfrm>
            <a:off x="1566863" y="5478463"/>
            <a:ext cx="1698625" cy="336550"/>
          </a:xfrm>
          <a:prstGeom prst="rect">
            <a:avLst/>
          </a:prstGeom>
          <a:noFill/>
          <a:ln w="9525" algn="ctr">
            <a:noFill/>
            <a:miter lim="800000"/>
            <a:headEnd/>
            <a:tailEnd/>
          </a:ln>
        </p:spPr>
        <p:txBody>
          <a:bodyPr>
            <a:spAutoFit/>
          </a:bodyPr>
          <a:lstStyle/>
          <a:p>
            <a:pPr algn="l" eaLnBrk="0" hangingPunct="0">
              <a:spcBef>
                <a:spcPct val="50000"/>
              </a:spcBef>
            </a:pPr>
            <a:r>
              <a:rPr lang="en-US" sz="1600" dirty="0">
                <a:latin typeface="Cambria" pitchFamily="18" charset="0"/>
              </a:rPr>
              <a:t>Demonstration</a:t>
            </a:r>
          </a:p>
        </p:txBody>
      </p:sp>
      <p:pic>
        <p:nvPicPr>
          <p:cNvPr id="5130" name="Picture 13"/>
          <p:cNvPicPr>
            <a:picLocks noChangeAspect="1" noChangeArrowheads="1"/>
          </p:cNvPicPr>
          <p:nvPr/>
        </p:nvPicPr>
        <p:blipFill>
          <a:blip r:embed="rId4" cstate="print"/>
          <a:srcRect/>
          <a:stretch>
            <a:fillRect/>
          </a:stretch>
        </p:blipFill>
        <p:spPr bwMode="auto">
          <a:xfrm>
            <a:off x="3560763" y="1447800"/>
            <a:ext cx="968375" cy="987425"/>
          </a:xfrm>
          <a:prstGeom prst="rect">
            <a:avLst/>
          </a:prstGeom>
          <a:noFill/>
          <a:ln w="9525" algn="ctr">
            <a:noFill/>
            <a:miter lim="800000"/>
            <a:headEnd/>
            <a:tailEnd/>
          </a:ln>
        </p:spPr>
      </p:pic>
      <p:sp>
        <p:nvSpPr>
          <p:cNvPr id="5131" name="Text Box 14"/>
          <p:cNvSpPr txBox="1">
            <a:spLocks noChangeArrowheads="1"/>
          </p:cNvSpPr>
          <p:nvPr/>
        </p:nvSpPr>
        <p:spPr bwMode="auto">
          <a:xfrm>
            <a:off x="7381875" y="1752600"/>
            <a:ext cx="1447800" cy="581025"/>
          </a:xfrm>
          <a:prstGeom prst="rect">
            <a:avLst/>
          </a:prstGeom>
          <a:noFill/>
          <a:ln w="9525" algn="ctr">
            <a:noFill/>
            <a:miter lim="800000"/>
            <a:headEnd/>
            <a:tailEnd/>
          </a:ln>
        </p:spPr>
        <p:txBody>
          <a:bodyPr>
            <a:spAutoFit/>
          </a:bodyPr>
          <a:lstStyle/>
          <a:p>
            <a:pPr algn="l" eaLnBrk="0" hangingPunct="0">
              <a:spcBef>
                <a:spcPct val="50000"/>
              </a:spcBef>
            </a:pPr>
            <a:r>
              <a:rPr lang="en-US" sz="1600" dirty="0">
                <a:latin typeface="Cambria" pitchFamily="18" charset="0"/>
              </a:rPr>
              <a:t>Hands on Exercise</a:t>
            </a:r>
          </a:p>
        </p:txBody>
      </p:sp>
      <p:sp>
        <p:nvSpPr>
          <p:cNvPr id="5132" name="Text Box 16"/>
          <p:cNvSpPr txBox="1">
            <a:spLocks noChangeArrowheads="1"/>
          </p:cNvSpPr>
          <p:nvPr/>
        </p:nvSpPr>
        <p:spPr bwMode="auto">
          <a:xfrm>
            <a:off x="1589088" y="3671888"/>
            <a:ext cx="1295400" cy="581025"/>
          </a:xfrm>
          <a:prstGeom prst="rect">
            <a:avLst/>
          </a:prstGeom>
          <a:noFill/>
          <a:ln w="9525" algn="ctr">
            <a:noFill/>
            <a:miter lim="800000"/>
            <a:headEnd/>
            <a:tailEnd/>
          </a:ln>
        </p:spPr>
        <p:txBody>
          <a:bodyPr>
            <a:spAutoFit/>
          </a:bodyPr>
          <a:lstStyle/>
          <a:p>
            <a:pPr algn="l" eaLnBrk="0" hangingPunct="0">
              <a:spcBef>
                <a:spcPct val="50000"/>
              </a:spcBef>
            </a:pPr>
            <a:r>
              <a:rPr lang="en-US" sz="1600" dirty="0">
                <a:latin typeface="Cambria" pitchFamily="18" charset="0"/>
              </a:rPr>
              <a:t>Coding Standards</a:t>
            </a:r>
          </a:p>
        </p:txBody>
      </p:sp>
      <p:pic>
        <p:nvPicPr>
          <p:cNvPr id="5133" name="Picture 17"/>
          <p:cNvPicPr>
            <a:picLocks noChangeAspect="1" noChangeArrowheads="1"/>
          </p:cNvPicPr>
          <p:nvPr/>
        </p:nvPicPr>
        <p:blipFill>
          <a:blip r:embed="rId5" cstate="print"/>
          <a:srcRect/>
          <a:stretch>
            <a:fillRect/>
          </a:stretch>
        </p:blipFill>
        <p:spPr bwMode="auto">
          <a:xfrm>
            <a:off x="682625" y="3200400"/>
            <a:ext cx="841375" cy="1111250"/>
          </a:xfrm>
          <a:prstGeom prst="rect">
            <a:avLst/>
          </a:prstGeom>
          <a:noFill/>
          <a:ln w="9525" algn="ctr">
            <a:noFill/>
            <a:miter lim="800000"/>
            <a:headEnd/>
            <a:tailEnd/>
          </a:ln>
        </p:spPr>
      </p:pic>
      <p:sp>
        <p:nvSpPr>
          <p:cNvPr id="5134" name="Text Box 18"/>
          <p:cNvSpPr txBox="1">
            <a:spLocks noChangeArrowheads="1"/>
          </p:cNvSpPr>
          <p:nvPr/>
        </p:nvSpPr>
        <p:spPr bwMode="auto">
          <a:xfrm>
            <a:off x="4581525" y="3714750"/>
            <a:ext cx="1447800" cy="517525"/>
          </a:xfrm>
          <a:prstGeom prst="rect">
            <a:avLst/>
          </a:prstGeom>
          <a:noFill/>
          <a:ln w="9525" algn="ctr">
            <a:noFill/>
            <a:miter lim="800000"/>
            <a:headEnd/>
            <a:tailEnd/>
          </a:ln>
        </p:spPr>
        <p:txBody>
          <a:bodyPr>
            <a:spAutoFit/>
          </a:bodyPr>
          <a:lstStyle/>
          <a:p>
            <a:pPr algn="l" eaLnBrk="0" hangingPunct="0">
              <a:spcBef>
                <a:spcPct val="50000"/>
              </a:spcBef>
            </a:pPr>
            <a:r>
              <a:rPr lang="en-US" sz="1400" dirty="0">
                <a:latin typeface="Cambria" pitchFamily="18" charset="0"/>
              </a:rPr>
              <a:t>Test Your Understanding</a:t>
            </a:r>
          </a:p>
        </p:txBody>
      </p:sp>
      <p:sp>
        <p:nvSpPr>
          <p:cNvPr id="5135" name="Text Box 19"/>
          <p:cNvSpPr txBox="1">
            <a:spLocks noChangeArrowheads="1"/>
          </p:cNvSpPr>
          <p:nvPr/>
        </p:nvSpPr>
        <p:spPr bwMode="auto">
          <a:xfrm>
            <a:off x="4579938" y="2068513"/>
            <a:ext cx="1066800" cy="336550"/>
          </a:xfrm>
          <a:prstGeom prst="rect">
            <a:avLst/>
          </a:prstGeom>
          <a:noFill/>
          <a:ln w="9525" algn="ctr">
            <a:noFill/>
            <a:miter lim="800000"/>
            <a:headEnd/>
            <a:tailEnd/>
          </a:ln>
        </p:spPr>
        <p:txBody>
          <a:bodyPr>
            <a:spAutoFit/>
          </a:bodyPr>
          <a:lstStyle/>
          <a:p>
            <a:pPr algn="l" eaLnBrk="0" hangingPunct="0">
              <a:spcBef>
                <a:spcPct val="50000"/>
              </a:spcBef>
            </a:pPr>
            <a:r>
              <a:rPr lang="en-US" sz="1600" dirty="0">
                <a:latin typeface="Cambria" pitchFamily="18" charset="0"/>
              </a:rPr>
              <a:t>Tools</a:t>
            </a:r>
          </a:p>
        </p:txBody>
      </p:sp>
      <p:pic>
        <p:nvPicPr>
          <p:cNvPr id="5136" name="Picture 20"/>
          <p:cNvPicPr>
            <a:picLocks noChangeAspect="1" noChangeArrowheads="1"/>
          </p:cNvPicPr>
          <p:nvPr/>
        </p:nvPicPr>
        <p:blipFill>
          <a:blip r:embed="rId6" cstate="print"/>
          <a:srcRect/>
          <a:stretch>
            <a:fillRect/>
          </a:stretch>
        </p:blipFill>
        <p:spPr bwMode="auto">
          <a:xfrm>
            <a:off x="3581400" y="4816475"/>
            <a:ext cx="963613" cy="1066800"/>
          </a:xfrm>
          <a:prstGeom prst="rect">
            <a:avLst/>
          </a:prstGeom>
          <a:noFill/>
          <a:ln w="9525" algn="ctr">
            <a:noFill/>
            <a:miter lim="800000"/>
            <a:headEnd/>
            <a:tailEnd/>
          </a:ln>
        </p:spPr>
      </p:pic>
      <p:sp>
        <p:nvSpPr>
          <p:cNvPr id="5137" name="Text Box 21"/>
          <p:cNvSpPr txBox="1">
            <a:spLocks noChangeArrowheads="1"/>
          </p:cNvSpPr>
          <p:nvPr/>
        </p:nvSpPr>
        <p:spPr bwMode="auto">
          <a:xfrm>
            <a:off x="4572000" y="5286375"/>
            <a:ext cx="1295400" cy="581025"/>
          </a:xfrm>
          <a:prstGeom prst="rect">
            <a:avLst/>
          </a:prstGeom>
          <a:noFill/>
          <a:ln w="9525" algn="ctr">
            <a:noFill/>
            <a:miter lim="800000"/>
            <a:headEnd/>
            <a:tailEnd/>
          </a:ln>
        </p:spPr>
        <p:txBody>
          <a:bodyPr>
            <a:spAutoFit/>
          </a:bodyPr>
          <a:lstStyle/>
          <a:p>
            <a:pPr algn="l" eaLnBrk="0" hangingPunct="0">
              <a:spcBef>
                <a:spcPct val="50000"/>
              </a:spcBef>
            </a:pPr>
            <a:r>
              <a:rPr lang="en-US" sz="1600" dirty="0">
                <a:latin typeface="Cambria" pitchFamily="18" charset="0"/>
              </a:rPr>
              <a:t>A Welcome Break</a:t>
            </a:r>
          </a:p>
        </p:txBody>
      </p:sp>
      <p:pic>
        <p:nvPicPr>
          <p:cNvPr id="5138" name="Picture 27" descr="Contact"/>
          <p:cNvPicPr>
            <a:picLocks noChangeAspect="1" noChangeArrowheads="1"/>
          </p:cNvPicPr>
          <p:nvPr/>
        </p:nvPicPr>
        <p:blipFill>
          <a:blip r:embed="rId7" cstate="print"/>
          <a:srcRect/>
          <a:stretch>
            <a:fillRect/>
          </a:stretch>
        </p:blipFill>
        <p:spPr bwMode="auto">
          <a:xfrm>
            <a:off x="6477000" y="4873625"/>
            <a:ext cx="923925" cy="917575"/>
          </a:xfrm>
          <a:prstGeom prst="rect">
            <a:avLst/>
          </a:prstGeom>
          <a:noFill/>
          <a:ln w="9525">
            <a:noFill/>
            <a:miter lim="800000"/>
            <a:headEnd/>
            <a:tailEnd/>
          </a:ln>
        </p:spPr>
      </p:pic>
      <p:pic>
        <p:nvPicPr>
          <p:cNvPr id="5139" name="Picture 29"/>
          <p:cNvPicPr>
            <a:picLocks noChangeAspect="1" noChangeArrowheads="1"/>
          </p:cNvPicPr>
          <p:nvPr/>
        </p:nvPicPr>
        <p:blipFill>
          <a:blip r:embed="rId8" cstate="print"/>
          <a:srcRect/>
          <a:stretch>
            <a:fillRect/>
          </a:stretch>
        </p:blipFill>
        <p:spPr bwMode="auto">
          <a:xfrm>
            <a:off x="3581400" y="3200400"/>
            <a:ext cx="1004888" cy="1055688"/>
          </a:xfrm>
          <a:prstGeom prst="rect">
            <a:avLst/>
          </a:prstGeom>
          <a:noFill/>
          <a:ln w="9525" algn="ctr">
            <a:noFill/>
            <a:miter lim="800000"/>
            <a:headEnd/>
            <a:tailEnd/>
          </a:ln>
        </p:spPr>
      </p:pic>
      <p:pic>
        <p:nvPicPr>
          <p:cNvPr id="5140" name="Picture 31"/>
          <p:cNvPicPr>
            <a:picLocks noChangeAspect="1" noChangeArrowheads="1"/>
          </p:cNvPicPr>
          <p:nvPr/>
        </p:nvPicPr>
        <p:blipFill>
          <a:blip r:embed="rId9" cstate="print"/>
          <a:srcRect/>
          <a:stretch>
            <a:fillRect/>
          </a:stretch>
        </p:blipFill>
        <p:spPr bwMode="auto">
          <a:xfrm>
            <a:off x="609600" y="5105400"/>
            <a:ext cx="996950" cy="885825"/>
          </a:xfrm>
          <a:prstGeom prst="rect">
            <a:avLst/>
          </a:prstGeom>
          <a:noFill/>
          <a:ln w="9525" algn="ctr">
            <a:noFill/>
            <a:miter lim="800000"/>
            <a:headEnd/>
            <a:tailEnd/>
          </a:ln>
        </p:spPr>
      </p:pic>
      <p:pic>
        <p:nvPicPr>
          <p:cNvPr id="5141" name="Picture 32"/>
          <p:cNvPicPr>
            <a:picLocks noChangeAspect="1" noChangeArrowheads="1"/>
          </p:cNvPicPr>
          <p:nvPr/>
        </p:nvPicPr>
        <p:blipFill>
          <a:blip r:embed="rId10" cstate="print"/>
          <a:srcRect/>
          <a:stretch>
            <a:fillRect/>
          </a:stretch>
        </p:blipFill>
        <p:spPr bwMode="auto">
          <a:xfrm>
            <a:off x="6334125" y="1577975"/>
            <a:ext cx="1133475" cy="1050925"/>
          </a:xfrm>
          <a:prstGeom prst="rect">
            <a:avLst/>
          </a:prstGeom>
          <a:noFill/>
          <a:ln w="9525" algn="ctr">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206375"/>
            <a:ext cx="7696200" cy="533400"/>
          </a:xfrm>
        </p:spPr>
        <p:txBody>
          <a:bodyPr/>
          <a:lstStyle/>
          <a:p>
            <a:r>
              <a:rPr lang="en-US" sz="3600" dirty="0" smtClean="0"/>
              <a:t>Types of Subscriptions </a:t>
            </a:r>
            <a:endParaRPr lang="en-US" sz="3600" dirty="0"/>
          </a:p>
        </p:txBody>
      </p:sp>
      <p:sp>
        <p:nvSpPr>
          <p:cNvPr id="3" name="Content Placeholder 2"/>
          <p:cNvSpPr>
            <a:spLocks noGrp="1"/>
          </p:cNvSpPr>
          <p:nvPr>
            <p:ph idx="1"/>
          </p:nvPr>
        </p:nvSpPr>
        <p:spPr/>
        <p:txBody>
          <a:bodyPr/>
          <a:lstStyle/>
          <a:p>
            <a:pPr>
              <a:lnSpc>
                <a:spcPct val="150000"/>
              </a:lnSpc>
              <a:buNone/>
            </a:pPr>
            <a:r>
              <a:rPr lang="en-US" b="1" dirty="0" smtClean="0"/>
              <a:t>Standard Subscription </a:t>
            </a:r>
          </a:p>
          <a:p>
            <a:r>
              <a:rPr lang="en-US" dirty="0" smtClean="0"/>
              <a:t>Consists of static values that cannot be varied during subscription processing. </a:t>
            </a:r>
          </a:p>
          <a:p>
            <a:r>
              <a:rPr lang="en-US" dirty="0" smtClean="0"/>
              <a:t>For each standard subscription, there is exactly one set of report presentation options, delivery options, and report parameters.</a:t>
            </a:r>
          </a:p>
        </p:txBody>
      </p:sp>
      <p:sp>
        <p:nvSpPr>
          <p:cNvPr id="4" name="Slide Number Placeholder 3"/>
          <p:cNvSpPr>
            <a:spLocks noGrp="1"/>
          </p:cNvSpPr>
          <p:nvPr>
            <p:ph type="sldNum" sz="quarter" idx="10"/>
          </p:nvPr>
        </p:nvSpPr>
        <p:spPr/>
        <p:txBody>
          <a:bodyPr/>
          <a:lstStyle/>
          <a:p>
            <a:pPr>
              <a:defRPr/>
            </a:pPr>
            <a:fld id="{4FCED92C-D024-4A30-90BA-A528B7CA74B8}" type="slidenum">
              <a:rPr lang="en-US" smtClean="0"/>
              <a:pPr>
                <a:defRPr/>
              </a:pPr>
              <a:t>30</a:t>
            </a:fld>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206375"/>
            <a:ext cx="7696200" cy="533400"/>
          </a:xfrm>
        </p:spPr>
        <p:txBody>
          <a:bodyPr/>
          <a:lstStyle/>
          <a:p>
            <a:r>
              <a:rPr lang="en-US" sz="3600" dirty="0" smtClean="0"/>
              <a:t>Types of Subscriptions (Contd.) </a:t>
            </a:r>
            <a:endParaRPr lang="en-US" sz="3600" dirty="0"/>
          </a:p>
        </p:txBody>
      </p:sp>
      <p:sp>
        <p:nvSpPr>
          <p:cNvPr id="3" name="Content Placeholder 2"/>
          <p:cNvSpPr>
            <a:spLocks noGrp="1"/>
          </p:cNvSpPr>
          <p:nvPr>
            <p:ph idx="1"/>
          </p:nvPr>
        </p:nvSpPr>
        <p:spPr/>
        <p:txBody>
          <a:bodyPr/>
          <a:lstStyle/>
          <a:p>
            <a:pPr>
              <a:lnSpc>
                <a:spcPct val="150000"/>
              </a:lnSpc>
              <a:buNone/>
            </a:pPr>
            <a:r>
              <a:rPr lang="en-US" b="1" dirty="0" smtClean="0"/>
              <a:t>Data-Driven Subscription </a:t>
            </a:r>
          </a:p>
          <a:p>
            <a:r>
              <a:rPr lang="en-US" dirty="0" smtClean="0"/>
              <a:t>Get subscription information at run time by querying an external data source that provides values used to specify a recipient, report parameters, or application format. </a:t>
            </a:r>
          </a:p>
          <a:p>
            <a:r>
              <a:rPr lang="en-US" dirty="0" smtClean="0"/>
              <a:t>Consists of dynamic values that can be varied during subscription processing. </a:t>
            </a:r>
          </a:p>
          <a:p>
            <a:r>
              <a:rPr lang="en-US" dirty="0" smtClean="0"/>
              <a:t>These types of subscriptions are typically created and managed by Report Server administrators.</a:t>
            </a:r>
          </a:p>
        </p:txBody>
      </p:sp>
      <p:sp>
        <p:nvSpPr>
          <p:cNvPr id="4" name="Slide Number Placeholder 3"/>
          <p:cNvSpPr>
            <a:spLocks noGrp="1"/>
          </p:cNvSpPr>
          <p:nvPr>
            <p:ph type="sldNum" sz="quarter" idx="10"/>
          </p:nvPr>
        </p:nvSpPr>
        <p:spPr/>
        <p:txBody>
          <a:bodyPr/>
          <a:lstStyle/>
          <a:p>
            <a:pPr>
              <a:defRPr/>
            </a:pPr>
            <a:fld id="{4FCED92C-D024-4A30-90BA-A528B7CA74B8}" type="slidenum">
              <a:rPr lang="en-US" smtClean="0"/>
              <a:pPr>
                <a:defRPr/>
              </a:pPr>
              <a:t>31</a:t>
            </a:fld>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Content Placeholder 2"/>
          <p:cNvSpPr>
            <a:spLocks noGrp="1"/>
          </p:cNvSpPr>
          <p:nvPr>
            <p:ph idx="1"/>
          </p:nvPr>
        </p:nvSpPr>
        <p:spPr/>
        <p:txBody>
          <a:bodyPr/>
          <a:lstStyle/>
          <a:p>
            <a:pPr>
              <a:buNone/>
            </a:pPr>
            <a:endParaRPr lang="en-US" sz="4400" dirty="0" smtClean="0"/>
          </a:p>
          <a:p>
            <a:pPr>
              <a:buNone/>
            </a:pPr>
            <a:endParaRPr lang="en-US" sz="4400" dirty="0" smtClean="0"/>
          </a:p>
          <a:p>
            <a:pPr>
              <a:buNone/>
            </a:pPr>
            <a:r>
              <a:rPr lang="en-US" sz="4400" dirty="0" smtClean="0"/>
              <a:t>	</a:t>
            </a:r>
            <a:r>
              <a:rPr lang="en-US" sz="4400" b="1" dirty="0" smtClean="0"/>
              <a:t>Demo</a:t>
            </a:r>
            <a:endParaRPr lang="en-US" sz="4400" b="1" dirty="0"/>
          </a:p>
        </p:txBody>
      </p:sp>
      <p:sp>
        <p:nvSpPr>
          <p:cNvPr id="4" name="Slide Number Placeholder 3"/>
          <p:cNvSpPr>
            <a:spLocks noGrp="1"/>
          </p:cNvSpPr>
          <p:nvPr>
            <p:ph type="sldNum" sz="quarter" idx="10"/>
          </p:nvPr>
        </p:nvSpPr>
        <p:spPr/>
        <p:txBody>
          <a:bodyPr/>
          <a:lstStyle/>
          <a:p>
            <a:pPr>
              <a:defRPr/>
            </a:pPr>
            <a:fld id="{4FCED92C-D024-4A30-90BA-A528B7CA74B8}" type="slidenum">
              <a:rPr lang="en-US" smtClean="0"/>
              <a:pPr>
                <a:defRPr/>
              </a:pPr>
              <a:t>32</a:t>
            </a:fld>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3"/>
          <p:cNvSpPr>
            <a:spLocks noGrp="1"/>
          </p:cNvSpPr>
          <p:nvPr>
            <p:ph type="sldNum" sz="quarter" idx="10"/>
          </p:nvPr>
        </p:nvSpPr>
        <p:spPr>
          <a:noFill/>
        </p:spPr>
        <p:txBody>
          <a:bodyPr/>
          <a:lstStyle/>
          <a:p>
            <a:fld id="{84D75BB8-792A-4A8A-95C7-AC0961EA95FD}" type="slidenum">
              <a:rPr lang="en-US" smtClean="0"/>
              <a:pPr/>
              <a:t>33</a:t>
            </a:fld>
            <a:endParaRPr lang="en-US" dirty="0" smtClean="0"/>
          </a:p>
        </p:txBody>
      </p:sp>
      <p:sp>
        <p:nvSpPr>
          <p:cNvPr id="16387" name="Rectangle 2"/>
          <p:cNvSpPr>
            <a:spLocks noGrp="1" noChangeArrowheads="1"/>
          </p:cNvSpPr>
          <p:nvPr>
            <p:ph type="title"/>
          </p:nvPr>
        </p:nvSpPr>
        <p:spPr/>
        <p:txBody>
          <a:bodyPr/>
          <a:lstStyle/>
          <a:p>
            <a:pPr eaLnBrk="1" hangingPunct="1"/>
            <a:r>
              <a:rPr lang="en-US" sz="3600" dirty="0" smtClean="0"/>
              <a:t>Reference</a:t>
            </a:r>
          </a:p>
        </p:txBody>
      </p:sp>
      <p:sp>
        <p:nvSpPr>
          <p:cNvPr id="16388" name="Rectangle 3"/>
          <p:cNvSpPr>
            <a:spLocks noGrp="1" noChangeArrowheads="1"/>
          </p:cNvSpPr>
          <p:nvPr>
            <p:ph type="body" idx="1"/>
          </p:nvPr>
        </p:nvSpPr>
        <p:spPr/>
        <p:txBody>
          <a:bodyPr/>
          <a:lstStyle/>
          <a:p>
            <a:pPr eaLnBrk="1" hangingPunct="1"/>
            <a:r>
              <a:rPr lang="en-US" dirty="0" smtClean="0"/>
              <a:t>MSDN website</a:t>
            </a:r>
          </a:p>
          <a:p>
            <a:pPr eaLnBrk="1" hangingPunct="1"/>
            <a:r>
              <a:rPr lang="en-US" dirty="0" smtClean="0">
                <a:hlinkClick r:id="rId2"/>
              </a:rPr>
              <a:t>www.dwbiconcepts.com</a:t>
            </a:r>
            <a:endParaRPr lang="en-US" dirty="0" smtClean="0"/>
          </a:p>
          <a:p>
            <a:pPr eaLnBrk="1" hangingPunct="1"/>
            <a:endParaRPr lang="en-US" dirty="0" smtClean="0"/>
          </a:p>
        </p:txBody>
      </p:sp>
      <p:sp>
        <p:nvSpPr>
          <p:cNvPr id="16389" name="Text Box 4"/>
          <p:cNvSpPr txBox="1">
            <a:spLocks noChangeArrowheads="1"/>
          </p:cNvSpPr>
          <p:nvPr/>
        </p:nvSpPr>
        <p:spPr bwMode="auto">
          <a:xfrm>
            <a:off x="381000" y="5219700"/>
            <a:ext cx="8458200" cy="952500"/>
          </a:xfrm>
          <a:prstGeom prst="rect">
            <a:avLst/>
          </a:prstGeom>
          <a:gradFill rotWithShape="1">
            <a:gsLst>
              <a:gs pos="0">
                <a:srgbClr val="AED5E9"/>
              </a:gs>
              <a:gs pos="100000">
                <a:srgbClr val="54A7D0"/>
              </a:gs>
            </a:gsLst>
            <a:lin ang="5400000" scaled="1"/>
          </a:gradFill>
          <a:ln w="9525">
            <a:solidFill>
              <a:schemeClr val="accent1"/>
            </a:solidFill>
            <a:miter lim="800000"/>
            <a:headEnd/>
            <a:tailEnd/>
          </a:ln>
        </p:spPr>
        <p:txBody>
          <a:bodyPr>
            <a:spAutoFit/>
          </a:bodyPr>
          <a:lstStyle/>
          <a:p>
            <a:pPr algn="l" eaLnBrk="0" hangingPunct="0"/>
            <a:r>
              <a:rPr lang="en-US" sz="1400" dirty="0">
                <a:solidFill>
                  <a:schemeClr val="tx2"/>
                </a:solidFill>
              </a:rPr>
              <a:t>Disclaimer</a:t>
            </a:r>
            <a:r>
              <a:rPr lang="en-US" sz="1400" b="0" dirty="0"/>
              <a:t>: </a:t>
            </a:r>
            <a:r>
              <a:rPr lang="en-US" sz="1400" b="0" dirty="0">
                <a:latin typeface="Calibri" pitchFamily="34" charset="0"/>
              </a:rPr>
              <a:t>Parts of the content of this course is based on the materials available from the Web sites and books listed above. The materials that can be accessed from linked sites are not maintained by Cognizant Academy and we are not responsible for the contents thereof. All trademarks, service marks, and trade names in this course are the marks of the respective owner(s).</a:t>
            </a:r>
          </a:p>
        </p:txBody>
      </p:sp>
      <p:pic>
        <p:nvPicPr>
          <p:cNvPr id="16390" name="Picture 7"/>
          <p:cNvPicPr>
            <a:picLocks noChangeAspect="1" noChangeArrowheads="1"/>
          </p:cNvPicPr>
          <p:nvPr/>
        </p:nvPicPr>
        <p:blipFill>
          <a:blip r:embed="rId3" cstate="print"/>
          <a:srcRect/>
          <a:stretch>
            <a:fillRect/>
          </a:stretch>
        </p:blipFill>
        <p:spPr bwMode="auto">
          <a:xfrm>
            <a:off x="8153400" y="0"/>
            <a:ext cx="990600" cy="990600"/>
          </a:xfrm>
          <a:prstGeom prst="rect">
            <a:avLst/>
          </a:prstGeom>
          <a:noFill/>
          <a:ln w="9525" algn="ctr">
            <a:noFill/>
            <a:miter lim="800000"/>
            <a:headEnd/>
            <a:tailEnd/>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4"/>
          <p:cNvSpPr>
            <a:spLocks noGrp="1" noChangeArrowheads="1"/>
          </p:cNvSpPr>
          <p:nvPr>
            <p:ph type="ctrTitle"/>
          </p:nvPr>
        </p:nvSpPr>
        <p:spPr/>
        <p:txBody>
          <a:bodyPr/>
          <a:lstStyle/>
          <a:p>
            <a:pPr eaLnBrk="1" hangingPunct="1"/>
            <a:r>
              <a:rPr lang="en-US" sz="3200" dirty="0" smtClean="0">
                <a:latin typeface="Trebuchet MS" pitchFamily="34" charset="0"/>
              </a:rPr>
              <a:t>You have successfully completed </a:t>
            </a:r>
            <a:br>
              <a:rPr lang="en-US" sz="3200" dirty="0" smtClean="0">
                <a:latin typeface="Trebuchet MS" pitchFamily="34" charset="0"/>
              </a:rPr>
            </a:br>
            <a:r>
              <a:rPr lang="en-US" sz="3200" dirty="0" smtClean="0">
                <a:latin typeface="Trebuchet MS" pitchFamily="34" charset="0"/>
              </a:rPr>
              <a:t>the SSRS session</a:t>
            </a:r>
          </a:p>
        </p:txBody>
      </p:sp>
      <p:sp>
        <p:nvSpPr>
          <p:cNvPr id="17411" name="Rectangle 5"/>
          <p:cNvSpPr>
            <a:spLocks noGrp="1" noChangeArrowheads="1"/>
          </p:cNvSpPr>
          <p:nvPr>
            <p:ph type="subTitle" idx="1"/>
          </p:nvPr>
        </p:nvSpPr>
        <p:spPr/>
        <p:txBody>
          <a:bodyPr/>
          <a:lstStyle/>
          <a:p>
            <a:pPr eaLnBrk="1" hangingPunct="1"/>
            <a:r>
              <a:rPr lang="en-US" dirty="0" smtClean="0"/>
              <a:t>Thank you!</a:t>
            </a:r>
          </a:p>
        </p:txBody>
      </p:sp>
      <p:pic>
        <p:nvPicPr>
          <p:cNvPr id="17412" name="Picture 7" descr="MrSmarty_Mascot_L"/>
          <p:cNvPicPr>
            <a:picLocks noChangeAspect="1" noChangeArrowheads="1"/>
          </p:cNvPicPr>
          <p:nvPr/>
        </p:nvPicPr>
        <p:blipFill>
          <a:blip r:embed="rId2" cstate="print"/>
          <a:srcRect/>
          <a:stretch>
            <a:fillRect/>
          </a:stretch>
        </p:blipFill>
        <p:spPr bwMode="auto">
          <a:xfrm>
            <a:off x="7505700" y="917575"/>
            <a:ext cx="1371600" cy="1444625"/>
          </a:xfrm>
          <a:prstGeom prst="rect">
            <a:avLst/>
          </a:prstGeom>
          <a:noFill/>
          <a:ln w="9525">
            <a:solidFill>
              <a:srgbClr val="3366FF"/>
            </a:solid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noFill/>
        </p:spPr>
        <p:txBody>
          <a:bodyPr/>
          <a:lstStyle/>
          <a:p>
            <a:fld id="{C9FCBCF2-8EBB-4422-8D61-4D30912F5D97}" type="slidenum">
              <a:rPr lang="en-US" smtClean="0"/>
              <a:pPr/>
              <a:t>4</a:t>
            </a:fld>
            <a:endParaRPr lang="en-US" dirty="0" smtClean="0"/>
          </a:p>
        </p:txBody>
      </p:sp>
      <p:sp>
        <p:nvSpPr>
          <p:cNvPr id="6147" name="Rectangle 2"/>
          <p:cNvSpPr>
            <a:spLocks noGrp="1" noChangeArrowheads="1"/>
          </p:cNvSpPr>
          <p:nvPr>
            <p:ph type="title"/>
          </p:nvPr>
        </p:nvSpPr>
        <p:spPr/>
        <p:txBody>
          <a:bodyPr/>
          <a:lstStyle/>
          <a:p>
            <a:pPr eaLnBrk="1" hangingPunct="1"/>
            <a:r>
              <a:rPr lang="en-US" sz="3600" dirty="0" smtClean="0"/>
              <a:t>SSRS - Overview</a:t>
            </a:r>
          </a:p>
        </p:txBody>
      </p:sp>
      <p:sp>
        <p:nvSpPr>
          <p:cNvPr id="6148" name="Rectangle 3"/>
          <p:cNvSpPr>
            <a:spLocks noGrp="1" noChangeArrowheads="1"/>
          </p:cNvSpPr>
          <p:nvPr>
            <p:ph type="body" idx="1"/>
          </p:nvPr>
        </p:nvSpPr>
        <p:spPr>
          <a:xfrm>
            <a:off x="228600" y="1295400"/>
            <a:ext cx="8686800" cy="5105400"/>
          </a:xfrm>
        </p:spPr>
        <p:txBody>
          <a:bodyPr/>
          <a:lstStyle/>
          <a:p>
            <a:pPr>
              <a:lnSpc>
                <a:spcPct val="150000"/>
              </a:lnSpc>
            </a:pPr>
            <a:r>
              <a:rPr lang="en-US" b="1" dirty="0" smtClean="0"/>
              <a:t>Introduction</a:t>
            </a:r>
            <a:endParaRPr lang="en-US" b="1" dirty="0"/>
          </a:p>
          <a:p>
            <a:pPr marL="457200" lvl="1" indent="0">
              <a:buNone/>
            </a:pPr>
            <a:r>
              <a:rPr lang="en-US" sz="2400" dirty="0"/>
              <a:t>This chapter provides </a:t>
            </a:r>
            <a:r>
              <a:rPr lang="en-US" sz="2400" dirty="0" smtClean="0"/>
              <a:t>an overview </a:t>
            </a:r>
            <a:r>
              <a:rPr lang="en-US" sz="2400" dirty="0"/>
              <a:t>of </a:t>
            </a:r>
            <a:r>
              <a:rPr lang="en-US" sz="2400" dirty="0" smtClean="0"/>
              <a:t>SSRS, its concepts and benefits.</a:t>
            </a:r>
          </a:p>
          <a:p>
            <a:pPr marL="457200" lvl="1" indent="0">
              <a:buNone/>
            </a:pPr>
            <a:endParaRPr lang="en-US" sz="2400" dirty="0" smtClean="0"/>
          </a:p>
          <a:p>
            <a:pPr marL="457200" lvl="1" indent="0">
              <a:buNone/>
            </a:pPr>
            <a:endParaRPr lang="en-US" sz="2400" dirty="0" smtClean="0"/>
          </a:p>
          <a:p>
            <a:pPr marL="457200" lvl="1" indent="0">
              <a:buNone/>
            </a:pPr>
            <a:endParaRPr lang="en-US" dirty="0" smtClean="0">
              <a:solidFill>
                <a:schemeClr val="tx1"/>
              </a:solidFill>
              <a:latin typeface="+mn-lt"/>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noFill/>
        </p:spPr>
        <p:txBody>
          <a:bodyPr/>
          <a:lstStyle/>
          <a:p>
            <a:fld id="{C9FCBCF2-8EBB-4422-8D61-4D30912F5D97}" type="slidenum">
              <a:rPr lang="en-US" smtClean="0"/>
              <a:pPr/>
              <a:t>5</a:t>
            </a:fld>
            <a:endParaRPr lang="en-US" dirty="0" smtClean="0"/>
          </a:p>
        </p:txBody>
      </p:sp>
      <p:sp>
        <p:nvSpPr>
          <p:cNvPr id="6147" name="Rectangle 2"/>
          <p:cNvSpPr>
            <a:spLocks noGrp="1" noChangeArrowheads="1"/>
          </p:cNvSpPr>
          <p:nvPr>
            <p:ph type="title"/>
          </p:nvPr>
        </p:nvSpPr>
        <p:spPr/>
        <p:txBody>
          <a:bodyPr/>
          <a:lstStyle/>
          <a:p>
            <a:pPr eaLnBrk="1" hangingPunct="1"/>
            <a:r>
              <a:rPr lang="en-US" sz="3600" dirty="0" smtClean="0"/>
              <a:t>SSRS - Agenda</a:t>
            </a:r>
          </a:p>
        </p:txBody>
      </p:sp>
      <p:sp>
        <p:nvSpPr>
          <p:cNvPr id="6148" name="Rectangle 3"/>
          <p:cNvSpPr>
            <a:spLocks noGrp="1" noChangeArrowheads="1"/>
          </p:cNvSpPr>
          <p:nvPr>
            <p:ph type="body" idx="1"/>
          </p:nvPr>
        </p:nvSpPr>
        <p:spPr>
          <a:xfrm>
            <a:off x="228600" y="1295400"/>
            <a:ext cx="8686800" cy="5105400"/>
          </a:xfrm>
        </p:spPr>
        <p:txBody>
          <a:bodyPr/>
          <a:lstStyle/>
          <a:p>
            <a:pPr lvl="0">
              <a:lnSpc>
                <a:spcPct val="150000"/>
              </a:lnSpc>
            </a:pPr>
            <a:r>
              <a:rPr lang="en-US" b="1" dirty="0" smtClean="0"/>
              <a:t>The following topics are  discussed in this session</a:t>
            </a:r>
          </a:p>
          <a:p>
            <a:pPr lvl="1" eaLnBrk="1" hangingPunct="1"/>
            <a:r>
              <a:rPr lang="en-US" dirty="0" smtClean="0"/>
              <a:t>Introduction &amp; Benefits of SSRS</a:t>
            </a:r>
          </a:p>
          <a:p>
            <a:pPr lvl="1" eaLnBrk="1" hangingPunct="1"/>
            <a:r>
              <a:rPr lang="en-US" dirty="0" smtClean="0"/>
              <a:t>Report Server Architecture</a:t>
            </a:r>
          </a:p>
          <a:p>
            <a:pPr lvl="1" eaLnBrk="1" hangingPunct="1"/>
            <a:r>
              <a:rPr lang="en-US" dirty="0" smtClean="0"/>
              <a:t>Report Server Components</a:t>
            </a:r>
          </a:p>
          <a:p>
            <a:pPr lvl="1" eaLnBrk="1" hangingPunct="1"/>
            <a:r>
              <a:rPr lang="en-US" dirty="0" smtClean="0"/>
              <a:t>Report Categories</a:t>
            </a:r>
          </a:p>
          <a:p>
            <a:pPr lvl="1" eaLnBrk="1" hangingPunct="1"/>
            <a:r>
              <a:rPr lang="en-US" dirty="0" smtClean="0"/>
              <a:t>Reporting Life Cycle</a:t>
            </a:r>
          </a:p>
          <a:p>
            <a:pPr lvl="1" eaLnBrk="1" hangingPunct="1"/>
            <a:r>
              <a:rPr lang="en-US" dirty="0" smtClean="0"/>
              <a:t>Report Types</a:t>
            </a:r>
          </a:p>
          <a:p>
            <a:pPr lvl="1" eaLnBrk="1" hangingPunct="1"/>
            <a:r>
              <a:rPr lang="en-US" dirty="0" smtClean="0"/>
              <a:t>Report Scheduling</a:t>
            </a:r>
          </a:p>
          <a:p>
            <a:pPr marL="457200" lvl="1" indent="0">
              <a:buNone/>
            </a:pPr>
            <a:endParaRPr lang="en-US" sz="2400" dirty="0" smtClean="0"/>
          </a:p>
          <a:p>
            <a:pPr marL="457200" lvl="1" indent="0">
              <a:buNone/>
            </a:pPr>
            <a:endParaRPr lang="en-US" sz="2400" dirty="0" smtClean="0"/>
          </a:p>
          <a:p>
            <a:pPr marL="457200" lvl="1" indent="0">
              <a:buNone/>
            </a:pPr>
            <a:endParaRPr lang="en-US" dirty="0" smtClean="0">
              <a:solidFill>
                <a:schemeClr val="tx1"/>
              </a:solidFill>
              <a:latin typeface="+mn-lt"/>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noFill/>
        </p:spPr>
        <p:txBody>
          <a:bodyPr/>
          <a:lstStyle/>
          <a:p>
            <a:fld id="{C9FCBCF2-8EBB-4422-8D61-4D30912F5D97}" type="slidenum">
              <a:rPr lang="en-US" smtClean="0"/>
              <a:pPr/>
              <a:t>6</a:t>
            </a:fld>
            <a:endParaRPr lang="en-US" dirty="0" smtClean="0"/>
          </a:p>
        </p:txBody>
      </p:sp>
      <p:sp>
        <p:nvSpPr>
          <p:cNvPr id="6147" name="Rectangle 2"/>
          <p:cNvSpPr>
            <a:spLocks noGrp="1" noChangeArrowheads="1"/>
          </p:cNvSpPr>
          <p:nvPr>
            <p:ph type="title"/>
          </p:nvPr>
        </p:nvSpPr>
        <p:spPr/>
        <p:txBody>
          <a:bodyPr/>
          <a:lstStyle/>
          <a:p>
            <a:pPr eaLnBrk="1" hangingPunct="1"/>
            <a:r>
              <a:rPr lang="en-US" sz="3600" dirty="0" smtClean="0"/>
              <a:t>SSRS - Objectives</a:t>
            </a:r>
          </a:p>
        </p:txBody>
      </p:sp>
      <p:sp>
        <p:nvSpPr>
          <p:cNvPr id="6148" name="Rectangle 3"/>
          <p:cNvSpPr>
            <a:spLocks noGrp="1" noChangeArrowheads="1"/>
          </p:cNvSpPr>
          <p:nvPr>
            <p:ph type="body" idx="1"/>
          </p:nvPr>
        </p:nvSpPr>
        <p:spPr>
          <a:xfrm>
            <a:off x="228600" y="1295400"/>
            <a:ext cx="8686800" cy="5105400"/>
          </a:xfrm>
        </p:spPr>
        <p:txBody>
          <a:bodyPr/>
          <a:lstStyle/>
          <a:p>
            <a:pPr>
              <a:lnSpc>
                <a:spcPct val="150000"/>
              </a:lnSpc>
            </a:pPr>
            <a:r>
              <a:rPr lang="en-US" b="1" dirty="0" smtClean="0"/>
              <a:t>Objective:</a:t>
            </a:r>
          </a:p>
          <a:p>
            <a:pPr>
              <a:buNone/>
            </a:pPr>
            <a:r>
              <a:rPr lang="en-US" b="1" dirty="0" smtClean="0"/>
              <a:t>	</a:t>
            </a:r>
            <a:r>
              <a:rPr lang="en-US" dirty="0" smtClean="0"/>
              <a:t>After completing this session, you will be able to:</a:t>
            </a:r>
          </a:p>
          <a:p>
            <a:pPr lvl="1" eaLnBrk="1" hangingPunct="1"/>
            <a:r>
              <a:rPr lang="en-US" dirty="0" smtClean="0"/>
              <a:t>Understand the purpose of SSRS</a:t>
            </a:r>
          </a:p>
          <a:p>
            <a:pPr lvl="1" eaLnBrk="1" hangingPunct="1"/>
            <a:r>
              <a:rPr lang="en-US" dirty="0" smtClean="0"/>
              <a:t>Understand the Report Server Architecture, Components and Life Cycle</a:t>
            </a:r>
          </a:p>
          <a:p>
            <a:pPr lvl="1" eaLnBrk="1" hangingPunct="1"/>
            <a:r>
              <a:rPr lang="en-US" dirty="0" smtClean="0"/>
              <a:t>Describe the types of reports and scheduling mechanism</a:t>
            </a:r>
          </a:p>
          <a:p>
            <a:pPr lvl="1" eaLnBrk="1" hangingPunct="1"/>
            <a:r>
              <a:rPr lang="en-US" dirty="0" smtClean="0"/>
              <a:t>Able to develop reports using BIDS</a:t>
            </a:r>
          </a:p>
          <a:p>
            <a:pPr lvl="1" eaLnBrk="1" hangingPunct="1">
              <a:buNone/>
            </a:pPr>
            <a:endParaRPr lang="en-US" dirty="0"/>
          </a:p>
          <a:p>
            <a:pPr marL="457200" lvl="1" indent="0">
              <a:buNone/>
            </a:pPr>
            <a:endParaRPr lang="en-US" dirty="0" smtClean="0">
              <a:solidFill>
                <a:schemeClr val="tx1"/>
              </a:solidFill>
              <a:latin typeface="+mn-lt"/>
            </a:endParaRPr>
          </a:p>
        </p:txBody>
      </p:sp>
    </p:spTree>
    <p:extLst>
      <p:ext uri="{BB962C8B-B14F-4D97-AF65-F5344CB8AC3E}">
        <p14:creationId xmlns:p14="http://schemas.microsoft.com/office/powerpoint/2010/main" val="28414521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noFill/>
        </p:spPr>
        <p:txBody>
          <a:bodyPr/>
          <a:lstStyle/>
          <a:p>
            <a:fld id="{100CA886-8510-40DD-AAD1-0F0D6C9D8DA0}" type="slidenum">
              <a:rPr lang="en-US" smtClean="0"/>
              <a:pPr/>
              <a:t>7</a:t>
            </a:fld>
            <a:endParaRPr lang="en-US" dirty="0" smtClean="0"/>
          </a:p>
        </p:txBody>
      </p:sp>
      <p:sp>
        <p:nvSpPr>
          <p:cNvPr id="7171" name="Rectangle 2"/>
          <p:cNvSpPr>
            <a:spLocks noGrp="1" noChangeArrowheads="1"/>
          </p:cNvSpPr>
          <p:nvPr>
            <p:ph type="title"/>
          </p:nvPr>
        </p:nvSpPr>
        <p:spPr/>
        <p:txBody>
          <a:bodyPr/>
          <a:lstStyle/>
          <a:p>
            <a:pPr eaLnBrk="1" hangingPunct="1"/>
            <a:r>
              <a:rPr lang="en-US" sz="3600" dirty="0" smtClean="0"/>
              <a:t>Introduction to SSRS</a:t>
            </a:r>
          </a:p>
        </p:txBody>
      </p:sp>
      <p:sp>
        <p:nvSpPr>
          <p:cNvPr id="7172" name="Rectangle 3"/>
          <p:cNvSpPr>
            <a:spLocks noGrp="1" noChangeArrowheads="1"/>
          </p:cNvSpPr>
          <p:nvPr>
            <p:ph type="body" idx="1"/>
          </p:nvPr>
        </p:nvSpPr>
        <p:spPr/>
        <p:txBody>
          <a:bodyPr/>
          <a:lstStyle/>
          <a:p>
            <a:pPr eaLnBrk="1" hangingPunct="1"/>
            <a:r>
              <a:rPr lang="en-US" dirty="0" smtClean="0"/>
              <a:t>SSRS is Microsoft’s answer to business reporting.</a:t>
            </a:r>
          </a:p>
          <a:p>
            <a:pPr eaLnBrk="1" hangingPunct="1"/>
            <a:endParaRPr lang="en-US" dirty="0" smtClean="0"/>
          </a:p>
          <a:p>
            <a:pPr eaLnBrk="1" hangingPunct="1"/>
            <a:r>
              <a:rPr lang="en-US" dirty="0" smtClean="0"/>
              <a:t>Microsoft introduced SSRS (SQL Server Reporting Services) in 2003 as a SQL Server 2000 add-on.</a:t>
            </a:r>
          </a:p>
          <a:p>
            <a:pPr eaLnBrk="1" hangingPunct="1"/>
            <a:endParaRPr lang="en-US" dirty="0" smtClean="0"/>
          </a:p>
          <a:p>
            <a:pPr eaLnBrk="1" hangingPunct="1"/>
            <a:r>
              <a:rPr lang="en-US" dirty="0" smtClean="0"/>
              <a:t>The introduction of SSRS also brought a new reporting XML standard called RDL (Report Definition Language).</a:t>
            </a:r>
          </a:p>
          <a:p>
            <a:pPr eaLnBrk="1" hangingPunct="1"/>
            <a:endParaRPr lang="en-US" dirty="0" smtClean="0"/>
          </a:p>
          <a:p>
            <a:pPr eaLnBrk="1" hangingPunct="1"/>
            <a:r>
              <a:rPr lang="en-US" dirty="0" smtClean="0"/>
              <a:t>SSRS comes along with SQL Server Installation under the same license.</a:t>
            </a:r>
          </a:p>
          <a:p>
            <a:pPr marL="0" indent="0">
              <a:buNone/>
            </a:pPr>
            <a:endParaRPr lang="en-US" sz="2000" dirty="0"/>
          </a:p>
        </p:txBody>
      </p:sp>
    </p:spTree>
    <p:extLst>
      <p:ext uri="{BB962C8B-B14F-4D97-AF65-F5344CB8AC3E}">
        <p14:creationId xmlns:p14="http://schemas.microsoft.com/office/powerpoint/2010/main" val="18096744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noFill/>
        </p:spPr>
        <p:txBody>
          <a:bodyPr/>
          <a:lstStyle/>
          <a:p>
            <a:fld id="{100CA886-8510-40DD-AAD1-0F0D6C9D8DA0}" type="slidenum">
              <a:rPr lang="en-US" smtClean="0"/>
              <a:pPr/>
              <a:t>8</a:t>
            </a:fld>
            <a:endParaRPr lang="en-US" dirty="0" smtClean="0"/>
          </a:p>
        </p:txBody>
      </p:sp>
      <p:sp>
        <p:nvSpPr>
          <p:cNvPr id="7171" name="Rectangle 2"/>
          <p:cNvSpPr>
            <a:spLocks noGrp="1" noChangeArrowheads="1"/>
          </p:cNvSpPr>
          <p:nvPr>
            <p:ph type="title"/>
          </p:nvPr>
        </p:nvSpPr>
        <p:spPr/>
        <p:txBody>
          <a:bodyPr/>
          <a:lstStyle/>
          <a:p>
            <a:pPr eaLnBrk="1" hangingPunct="1"/>
            <a:r>
              <a:rPr lang="en-US" sz="3600" dirty="0" smtClean="0"/>
              <a:t>Benefits of SSRS</a:t>
            </a:r>
          </a:p>
        </p:txBody>
      </p:sp>
      <p:sp>
        <p:nvSpPr>
          <p:cNvPr id="7172" name="Rectangle 3"/>
          <p:cNvSpPr>
            <a:spLocks noGrp="1" noChangeArrowheads="1"/>
          </p:cNvSpPr>
          <p:nvPr>
            <p:ph type="body" idx="1"/>
          </p:nvPr>
        </p:nvSpPr>
        <p:spPr/>
        <p:txBody>
          <a:bodyPr/>
          <a:lstStyle/>
          <a:p>
            <a:pPr eaLnBrk="1" hangingPunct="1"/>
            <a:r>
              <a:rPr lang="en-US" dirty="0"/>
              <a:t>SSRS Reporting Services </a:t>
            </a:r>
            <a:r>
              <a:rPr lang="en-US"/>
              <a:t>allows </a:t>
            </a:r>
            <a:r>
              <a:rPr lang="en-US" smtClean="0"/>
              <a:t>us to </a:t>
            </a:r>
            <a:r>
              <a:rPr lang="en-US" dirty="0"/>
              <a:t>quickly and easily create reports from multiple data sources.</a:t>
            </a:r>
          </a:p>
          <a:p>
            <a:pPr eaLnBrk="1" hangingPunct="1"/>
            <a:r>
              <a:rPr lang="en-US" dirty="0" smtClean="0"/>
              <a:t>Reports can be accessed from </a:t>
            </a:r>
            <a:r>
              <a:rPr lang="en-US" dirty="0"/>
              <a:t>reporting services </a:t>
            </a:r>
            <a:r>
              <a:rPr lang="en-US" dirty="0" smtClean="0"/>
              <a:t>web browsers or custom applications</a:t>
            </a:r>
            <a:endParaRPr lang="en-US" dirty="0"/>
          </a:p>
          <a:p>
            <a:pPr eaLnBrk="1" hangingPunct="1"/>
            <a:r>
              <a:rPr lang="en-US" dirty="0"/>
              <a:t>R</a:t>
            </a:r>
            <a:r>
              <a:rPr lang="en-US" dirty="0" smtClean="0"/>
              <a:t>eports </a:t>
            </a:r>
            <a:r>
              <a:rPr lang="en-US" dirty="0"/>
              <a:t>can be </a:t>
            </a:r>
            <a:r>
              <a:rPr lang="en-US" dirty="0" smtClean="0"/>
              <a:t>extracted in multiple </a:t>
            </a:r>
            <a:r>
              <a:rPr lang="en-US" dirty="0"/>
              <a:t>formats like </a:t>
            </a:r>
            <a:r>
              <a:rPr lang="en-US" dirty="0" smtClean="0"/>
              <a:t>XML, </a:t>
            </a:r>
            <a:r>
              <a:rPr lang="en-US" dirty="0"/>
              <a:t>Excel, </a:t>
            </a:r>
            <a:r>
              <a:rPr lang="en-US" dirty="0" smtClean="0"/>
              <a:t>CSV, PD etc.</a:t>
            </a:r>
          </a:p>
          <a:p>
            <a:pPr eaLnBrk="1" hangingPunct="1"/>
            <a:r>
              <a:rPr lang="en-US" dirty="0" smtClean="0"/>
              <a:t>Reports can be distributed via Email, network shares, </a:t>
            </a:r>
            <a:r>
              <a:rPr lang="en-US" dirty="0" err="1" smtClean="0"/>
              <a:t>sharepoint</a:t>
            </a:r>
            <a:r>
              <a:rPr lang="en-US" dirty="0" smtClean="0"/>
              <a:t>.</a:t>
            </a:r>
          </a:p>
          <a:p>
            <a:pPr eaLnBrk="1" hangingPunct="1"/>
            <a:r>
              <a:rPr lang="en-US" dirty="0" smtClean="0"/>
              <a:t>One </a:t>
            </a:r>
            <a:r>
              <a:rPr lang="en-US" dirty="0"/>
              <a:t>of the primary </a:t>
            </a:r>
            <a:r>
              <a:rPr lang="en-US" b="1" dirty="0"/>
              <a:t>reasons </a:t>
            </a:r>
            <a:r>
              <a:rPr lang="en-US" dirty="0"/>
              <a:t>that </a:t>
            </a:r>
            <a:r>
              <a:rPr lang="en-US" b="1" dirty="0"/>
              <a:t>organizations</a:t>
            </a:r>
            <a:r>
              <a:rPr lang="en-US" dirty="0"/>
              <a:t> implement </a:t>
            </a:r>
            <a:r>
              <a:rPr lang="en-US" b="1" dirty="0"/>
              <a:t>Reporting</a:t>
            </a:r>
            <a:r>
              <a:rPr lang="en-US" dirty="0"/>
              <a:t> Services is to provide </a:t>
            </a:r>
            <a:r>
              <a:rPr lang="en-US" b="1" dirty="0"/>
              <a:t>managed</a:t>
            </a:r>
            <a:r>
              <a:rPr lang="en-US" dirty="0"/>
              <a:t> reports to a </a:t>
            </a:r>
            <a:r>
              <a:rPr lang="en-US" b="1" dirty="0"/>
              <a:t>large</a:t>
            </a:r>
            <a:r>
              <a:rPr lang="en-US" dirty="0"/>
              <a:t> number of internal </a:t>
            </a:r>
            <a:r>
              <a:rPr lang="en-US" b="1" dirty="0"/>
              <a:t>users</a:t>
            </a:r>
          </a:p>
          <a:p>
            <a:pPr marL="0" indent="0">
              <a:buNone/>
            </a:pPr>
            <a:endParaRPr lang="en-US" sz="2000" dirty="0"/>
          </a:p>
        </p:txBody>
      </p:sp>
    </p:spTree>
    <p:extLst>
      <p:ext uri="{BB962C8B-B14F-4D97-AF65-F5344CB8AC3E}">
        <p14:creationId xmlns:p14="http://schemas.microsoft.com/office/powerpoint/2010/main" val="18096744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Reporting Services </a:t>
            </a:r>
            <a:r>
              <a:rPr lang="en-US" sz="3600" dirty="0" smtClean="0"/>
              <a:t>Architecture</a:t>
            </a:r>
            <a:endParaRPr lang="en-US" sz="3600" dirty="0"/>
          </a:p>
        </p:txBody>
      </p:sp>
      <p:sp>
        <p:nvSpPr>
          <p:cNvPr id="4" name="Slide Number Placeholder 3"/>
          <p:cNvSpPr>
            <a:spLocks noGrp="1"/>
          </p:cNvSpPr>
          <p:nvPr>
            <p:ph type="sldNum" sz="quarter" idx="10"/>
          </p:nvPr>
        </p:nvSpPr>
        <p:spPr/>
        <p:txBody>
          <a:bodyPr/>
          <a:lstStyle/>
          <a:p>
            <a:pPr>
              <a:defRPr/>
            </a:pPr>
            <a:fld id="{4FCED92C-D024-4A30-90BA-A528B7CA74B8}" type="slidenum">
              <a:rPr lang="en-US" smtClean="0"/>
              <a:pPr>
                <a:defRPr/>
              </a:pPr>
              <a:t>9</a:t>
            </a:fld>
            <a:endParaRPr 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94144" y="1295400"/>
            <a:ext cx="7555711" cy="494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1275212"/>
      </p:ext>
    </p:extLst>
  </p:cSld>
  <p:clrMapOvr>
    <a:masterClrMapping/>
  </p:clrMapOvr>
  <p:timing>
    <p:tnLst>
      <p:par>
        <p:cTn id="1" dur="indefinite" restart="never" nodeType="tmRoot"/>
      </p:par>
    </p:tnLst>
  </p:timing>
</p:sld>
</file>

<file path=ppt/theme/theme1.xml><?xml version="1.0" encoding="utf-8"?>
<a:theme xmlns:a="http://schemas.openxmlformats.org/drawingml/2006/main" name="CA - Presentation Template">
  <a:themeElements>
    <a:clrScheme name="CA - Presentation Template 1">
      <a:dk1>
        <a:srgbClr val="1A1A70"/>
      </a:dk1>
      <a:lt1>
        <a:srgbClr val="FFFFFF"/>
      </a:lt1>
      <a:dk2>
        <a:srgbClr val="12449E"/>
      </a:dk2>
      <a:lt2>
        <a:srgbClr val="C0C0C0"/>
      </a:lt2>
      <a:accent1>
        <a:srgbClr val="3167D3"/>
      </a:accent1>
      <a:accent2>
        <a:srgbClr val="87A3E9"/>
      </a:accent2>
      <a:accent3>
        <a:srgbClr val="FFFFFF"/>
      </a:accent3>
      <a:accent4>
        <a:srgbClr val="14145F"/>
      </a:accent4>
      <a:accent5>
        <a:srgbClr val="ADB8E6"/>
      </a:accent5>
      <a:accent6>
        <a:srgbClr val="7A93D3"/>
      </a:accent6>
      <a:hlink>
        <a:srgbClr val="90B54D"/>
      </a:hlink>
      <a:folHlink>
        <a:srgbClr val="F6A23C"/>
      </a:folHlink>
    </a:clrScheme>
    <a:fontScheme name="CA - Presentation Template">
      <a:majorFont>
        <a:latin typeface="Monotype Corsiva"/>
        <a:ea typeface=""/>
        <a:cs typeface=""/>
      </a:majorFont>
      <a:minorFont>
        <a:latin typeface="Cambri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lnDef>
  </a:objectDefaults>
  <a:extraClrSchemeLst>
    <a:extraClrScheme>
      <a:clrScheme name="CA - Presentation Template 1">
        <a:dk1>
          <a:srgbClr val="1A1A70"/>
        </a:dk1>
        <a:lt1>
          <a:srgbClr val="FFFFFF"/>
        </a:lt1>
        <a:dk2>
          <a:srgbClr val="12449E"/>
        </a:dk2>
        <a:lt2>
          <a:srgbClr val="C0C0C0"/>
        </a:lt2>
        <a:accent1>
          <a:srgbClr val="3167D3"/>
        </a:accent1>
        <a:accent2>
          <a:srgbClr val="87A3E9"/>
        </a:accent2>
        <a:accent3>
          <a:srgbClr val="FFFFFF"/>
        </a:accent3>
        <a:accent4>
          <a:srgbClr val="14145F"/>
        </a:accent4>
        <a:accent5>
          <a:srgbClr val="ADB8E6"/>
        </a:accent5>
        <a:accent6>
          <a:srgbClr val="7A93D3"/>
        </a:accent6>
        <a:hlink>
          <a:srgbClr val="90B54D"/>
        </a:hlink>
        <a:folHlink>
          <a:srgbClr val="F6A23C"/>
        </a:folHlink>
      </a:clrScheme>
      <a:clrMap bg1="lt1" tx1="dk1" bg2="lt2" tx2="dk2" accent1="accent1" accent2="accent2" accent3="accent3" accent4="accent4" accent5="accent5" accent6="accent6" hlink="hlink" folHlink="folHlink"/>
    </a:extraClrScheme>
    <a:extraClrScheme>
      <a:clrScheme name="CA - Presentation Template 2">
        <a:dk1>
          <a:srgbClr val="0E5D92"/>
        </a:dk1>
        <a:lt1>
          <a:srgbClr val="FFFFFF"/>
        </a:lt1>
        <a:dk2>
          <a:srgbClr val="137C9D"/>
        </a:dk2>
        <a:lt2>
          <a:srgbClr val="C0C0C0"/>
        </a:lt2>
        <a:accent1>
          <a:srgbClr val="35AACF"/>
        </a:accent1>
        <a:accent2>
          <a:srgbClr val="75CDB2"/>
        </a:accent2>
        <a:accent3>
          <a:srgbClr val="FFFFFF"/>
        </a:accent3>
        <a:accent4>
          <a:srgbClr val="0A4E7C"/>
        </a:accent4>
        <a:accent5>
          <a:srgbClr val="AED2E4"/>
        </a:accent5>
        <a:accent6>
          <a:srgbClr val="69BAA1"/>
        </a:accent6>
        <a:hlink>
          <a:srgbClr val="E8C86E"/>
        </a:hlink>
        <a:folHlink>
          <a:srgbClr val="1E68D6"/>
        </a:folHlink>
      </a:clrScheme>
      <a:clrMap bg1="lt1" tx1="dk1" bg2="lt2" tx2="dk2" accent1="accent1" accent2="accent2" accent3="accent3" accent4="accent4" accent5="accent5" accent6="accent6" hlink="hlink" folHlink="folHlink"/>
    </a:extraClrScheme>
    <a:extraClrScheme>
      <a:clrScheme name="CA - Presentation Template 3">
        <a:dk1>
          <a:srgbClr val="164D60"/>
        </a:dk1>
        <a:lt1>
          <a:srgbClr val="FFFFFF"/>
        </a:lt1>
        <a:dk2>
          <a:srgbClr val="2A8486"/>
        </a:dk2>
        <a:lt2>
          <a:srgbClr val="C0C0C0"/>
        </a:lt2>
        <a:accent1>
          <a:srgbClr val="48BC77"/>
        </a:accent1>
        <a:accent2>
          <a:srgbClr val="ECCA4C"/>
        </a:accent2>
        <a:accent3>
          <a:srgbClr val="FFFFFF"/>
        </a:accent3>
        <a:accent4>
          <a:srgbClr val="114051"/>
        </a:accent4>
        <a:accent5>
          <a:srgbClr val="B1DABD"/>
        </a:accent5>
        <a:accent6>
          <a:srgbClr val="D6B744"/>
        </a:accent6>
        <a:hlink>
          <a:srgbClr val="3191E9"/>
        </a:hlink>
        <a:folHlink>
          <a:srgbClr val="E36943"/>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5853CA5FB43A041B01B8A49D56019A7" ma:contentTypeVersion="0" ma:contentTypeDescription="Create a new document." ma:contentTypeScope="" ma:versionID="c7f63ddf50ac6eadbfba414dc7ac3c19">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2462CF21-71B9-487C-862D-1C5CB065CA5E}">
  <ds:schemaRefs>
    <ds:schemaRef ds:uri="http://schemas.microsoft.com/sharepoint/v3/contenttype/forms"/>
  </ds:schemaRefs>
</ds:datastoreItem>
</file>

<file path=customXml/itemProps2.xml><?xml version="1.0" encoding="utf-8"?>
<ds:datastoreItem xmlns:ds="http://schemas.openxmlformats.org/officeDocument/2006/customXml" ds:itemID="{173E4D5D-2D56-4309-82F7-F464123E27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A53DEFE3-AD54-47C2-9D47-A1EC4A5FE25A}">
  <ds:schemaRefs>
    <ds:schemaRef ds:uri="http://schemas.openxmlformats.org/package/2006/metadata/core-properties"/>
    <ds:schemaRef ds:uri="http://www.w3.org/XML/1998/namespace"/>
    <ds:schemaRef ds:uri="http://purl.org/dc/elements/1.1/"/>
    <ds:schemaRef ds:uri="http://purl.org/dc/dcmitype/"/>
    <ds:schemaRef ds:uri="http://schemas.microsoft.com/office/2006/metadata/properties"/>
    <ds:schemaRef ds:uri="http://schemas.microsoft.com/office/2006/documentManagement/types"/>
    <ds:schemaRef ds:uri="http://purl.org/dc/terms/"/>
  </ds:schemaRefs>
</ds:datastoreItem>
</file>

<file path=docProps/app.xml><?xml version="1.0" encoding="utf-8"?>
<Properties xmlns="http://schemas.openxmlformats.org/officeDocument/2006/extended-properties" xmlns:vt="http://schemas.openxmlformats.org/officeDocument/2006/docPropsVTypes">
  <Template>CA - Presentation Template</Template>
  <TotalTime>15990</TotalTime>
  <Words>1317</Words>
  <Application>Microsoft Office PowerPoint</Application>
  <PresentationFormat>On-screen Show (4:3)</PresentationFormat>
  <Paragraphs>229</Paragraphs>
  <Slides>34</Slides>
  <Notes>3</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CA - Presentation Template</vt:lpstr>
      <vt:lpstr>SQL Server Reporting Services 2008</vt:lpstr>
      <vt:lpstr>About the Author</vt:lpstr>
      <vt:lpstr>Icons Used</vt:lpstr>
      <vt:lpstr>SSRS - Overview</vt:lpstr>
      <vt:lpstr>SSRS - Agenda</vt:lpstr>
      <vt:lpstr>SSRS - Objectives</vt:lpstr>
      <vt:lpstr>Introduction to SSRS</vt:lpstr>
      <vt:lpstr>Benefits of SSRS</vt:lpstr>
      <vt:lpstr>Reporting Services Architecture</vt:lpstr>
      <vt:lpstr>Reporting Services  Components</vt:lpstr>
      <vt:lpstr> Reporting Services Components (Contd.)</vt:lpstr>
      <vt:lpstr> Reporting Services Components (Contd.)</vt:lpstr>
      <vt:lpstr> Reporting Services Components (Contd.)</vt:lpstr>
      <vt:lpstr> Reporting Services Components (Contd.)</vt:lpstr>
      <vt:lpstr>Report Categories</vt:lpstr>
      <vt:lpstr>Reporting Life Cycle</vt:lpstr>
      <vt:lpstr>Reporting Life Cycle (Contd.)</vt:lpstr>
      <vt:lpstr>Reporting Life Cycle (Contd.)</vt:lpstr>
      <vt:lpstr>Reporting Life Cycle (Contd.)</vt:lpstr>
      <vt:lpstr>Types of Reports</vt:lpstr>
      <vt:lpstr>Types of Reports  (Contd.)</vt:lpstr>
      <vt:lpstr>Types of Reports  (Contd.)</vt:lpstr>
      <vt:lpstr>Types of Reports  (Contd.)</vt:lpstr>
      <vt:lpstr>Types of Reports  (Contd.)</vt:lpstr>
      <vt:lpstr>Types of Reports  (Contd.)</vt:lpstr>
      <vt:lpstr>Types of Reports  (Contd.)</vt:lpstr>
      <vt:lpstr>Types of Reports  (Contd.)</vt:lpstr>
      <vt:lpstr>Types of Reports  (Contd.)</vt:lpstr>
      <vt:lpstr>Scheduling  Reports - Subscription</vt:lpstr>
      <vt:lpstr>Types of Subscriptions </vt:lpstr>
      <vt:lpstr>Types of Subscriptions (Contd.) </vt:lpstr>
      <vt:lpstr>Demo</vt:lpstr>
      <vt:lpstr>Reference</vt:lpstr>
      <vt:lpstr>You have successfully completed  the SSRS session</vt:lpstr>
    </vt:vector>
  </TitlesOfParts>
  <Company>Cognizant Technology Solutions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Click to add title</dc:title>
  <dc:creator>121246</dc:creator>
  <cp:lastModifiedBy>Sivalingam, Nalina (Cognizant)</cp:lastModifiedBy>
  <cp:revision>1069</cp:revision>
  <dcterms:created xsi:type="dcterms:W3CDTF">2006-08-07T10:58:16Z</dcterms:created>
  <dcterms:modified xsi:type="dcterms:W3CDTF">2012-12-24T05:04:19Z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Cognizant Academy</vt:lpwstr>
  </property>
  <property fmtid="{D5CDD505-2E9C-101B-9397-08002B2CF9AE}" pid="3" name="ContentTypeId">
    <vt:lpwstr>0x01010045853CA5FB43A041B01B8A49D56019A7</vt:lpwstr>
  </property>
</Properties>
</file>