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2" r:id="rId5"/>
    <p:sldId id="259" r:id="rId6"/>
    <p:sldId id="264" r:id="rId7"/>
    <p:sldId id="265" r:id="rId8"/>
    <p:sldId id="266" r:id="rId9"/>
    <p:sldId id="260" r:id="rId10"/>
    <p:sldId id="267" r:id="rId11"/>
    <p:sldId id="261" r:id="rId12"/>
    <p:sldId id="268" r:id="rId13"/>
    <p:sldId id="269" r:id="rId14"/>
    <p:sldId id="270" r:id="rId15"/>
    <p:sldId id="262" r:id="rId16"/>
    <p:sldId id="271" r:id="rId17"/>
    <p:sldId id="272" r:id="rId18"/>
    <p:sldId id="273" r:id="rId19"/>
    <p:sldId id="263" r:id="rId20"/>
    <p:sldId id="274" r:id="rId21"/>
    <p:sldId id="275" r:id="rId22"/>
    <p:sldId id="279" r:id="rId23"/>
    <p:sldId id="280" r:id="rId24"/>
    <p:sldId id="281" r:id="rId25"/>
    <p:sldId id="277" r:id="rId26"/>
    <p:sldId id="278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4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5382-6E76-4CE7-8521-86A70421A171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57C0-1FFA-45CA-9425-0C6F1F6389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5382-6E76-4CE7-8521-86A70421A171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57C0-1FFA-45CA-9425-0C6F1F6389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5382-6E76-4CE7-8521-86A70421A171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57C0-1FFA-45CA-9425-0C6F1F6389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5382-6E76-4CE7-8521-86A70421A171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57C0-1FFA-45CA-9425-0C6F1F6389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5382-6E76-4CE7-8521-86A70421A171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57C0-1FFA-45CA-9425-0C6F1F6389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5382-6E76-4CE7-8521-86A70421A171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57C0-1FFA-45CA-9425-0C6F1F6389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5382-6E76-4CE7-8521-86A70421A171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57C0-1FFA-45CA-9425-0C6F1F6389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5382-6E76-4CE7-8521-86A70421A171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57C0-1FFA-45CA-9425-0C6F1F6389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5382-6E76-4CE7-8521-86A70421A171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57C0-1FFA-45CA-9425-0C6F1F6389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5382-6E76-4CE7-8521-86A70421A171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57C0-1FFA-45CA-9425-0C6F1F6389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5382-6E76-4CE7-8521-86A70421A171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57C0-1FFA-45CA-9425-0C6F1F6389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175382-6E76-4CE7-8521-86A70421A171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F6857C0-1FFA-45CA-9425-0C6F1F6389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ATAYPES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DATA TYPES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DATE AND TIME (2/2)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 smtClean="0"/>
              <a:t>datetime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smalldatetime</a:t>
            </a:r>
            <a:endParaRPr lang="en-US" sz="2800" b="1" dirty="0" smtClean="0"/>
          </a:p>
          <a:p>
            <a:r>
              <a:rPr lang="en-US" sz="2400" i="1" dirty="0" smtClean="0"/>
              <a:t>DATETIME</a:t>
            </a:r>
          </a:p>
          <a:p>
            <a:pPr>
              <a:buNone/>
            </a:pPr>
            <a:r>
              <a:rPr lang="en-US" sz="2400" dirty="0" smtClean="0"/>
              <a:t>     Date and time data from January 1, 1753, through December 31, 9999, with an accuracy of three-hundredths of a second, or 3.33 milliseconds.</a:t>
            </a:r>
          </a:p>
          <a:p>
            <a:r>
              <a:rPr lang="en-US" sz="2400" i="1" dirty="0" smtClean="0"/>
              <a:t>SMALLDATETIME</a:t>
            </a:r>
          </a:p>
          <a:p>
            <a:pPr>
              <a:buNone/>
            </a:pPr>
            <a:r>
              <a:rPr lang="en-US" sz="2400" dirty="0" smtClean="0"/>
              <a:t>     Date and time data from January 1, 1900, through June 6, 2079, with an accuracy of one minute.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sz="2800" dirty="0" smtClean="0">
                <a:solidFill>
                  <a:srgbClr val="00B0F0"/>
                </a:solidFill>
                <a:hlinkClick r:id="rId2" action="ppaction://hlinkfile"/>
              </a:rPr>
              <a:t>EXAMPLE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/>
              <a:t>APPROXIMATE NUMERICS (1/2)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800" b="1" dirty="0" smtClean="0"/>
              <a:t>Approximate </a:t>
            </a:r>
            <a:r>
              <a:rPr lang="en-US" sz="2800" b="1" dirty="0" err="1" smtClean="0"/>
              <a:t>Numerics</a:t>
            </a:r>
            <a:endParaRPr lang="en-US" sz="2800" b="1" dirty="0"/>
          </a:p>
          <a:p>
            <a:pPr lvl="5"/>
            <a:r>
              <a:rPr lang="en-US" sz="2800" i="1" dirty="0" smtClean="0"/>
              <a:t>Float</a:t>
            </a:r>
          </a:p>
          <a:p>
            <a:pPr lvl="5"/>
            <a:r>
              <a:rPr lang="en-US" sz="2800" i="1" dirty="0" smtClean="0"/>
              <a:t>Real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APPROXIMATE NUMERICS (2/2)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Approximate </a:t>
            </a:r>
            <a:r>
              <a:rPr lang="en-US" sz="2800" b="1" dirty="0" err="1" smtClean="0"/>
              <a:t>Numerics</a:t>
            </a:r>
            <a:endParaRPr lang="en-US" sz="3500" b="1" dirty="0" smtClean="0"/>
          </a:p>
          <a:p>
            <a:r>
              <a:rPr lang="en-US" sz="2400" i="1" dirty="0" smtClean="0"/>
              <a:t>FLOAT</a:t>
            </a:r>
          </a:p>
          <a:p>
            <a:pPr>
              <a:buNone/>
            </a:pPr>
            <a:r>
              <a:rPr lang="en-US" sz="2400" dirty="0" smtClean="0"/>
              <a:t>    Floating precision number data with the following valid values: -1.79E + 308 through -2.23E - 308, 0 and 2.23E + 308 through 1.79E + 308.</a:t>
            </a:r>
          </a:p>
          <a:p>
            <a:r>
              <a:rPr lang="en-US" sz="2400" i="1" dirty="0" smtClean="0"/>
              <a:t>REAL</a:t>
            </a:r>
          </a:p>
          <a:p>
            <a:pPr>
              <a:buNone/>
            </a:pPr>
            <a:r>
              <a:rPr lang="en-US" sz="2400" dirty="0" smtClean="0"/>
              <a:t>    Floating precision number data with the following valid values: -3.40E + 38 through -1.18E - 38, 0 and 1.18E - 38 through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3.40E + 38.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 smtClean="0"/>
              <a:t>CHARACTER STRINGS (1/2)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/>
              <a:t>Character Strings</a:t>
            </a:r>
            <a:endParaRPr lang="en-US" b="1" dirty="0" smtClean="0"/>
          </a:p>
          <a:p>
            <a:pPr lvl="5"/>
            <a:r>
              <a:rPr lang="en-US" sz="3200" i="1" dirty="0" smtClean="0"/>
              <a:t>char </a:t>
            </a:r>
          </a:p>
          <a:p>
            <a:pPr lvl="5"/>
            <a:r>
              <a:rPr lang="en-US" sz="3200" i="1" dirty="0" err="1" smtClean="0"/>
              <a:t>varchar</a:t>
            </a:r>
            <a:r>
              <a:rPr lang="en-US" sz="3200" i="1" dirty="0" smtClean="0"/>
              <a:t> </a:t>
            </a:r>
          </a:p>
          <a:p>
            <a:pPr lvl="5"/>
            <a:r>
              <a:rPr lang="en-US" sz="3200" i="1" dirty="0" smtClean="0"/>
              <a:t>text</a:t>
            </a:r>
            <a:endParaRPr lang="en-US" sz="1800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CHARACTER STRINGS (2/2)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300" b="1" dirty="0" smtClean="0"/>
              <a:t>Character Strings</a:t>
            </a:r>
          </a:p>
          <a:p>
            <a:r>
              <a:rPr lang="en-US" sz="2800" i="1" dirty="0" smtClean="0"/>
              <a:t>CHAR</a:t>
            </a:r>
          </a:p>
          <a:p>
            <a:pPr>
              <a:buNone/>
            </a:pPr>
            <a:r>
              <a:rPr lang="en-US" sz="2800" dirty="0" smtClean="0"/>
              <a:t>     Fixed-length non-Unicode character data with a maximum length of 8,000 characters.</a:t>
            </a:r>
          </a:p>
          <a:p>
            <a:r>
              <a:rPr lang="en-US" sz="2800" i="1" dirty="0" smtClean="0"/>
              <a:t>VARCHAR</a:t>
            </a:r>
          </a:p>
          <a:p>
            <a:pPr>
              <a:buNone/>
            </a:pPr>
            <a:r>
              <a:rPr lang="en-US" sz="2800" dirty="0" smtClean="0"/>
              <a:t>    Variable-length non-Unicode data with a maximum of 8,000 characters.</a:t>
            </a:r>
          </a:p>
          <a:p>
            <a:r>
              <a:rPr lang="en-US" sz="2800" i="1" dirty="0" smtClean="0"/>
              <a:t>TEXT</a:t>
            </a:r>
          </a:p>
          <a:p>
            <a:pPr>
              <a:buNone/>
            </a:pPr>
            <a:r>
              <a:rPr lang="en-US" sz="2800" dirty="0" smtClean="0"/>
              <a:t>    Variable-length non-Unicode data with a maximum length of 2^31 - 1 (2,147,483,647) characters.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554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dirty="0" smtClean="0"/>
              <a:t>UNICODE </a:t>
            </a:r>
            <a:br>
              <a:rPr lang="en-US" sz="4900" dirty="0" smtClean="0"/>
            </a:br>
            <a:r>
              <a:rPr lang="en-US" sz="4900" dirty="0" smtClean="0"/>
              <a:t>CHARACTER STRINGS (1/2)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800" b="1" dirty="0" smtClean="0"/>
              <a:t>Unicode Character Strings</a:t>
            </a:r>
          </a:p>
          <a:p>
            <a:pPr lvl="4">
              <a:buFont typeface="Arial" pitchFamily="34" charset="0"/>
              <a:buChar char="•"/>
            </a:pPr>
            <a:r>
              <a:rPr lang="en-US" sz="2800" i="1" dirty="0" err="1" smtClean="0"/>
              <a:t>nchar</a:t>
            </a:r>
            <a:endParaRPr lang="en-US" sz="2800" i="1" dirty="0" smtClean="0"/>
          </a:p>
          <a:p>
            <a:pPr lvl="4">
              <a:buFont typeface="Arial" pitchFamily="34" charset="0"/>
              <a:buChar char="•"/>
            </a:pPr>
            <a:r>
              <a:rPr lang="en-US" sz="2800" i="1" dirty="0" err="1" smtClean="0"/>
              <a:t>nvarchar</a:t>
            </a:r>
            <a:r>
              <a:rPr lang="en-US" sz="2800" i="1" dirty="0" smtClean="0"/>
              <a:t> </a:t>
            </a:r>
          </a:p>
          <a:p>
            <a:pPr lvl="4">
              <a:buFont typeface="Arial" pitchFamily="34" charset="0"/>
              <a:buChar char="•"/>
            </a:pPr>
            <a:r>
              <a:rPr lang="en-US" sz="2800" i="1" dirty="0" err="1" smtClean="0"/>
              <a:t>ntext</a:t>
            </a:r>
            <a:r>
              <a:rPr lang="en-US" sz="2800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79248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/>
              <a:t>UNICODE </a:t>
            </a:r>
            <a:br>
              <a:rPr lang="en-US" sz="4900" dirty="0" smtClean="0"/>
            </a:br>
            <a:r>
              <a:rPr lang="en-US" sz="4900" dirty="0" smtClean="0"/>
              <a:t>CHARACTER STRINGS (2/2)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100" b="1" dirty="0" smtClean="0"/>
              <a:t>Unicode Character Strings</a:t>
            </a:r>
          </a:p>
          <a:p>
            <a:r>
              <a:rPr lang="en-US" sz="2600" i="1" dirty="0" smtClean="0"/>
              <a:t>NCHAR</a:t>
            </a:r>
          </a:p>
          <a:p>
            <a:pPr>
              <a:buNone/>
            </a:pPr>
            <a:r>
              <a:rPr lang="en-US" sz="2600" dirty="0" smtClean="0"/>
              <a:t>     Fixed-length Unicode data with a maximum length of 4,000 characters. </a:t>
            </a:r>
          </a:p>
          <a:p>
            <a:r>
              <a:rPr lang="en-US" sz="2600" dirty="0" smtClean="0"/>
              <a:t>NVARCHAR</a:t>
            </a:r>
          </a:p>
          <a:p>
            <a:pPr>
              <a:buNone/>
            </a:pPr>
            <a:r>
              <a:rPr lang="en-US" sz="2600" dirty="0" smtClean="0"/>
              <a:t>    Variable-length Unicode data with a maximum length of 4,000 characters. </a:t>
            </a:r>
            <a:r>
              <a:rPr lang="en-US" sz="2600" b="1" dirty="0" err="1" smtClean="0"/>
              <a:t>sysname</a:t>
            </a:r>
            <a:r>
              <a:rPr lang="en-US" sz="2600" b="1" dirty="0" smtClean="0"/>
              <a:t> </a:t>
            </a:r>
            <a:r>
              <a:rPr lang="en-US" sz="2600" dirty="0" smtClean="0"/>
              <a:t>is a system-supplied user-defined data type that is functionally equivalent to </a:t>
            </a:r>
            <a:r>
              <a:rPr lang="en-US" sz="2600" b="1" dirty="0" err="1" smtClean="0"/>
              <a:t>nvarchar</a:t>
            </a:r>
            <a:r>
              <a:rPr lang="en-US" sz="2600" b="1" dirty="0" smtClean="0"/>
              <a:t>(128) </a:t>
            </a:r>
            <a:r>
              <a:rPr lang="en-US" sz="2600" dirty="0" smtClean="0"/>
              <a:t>and is used to reference database object names.</a:t>
            </a:r>
          </a:p>
          <a:p>
            <a:r>
              <a:rPr lang="en-US" sz="2600" dirty="0" smtClean="0"/>
              <a:t>NTEXT</a:t>
            </a:r>
          </a:p>
          <a:p>
            <a:pPr>
              <a:buNone/>
            </a:pPr>
            <a:r>
              <a:rPr lang="en-US" sz="2600" dirty="0" smtClean="0"/>
              <a:t>     Variable-length Unicode data with a maximum length of 2^30 - 1 (1,073,741,823) characters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dirty="0" smtClean="0"/>
              <a:t>BINARY STRINGS (1/2)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800" b="1" dirty="0" smtClean="0"/>
              <a:t>Binary Strings</a:t>
            </a:r>
          </a:p>
          <a:p>
            <a:pPr lvl="4">
              <a:buFont typeface="Arial" pitchFamily="34" charset="0"/>
              <a:buChar char="•"/>
            </a:pPr>
            <a:r>
              <a:rPr lang="en-US" sz="2800" i="1" dirty="0" smtClean="0"/>
              <a:t>binary</a:t>
            </a:r>
          </a:p>
          <a:p>
            <a:pPr lvl="4">
              <a:buFont typeface="Arial" pitchFamily="34" charset="0"/>
              <a:buChar char="•"/>
            </a:pPr>
            <a:r>
              <a:rPr lang="en-US" sz="2800" i="1" dirty="0" err="1" smtClean="0"/>
              <a:t>varbinary</a:t>
            </a:r>
            <a:endParaRPr lang="en-US" sz="2800" i="1" dirty="0" smtClean="0"/>
          </a:p>
          <a:p>
            <a:pPr lvl="4">
              <a:buFont typeface="Arial" pitchFamily="34" charset="0"/>
              <a:buChar char="•"/>
            </a:pPr>
            <a:r>
              <a:rPr lang="en-US" sz="2800" i="1" dirty="0" smtClean="0"/>
              <a:t>image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BINARY STRINGS (2/2)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b="1" dirty="0" smtClean="0"/>
              <a:t>Binary Strings</a:t>
            </a:r>
          </a:p>
          <a:p>
            <a:r>
              <a:rPr lang="en-US" sz="2400" i="1" dirty="0" smtClean="0"/>
              <a:t>BINARY</a:t>
            </a:r>
          </a:p>
          <a:p>
            <a:pPr>
              <a:buNone/>
            </a:pPr>
            <a:r>
              <a:rPr lang="en-US" sz="2600" dirty="0" smtClean="0"/>
              <a:t>     Fixed-length binary data with a maximum length of 8,000 bytes.</a:t>
            </a:r>
          </a:p>
          <a:p>
            <a:r>
              <a:rPr lang="en-US" sz="2600" i="1" dirty="0" smtClean="0"/>
              <a:t>VARBINARY</a:t>
            </a:r>
          </a:p>
          <a:p>
            <a:pPr>
              <a:buNone/>
            </a:pPr>
            <a:r>
              <a:rPr lang="en-US" sz="2600" dirty="0" smtClean="0"/>
              <a:t>    Variable-length binary data with a maximum length of 8,000 bytes.</a:t>
            </a:r>
          </a:p>
          <a:p>
            <a:r>
              <a:rPr lang="en-US" sz="2600" dirty="0" smtClean="0"/>
              <a:t>IMAGE</a:t>
            </a:r>
          </a:p>
          <a:p>
            <a:pPr>
              <a:buNone/>
            </a:pPr>
            <a:r>
              <a:rPr lang="en-US" sz="2600" dirty="0" smtClean="0"/>
              <a:t>    Variable-length binary data with a maximum length of 2^31 - 1 (2,147,483,647) bytes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OTHER DATA TYPES (1/3)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dirty="0" smtClean="0"/>
              <a:t>They are</a:t>
            </a:r>
            <a:r>
              <a:rPr lang="en-US" dirty="0" smtClean="0"/>
              <a:t>:</a:t>
            </a:r>
          </a:p>
          <a:p>
            <a:pPr lvl="4">
              <a:buFont typeface="Arial" pitchFamily="34" charset="0"/>
              <a:buChar char="•"/>
            </a:pPr>
            <a:r>
              <a:rPr lang="en-US" sz="2800" i="1" dirty="0" smtClean="0"/>
              <a:t>cursor</a:t>
            </a:r>
          </a:p>
          <a:p>
            <a:pPr lvl="4">
              <a:buFont typeface="Arial" pitchFamily="34" charset="0"/>
              <a:buChar char="•"/>
            </a:pPr>
            <a:r>
              <a:rPr lang="en-US" sz="2800" i="1" dirty="0" smtClean="0"/>
              <a:t>timestamp</a:t>
            </a:r>
          </a:p>
          <a:p>
            <a:pPr lvl="4">
              <a:buFont typeface="Arial" pitchFamily="34" charset="0"/>
              <a:buChar char="•"/>
            </a:pPr>
            <a:r>
              <a:rPr lang="en-US" sz="2800" i="1" dirty="0" err="1" smtClean="0"/>
              <a:t>hierarchyid</a:t>
            </a:r>
            <a:endParaRPr lang="en-US" sz="2800" i="1" dirty="0" smtClean="0"/>
          </a:p>
          <a:p>
            <a:pPr lvl="4">
              <a:buFont typeface="Arial" pitchFamily="34" charset="0"/>
              <a:buChar char="•"/>
            </a:pPr>
            <a:r>
              <a:rPr lang="en-US" sz="2800" i="1" dirty="0" err="1" smtClean="0"/>
              <a:t>uniqueidentifier</a:t>
            </a:r>
            <a:r>
              <a:rPr lang="en-US" sz="2800" i="1" dirty="0" smtClean="0"/>
              <a:t> </a:t>
            </a:r>
          </a:p>
          <a:p>
            <a:pPr lvl="4">
              <a:buFont typeface="Arial" pitchFamily="34" charset="0"/>
              <a:buChar char="•"/>
            </a:pPr>
            <a:r>
              <a:rPr lang="en-US" sz="2800" i="1" dirty="0" err="1" smtClean="0"/>
              <a:t>sql_variant</a:t>
            </a:r>
            <a:endParaRPr lang="en-US" sz="2800" i="1" dirty="0" smtClean="0"/>
          </a:p>
          <a:p>
            <a:pPr lvl="4">
              <a:buFont typeface="Arial" pitchFamily="34" charset="0"/>
              <a:buChar char="•"/>
            </a:pPr>
            <a:r>
              <a:rPr lang="en-US" sz="2800" i="1" dirty="0" smtClean="0"/>
              <a:t>xml</a:t>
            </a:r>
          </a:p>
          <a:p>
            <a:pPr lvl="4">
              <a:buFont typeface="Arial" pitchFamily="34" charset="0"/>
              <a:buChar char="•"/>
            </a:pPr>
            <a:r>
              <a:rPr lang="en-US" sz="2800" i="1" dirty="0" smtClean="0"/>
              <a:t>table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data type is an attribute that specifies the type of data that the object can hold.</a:t>
            </a:r>
          </a:p>
          <a:p>
            <a:pPr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: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    integer data, character </a:t>
            </a:r>
            <a:r>
              <a:rPr lang="en-US" sz="2800" dirty="0" err="1" smtClean="0"/>
              <a:t>data,date</a:t>
            </a:r>
            <a:r>
              <a:rPr lang="en-US" sz="2800" dirty="0" smtClean="0"/>
              <a:t> and time data, binary strings. </a:t>
            </a:r>
          </a:p>
          <a:p>
            <a:r>
              <a:rPr lang="en-US" sz="2800" dirty="0" smtClean="0"/>
              <a:t>SQL Server supplies a set of system data types that define all the types of data that can be used with SQL Server. You can also define your own data types 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OTHER DATA TYPES (2/3)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sz="2600" i="1" dirty="0" smtClean="0"/>
              <a:t>CURSOR</a:t>
            </a:r>
          </a:p>
          <a:p>
            <a:pPr>
              <a:buNone/>
            </a:pPr>
            <a:r>
              <a:rPr lang="en-US" sz="2600" dirty="0" smtClean="0"/>
              <a:t>     A reference to a cursor.</a:t>
            </a:r>
          </a:p>
          <a:p>
            <a:r>
              <a:rPr lang="en-US" sz="2600" i="1" dirty="0" smtClean="0"/>
              <a:t>SQL_VARIANT</a:t>
            </a:r>
          </a:p>
          <a:p>
            <a:pPr>
              <a:buNone/>
            </a:pPr>
            <a:r>
              <a:rPr lang="en-US" sz="2600" dirty="0" smtClean="0"/>
              <a:t>     A data type that stores values of various SQL Server-supported data types, except text, </a:t>
            </a:r>
            <a:r>
              <a:rPr lang="en-US" sz="2600" dirty="0" err="1" smtClean="0"/>
              <a:t>ntext</a:t>
            </a:r>
            <a:r>
              <a:rPr lang="en-US" sz="2600" dirty="0" smtClean="0"/>
              <a:t>, timestamp, and </a:t>
            </a:r>
            <a:r>
              <a:rPr lang="en-US" sz="2600" dirty="0" err="1" smtClean="0"/>
              <a:t>sql_variant</a:t>
            </a:r>
            <a:r>
              <a:rPr lang="en-US" sz="2600" dirty="0" smtClean="0"/>
              <a:t>.</a:t>
            </a:r>
          </a:p>
          <a:p>
            <a:r>
              <a:rPr lang="en-US" sz="2600" i="1" dirty="0" smtClean="0"/>
              <a:t>TABLE</a:t>
            </a:r>
          </a:p>
          <a:p>
            <a:pPr>
              <a:buNone/>
            </a:pPr>
            <a:r>
              <a:rPr lang="en-US" sz="2600" dirty="0" smtClean="0"/>
              <a:t>     A special data type used to store a result set for later processing .</a:t>
            </a:r>
          </a:p>
          <a:p>
            <a:r>
              <a:rPr lang="en-US" sz="3200" i="1" dirty="0"/>
              <a:t>TIMESTAMP</a:t>
            </a:r>
          </a:p>
          <a:p>
            <a:pPr>
              <a:buNone/>
            </a:pPr>
            <a:r>
              <a:rPr lang="en-US" sz="2800" dirty="0"/>
              <a:t>    A database-wide unique number that gets updated every time a row gets updated.</a:t>
            </a:r>
          </a:p>
          <a:p>
            <a:pPr>
              <a:buNone/>
            </a:pPr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OTHER DATA TYPES (3/3)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i="1" dirty="0" smtClean="0"/>
              <a:t>UNIQUEIDENTIFIER</a:t>
            </a:r>
          </a:p>
          <a:p>
            <a:pPr>
              <a:buNone/>
            </a:pPr>
            <a:r>
              <a:rPr lang="en-US" sz="2400" dirty="0" smtClean="0"/>
              <a:t>     A  16-byte globally unique identifier (GUID).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 column or local variable of </a:t>
            </a:r>
            <a:r>
              <a:rPr lang="en-US" sz="2400" dirty="0" err="1"/>
              <a:t>uniqueidentifier</a:t>
            </a:r>
            <a:r>
              <a:rPr lang="en-US" sz="2400" dirty="0"/>
              <a:t> data type can be initialized to a value in the following ways: </a:t>
            </a:r>
          </a:p>
          <a:p>
            <a:r>
              <a:rPr lang="en-US" sz="2400" dirty="0"/>
              <a:t>By using the NEWID function.</a:t>
            </a:r>
          </a:p>
          <a:p>
            <a:r>
              <a:rPr lang="en-US" sz="2400" dirty="0"/>
              <a:t>By converting from a string constant in the form </a:t>
            </a:r>
            <a:r>
              <a:rPr lang="en-US" sz="2400" dirty="0" err="1"/>
              <a:t>xxxxxxxx-xxxx-xxxx-xxxx-xxxxxxxxxxxx</a:t>
            </a:r>
            <a:r>
              <a:rPr lang="en-US" sz="2400" dirty="0"/>
              <a:t>, in which each x is a hexadecimal digit in the range 0-9 or a-f. </a:t>
            </a:r>
          </a:p>
          <a:p>
            <a:pPr marL="0" indent="0">
              <a:buNone/>
            </a:pPr>
            <a:r>
              <a:rPr lang="en-US" sz="2400" dirty="0" smtClean="0"/>
              <a:t>Ex:</a:t>
            </a:r>
          </a:p>
          <a:p>
            <a:pPr marL="0" indent="0">
              <a:buNone/>
            </a:pPr>
            <a:r>
              <a:rPr lang="en-US" sz="2400" dirty="0" smtClean="0"/>
              <a:t>6F9619FF-8B86-D011-B42D-00C04FC964FF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is a valid </a:t>
            </a:r>
            <a:r>
              <a:rPr lang="en-US" sz="2400" dirty="0" err="1"/>
              <a:t>uniqueidentifier</a:t>
            </a:r>
            <a:r>
              <a:rPr lang="en-US" sz="2400" dirty="0"/>
              <a:t> value.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 smtClean="0"/>
              <a:t>Cont</a:t>
            </a:r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953000"/>
          </a:xfrm>
        </p:spPr>
        <p:txBody>
          <a:bodyPr>
            <a:normAutofit/>
          </a:bodyPr>
          <a:lstStyle/>
          <a:p>
            <a:r>
              <a:rPr lang="en-US" sz="2400" dirty="0"/>
              <a:t>The only operations that can be performed against a </a:t>
            </a:r>
            <a:r>
              <a:rPr lang="en-US" sz="2400" dirty="0" err="1"/>
              <a:t>uniqueidentifier</a:t>
            </a:r>
            <a:r>
              <a:rPr lang="en-US" sz="2400" dirty="0"/>
              <a:t> value are comparisons (=, &lt;&gt;, &lt;, &gt;, &lt;=, &gt;=) and checking for NULL (IS NULL and IS NOT NULL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No other arithmetic operators can be used.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All </a:t>
            </a:r>
            <a:r>
              <a:rPr lang="en-US" sz="2400" dirty="0"/>
              <a:t>column constraints and properties, except IDENTITY, can be used on </a:t>
            </a:r>
            <a:r>
              <a:rPr lang="en-US" sz="2400" dirty="0" smtClean="0"/>
              <a:t>  the </a:t>
            </a:r>
            <a:r>
              <a:rPr lang="en-US" sz="2400" dirty="0" err="1"/>
              <a:t>uniqueidentifier</a:t>
            </a:r>
            <a:r>
              <a:rPr lang="en-US" sz="2400" dirty="0"/>
              <a:t> data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35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 smtClean="0"/>
              <a:t>NEWiD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If you want to generate a new </a:t>
            </a:r>
            <a:r>
              <a:rPr lang="en-US" sz="2400" dirty="0" err="1"/>
              <a:t>Guid</a:t>
            </a:r>
            <a:r>
              <a:rPr lang="en-US" sz="2400" dirty="0"/>
              <a:t> (</a:t>
            </a:r>
            <a:r>
              <a:rPr lang="en-US" sz="2400" dirty="0" err="1"/>
              <a:t>uniqueidentifier</a:t>
            </a:r>
            <a:r>
              <a:rPr lang="en-US" sz="2400" dirty="0"/>
              <a:t>) in SQL server the you can simply use the NEWID() function.</a:t>
            </a:r>
          </a:p>
          <a:p>
            <a:pPr marL="0" indent="0">
              <a:buNone/>
            </a:pPr>
            <a:r>
              <a:rPr lang="en-US" sz="2400" dirty="0" smtClean="0"/>
              <a:t>Ex</a:t>
            </a:r>
            <a:r>
              <a:rPr lang="en-US" sz="2400" dirty="0"/>
              <a:t>:</a:t>
            </a:r>
          </a:p>
          <a:p>
            <a:r>
              <a:rPr lang="en-US" sz="2400" dirty="0"/>
              <a:t>DECLARE @</a:t>
            </a:r>
            <a:r>
              <a:rPr lang="en-US" sz="2400" dirty="0" err="1"/>
              <a:t>EmployeeID</a:t>
            </a:r>
            <a:r>
              <a:rPr lang="en-US" sz="2400" dirty="0"/>
              <a:t> </a:t>
            </a:r>
            <a:r>
              <a:rPr lang="en-US" sz="2400" dirty="0" err="1"/>
              <a:t>uniqueidentifier</a:t>
            </a:r>
            <a:r>
              <a:rPr lang="en-US" sz="2400" dirty="0"/>
              <a:t> SET @</a:t>
            </a:r>
            <a:r>
              <a:rPr lang="en-US" sz="2400" dirty="0" err="1"/>
              <a:t>EmployeeID</a:t>
            </a:r>
            <a:r>
              <a:rPr lang="en-US" sz="2400" dirty="0"/>
              <a:t> = NEWID()</a:t>
            </a:r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2000" dirty="0" smtClean="0"/>
              <a:t>When </a:t>
            </a:r>
            <a:r>
              <a:rPr lang="en-US" sz="2000" dirty="0"/>
              <a:t>a GUID column is used as a row identifier,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using </a:t>
            </a:r>
            <a:r>
              <a:rPr lang="en-US" sz="2000" dirty="0"/>
              <a:t>NEWSEQUENTIALID </a:t>
            </a:r>
            <a:r>
              <a:rPr lang="en-US" sz="2000" dirty="0" smtClean="0"/>
              <a:t>is </a:t>
            </a:r>
            <a:r>
              <a:rPr lang="en-US" sz="2000" dirty="0"/>
              <a:t>faster than using the NEWID function</a:t>
            </a:r>
          </a:p>
        </p:txBody>
      </p:sp>
    </p:spTree>
    <p:extLst>
      <p:ext uri="{BB962C8B-B14F-4D97-AF65-F5344CB8AC3E}">
        <p14:creationId xmlns:p14="http://schemas.microsoft.com/office/powerpoint/2010/main" val="4234886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NEWSEQUENTIALID()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47800"/>
            <a:ext cx="7924800" cy="5029200"/>
          </a:xfrm>
        </p:spPr>
        <p:txBody>
          <a:bodyPr/>
          <a:lstStyle/>
          <a:p>
            <a:r>
              <a:rPr lang="en-US" sz="2000" dirty="0"/>
              <a:t>Creates a GUID that is greater than any GUID previously generated by this function on a specified computer since Windows was started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After restarting Windows, the GUID can start again from a lower range, but is still globally unique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When a GUID column is used as a row identifier, using NEWSEQUENTIALID can be faster than using the NEWID function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This is because the NEWID function causes random activity and uses fewer cached data </a:t>
            </a:r>
            <a:r>
              <a:rPr lang="en-US" sz="2000" dirty="0" smtClean="0"/>
              <a:t> pages</a:t>
            </a:r>
            <a:r>
              <a:rPr lang="en-US" sz="2000" dirty="0"/>
              <a:t>. Using NEWSEQUENTIALID also helps to completely fill the data and index pages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NEWSEQUENTIALID() can only be used with DEFAULT constraints on table columns of type </a:t>
            </a:r>
            <a:r>
              <a:rPr lang="en-US" dirty="0" err="1"/>
              <a:t>uniqueidentifier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dirty="0" smtClean="0"/>
              <a:t>CREATE </a:t>
            </a:r>
            <a:r>
              <a:rPr lang="en-US" sz="1800" dirty="0"/>
              <a:t>TABLE </a:t>
            </a:r>
            <a:r>
              <a:rPr lang="en-US" sz="1800" dirty="0" err="1"/>
              <a:t>myTable</a:t>
            </a:r>
            <a:r>
              <a:rPr lang="en-US" sz="1800" dirty="0"/>
              <a:t> (</a:t>
            </a:r>
            <a:r>
              <a:rPr lang="en-US" sz="1800" dirty="0" smtClean="0"/>
              <a:t>Col1 </a:t>
            </a:r>
            <a:r>
              <a:rPr lang="en-US" sz="1800" dirty="0" err="1"/>
              <a:t>uniqueidentifier</a:t>
            </a:r>
            <a:r>
              <a:rPr lang="en-US" sz="1800" dirty="0"/>
              <a:t> DEFAULT NEWSEQUENTIALID())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1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 smtClean="0"/>
              <a:t>XMl</a:t>
            </a:r>
            <a:r>
              <a:rPr lang="en-US" sz="4000" dirty="0" smtClean="0"/>
              <a:t> DATATYPES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The xml data type lets you store XML </a:t>
            </a:r>
            <a:r>
              <a:rPr lang="en-US" sz="2400" dirty="0" smtClean="0"/>
              <a:t>documents  </a:t>
            </a:r>
            <a:r>
              <a:rPr lang="en-US" sz="2400" dirty="0"/>
              <a:t>in a SQL Server database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You </a:t>
            </a:r>
            <a:r>
              <a:rPr lang="en-US" sz="2400" dirty="0"/>
              <a:t>can create columns and variables of the xml type and store XML instances in them.</a:t>
            </a:r>
          </a:p>
          <a:p>
            <a:r>
              <a:rPr lang="en-US" sz="2400" dirty="0"/>
              <a:t>You can optionally associate an XML schema collection with a column, a parameter, or a variable of the xml data type. The schemas in the collection are used to validate and type the XML instances. </a:t>
            </a:r>
            <a:r>
              <a:rPr lang="en-US" sz="2400" dirty="0" smtClean="0"/>
              <a:t>This </a:t>
            </a:r>
            <a:r>
              <a:rPr lang="en-US" sz="2400" dirty="0"/>
              <a:t>XML is said to be </a:t>
            </a:r>
            <a:r>
              <a:rPr lang="en-US" sz="2800" dirty="0">
                <a:solidFill>
                  <a:srgbClr val="FF0000"/>
                </a:solidFill>
              </a:rPr>
              <a:t>typed.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33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44562"/>
          </a:xfrm>
        </p:spPr>
        <p:txBody>
          <a:bodyPr/>
          <a:lstStyle/>
          <a:p>
            <a:pPr algn="ctr"/>
            <a:r>
              <a:rPr lang="en-US" sz="4000" dirty="0" smtClean="0"/>
              <a:t>LIMITATIONS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95400"/>
            <a:ext cx="7924800" cy="4648200"/>
          </a:xfrm>
        </p:spPr>
        <p:txBody>
          <a:bodyPr>
            <a:noAutofit/>
          </a:bodyPr>
          <a:lstStyle/>
          <a:p>
            <a:r>
              <a:rPr lang="en-US" sz="2000" dirty="0"/>
              <a:t>The stored representation of xml data type instances cannot exceed 2 GB.</a:t>
            </a:r>
          </a:p>
          <a:p>
            <a:r>
              <a:rPr lang="en-US" sz="2000" dirty="0"/>
              <a:t>It cannot be used as a subtype of a </a:t>
            </a:r>
            <a:r>
              <a:rPr lang="en-US" sz="2000" dirty="0" err="1"/>
              <a:t>sql_variant</a:t>
            </a:r>
            <a:r>
              <a:rPr lang="en-US" sz="2000" dirty="0"/>
              <a:t> instance.</a:t>
            </a:r>
          </a:p>
          <a:p>
            <a:r>
              <a:rPr lang="en-US" sz="2000" dirty="0"/>
              <a:t>It does not support casting or converting to either text or </a:t>
            </a:r>
            <a:r>
              <a:rPr lang="en-US" sz="2000" dirty="0" err="1"/>
              <a:t>ntext</a:t>
            </a:r>
            <a:r>
              <a:rPr lang="en-US" sz="2000" dirty="0"/>
              <a:t>. Use </a:t>
            </a:r>
            <a:r>
              <a:rPr lang="en-US" sz="2000" dirty="0" err="1"/>
              <a:t>varchar</a:t>
            </a:r>
            <a:r>
              <a:rPr lang="en-US" sz="2000" dirty="0"/>
              <a:t>(max) or </a:t>
            </a:r>
            <a:r>
              <a:rPr lang="en-US" sz="2000" dirty="0" err="1"/>
              <a:t>nvarchar</a:t>
            </a:r>
            <a:r>
              <a:rPr lang="en-US" sz="2000" dirty="0"/>
              <a:t>(max) instead.</a:t>
            </a:r>
          </a:p>
          <a:p>
            <a:r>
              <a:rPr lang="en-US" sz="2000" dirty="0"/>
              <a:t>It cannot be compared or sorted. This means an xml data type cannot be used in a GROUP BY statement.</a:t>
            </a:r>
          </a:p>
          <a:p>
            <a:r>
              <a:rPr lang="en-US" sz="2000" dirty="0"/>
              <a:t>It cannot be used as a parameter to any scalar, built-in functions other than ISNULL, COALESCE, and DATALENGTH.</a:t>
            </a:r>
          </a:p>
          <a:p>
            <a:r>
              <a:rPr lang="en-US" sz="2000" dirty="0"/>
              <a:t>It cannot be used as a key column in an index. However, it can be included as data in a clustered index or explicitly added to a </a:t>
            </a:r>
            <a:r>
              <a:rPr lang="en-US" sz="2000" dirty="0" err="1"/>
              <a:t>nonclustered</a:t>
            </a:r>
            <a:r>
              <a:rPr lang="en-US" sz="2000" dirty="0"/>
              <a:t> index by using the INCLUDE keyword when the </a:t>
            </a:r>
            <a:r>
              <a:rPr lang="en-US" sz="2000" dirty="0" err="1"/>
              <a:t>nonclustered</a:t>
            </a:r>
            <a:r>
              <a:rPr lang="en-US" sz="2000" dirty="0"/>
              <a:t> index is created.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7807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                  </a:t>
            </a:r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2999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DATA TYPE CATEGORIES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3058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    </a:t>
            </a:r>
            <a:r>
              <a:rPr lang="en-US" sz="2400" dirty="0" smtClean="0"/>
              <a:t>Data types in SQL Server are organized into the following categories</a:t>
            </a:r>
            <a:r>
              <a:rPr lang="en-US" sz="3200" dirty="0" smtClean="0"/>
              <a:t>:</a:t>
            </a:r>
          </a:p>
          <a:p>
            <a:pPr lvl="5"/>
            <a:r>
              <a:rPr lang="en-US" sz="2800" i="1" dirty="0" smtClean="0">
                <a:ea typeface="Tahoma" pitchFamily="34" charset="0"/>
                <a:cs typeface="Tahoma" pitchFamily="34" charset="0"/>
              </a:rPr>
              <a:t>Exact </a:t>
            </a:r>
            <a:r>
              <a:rPr lang="en-US" sz="2800" i="1" dirty="0" err="1" smtClean="0">
                <a:ea typeface="Tahoma" pitchFamily="34" charset="0"/>
                <a:cs typeface="Tahoma" pitchFamily="34" charset="0"/>
              </a:rPr>
              <a:t>numerics</a:t>
            </a:r>
            <a:endParaRPr lang="en-US" sz="2800" i="1" dirty="0" smtClean="0">
              <a:ea typeface="Tahoma" pitchFamily="34" charset="0"/>
              <a:cs typeface="Tahoma" pitchFamily="34" charset="0"/>
            </a:endParaRPr>
          </a:p>
          <a:p>
            <a:pPr lvl="5"/>
            <a:r>
              <a:rPr lang="en-US" sz="2800" i="1" dirty="0" smtClean="0">
                <a:ea typeface="Tahoma" pitchFamily="34" charset="0"/>
                <a:cs typeface="Tahoma" pitchFamily="34" charset="0"/>
              </a:rPr>
              <a:t>Unicode character strings</a:t>
            </a:r>
          </a:p>
          <a:p>
            <a:pPr lvl="5"/>
            <a:r>
              <a:rPr lang="en-US" sz="2800" i="1" dirty="0" smtClean="0">
                <a:ea typeface="Tahoma" pitchFamily="34" charset="0"/>
                <a:cs typeface="Tahoma" pitchFamily="34" charset="0"/>
              </a:rPr>
              <a:t>Approximate </a:t>
            </a:r>
            <a:r>
              <a:rPr lang="en-US" sz="2800" i="1" dirty="0" err="1" smtClean="0">
                <a:ea typeface="Tahoma" pitchFamily="34" charset="0"/>
                <a:cs typeface="Tahoma" pitchFamily="34" charset="0"/>
              </a:rPr>
              <a:t>numerics</a:t>
            </a:r>
            <a:endParaRPr lang="en-US" sz="2800" i="1" dirty="0" smtClean="0">
              <a:ea typeface="Tahoma" pitchFamily="34" charset="0"/>
              <a:cs typeface="Tahoma" pitchFamily="34" charset="0"/>
            </a:endParaRPr>
          </a:p>
          <a:p>
            <a:pPr lvl="5"/>
            <a:r>
              <a:rPr lang="en-US" sz="2800" i="1" dirty="0" smtClean="0">
                <a:ea typeface="Tahoma" pitchFamily="34" charset="0"/>
                <a:cs typeface="Tahoma" pitchFamily="34" charset="0"/>
              </a:rPr>
              <a:t>Binary strings</a:t>
            </a:r>
          </a:p>
          <a:p>
            <a:pPr lvl="5"/>
            <a:r>
              <a:rPr lang="en-US" sz="2800" i="1" dirty="0" smtClean="0">
                <a:ea typeface="Tahoma" pitchFamily="34" charset="0"/>
                <a:cs typeface="Tahoma" pitchFamily="34" charset="0"/>
              </a:rPr>
              <a:t>Date and time</a:t>
            </a:r>
          </a:p>
          <a:p>
            <a:pPr lvl="5"/>
            <a:r>
              <a:rPr lang="en-US" sz="2800" i="1" dirty="0" smtClean="0">
                <a:ea typeface="Tahoma" pitchFamily="34" charset="0"/>
                <a:cs typeface="Tahoma" pitchFamily="34" charset="0"/>
              </a:rPr>
              <a:t>Other data types</a:t>
            </a:r>
          </a:p>
          <a:p>
            <a:pPr lvl="5"/>
            <a:r>
              <a:rPr lang="en-US" sz="2800" i="1" dirty="0" smtClean="0">
                <a:ea typeface="Tahoma" pitchFamily="34" charset="0"/>
                <a:cs typeface="Tahoma" pitchFamily="34" charset="0"/>
              </a:rPr>
              <a:t>Character strings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DATATYPE CATEGORIES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SQL Server, based on their storage characteristics, some data types are designated as belonging to the following groups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Large value data </a:t>
            </a:r>
            <a:r>
              <a:rPr lang="en-US" sz="2000" dirty="0" smtClean="0"/>
              <a:t>types   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</a:t>
            </a:r>
            <a:r>
              <a:rPr lang="en-US" sz="2000" dirty="0" err="1" smtClean="0"/>
              <a:t>varchar</a:t>
            </a:r>
            <a:r>
              <a:rPr lang="en-US" sz="2000" dirty="0" smtClean="0"/>
              <a:t>(max</a:t>
            </a:r>
            <a:r>
              <a:rPr lang="en-US" sz="2000" dirty="0"/>
              <a:t>), </a:t>
            </a:r>
            <a:r>
              <a:rPr lang="en-US" sz="2000" dirty="0" err="1"/>
              <a:t>nvarchar</a:t>
            </a:r>
            <a:r>
              <a:rPr lang="en-US" sz="2000" dirty="0"/>
              <a:t>(max), and </a:t>
            </a:r>
            <a:r>
              <a:rPr lang="en-US" sz="2000" dirty="0" err="1"/>
              <a:t>varbinary</a:t>
            </a:r>
            <a:r>
              <a:rPr lang="en-US" sz="2000" dirty="0"/>
              <a:t>(max)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Large object data </a:t>
            </a:r>
            <a:r>
              <a:rPr lang="en-US" sz="2000" dirty="0" smtClean="0"/>
              <a:t>types  : </a:t>
            </a:r>
          </a:p>
          <a:p>
            <a:pPr marL="0" indent="0">
              <a:buNone/>
            </a:pPr>
            <a:r>
              <a:rPr lang="en-US" sz="2000" dirty="0" smtClean="0"/>
              <a:t>                       text</a:t>
            </a:r>
            <a:r>
              <a:rPr lang="en-US" sz="2000" dirty="0"/>
              <a:t>, </a:t>
            </a:r>
            <a:r>
              <a:rPr lang="en-US" sz="2000" dirty="0" err="1"/>
              <a:t>ntext</a:t>
            </a:r>
            <a:r>
              <a:rPr lang="en-US" sz="2000" dirty="0"/>
              <a:t>, image, </a:t>
            </a:r>
            <a:r>
              <a:rPr lang="en-US" sz="2000" dirty="0" err="1"/>
              <a:t>varchar</a:t>
            </a:r>
            <a:r>
              <a:rPr lang="en-US" sz="2000" dirty="0"/>
              <a:t>(max), </a:t>
            </a:r>
            <a:r>
              <a:rPr lang="en-US" sz="2000" dirty="0" err="1"/>
              <a:t>nvarchar</a:t>
            </a:r>
            <a:r>
              <a:rPr lang="en-US" sz="2000" dirty="0"/>
              <a:t>(max), </a:t>
            </a:r>
            <a:r>
              <a:rPr lang="en-US" sz="2000" dirty="0" err="1"/>
              <a:t>varbinary</a:t>
            </a:r>
            <a:r>
              <a:rPr lang="en-US" sz="2000" dirty="0"/>
              <a:t>(max), and xml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sp_help</a:t>
            </a:r>
            <a:r>
              <a:rPr lang="en-US" sz="2000" dirty="0" smtClean="0"/>
              <a:t> returns -1 as length for large value and XML  </a:t>
            </a:r>
            <a:r>
              <a:rPr lang="en-US" sz="2000" dirty="0" err="1" smtClean="0"/>
              <a:t>datatypes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3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/>
            <a:r>
              <a:rPr lang="en-US" sz="4400" dirty="0" smtClean="0"/>
              <a:t>EXACT NUMERICS (1/4)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600" b="1" dirty="0" smtClean="0"/>
              <a:t>Exact </a:t>
            </a:r>
            <a:r>
              <a:rPr lang="en-US" sz="2600" b="1" dirty="0" err="1" smtClean="0"/>
              <a:t>Numerics</a:t>
            </a:r>
            <a:endParaRPr lang="en-US" sz="2600" b="1" dirty="0" smtClean="0"/>
          </a:p>
          <a:p>
            <a:pPr lvl="3">
              <a:buFont typeface="Arial" pitchFamily="34" charset="0"/>
              <a:buChar char="•"/>
            </a:pPr>
            <a:r>
              <a:rPr lang="en-US" sz="3000" i="1" dirty="0" err="1" smtClean="0"/>
              <a:t>bigint</a:t>
            </a:r>
            <a:endParaRPr lang="en-US" sz="3000" i="1" dirty="0" smtClean="0"/>
          </a:p>
          <a:p>
            <a:pPr lvl="3">
              <a:buFont typeface="Arial" pitchFamily="34" charset="0"/>
              <a:buChar char="•"/>
            </a:pPr>
            <a:r>
              <a:rPr lang="en-US" sz="3000" i="1" dirty="0" smtClean="0"/>
              <a:t>numeric </a:t>
            </a:r>
          </a:p>
          <a:p>
            <a:pPr lvl="3">
              <a:buFont typeface="Arial" pitchFamily="34" charset="0"/>
              <a:buChar char="•"/>
            </a:pPr>
            <a:r>
              <a:rPr lang="en-US" sz="3000" i="1" dirty="0" smtClean="0"/>
              <a:t>bit</a:t>
            </a:r>
          </a:p>
          <a:p>
            <a:pPr lvl="3">
              <a:buFont typeface="Arial" pitchFamily="34" charset="0"/>
              <a:buChar char="•"/>
            </a:pPr>
            <a:r>
              <a:rPr lang="en-US" sz="3000" i="1" dirty="0" err="1" smtClean="0"/>
              <a:t>smallint</a:t>
            </a:r>
            <a:endParaRPr lang="en-US" sz="3000" i="1" dirty="0" smtClean="0"/>
          </a:p>
          <a:p>
            <a:pPr lvl="3">
              <a:buFont typeface="Arial" pitchFamily="34" charset="0"/>
              <a:buChar char="•"/>
            </a:pPr>
            <a:r>
              <a:rPr lang="en-US" sz="3000" i="1" dirty="0" smtClean="0"/>
              <a:t>decimal </a:t>
            </a:r>
          </a:p>
          <a:p>
            <a:pPr lvl="3">
              <a:buFont typeface="Arial" pitchFamily="34" charset="0"/>
              <a:buChar char="•"/>
            </a:pPr>
            <a:r>
              <a:rPr lang="en-US" sz="3000" i="1" dirty="0" err="1" smtClean="0"/>
              <a:t>smallmoney</a:t>
            </a:r>
            <a:endParaRPr lang="en-US" sz="3000" i="1" dirty="0" smtClean="0"/>
          </a:p>
          <a:p>
            <a:pPr lvl="3">
              <a:buFont typeface="Arial" pitchFamily="34" charset="0"/>
              <a:buChar char="•"/>
            </a:pPr>
            <a:r>
              <a:rPr lang="en-US" sz="3000" i="1" dirty="0" err="1" smtClean="0"/>
              <a:t>int</a:t>
            </a:r>
            <a:endParaRPr lang="en-US" sz="3000" i="1" dirty="0" smtClean="0"/>
          </a:p>
          <a:p>
            <a:pPr lvl="3">
              <a:buFont typeface="Arial" pitchFamily="34" charset="0"/>
              <a:buChar char="•"/>
            </a:pPr>
            <a:r>
              <a:rPr lang="en-US" sz="3000" i="1" dirty="0" err="1" smtClean="0"/>
              <a:t>tinyint</a:t>
            </a:r>
            <a:endParaRPr lang="en-US" sz="3000" i="1" dirty="0" smtClean="0"/>
          </a:p>
          <a:p>
            <a:pPr lvl="3">
              <a:buFont typeface="Arial" pitchFamily="34" charset="0"/>
              <a:buChar char="•"/>
            </a:pPr>
            <a:r>
              <a:rPr lang="en-US" sz="3000" i="1" dirty="0" smtClean="0"/>
              <a:t>money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 algn="ctr"/>
            <a:r>
              <a:rPr lang="en-US" sz="4400" dirty="0" smtClean="0"/>
              <a:t>EXACT NUMERICS (2/4)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Integers</a:t>
            </a:r>
          </a:p>
          <a:p>
            <a:r>
              <a:rPr lang="en-US" sz="2400" i="1" dirty="0" smtClean="0"/>
              <a:t>BIGINT</a:t>
            </a:r>
          </a:p>
          <a:p>
            <a:pPr>
              <a:buNone/>
            </a:pPr>
            <a:r>
              <a:rPr lang="en-US" sz="2400" dirty="0" smtClean="0"/>
              <a:t>Integer (whole number) data from -2^63 (-,223,372,036,854,775,808) through 2^63-1 (9,223,372,036,854,775,807).</a:t>
            </a:r>
          </a:p>
          <a:p>
            <a:r>
              <a:rPr lang="en-US" sz="2400" i="1" dirty="0" smtClean="0"/>
              <a:t>INT</a:t>
            </a:r>
          </a:p>
          <a:p>
            <a:pPr>
              <a:buNone/>
            </a:pPr>
            <a:r>
              <a:rPr lang="en-US" sz="2400" dirty="0" smtClean="0"/>
              <a:t>Integer (whole number) data from -2^31 (-2,147,483,648) through 2^31 - 1 (2,147,483,647).</a:t>
            </a:r>
          </a:p>
          <a:p>
            <a:r>
              <a:rPr lang="en-US" sz="2400" i="1" dirty="0" smtClean="0"/>
              <a:t>SMALLINT</a:t>
            </a:r>
          </a:p>
          <a:p>
            <a:pPr>
              <a:buNone/>
            </a:pPr>
            <a:r>
              <a:rPr lang="en-US" sz="2400" dirty="0" smtClean="0"/>
              <a:t>Integer data from -2^15 (-32,768) through 2^15 - 1 (32,767).</a:t>
            </a:r>
          </a:p>
          <a:p>
            <a:r>
              <a:rPr lang="en-US" sz="2400" i="1" dirty="0" smtClean="0"/>
              <a:t>TINYINT</a:t>
            </a:r>
          </a:p>
          <a:p>
            <a:pPr>
              <a:buNone/>
            </a:pPr>
            <a:r>
              <a:rPr lang="en-US" sz="2400" dirty="0" smtClean="0"/>
              <a:t>Integer data from 0 through 255.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/>
          <a:lstStyle/>
          <a:p>
            <a:pPr algn="ctr"/>
            <a:r>
              <a:rPr lang="en-US" sz="4400" dirty="0" smtClean="0"/>
              <a:t>EXACT NUMERICS (3/4)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bit</a:t>
            </a:r>
          </a:p>
          <a:p>
            <a:r>
              <a:rPr lang="en-US" sz="2400" i="1" dirty="0" smtClean="0"/>
              <a:t>BIT</a:t>
            </a:r>
          </a:p>
          <a:p>
            <a:pPr>
              <a:buNone/>
            </a:pPr>
            <a:r>
              <a:rPr lang="en-US" sz="2400" dirty="0" smtClean="0"/>
              <a:t>Integer data with either a 1 or 0 value.</a:t>
            </a:r>
          </a:p>
          <a:p>
            <a:pPr>
              <a:buNone/>
            </a:pPr>
            <a:r>
              <a:rPr lang="en-US" sz="3200" b="1" dirty="0" smtClean="0"/>
              <a:t>decimal and numeric</a:t>
            </a:r>
          </a:p>
          <a:p>
            <a:r>
              <a:rPr lang="en-US" sz="2400" i="1" dirty="0" smtClean="0"/>
              <a:t>DECIMAL</a:t>
            </a:r>
          </a:p>
          <a:p>
            <a:pPr>
              <a:buNone/>
            </a:pPr>
            <a:r>
              <a:rPr lang="en-US" sz="2400" dirty="0" smtClean="0"/>
              <a:t>Fixed precision and scale numeric data from -10^38 +1 through 10^38 –1. </a:t>
            </a:r>
          </a:p>
          <a:p>
            <a:r>
              <a:rPr lang="en-US" sz="2400" i="1" dirty="0" smtClean="0"/>
              <a:t>NUMERIC</a:t>
            </a:r>
          </a:p>
          <a:p>
            <a:pPr>
              <a:buNone/>
            </a:pPr>
            <a:r>
              <a:rPr lang="en-US" sz="2400" dirty="0" smtClean="0"/>
              <a:t>Functionally equivalent to decimal</a:t>
            </a:r>
            <a:r>
              <a:rPr lang="en-US" sz="2400" b="1" dirty="0" smtClean="0"/>
              <a:t>.</a:t>
            </a:r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EXACT NUMERICS (4/4)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money and </a:t>
            </a:r>
            <a:r>
              <a:rPr lang="en-US" sz="2800" b="1" dirty="0" err="1" smtClean="0"/>
              <a:t>smallmoney</a:t>
            </a:r>
            <a:endParaRPr lang="en-US" sz="2800" b="1" dirty="0" smtClean="0"/>
          </a:p>
          <a:p>
            <a:r>
              <a:rPr lang="en-US" sz="2400" i="1" dirty="0" smtClean="0"/>
              <a:t>MONEY</a:t>
            </a:r>
          </a:p>
          <a:p>
            <a:pPr>
              <a:buNone/>
            </a:pPr>
            <a:r>
              <a:rPr lang="en-US" sz="2400" dirty="0" smtClean="0"/>
              <a:t>     Monetary data values from -2^63 (-922,337,203,685,477.5808) through 2^63 - 1 (+922,337,203,685,477.5807), with accuracy to a ten-thousandth of a monetary unit.</a:t>
            </a:r>
          </a:p>
          <a:p>
            <a:r>
              <a:rPr lang="en-US" sz="2400" i="1" dirty="0" smtClean="0"/>
              <a:t>SMALLMONEY</a:t>
            </a:r>
          </a:p>
          <a:p>
            <a:pPr>
              <a:buNone/>
            </a:pPr>
            <a:r>
              <a:rPr lang="en-US" sz="2400" dirty="0" smtClean="0"/>
              <a:t>     Monetary data values from -214,748.3648 through +214,748.3647, with accuracy to a ten-thousandth of a monetary unit.</a:t>
            </a:r>
          </a:p>
          <a:p>
            <a:pPr marL="1828800" lvl="4" indent="0">
              <a:buNone/>
            </a:pPr>
            <a:r>
              <a:rPr lang="en-US" sz="2800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DATE AND TIME (1/2)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/>
              <a:t>Date and Time</a:t>
            </a:r>
          </a:p>
          <a:p>
            <a:pPr lvl="4">
              <a:buFont typeface="Arial" pitchFamily="34" charset="0"/>
              <a:buChar char="•"/>
            </a:pPr>
            <a:r>
              <a:rPr lang="en-US" sz="2800" i="1" dirty="0" smtClean="0"/>
              <a:t>date </a:t>
            </a:r>
          </a:p>
          <a:p>
            <a:pPr lvl="4">
              <a:buFont typeface="Arial" pitchFamily="34" charset="0"/>
              <a:buChar char="•"/>
            </a:pPr>
            <a:r>
              <a:rPr lang="en-US" sz="2800" i="1" dirty="0" err="1" smtClean="0"/>
              <a:t>datetimeoffset</a:t>
            </a:r>
            <a:r>
              <a:rPr lang="en-US" sz="2800" i="1" dirty="0" smtClean="0"/>
              <a:t> </a:t>
            </a:r>
          </a:p>
          <a:p>
            <a:pPr lvl="4">
              <a:buFont typeface="Arial" pitchFamily="34" charset="0"/>
              <a:buChar char="•"/>
            </a:pPr>
            <a:r>
              <a:rPr lang="en-US" sz="2800" i="1" dirty="0" smtClean="0"/>
              <a:t>datetime2</a:t>
            </a:r>
          </a:p>
          <a:p>
            <a:pPr lvl="4">
              <a:buFont typeface="Arial" pitchFamily="34" charset="0"/>
              <a:buChar char="•"/>
            </a:pPr>
            <a:r>
              <a:rPr lang="en-US" sz="2800" i="1" dirty="0" err="1" smtClean="0"/>
              <a:t>smalldatetime</a:t>
            </a:r>
            <a:endParaRPr lang="en-US" sz="2800" i="1" dirty="0" smtClean="0"/>
          </a:p>
          <a:p>
            <a:pPr lvl="4">
              <a:buFont typeface="Arial" pitchFamily="34" charset="0"/>
              <a:buChar char="•"/>
            </a:pPr>
            <a:r>
              <a:rPr lang="en-US" sz="2800" i="1" dirty="0" err="1" smtClean="0"/>
              <a:t>datetime</a:t>
            </a:r>
            <a:endParaRPr lang="en-US" sz="2800" i="1" dirty="0" smtClean="0"/>
          </a:p>
          <a:p>
            <a:pPr lvl="4">
              <a:buFont typeface="Arial" pitchFamily="34" charset="0"/>
              <a:buChar char="•"/>
            </a:pPr>
            <a:r>
              <a:rPr lang="en-US" sz="2800" i="1" dirty="0" smtClean="0"/>
              <a:t>time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156</TotalTime>
  <Words>1298</Words>
  <Application>Microsoft Office PowerPoint</Application>
  <PresentationFormat>On-screen Show (4:3)</PresentationFormat>
  <Paragraphs>190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Horizon</vt:lpstr>
      <vt:lpstr>DATA TYPES</vt:lpstr>
      <vt:lpstr>INTRODUCTION</vt:lpstr>
      <vt:lpstr>DATA TYPE CATEGORIES</vt:lpstr>
      <vt:lpstr>DATATYPE CATEGORIES</vt:lpstr>
      <vt:lpstr>EXACT NUMERICS (1/4)</vt:lpstr>
      <vt:lpstr>EXACT NUMERICS (2/4)</vt:lpstr>
      <vt:lpstr>EXACT NUMERICS (3/4)</vt:lpstr>
      <vt:lpstr>EXACT NUMERICS (4/4)</vt:lpstr>
      <vt:lpstr>DATE AND TIME (1/2)</vt:lpstr>
      <vt:lpstr>DATE AND TIME (2/2)</vt:lpstr>
      <vt:lpstr> APPROXIMATE NUMERICS (1/2) </vt:lpstr>
      <vt:lpstr>APPROXIMATE NUMERICS (2/2)</vt:lpstr>
      <vt:lpstr>   CHARACTER STRINGS (1/2) </vt:lpstr>
      <vt:lpstr>CHARACTER STRINGS (2/2)</vt:lpstr>
      <vt:lpstr>       UNICODE  CHARACTER STRINGS (1/2) </vt:lpstr>
      <vt:lpstr> UNICODE  CHARACTER STRINGS (2/2) </vt:lpstr>
      <vt:lpstr> BINARY STRINGS (1/2) </vt:lpstr>
      <vt:lpstr>BINARY STRINGS (2/2)</vt:lpstr>
      <vt:lpstr>OTHER DATA TYPES (1/3)</vt:lpstr>
      <vt:lpstr> OTHER DATA TYPES (2/3) </vt:lpstr>
      <vt:lpstr>OTHER DATA TYPES (3/3)</vt:lpstr>
      <vt:lpstr>Cont…</vt:lpstr>
      <vt:lpstr>NEWiD()</vt:lpstr>
      <vt:lpstr>NEWSEQUENTIALID()</vt:lpstr>
      <vt:lpstr>XMl DATATYPES</vt:lpstr>
      <vt:lpstr>LIMITATIONS</vt:lpstr>
      <vt:lpstr>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kavitha</dc:creator>
  <cp:lastModifiedBy>training</cp:lastModifiedBy>
  <cp:revision>74</cp:revision>
  <dcterms:created xsi:type="dcterms:W3CDTF">2012-09-23T06:30:08Z</dcterms:created>
  <dcterms:modified xsi:type="dcterms:W3CDTF">2012-10-05T05:38:18Z</dcterms:modified>
</cp:coreProperties>
</file>