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2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48095BDE-317C-4544-9CA2-6B0BB4108CA3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3E4DC8E-6EAB-4A26-AE39-D9B59EF7B6CC}" type="slidenum">
              <a:rPr lang="en-US" smtClean="0"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-talk.com/sql/database-administration/handling-deadlocks-in-sql-server/" TargetMode="External"/><Relationship Id="rId2" Type="http://schemas.openxmlformats.org/officeDocument/2006/relationships/hyperlink" Target="http://msdn.microsoft.com/en-us/library/ms18824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42547/SQL-SERVER-How-To-Handle-Deadloc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eratrax.com/?attachment_id=2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DEADLOCKS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that can cause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Locks</a:t>
            </a:r>
          </a:p>
          <a:p>
            <a:endParaRPr lang="en-US" smtClean="0"/>
          </a:p>
          <a:p>
            <a:r>
              <a:rPr lang="en-US" smtClean="0"/>
              <a:t>Worker Threads</a:t>
            </a:r>
          </a:p>
          <a:p>
            <a:endParaRPr lang="en-US" smtClean="0"/>
          </a:p>
          <a:p>
            <a:r>
              <a:rPr lang="en-US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Default interval time (5 secs) reduced to 100ms by the database engine in the event of occurrence of a deadlock</a:t>
            </a:r>
          </a:p>
          <a:p>
            <a:r>
              <a:rPr lang="en-US" smtClean="0"/>
              <a:t>Resolving done by choosing the deadlock victim and raising the exception</a:t>
            </a:r>
          </a:p>
          <a:p>
            <a:r>
              <a:rPr lang="en-US" smtClean="0"/>
              <a:t>Resources are then to be EXPLICITLY released.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Example..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523" y="3024073"/>
            <a:ext cx="4686954" cy="1638529"/>
          </a:xfrm>
        </p:spPr>
      </p:pic>
    </p:spTree>
    <p:extLst>
      <p:ext uri="{BB962C8B-B14F-4D97-AF65-F5344CB8AC3E}">
        <p14:creationId xmlns:p14="http://schemas.microsoft.com/office/powerpoint/2010/main" val="55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Minimizing Deadlocks (1)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objects in the same order.</a:t>
            </a:r>
          </a:p>
          <a:p>
            <a:endParaRPr 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133600"/>
            <a:ext cx="65532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Minimizing Deadlocks (2)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Avoid user interaction </a:t>
            </a:r>
          </a:p>
          <a:p>
            <a:r>
              <a:rPr lang="en-US" smtClean="0"/>
              <a:t>Keep transactions short and in one batch.</a:t>
            </a:r>
          </a:p>
          <a:p>
            <a:r>
              <a:rPr lang="en-US" smtClean="0"/>
              <a:t>Use a lower isolation level.</a:t>
            </a:r>
          </a:p>
          <a:p>
            <a:r>
              <a:rPr lang="en-US" smtClean="0"/>
              <a:t>Use a row versioning-based isolation level.</a:t>
            </a:r>
          </a:p>
          <a:p>
            <a:pPr lvl="1"/>
            <a:r>
              <a:rPr lang="en-US" smtClean="0"/>
              <a:t>	-Set READ_COMMITTED_SNAPSHOT ON to enable read-committed transactions to use row versioning.</a:t>
            </a:r>
          </a:p>
          <a:p>
            <a:pPr lvl="1"/>
            <a:r>
              <a:rPr lang="en-US" smtClean="0"/>
              <a:t>	-Use snapshot isolation.</a:t>
            </a:r>
          </a:p>
          <a:p>
            <a:r>
              <a:rPr lang="en-US" smtClean="0"/>
              <a:t>Use bound connections.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88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Graphs - an output of information regarding the sessions and resources that were involved in a deadlock.</a:t>
            </a:r>
          </a:p>
          <a:p>
            <a:r>
              <a:rPr lang="en-US" smtClean="0"/>
              <a:t>Ways:</a:t>
            </a:r>
          </a:p>
          <a:p>
            <a:pPr lvl="3"/>
            <a:r>
              <a:rPr lang="en-US" smtClean="0"/>
              <a:t>- Trace flags</a:t>
            </a:r>
          </a:p>
          <a:p>
            <a:pPr lvl="3"/>
            <a:r>
              <a:rPr lang="en-US" smtClean="0"/>
              <a:t>- Trace Profiler</a:t>
            </a:r>
          </a:p>
        </p:txBody>
      </p:sp>
    </p:spTree>
    <p:extLst>
      <p:ext uri="{BB962C8B-B14F-4D97-AF65-F5344CB8AC3E}">
        <p14:creationId xmlns:p14="http://schemas.microsoft.com/office/powerpoint/2010/main" val="17865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Trace flags</a:t>
            </a:r>
          </a:p>
          <a:p>
            <a:r>
              <a:rPr lang="en-US" smtClean="0"/>
              <a:t>Flag 1204(SS 2000) </a:t>
            </a:r>
          </a:p>
          <a:p>
            <a:r>
              <a:rPr lang="en-US" smtClean="0"/>
              <a:t>Flag 1222(SS 2005)</a:t>
            </a:r>
          </a:p>
          <a:p>
            <a:pPr lvl="3"/>
            <a:r>
              <a:rPr lang="en-US" smtClean="0"/>
              <a:t>- outputs the deadlock graph info into the error log.</a:t>
            </a:r>
          </a:p>
          <a:p>
            <a:pPr lvl="3"/>
            <a:r>
              <a:rPr lang="en-US" smtClean="0"/>
              <a:t>- makes it easier to analyse the deadlock</a:t>
            </a:r>
          </a:p>
          <a:p>
            <a:r>
              <a:rPr lang="en-US" smtClean="0"/>
              <a:t>Set ON by </a:t>
            </a:r>
          </a:p>
          <a:p>
            <a:pPr lvl="3"/>
            <a:r>
              <a:rPr lang="en-US" smtClean="0"/>
              <a:t>DBCC TRACEON(1204,-1)</a:t>
            </a:r>
          </a:p>
          <a:p>
            <a:pPr lvl="3"/>
            <a:r>
              <a:rPr lang="en-US" smtClean="0"/>
              <a:t>Properties-&gt;General-&gt;Startup settings -&gt;T-1222</a:t>
            </a:r>
          </a:p>
          <a:p>
            <a:pPr lvl="3"/>
            <a:endParaRPr lang="en-US" smtClean="0"/>
          </a:p>
          <a:p>
            <a:pPr lvl="3"/>
            <a:r>
              <a:rPr lang="en-US" smtClean="0"/>
              <a:t>- outputs the deadlock graph info into the error log.</a:t>
            </a:r>
          </a:p>
          <a:p>
            <a:pPr lvl="3"/>
            <a:r>
              <a:rPr lang="en-US" smtClean="0"/>
              <a:t>- makes it easier to analyse the deadlock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9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</a:p>
          <a:p>
            <a:endParaRPr lang="en-US" dirty="0" smtClean="0"/>
          </a:p>
          <a:p>
            <a:r>
              <a:rPr lang="en-US" dirty="0" smtClean="0"/>
              <a:t>Select the deadlock graph event under the Locks events</a:t>
            </a:r>
          </a:p>
          <a:p>
            <a:endParaRPr lang="en-US" dirty="0" smtClean="0"/>
          </a:p>
          <a:p>
            <a:r>
              <a:rPr lang="en-US" dirty="0" smtClean="0"/>
              <a:t>Info saved as an </a:t>
            </a:r>
            <a:r>
              <a:rPr lang="en-US" dirty="0" err="1" smtClean="0"/>
              <a:t>xdl</a:t>
            </a:r>
            <a:r>
              <a:rPr lang="en-US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Can also export script and access the deadlocks on the server side via:</a:t>
            </a:r>
          </a:p>
          <a:p>
            <a:pPr lvl="2"/>
            <a:r>
              <a:rPr lang="en-US" dirty="0" smtClean="0"/>
              <a:t>SP_TRACE_*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Profiler: Event Selection</a:t>
            </a:r>
            <a:endParaRPr lang="en-US" dirty="0"/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284" y="1761834"/>
            <a:ext cx="6487431" cy="4163006"/>
          </a:xfrm>
        </p:spPr>
      </p:pic>
    </p:spTree>
    <p:extLst>
      <p:ext uri="{BB962C8B-B14F-4D97-AF65-F5344CB8AC3E}">
        <p14:creationId xmlns:p14="http://schemas.microsoft.com/office/powerpoint/2010/main" val="26877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Profiler: Extraction Settings</a:t>
            </a:r>
            <a:endParaRPr lang="en-US" dirty="0"/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4969" y="1780887"/>
            <a:ext cx="6354062" cy="4124901"/>
          </a:xfrm>
        </p:spPr>
      </p:pic>
    </p:spTree>
    <p:extLst>
      <p:ext uri="{BB962C8B-B14F-4D97-AF65-F5344CB8AC3E}">
        <p14:creationId xmlns:p14="http://schemas.microsoft.com/office/powerpoint/2010/main" val="17657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2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.. 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2090737"/>
            <a:ext cx="7105650" cy="3505200"/>
          </a:xfrm>
        </p:spPr>
      </p:pic>
    </p:spTree>
    <p:extLst>
      <p:ext uri="{BB962C8B-B14F-4D97-AF65-F5344CB8AC3E}">
        <p14:creationId xmlns:p14="http://schemas.microsoft.com/office/powerpoint/2010/main" val="8605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Output</a:t>
            </a:r>
            <a:endParaRPr lang="en-US" dirty="0"/>
          </a:p>
        </p:txBody>
      </p:sp>
      <p:pic>
        <p:nvPicPr>
          <p:cNvPr id="4096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7" y="3390900"/>
            <a:ext cx="7172325" cy="904875"/>
          </a:xfrm>
        </p:spPr>
      </p:pic>
    </p:spTree>
    <p:extLst>
      <p:ext uri="{BB962C8B-B14F-4D97-AF65-F5344CB8AC3E}">
        <p14:creationId xmlns:p14="http://schemas.microsoft.com/office/powerpoint/2010/main" val="6635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Deadlock problem(1)</a:t>
            </a:r>
            <a:endParaRPr lang="en-US" dirty="0"/>
          </a:p>
        </p:txBody>
      </p:sp>
      <p:pic>
        <p:nvPicPr>
          <p:cNvPr id="419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262" y="2138362"/>
            <a:ext cx="7229475" cy="3409950"/>
          </a:xfrm>
        </p:spPr>
      </p:pic>
    </p:spTree>
    <p:extLst>
      <p:ext uri="{BB962C8B-B14F-4D97-AF65-F5344CB8AC3E}">
        <p14:creationId xmlns:p14="http://schemas.microsoft.com/office/powerpoint/2010/main" val="35806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</a:t>
            </a:r>
            <a:r>
              <a:rPr lang="en-US" dirty="0" smtClean="0"/>
              <a:t>problem(2)</a:t>
            </a:r>
            <a:endParaRPr lang="en-US" dirty="0"/>
          </a:p>
        </p:txBody>
      </p:sp>
      <p:pic>
        <p:nvPicPr>
          <p:cNvPr id="430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262" y="2266950"/>
            <a:ext cx="7229475" cy="3152775"/>
          </a:xfrm>
        </p:spPr>
      </p:pic>
    </p:spTree>
    <p:extLst>
      <p:ext uri="{BB962C8B-B14F-4D97-AF65-F5344CB8AC3E}">
        <p14:creationId xmlns:p14="http://schemas.microsoft.com/office/powerpoint/2010/main" val="12798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deadlocks?</a:t>
            </a:r>
          </a:p>
          <a:p>
            <a:endParaRPr lang="en-US" dirty="0"/>
          </a:p>
          <a:p>
            <a:r>
              <a:rPr lang="en-US" dirty="0" smtClean="0"/>
              <a:t>List some ways to avoid the possibility of encountering deadlocks</a:t>
            </a:r>
          </a:p>
          <a:p>
            <a:endParaRPr lang="en-US" dirty="0"/>
          </a:p>
          <a:p>
            <a:r>
              <a:rPr lang="en-US" dirty="0" smtClean="0"/>
              <a:t>What is the use of flags with respect to deadlock detection?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are problems caused by interdependent processes trying to access the resources acquired by each other.</a:t>
            </a:r>
          </a:p>
          <a:p>
            <a:endParaRPr lang="en-US" dirty="0"/>
          </a:p>
          <a:p>
            <a:r>
              <a:rPr lang="en-US" dirty="0" smtClean="0"/>
              <a:t>Avoided by effective and efficient coding mechanisms</a:t>
            </a:r>
          </a:p>
          <a:p>
            <a:endParaRPr lang="en-US" dirty="0"/>
          </a:p>
          <a:p>
            <a:r>
              <a:rPr lang="en-US" dirty="0" smtClean="0"/>
              <a:t>Captured via:</a:t>
            </a:r>
          </a:p>
          <a:p>
            <a:pPr lvl="1"/>
            <a:r>
              <a:rPr lang="en-US" dirty="0" smtClean="0"/>
              <a:t>Deadlock graphs</a:t>
            </a:r>
          </a:p>
          <a:p>
            <a:pPr lvl="1"/>
            <a:r>
              <a:rPr lang="en-US" dirty="0" smtClean="0"/>
              <a:t>Trace flags</a:t>
            </a:r>
          </a:p>
          <a:p>
            <a:pPr lvl="1"/>
            <a:r>
              <a:rPr lang="en-US" dirty="0" smtClean="0"/>
              <a:t>Profiler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6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Sources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http://msdn.microsoft.com/en-us/library/ms188246.aspx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http://www.simple-talk.com/sql/database-administration/handling-deadlocks-in-sql-server/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http://www.codeproject.com/Articles/42547/SQL-SERVER-How-To-Handle-Deadlock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– </a:t>
            </a:r>
            <a:r>
              <a:rPr lang="en-US" sz="3200" smtClean="0">
                <a:latin typeface="Trebuchet MS" pitchFamily="34" charset="0"/>
              </a:rPr>
              <a:t>Deadlocks Concepts</a:t>
            </a:r>
            <a:endParaRPr lang="en-US" sz="3200" dirty="0" smtClean="0">
              <a:latin typeface="Trebuchet MS" pitchFamily="34" charset="0"/>
            </a:endParaRP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blocking leads to deadlocks?</a:t>
            </a:r>
          </a:p>
          <a:p>
            <a:r>
              <a:rPr lang="en-US" smtClean="0"/>
              <a:t>What is a deadlock?</a:t>
            </a:r>
          </a:p>
          <a:p>
            <a:r>
              <a:rPr lang="en-US" smtClean="0"/>
              <a:t>What happens then?</a:t>
            </a:r>
          </a:p>
          <a:p>
            <a:r>
              <a:rPr lang="en-US" smtClean="0"/>
              <a:t>Capturing deadlocks</a:t>
            </a:r>
          </a:p>
          <a:p>
            <a:r>
              <a:rPr lang="en-US" smtClean="0"/>
              <a:t>Resources that may cause it</a:t>
            </a:r>
          </a:p>
          <a:p>
            <a:r>
              <a:rPr lang="en-US" smtClean="0"/>
              <a:t>Minimizing deadlocks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193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>
              <a:buNone/>
            </a:pPr>
            <a:r>
              <a:rPr lang="en-US" sz="2000" dirty="0"/>
              <a:t>	After completing this chapter you will be able to:</a:t>
            </a:r>
          </a:p>
          <a:p>
            <a:pPr lvl="1"/>
            <a:r>
              <a:rPr lang="en-US" dirty="0" smtClean="0"/>
              <a:t>Know the effects of Deadlocks</a:t>
            </a:r>
          </a:p>
          <a:p>
            <a:pPr lvl="1"/>
            <a:r>
              <a:rPr lang="en-US" dirty="0" smtClean="0"/>
              <a:t>How to identify and prevent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- Deadlocks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Blocking escalates to a bigger problem – DEADLOCKS</a:t>
            </a:r>
          </a:p>
          <a:p>
            <a:endParaRPr lang="en-US" smtClean="0"/>
          </a:p>
        </p:txBody>
      </p:sp>
      <p:pic>
        <p:nvPicPr>
          <p:cNvPr id="25604" name="Picture 3" descr="http://www.teratrax.com/wp-content/uploads/block_to_deadlock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4864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deadlock occurs when two or more tasks permanently block each other by each task having a lock on a resource which the other tasks are trying to lock</a:t>
            </a:r>
          </a:p>
        </p:txBody>
      </p:sp>
    </p:spTree>
    <p:extLst>
      <p:ext uri="{BB962C8B-B14F-4D97-AF65-F5344CB8AC3E}">
        <p14:creationId xmlns:p14="http://schemas.microsoft.com/office/powerpoint/2010/main" val="36231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happens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Server chooses one of the processes as the deadlock victim and aborts it.</a:t>
            </a:r>
          </a:p>
          <a:p>
            <a:r>
              <a:rPr lang="en-US" smtClean="0"/>
              <a:t>It is rolled back and a 1205 error notification is sent back to the user.</a:t>
            </a:r>
          </a:p>
          <a:p>
            <a:endParaRPr lang="en-US" smtClean="0"/>
          </a:p>
          <a:p>
            <a:r>
              <a:rPr lang="en-US" smtClean="0"/>
              <a:t>	Your server command (process id N) was deadlocked with another process and has been chosen as deadlock victim. Re-run your command. </a:t>
            </a:r>
          </a:p>
          <a:p>
            <a:endParaRPr lang="en-US" smtClean="0"/>
          </a:p>
          <a:p>
            <a:r>
              <a:rPr lang="en-US" smtClean="0"/>
              <a:t>This process is taken care by the LOCK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deadlock victim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priority – lowest priority process chosen as the victim</a:t>
            </a:r>
          </a:p>
          <a:p>
            <a:pPr lvl="3"/>
            <a:r>
              <a:rPr lang="en-US" smtClean="0"/>
              <a:t>SET DEADLOCK_PRIORITY { LOW | NORMAL | HIGH | &lt;numeric-priority&gt; | @deadlock_var | @deadlock_intvar } &lt;numeric-priority&gt; ::= { -10 | -9 | -8 | … | 0 | … | 8 | 9 | 10 } </a:t>
            </a:r>
          </a:p>
          <a:p>
            <a:r>
              <a:rPr lang="en-US" smtClean="0"/>
              <a:t>Rollback cost </a:t>
            </a:r>
          </a:p>
          <a:p>
            <a:pPr lvl="2"/>
            <a:r>
              <a:rPr lang="en-US" smtClean="0"/>
              <a:t>– in case of equal priority, this is taken into consideration</a:t>
            </a:r>
          </a:p>
          <a:p>
            <a:pPr lvl="2"/>
            <a:r>
              <a:rPr lang="en-US" smtClean="0"/>
              <a:t>- the process with the lowest rollback cost is chosen.</a:t>
            </a:r>
          </a:p>
        </p:txBody>
      </p:sp>
    </p:spTree>
    <p:extLst>
      <p:ext uri="{BB962C8B-B14F-4D97-AF65-F5344CB8AC3E}">
        <p14:creationId xmlns:p14="http://schemas.microsoft.com/office/powerpoint/2010/main" val="5709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580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DEADLOCKS</vt:lpstr>
      <vt:lpstr>About the Author</vt:lpstr>
      <vt:lpstr>Icons Used</vt:lpstr>
      <vt:lpstr>Overview</vt:lpstr>
      <vt:lpstr>Deadlocks: Objective</vt:lpstr>
      <vt:lpstr>Blocking - Deadlocks</vt:lpstr>
      <vt:lpstr>Deadlock </vt:lpstr>
      <vt:lpstr>What happens then?</vt:lpstr>
      <vt:lpstr>Choosing the deadlock victim</vt:lpstr>
      <vt:lpstr>Resources that can cause Deadlock</vt:lpstr>
      <vt:lpstr>Deadlock Detection</vt:lpstr>
      <vt:lpstr>An Example..</vt:lpstr>
      <vt:lpstr>Minimizing Deadlocks (1)</vt:lpstr>
      <vt:lpstr>Minimizing Deadlocks (2)</vt:lpstr>
      <vt:lpstr>Capturing Deadlocks</vt:lpstr>
      <vt:lpstr>Capturing Deadlocks(2)</vt:lpstr>
      <vt:lpstr>Capturing Deadlocks(3)</vt:lpstr>
      <vt:lpstr>Profiler: Event Selection</vt:lpstr>
      <vt:lpstr>Profiler: Extraction Settings</vt:lpstr>
      <vt:lpstr>Example .. </vt:lpstr>
      <vt:lpstr>Example: Output</vt:lpstr>
      <vt:lpstr>Dealing with Deadlock problem(1)</vt:lpstr>
      <vt:lpstr>Dealing with Deadlock problem(2)</vt:lpstr>
      <vt:lpstr>Test your understanding</vt:lpstr>
      <vt:lpstr>Deadlocks: Summary</vt:lpstr>
      <vt:lpstr>Deadlocks: Sources</vt:lpstr>
      <vt:lpstr>You have successfully completed  SQL Server – Deadlocks Concepts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Ravisankar, Jayakumaur R (Cognizant)</dc:creator>
  <cp:lastModifiedBy>Ravisankar, Jayakumaur R (Cognizant)</cp:lastModifiedBy>
  <cp:revision>4</cp:revision>
  <dcterms:created xsi:type="dcterms:W3CDTF">2012-10-11T08:27:49Z</dcterms:created>
  <dcterms:modified xsi:type="dcterms:W3CDTF">2012-10-11T09:14:41Z</dcterms:modified>
</cp:coreProperties>
</file>