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8" r:id="rId5"/>
    <p:sldId id="267" r:id="rId6"/>
    <p:sldId id="307" r:id="rId7"/>
    <p:sldId id="334" r:id="rId8"/>
    <p:sldId id="308" r:id="rId9"/>
    <p:sldId id="309" r:id="rId10"/>
    <p:sldId id="310" r:id="rId11"/>
    <p:sldId id="311" r:id="rId12"/>
    <p:sldId id="312" r:id="rId13"/>
    <p:sldId id="313" r:id="rId14"/>
    <p:sldId id="333" r:id="rId15"/>
    <p:sldId id="314" r:id="rId16"/>
    <p:sldId id="316" r:id="rId17"/>
    <p:sldId id="317" r:id="rId18"/>
    <p:sldId id="318" r:id="rId19"/>
    <p:sldId id="319" r:id="rId20"/>
    <p:sldId id="320" r:id="rId21"/>
    <p:sldId id="335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30" r:id="rId30"/>
    <p:sldId id="331" r:id="rId31"/>
    <p:sldId id="337" r:id="rId32"/>
    <p:sldId id="336" r:id="rId33"/>
    <p:sldId id="304" r:id="rId3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F01"/>
    <a:srgbClr val="209D03"/>
    <a:srgbClr val="000000"/>
    <a:srgbClr val="287094"/>
    <a:srgbClr val="095295"/>
    <a:srgbClr val="D8750D"/>
    <a:srgbClr val="90B5D2"/>
    <a:srgbClr val="3BC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1C2926AB-484F-4309-8EDB-ABF74CE5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332A0-54F3-45EB-BBA3-FD995F67028A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39CF8-90C4-4075-B203-B0FC487E9C93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CC3CB-9F8D-420D-98AA-B4EB09E49680}" type="slidenum">
              <a:rPr lang="en-US"/>
              <a:pPr/>
              <a:t>7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8C61D-BD49-434E-A77C-2EE2CF09D430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A2DC-652A-473A-BF9C-0A8464F00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A34F-7CD1-4C1C-BAFC-159D01E76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787AD-0CA3-4FA1-B3E5-9743934BE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D92C-D024-4A30-90BA-A528B7CA7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E7DD-DDCD-4FE2-8EF6-17B2A7596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D100-D424-4321-8804-38F765683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FB81-1265-439E-B408-35FDDB15D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9962-F8C7-4BB2-AE39-49E0EFDC1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3001F-D0E9-4599-A360-63842692E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23C2C-97F8-4770-B565-E5EB1A500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4BAE3-53C9-4B68-909F-1147A259E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E4F2D28-46EC-401B-9452-3E6D8FBA3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 userDrawn="1"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 userDrawn="1"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Server 2008 </a:t>
            </a:r>
            <a:br>
              <a:rPr lang="en-US" dirty="0" smtClean="0"/>
            </a:br>
            <a:r>
              <a:rPr lang="en-US" dirty="0" smtClean="0"/>
              <a:t>Functions</a:t>
            </a: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functions </a:t>
            </a:r>
          </a:p>
          <a:p>
            <a:r>
              <a:rPr lang="en-US" dirty="0" smtClean="0"/>
              <a:t>Inline Table-valued functions</a:t>
            </a:r>
          </a:p>
          <a:p>
            <a:r>
              <a:rPr lang="en-US" dirty="0" smtClean="0"/>
              <a:t>Multi-statement Table-valued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scalar function returns a single value of the data type referenced in the RETURNS clause of the CREATE FUNCTION statement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The returned data can be of any type except text, </a:t>
            </a:r>
            <a:r>
              <a:rPr lang="en-US" sz="2400" dirty="0" err="1" smtClean="0"/>
              <a:t>ntext</a:t>
            </a:r>
            <a:r>
              <a:rPr lang="en-US" sz="2400" dirty="0" smtClean="0"/>
              <a:t>, image, cursor, or timestamp.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CREATE FUNCTION [ </a:t>
            </a:r>
            <a:r>
              <a:rPr lang="en-US" sz="1800" dirty="0" err="1" smtClean="0"/>
              <a:t>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function_name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( [ { @</a:t>
            </a:r>
            <a:r>
              <a:rPr lang="en-US" sz="1800" dirty="0" err="1" smtClean="0"/>
              <a:t>parameter_name</a:t>
            </a:r>
            <a:r>
              <a:rPr lang="en-US" sz="1800" dirty="0" smtClean="0"/>
              <a:t> [ AS ][ </a:t>
            </a:r>
            <a:r>
              <a:rPr lang="en-US" sz="1800" dirty="0" err="1" smtClean="0"/>
              <a:t>type_schema_name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parameter_data_type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[ = default ] [ READONLY ] } </a:t>
            </a:r>
          </a:p>
          <a:p>
            <a:pPr marL="0" indent="0">
              <a:buNone/>
            </a:pPr>
            <a:r>
              <a:rPr lang="en-US" sz="1800" dirty="0" smtClean="0"/>
              <a:t>    [ ,...n ]</a:t>
            </a:r>
          </a:p>
          <a:p>
            <a:pPr marL="0" indent="0">
              <a:buNone/>
            </a:pPr>
            <a:r>
              <a:rPr lang="en-US" sz="1800" dirty="0" smtClean="0"/>
              <a:t>  ])</a:t>
            </a:r>
          </a:p>
          <a:p>
            <a:pPr marL="0" indent="0">
              <a:buNone/>
            </a:pPr>
            <a:r>
              <a:rPr lang="en-US" sz="1800" dirty="0" smtClean="0"/>
              <a:t>RETURNS </a:t>
            </a:r>
            <a:r>
              <a:rPr lang="en-US" sz="1800" dirty="0" err="1" smtClean="0"/>
              <a:t>return_data_type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[ WITH &lt;</a:t>
            </a:r>
            <a:r>
              <a:rPr lang="en-US" sz="1800" dirty="0" err="1" smtClean="0"/>
              <a:t>function_option</a:t>
            </a:r>
            <a:r>
              <a:rPr lang="en-US" sz="1800" dirty="0" smtClean="0"/>
              <a:t>&gt; [ ,...n ] ]</a:t>
            </a:r>
          </a:p>
          <a:p>
            <a:pPr marL="0" indent="0">
              <a:buNone/>
            </a:pPr>
            <a:r>
              <a:rPr lang="en-US" sz="1800" dirty="0" smtClean="0"/>
              <a:t>    [ AS ]</a:t>
            </a:r>
          </a:p>
          <a:p>
            <a:pPr marL="0" indent="0">
              <a:buNone/>
            </a:pPr>
            <a:r>
              <a:rPr lang="en-US" sz="1800" dirty="0" smtClean="0"/>
              <a:t>    BEGIN 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function_body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    RETURN </a:t>
            </a:r>
            <a:r>
              <a:rPr lang="en-US" sz="1800" dirty="0" err="1" smtClean="0"/>
              <a:t>scalar_expression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END</a:t>
            </a:r>
          </a:p>
          <a:p>
            <a:pPr marL="0" indent="0">
              <a:buNone/>
            </a:pPr>
            <a:r>
              <a:rPr lang="en-US" sz="1800" dirty="0" smtClean="0"/>
              <a:t>[ ; ]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61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1" y="2042861"/>
            <a:ext cx="4810797" cy="3600953"/>
          </a:xfrm>
        </p:spPr>
      </p:pic>
    </p:spTree>
    <p:extLst>
      <p:ext uri="{BB962C8B-B14F-4D97-AF65-F5344CB8AC3E}">
        <p14:creationId xmlns:p14="http://schemas.microsoft.com/office/powerpoint/2010/main" val="2580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Inline Table-Valued Functions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inline table-valued function returns a variable of data type table whose value is derived from a single SELECT statement.</a:t>
            </a:r>
          </a:p>
          <a:p>
            <a:r>
              <a:rPr lang="en-US" sz="2400" dirty="0" smtClean="0"/>
              <a:t>There is no BEGIN/END block needed in the CREATE FUNCTION statement.</a:t>
            </a:r>
          </a:p>
          <a:p>
            <a:r>
              <a:rPr lang="en-US" sz="2400" dirty="0" smtClean="0"/>
              <a:t> There is also no need to specify the table variable name.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8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 smtClean="0"/>
              <a:t>--Transact-SQL Inline Table-Valued Function Syntax </a:t>
            </a:r>
          </a:p>
          <a:p>
            <a:pPr marL="0" indent="0">
              <a:buNone/>
            </a:pPr>
            <a:r>
              <a:rPr lang="en-US" sz="1800" dirty="0" smtClean="0"/>
              <a:t>CREATE FUNCTION [ </a:t>
            </a:r>
            <a:r>
              <a:rPr lang="en-US" sz="1800" dirty="0" err="1" smtClean="0"/>
              <a:t>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function_name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( [ { @</a:t>
            </a:r>
            <a:r>
              <a:rPr lang="en-US" sz="1800" dirty="0" err="1" smtClean="0"/>
              <a:t>parameter_name</a:t>
            </a:r>
            <a:r>
              <a:rPr lang="en-US" sz="1800" dirty="0" smtClean="0"/>
              <a:t> [ AS ] [ </a:t>
            </a:r>
            <a:r>
              <a:rPr lang="en-US" sz="1800" dirty="0" err="1" smtClean="0"/>
              <a:t>type_schema_name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parameter_data_type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[ = default ] [ READONLY ] } </a:t>
            </a:r>
          </a:p>
          <a:p>
            <a:pPr marL="0" indent="0">
              <a:buNone/>
            </a:pPr>
            <a:r>
              <a:rPr lang="en-US" sz="1800" dirty="0" smtClean="0"/>
              <a:t>    [ ,...n ]</a:t>
            </a:r>
          </a:p>
          <a:p>
            <a:pPr marL="0" indent="0">
              <a:buNone/>
            </a:pPr>
            <a:r>
              <a:rPr lang="en-US" sz="1800" dirty="0" smtClean="0"/>
              <a:t>  ]</a:t>
            </a:r>
          </a:p>
          <a:p>
            <a:pPr marL="0" indent="0">
              <a:buNone/>
            </a:pP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RETURNS TABLE</a:t>
            </a:r>
          </a:p>
          <a:p>
            <a:pPr marL="0" indent="0">
              <a:buNone/>
            </a:pPr>
            <a:r>
              <a:rPr lang="en-US" sz="1800" dirty="0" smtClean="0"/>
              <a:t>    [ WITH &lt;</a:t>
            </a:r>
            <a:r>
              <a:rPr lang="en-US" sz="1800" dirty="0" err="1" smtClean="0"/>
              <a:t>function_option</a:t>
            </a:r>
            <a:r>
              <a:rPr lang="en-US" sz="1800" dirty="0" smtClean="0"/>
              <a:t>&gt; [ ,...n ] ]</a:t>
            </a:r>
          </a:p>
          <a:p>
            <a:pPr marL="0" indent="0">
              <a:buNone/>
            </a:pPr>
            <a:r>
              <a:rPr lang="en-US" sz="1800" dirty="0" smtClean="0"/>
              <a:t>    [ AS ]</a:t>
            </a:r>
          </a:p>
          <a:p>
            <a:pPr marL="0" indent="0">
              <a:buNone/>
            </a:pPr>
            <a:r>
              <a:rPr lang="en-US" sz="1800" dirty="0" smtClean="0"/>
              <a:t>    RETURN [ ( ] </a:t>
            </a:r>
            <a:r>
              <a:rPr lang="en-US" sz="1800" dirty="0" err="1" smtClean="0"/>
              <a:t>select_stmt</a:t>
            </a:r>
            <a:r>
              <a:rPr lang="en-US" sz="1800" dirty="0" smtClean="0"/>
              <a:t> [ ) ]</a:t>
            </a:r>
          </a:p>
          <a:p>
            <a:pPr marL="0" indent="0">
              <a:buNone/>
            </a:pPr>
            <a:r>
              <a:rPr lang="en-US" sz="1800" dirty="0" smtClean="0"/>
              <a:t>[ ; ]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2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00200"/>
            <a:ext cx="6629399" cy="4361922"/>
          </a:xfrm>
        </p:spPr>
      </p:pic>
    </p:spTree>
    <p:extLst>
      <p:ext uri="{BB962C8B-B14F-4D97-AF65-F5344CB8AC3E}">
        <p14:creationId xmlns:p14="http://schemas.microsoft.com/office/powerpoint/2010/main" val="15430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Multi-statement Table valued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</a:t>
            </a:r>
            <a:r>
              <a:rPr lang="en-US" sz="2400" dirty="0" smtClean="0"/>
              <a:t>t uses multiple statements to build the table that is returned to the calling statement. </a:t>
            </a:r>
          </a:p>
          <a:p>
            <a:r>
              <a:rPr lang="en-US" sz="2400" dirty="0" smtClean="0"/>
              <a:t>Unlike inline function, table variable has to be explicitly defined.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7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FUNCTION [ </a:t>
            </a:r>
            <a:r>
              <a:rPr lang="en-US" dirty="0" err="1"/>
              <a:t>schema_name</a:t>
            </a:r>
            <a:r>
              <a:rPr lang="en-US" dirty="0"/>
              <a:t>. ] </a:t>
            </a:r>
            <a:r>
              <a:rPr lang="en-US" dirty="0" err="1" smtClean="0"/>
              <a:t>function_name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 [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@</a:t>
            </a:r>
            <a:r>
              <a:rPr lang="en-US" dirty="0" err="1"/>
              <a:t>parameter_name</a:t>
            </a:r>
            <a:r>
              <a:rPr lang="en-US" dirty="0"/>
              <a:t> [ AS ] [ </a:t>
            </a:r>
            <a:r>
              <a:rPr lang="en-US" dirty="0" err="1"/>
              <a:t>type_schema_name</a:t>
            </a:r>
            <a:r>
              <a:rPr lang="en-US" dirty="0"/>
              <a:t>. ] </a:t>
            </a:r>
            <a:r>
              <a:rPr lang="en-US" dirty="0" err="1"/>
              <a:t>parameter_data_type</a:t>
            </a:r>
            <a:r>
              <a:rPr lang="en-US" dirty="0"/>
              <a:t>     [ = default ] [READONLY] }     [ ,...n ] 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] 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RETURNS @</a:t>
            </a:r>
            <a:r>
              <a:rPr lang="en-US" dirty="0" err="1"/>
              <a:t>return_variable</a:t>
            </a:r>
            <a:r>
              <a:rPr lang="en-US" dirty="0"/>
              <a:t> TABLE &lt;</a:t>
            </a:r>
            <a:r>
              <a:rPr lang="en-US" dirty="0" err="1"/>
              <a:t>table_type_definition</a:t>
            </a:r>
            <a:r>
              <a:rPr lang="en-US" dirty="0"/>
              <a:t>&gt; 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[ </a:t>
            </a:r>
            <a:r>
              <a:rPr lang="en-US" dirty="0"/>
              <a:t>WITH &lt;</a:t>
            </a:r>
            <a:r>
              <a:rPr lang="en-US" dirty="0" err="1"/>
              <a:t>function_option</a:t>
            </a:r>
            <a:r>
              <a:rPr lang="en-US" dirty="0"/>
              <a:t>&gt; [ ,...n ] ]  </a:t>
            </a:r>
            <a:r>
              <a:rPr lang="en-US" dirty="0" smtClean="0"/>
              <a:t>[ AS]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</a:t>
            </a:r>
            <a:r>
              <a:rPr lang="en-US" dirty="0"/>
              <a:t>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function_body</a:t>
            </a:r>
            <a:r>
              <a:rPr lang="en-US" dirty="0"/>
              <a:t> 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smtClean="0"/>
              <a:t>RETURN </a:t>
            </a:r>
            <a:r>
              <a:rPr lang="en-US" dirty="0"/>
              <a:t>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[ ; 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ED92C-D024-4A30-90BA-A528B7CA74B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-- Scalar-Valued Function</a:t>
            </a:r>
          </a:p>
          <a:p>
            <a:pPr marL="0" indent="0">
              <a:buNone/>
            </a:pPr>
            <a:r>
              <a:rPr lang="en-US" sz="2200" dirty="0" smtClean="0"/>
              <a:t>USE [AdventureWorks2012]</a:t>
            </a:r>
          </a:p>
          <a:p>
            <a:pPr marL="0" indent="0">
              <a:buNone/>
            </a:pPr>
            <a:r>
              <a:rPr lang="en-US" sz="2200" dirty="0" smtClean="0"/>
              <a:t>GO</a:t>
            </a:r>
          </a:p>
          <a:p>
            <a:pPr marL="0" indent="0">
              <a:buNone/>
            </a:pPr>
            <a:r>
              <a:rPr lang="en-US" sz="2200" dirty="0" smtClean="0"/>
              <a:t>ALTER FUNCTION [</a:t>
            </a:r>
            <a:r>
              <a:rPr lang="en-US" sz="2200" dirty="0" err="1" smtClean="0"/>
              <a:t>dbo</a:t>
            </a:r>
            <a:r>
              <a:rPr lang="en-US" sz="2200" dirty="0" smtClean="0"/>
              <a:t>].[</a:t>
            </a:r>
            <a:r>
              <a:rPr lang="en-US" sz="2200" dirty="0" err="1" smtClean="0"/>
              <a:t>ufnGetAccountingEndDate</a:t>
            </a:r>
            <a:r>
              <a:rPr lang="en-US" sz="2200" dirty="0" smtClean="0"/>
              <a:t>]()</a:t>
            </a:r>
          </a:p>
          <a:p>
            <a:pPr marL="0" indent="0">
              <a:buNone/>
            </a:pPr>
            <a:r>
              <a:rPr lang="en-US" sz="2200" dirty="0" smtClean="0"/>
              <a:t>RETURNS [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] </a:t>
            </a:r>
          </a:p>
          <a:p>
            <a:pPr marL="0" indent="0">
              <a:buNone/>
            </a:pPr>
            <a:r>
              <a:rPr lang="en-US" sz="2200" dirty="0" smtClean="0"/>
              <a:t>AS </a:t>
            </a:r>
          </a:p>
          <a:p>
            <a:pPr marL="0" indent="0">
              <a:buNone/>
            </a:pPr>
            <a:r>
              <a:rPr lang="en-US" sz="2200" dirty="0" smtClean="0"/>
              <a:t>BEGIN</a:t>
            </a:r>
          </a:p>
          <a:p>
            <a:pPr marL="0" indent="0">
              <a:buNone/>
            </a:pPr>
            <a:r>
              <a:rPr lang="en-US" sz="2200" dirty="0" smtClean="0"/>
              <a:t>    RETURN DATEADD(millisecond, -2, CONVERT(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'20040701', 112));</a:t>
            </a:r>
          </a:p>
          <a:p>
            <a:pPr marL="0" indent="0">
              <a:buNone/>
            </a:pPr>
            <a:r>
              <a:rPr lang="en-US" sz="2200" dirty="0" smtClean="0"/>
              <a:t>END;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80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-- determines if function exists in database</a:t>
            </a:r>
          </a:p>
          <a:p>
            <a:pPr marL="0" indent="0">
              <a:buNone/>
            </a:pPr>
            <a:r>
              <a:rPr lang="en-US" sz="2200" dirty="0" smtClean="0"/>
              <a:t>IF OBJECT_ID (</a:t>
            </a:r>
            <a:r>
              <a:rPr lang="en-US" sz="2200" dirty="0" err="1" smtClean="0"/>
              <a:t>N'Sales.fn_SalesByStore</a:t>
            </a:r>
            <a:r>
              <a:rPr lang="en-US" sz="2200" dirty="0" smtClean="0"/>
              <a:t>', N'IF') IS NOT NULL</a:t>
            </a:r>
          </a:p>
          <a:p>
            <a:pPr marL="0" indent="0">
              <a:buNone/>
            </a:pPr>
            <a:r>
              <a:rPr lang="en-US" sz="2200" dirty="0" smtClean="0"/>
              <a:t>-- deletes function</a:t>
            </a:r>
          </a:p>
          <a:p>
            <a:pPr marL="0" indent="0">
              <a:buNone/>
            </a:pPr>
            <a:r>
              <a:rPr lang="en-US" sz="2200" dirty="0" smtClean="0"/>
              <a:t>    DROP FUNCTION </a:t>
            </a:r>
            <a:r>
              <a:rPr lang="en-US" sz="2200" dirty="0" err="1" smtClean="0"/>
              <a:t>Sales.fn_SalesByStore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GO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11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Scalar:</a:t>
            </a:r>
          </a:p>
          <a:p>
            <a:pPr lvl="3"/>
            <a:r>
              <a:rPr lang="en-US" sz="2000" dirty="0" smtClean="0"/>
              <a:t>select dbo.fn_name()</a:t>
            </a:r>
          </a:p>
          <a:p>
            <a:r>
              <a:rPr lang="en-US" dirty="0" smtClean="0"/>
              <a:t>Table-Valued</a:t>
            </a:r>
          </a:p>
          <a:p>
            <a:pPr lvl="3"/>
            <a:r>
              <a:rPr lang="en-US" sz="2000" dirty="0" smtClean="0"/>
              <a:t>select * from </a:t>
            </a:r>
            <a:r>
              <a:rPr lang="en-US" sz="2000" dirty="0" err="1" smtClean="0"/>
              <a:t>fn_name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Determinism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Deterministic functions always return the same result any time they are called with a specific set of input values and given the same state of the database.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Nondeterministic functions may return different results each time they are called with a specific set of input values even if the database state that they access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9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Precision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 user-defined function is said to be precise if it does not involve any floating point operations. </a:t>
            </a:r>
          </a:p>
          <a:p>
            <a:pPr marL="0" indent="0">
              <a:buNone/>
            </a:pPr>
            <a:r>
              <a:rPr lang="en-US" sz="2400" b="1" dirty="0" smtClean="0"/>
              <a:t>Data Access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indicates whether the function accesses the local database server using the SQL Server in-process managed provider</a:t>
            </a:r>
          </a:p>
          <a:p>
            <a:pPr marL="0" indent="0">
              <a:buNone/>
            </a:pPr>
            <a:r>
              <a:rPr lang="en-US" sz="2400" b="1" dirty="0" smtClean="0"/>
              <a:t>System Data Access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indicates whether the function accesses system metadata in the local database server using the SQL Server in-process managed provider.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IsSystemVerified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indicates whether the determinism and precision properties of the function are verifiable by the Database Engine.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is true for Transact-SQL functions as long as they do not call any functions marked </a:t>
            </a:r>
            <a:r>
              <a:rPr lang="en-US" sz="2400" b="1" dirty="0" err="1" smtClean="0"/>
              <a:t>IsSystemVerified</a:t>
            </a:r>
            <a:r>
              <a:rPr lang="en-US" sz="2400" dirty="0" smtClean="0"/>
              <a:t> = false.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54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 Transact-SQL statements such as SELECT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 applications calling the function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 the definition of another user-defined function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parameterize a view or improve the functionality of an indexed view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define a column in a table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define a CHECK constraint on a column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replace a stored procedure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48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User-defined functions cannot be used to perform actions that modify the database state.</a:t>
            </a:r>
          </a:p>
          <a:p>
            <a:r>
              <a:rPr lang="en-US" sz="2400" dirty="0" smtClean="0"/>
              <a:t>User-defined functions cannot contain an OUTPUT INTO clause that has a table as its target.</a:t>
            </a:r>
          </a:p>
          <a:p>
            <a:r>
              <a:rPr lang="en-US" sz="2400" dirty="0" smtClean="0"/>
              <a:t>The following Service Broker statements cannot be included in the definition of a Transact-SQL user-defined function: </a:t>
            </a:r>
          </a:p>
          <a:p>
            <a:pPr lvl="1"/>
            <a:r>
              <a:rPr lang="en-US" sz="2000" dirty="0" smtClean="0"/>
              <a:t>BEGIN DIALOG CONVERSATION</a:t>
            </a:r>
          </a:p>
          <a:p>
            <a:pPr lvl="1"/>
            <a:r>
              <a:rPr lang="en-US" sz="2000" dirty="0" smtClean="0"/>
              <a:t>END CONVERSATION</a:t>
            </a:r>
          </a:p>
          <a:p>
            <a:pPr lvl="1"/>
            <a:r>
              <a:rPr lang="en-US" sz="2000" dirty="0" smtClean="0"/>
              <a:t>GET CONVERSATION GROUP</a:t>
            </a:r>
          </a:p>
          <a:p>
            <a:pPr lvl="1"/>
            <a:r>
              <a:rPr lang="en-US" sz="2000" dirty="0" smtClean="0"/>
              <a:t>MOVE CONVERSATION</a:t>
            </a:r>
          </a:p>
          <a:p>
            <a:pPr lvl="1"/>
            <a:r>
              <a:rPr lang="en-US" sz="2000" dirty="0" smtClean="0"/>
              <a:t>RECEIVE</a:t>
            </a:r>
          </a:p>
          <a:p>
            <a:pPr lvl="1"/>
            <a:r>
              <a:rPr lang="en-US" sz="2000" dirty="0" smtClean="0"/>
              <a:t>SEND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09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Nesting</a:t>
            </a:r>
          </a:p>
          <a:p>
            <a:pPr lvl="1"/>
            <a:r>
              <a:rPr lang="en-US" sz="2000" dirty="0" smtClean="0"/>
              <a:t>User-defined functions can be nested; that is, one user-defined function can call another. </a:t>
            </a:r>
          </a:p>
          <a:p>
            <a:pPr lvl="1"/>
            <a:r>
              <a:rPr lang="en-US" sz="2000" dirty="0" smtClean="0"/>
              <a:t>User-defined functions can be nested up to 32 levels.</a:t>
            </a:r>
          </a:p>
          <a:p>
            <a:r>
              <a:rPr lang="en-US" sz="2400" dirty="0" smtClean="0"/>
              <a:t>Certain non-deterministic functions can be used inside user-defined functions.</a:t>
            </a:r>
            <a:endParaRPr lang="en-US" sz="1600" dirty="0" smtClean="0"/>
          </a:p>
          <a:p>
            <a:pPr lvl="1"/>
            <a:r>
              <a:rPr lang="en-US" sz="2000" dirty="0" smtClean="0"/>
              <a:t>GETDATE</a:t>
            </a:r>
          </a:p>
          <a:p>
            <a:pPr lvl="1"/>
            <a:r>
              <a:rPr lang="en-US" sz="2000" dirty="0" smtClean="0"/>
              <a:t>@@MAX_CONNECTIONS</a:t>
            </a:r>
          </a:p>
          <a:p>
            <a:r>
              <a:rPr lang="en-US" sz="2400" dirty="0" smtClean="0"/>
              <a:t>Certain non-deterministic functions can be used inside user-defined functions.</a:t>
            </a:r>
          </a:p>
          <a:p>
            <a:pPr lvl="1"/>
            <a:r>
              <a:rPr lang="en-US" sz="2000" dirty="0" smtClean="0"/>
              <a:t>NEWID</a:t>
            </a:r>
          </a:p>
          <a:p>
            <a:pPr lvl="1"/>
            <a:r>
              <a:rPr lang="en-US" sz="2000" dirty="0" smtClean="0"/>
              <a:t>RAND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600" dirty="0" smtClean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008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35480-8D21-4AF7-8706-419CCB8B8F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 Your Understanding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functions?</a:t>
            </a:r>
          </a:p>
          <a:p>
            <a:pPr eaLnBrk="1" hangingPunct="1"/>
            <a:r>
              <a:rPr lang="en-US" dirty="0" smtClean="0"/>
              <a:t>What are the types of functions?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025" y="0"/>
            <a:ext cx="942975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44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2008 allows creation of scalar and </a:t>
            </a:r>
            <a:r>
              <a:rPr lang="en-US" smtClean="0"/>
              <a:t>table </a:t>
            </a:r>
            <a:r>
              <a:rPr lang="en-US" smtClean="0"/>
              <a:t>valued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Functions should end with  RETURN statement.</a:t>
            </a:r>
          </a:p>
          <a:p>
            <a:r>
              <a:rPr lang="en-US" dirty="0" smtClean="0"/>
              <a:t>Functions cannot alter the state of the database or SQL Server instance.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ED92C-D024-4A30-90BA-A528B7CA74B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SQL Server 2008 VIEWS</a:t>
            </a: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</a:p>
          <a:p>
            <a:r>
              <a:rPr lang="en-US" dirty="0" smtClean="0"/>
              <a:t>Types of functions.</a:t>
            </a:r>
          </a:p>
          <a:p>
            <a:r>
              <a:rPr lang="en-US" dirty="0" smtClean="0"/>
              <a:t>System-defined functions.</a:t>
            </a:r>
          </a:p>
          <a:p>
            <a:r>
              <a:rPr lang="en-US" dirty="0" smtClean="0"/>
              <a:t>User-defined functions.</a:t>
            </a:r>
          </a:p>
          <a:p>
            <a:r>
              <a:rPr lang="en-US" dirty="0" smtClean="0"/>
              <a:t>Types of user-defined functions.</a:t>
            </a:r>
          </a:p>
          <a:p>
            <a:r>
              <a:rPr lang="en-US" dirty="0" smtClean="0"/>
              <a:t>Modifying a function.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When to use?</a:t>
            </a:r>
          </a:p>
          <a:p>
            <a:r>
              <a:rPr lang="en-US" dirty="0" smtClean="0"/>
              <a:t>Limitations and Restrictions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ED92C-D024-4A30-90BA-A528B7CA74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defined functions</a:t>
            </a:r>
          </a:p>
          <a:p>
            <a:r>
              <a:rPr lang="en-US"/>
              <a:t>System defined functions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System-defined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Built-in functions</a:t>
            </a:r>
          </a:p>
          <a:p>
            <a:r>
              <a:rPr lang="en-US"/>
              <a:t>System stored functions</a:t>
            </a:r>
          </a:p>
          <a:p>
            <a:r>
              <a:rPr lang="en-US"/>
              <a:t>Dynamic Management View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411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functions</a:t>
            </a:r>
          </a:p>
        </p:txBody>
      </p:sp>
      <p:pic>
        <p:nvPicPr>
          <p:cNvPr id="10244" name="Picture 4" descr="built-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 functions</a:t>
            </a:r>
          </a:p>
        </p:txBody>
      </p:sp>
      <p:pic>
        <p:nvPicPr>
          <p:cNvPr id="12294" name="Picture 6" descr="scala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2" y="1371600"/>
            <a:ext cx="8077516" cy="4943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5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user-defined function is a database object that encapsulates one or more Transact-SQL statements for reuse.</a:t>
            </a:r>
          </a:p>
          <a:p>
            <a:r>
              <a:rPr lang="en-US" sz="2400" dirty="0" smtClean="0"/>
              <a:t>They accept parameters, perform an action, such as a complex calculation, and return the result of that action as a value.</a:t>
            </a:r>
          </a:p>
          <a:p>
            <a:r>
              <a:rPr lang="en-US" sz="2400" dirty="0" smtClean="0"/>
              <a:t> The return value can either be a single scalar value or a result set.</a:t>
            </a:r>
          </a:p>
        </p:txBody>
      </p:sp>
    </p:spTree>
    <p:extLst>
      <p:ext uri="{BB962C8B-B14F-4D97-AF65-F5344CB8AC3E}">
        <p14:creationId xmlns:p14="http://schemas.microsoft.com/office/powerpoint/2010/main" val="12111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- Presentation Template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53CA5FB43A041B01B8A49D56019A7" ma:contentTypeVersion="0" ma:contentTypeDescription="Create a new document." ma:contentTypeScope="" ma:versionID="c7f63ddf50ac6eadbfba414dc7ac3c1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3E4D5D-2D56-4309-82F7-F464123E2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3DEFE3-AD54-47C2-9D47-A1EC4A5FE25A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62CF21-71B9-487C-862D-1C5CB065CA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 - Presentation Template</Template>
  <TotalTime>14455</TotalTime>
  <Words>937</Words>
  <Application>Microsoft Office PowerPoint</Application>
  <PresentationFormat>On-screen Show (4:3)</PresentationFormat>
  <Paragraphs>188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CA - Presentation Template</vt:lpstr>
      <vt:lpstr>SQL Server 2008  Functions</vt:lpstr>
      <vt:lpstr>About the Author</vt:lpstr>
      <vt:lpstr>Icons Used</vt:lpstr>
      <vt:lpstr>Overview</vt:lpstr>
      <vt:lpstr>Types of functions</vt:lpstr>
      <vt:lpstr>System-defined functions</vt:lpstr>
      <vt:lpstr>Built-In functions</vt:lpstr>
      <vt:lpstr>Scalar functions</vt:lpstr>
      <vt:lpstr>User-Defined functions</vt:lpstr>
      <vt:lpstr>Types</vt:lpstr>
      <vt:lpstr>Scalar Functions</vt:lpstr>
      <vt:lpstr>SYNTAX</vt:lpstr>
      <vt:lpstr>Eg</vt:lpstr>
      <vt:lpstr>Inline Table-Valued Functions </vt:lpstr>
      <vt:lpstr>Syntax</vt:lpstr>
      <vt:lpstr>Eg</vt:lpstr>
      <vt:lpstr>Multi-statement Table valued function</vt:lpstr>
      <vt:lpstr>SYNTAX</vt:lpstr>
      <vt:lpstr>Modify a function</vt:lpstr>
      <vt:lpstr>Delete </vt:lpstr>
      <vt:lpstr>Executing</vt:lpstr>
      <vt:lpstr>Properties</vt:lpstr>
      <vt:lpstr>Properties</vt:lpstr>
      <vt:lpstr>Properties</vt:lpstr>
      <vt:lpstr>When to Use?</vt:lpstr>
      <vt:lpstr>Limitations and Restrictions</vt:lpstr>
      <vt:lpstr>  Cont..</vt:lpstr>
      <vt:lpstr>Test Your Understanding</vt:lpstr>
      <vt:lpstr>SUMMARY</vt:lpstr>
      <vt:lpstr>You have successfully completed  SQL Server 2008 VIEWS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Soundararajan, Veena (Cognizant)</cp:lastModifiedBy>
  <cp:revision>1284</cp:revision>
  <dcterms:created xsi:type="dcterms:W3CDTF">2006-08-07T10:58:16Z</dcterms:created>
  <dcterms:modified xsi:type="dcterms:W3CDTF">2012-10-17T06:08:12Z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0x01010045853CA5FB43A041B01B8A49D56019A7</vt:lpwstr>
  </property>
</Properties>
</file>