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4" r:id="rId3"/>
    <p:sldId id="257" r:id="rId4"/>
    <p:sldId id="261" r:id="rId5"/>
    <p:sldId id="268" r:id="rId6"/>
    <p:sldId id="269" r:id="rId7"/>
    <p:sldId id="270" r:id="rId8"/>
    <p:sldId id="271" r:id="rId9"/>
    <p:sldId id="264" r:id="rId10"/>
    <p:sldId id="272" r:id="rId11"/>
    <p:sldId id="273" r:id="rId12"/>
    <p:sldId id="274" r:id="rId13"/>
    <p:sldId id="275" r:id="rId14"/>
    <p:sldId id="287" r:id="rId15"/>
    <p:sldId id="288" r:id="rId16"/>
    <p:sldId id="282" r:id="rId17"/>
    <p:sldId id="276" r:id="rId18"/>
    <p:sldId id="285" r:id="rId19"/>
    <p:sldId id="277" r:id="rId20"/>
    <p:sldId id="262" r:id="rId21"/>
    <p:sldId id="263" r:id="rId22"/>
    <p:sldId id="278" r:id="rId23"/>
    <p:sldId id="260" r:id="rId24"/>
    <p:sldId id="283" r:id="rId25"/>
    <p:sldId id="279" r:id="rId26"/>
    <p:sldId id="280" r:id="rId27"/>
    <p:sldId id="286" r:id="rId28"/>
    <p:sldId id="281" r:id="rId29"/>
    <p:sldId id="2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AF3A-5686-448A-AE00-7C099C95D321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0E5D6-C1C0-4FF1-A716-9969C5FDD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2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0E5D6-C1C0-4FF1-A716-9969C5FDD7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BC5C457-0334-4460-9359-2BAC9D8F6C63}" type="datetimeFigureOut">
              <a:rPr lang="en-US" smtClean="0"/>
              <a:pPr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C2A136F-8BDB-4B1C-8D9D-2114A0DE7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933196(v=sql.80).aspx" TargetMode="External"/><Relationship Id="rId2" Type="http://schemas.openxmlformats.org/officeDocument/2006/relationships/hyperlink" Target="http://www.dotnetfunda.com/articles/article753-identity-columns-in-sql-server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basejournal.com/features/mssql/article.php/3931466/ObtainingIdentityColumnValuesinSQLServer.htm" TargetMode="External"/><Relationship Id="rId4" Type="http://schemas.openxmlformats.org/officeDocument/2006/relationships/hyperlink" Target="http://www.simple-talk.com/sql/t-sql-programming/identity-column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IDENTITY COLUMNS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33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Inserting Specific Identity Values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71546"/>
            <a:ext cx="7924800" cy="48577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SCENARIO 1 :    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SET IDENTITY_INSERT </a:t>
            </a:r>
            <a:r>
              <a:rPr lang="en-US" sz="2000" dirty="0" err="1" smtClean="0">
                <a:solidFill>
                  <a:srgbClr val="FFFF00"/>
                </a:solidFill>
              </a:rPr>
              <a:t>sample_tbl</a:t>
            </a:r>
            <a:r>
              <a:rPr lang="en-US" sz="2000" dirty="0" smtClean="0">
                <a:solidFill>
                  <a:srgbClr val="FFFF00"/>
                </a:solidFill>
              </a:rPr>
              <a:t> ON</a:t>
            </a:r>
            <a:br>
              <a:rPr lang="en-US" sz="2000" dirty="0" smtClean="0">
                <a:solidFill>
                  <a:srgbClr val="FFFF00"/>
                </a:solidFill>
              </a:rPr>
            </a:br>
            <a:r>
              <a:rPr lang="en-US" dirty="0" smtClean="0"/>
              <a:t>INSERT </a:t>
            </a:r>
            <a:r>
              <a:rPr lang="en-US" dirty="0" err="1" smtClean="0"/>
              <a:t>sample_tbl</a:t>
            </a:r>
            <a:r>
              <a:rPr lang="en-US" dirty="0" smtClean="0"/>
              <a:t> (id1,id2) </a:t>
            </a:r>
            <a:r>
              <a:rPr lang="en-US" sz="2000" dirty="0" smtClean="0">
                <a:solidFill>
                  <a:srgbClr val="FF0000"/>
                </a:solidFill>
              </a:rPr>
              <a:t>SELECT 2,2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IDENTITY_INSERT </a:t>
            </a:r>
            <a:r>
              <a:rPr lang="en-US" dirty="0" err="1" smtClean="0"/>
              <a:t>sample_tbl</a:t>
            </a:r>
            <a:r>
              <a:rPr lang="en-US" dirty="0" smtClean="0"/>
              <a:t> OFF</a:t>
            </a:r>
            <a:br>
              <a:rPr lang="en-US" dirty="0" smtClean="0"/>
            </a:br>
            <a:r>
              <a:rPr lang="en-US" dirty="0" smtClean="0"/>
              <a:t>SELECT * FROM </a:t>
            </a:r>
            <a:r>
              <a:rPr lang="en-US" dirty="0" err="1" smtClean="0"/>
              <a:t>sample_tbl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id1           id2</a:t>
            </a:r>
          </a:p>
          <a:p>
            <a:pPr>
              <a:buNone/>
            </a:pPr>
            <a:r>
              <a:rPr lang="en-US" dirty="0" smtClean="0"/>
              <a:t>       1              1</a:t>
            </a:r>
          </a:p>
          <a:p>
            <a:pPr>
              <a:buNone/>
            </a:pPr>
            <a:r>
              <a:rPr lang="en-US" dirty="0" smtClean="0"/>
              <a:t>       2              1</a:t>
            </a:r>
          </a:p>
          <a:p>
            <a:pPr>
              <a:buNone/>
            </a:pPr>
            <a:r>
              <a:rPr lang="en-US" dirty="0" smtClean="0"/>
              <a:t>       4              1</a:t>
            </a:r>
          </a:p>
          <a:p>
            <a:pPr>
              <a:buNone/>
            </a:pPr>
            <a:r>
              <a:rPr lang="en-US" dirty="0" smtClean="0"/>
              <a:t>       2              2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sz="1800" dirty="0" smtClean="0"/>
              <a:t>:   </a:t>
            </a:r>
            <a:r>
              <a:rPr lang="en-US" sz="2800" dirty="0" smtClean="0"/>
              <a:t>identity doesn't guarantee uniqueness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What has happened to the seed????????????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RESULT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7298"/>
            <a:ext cx="7924800" cy="521497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600" dirty="0" smtClean="0"/>
              <a:t>DBCC </a:t>
            </a:r>
            <a:r>
              <a:rPr lang="en-US" sz="2600" dirty="0" err="1" smtClean="0"/>
              <a:t>checkident</a:t>
            </a:r>
            <a:r>
              <a:rPr lang="en-US" sz="2600" dirty="0" smtClean="0"/>
              <a:t> (</a:t>
            </a:r>
            <a:r>
              <a:rPr lang="en-US" sz="2600" dirty="0" err="1" smtClean="0"/>
              <a:t>sample_tbl</a:t>
            </a:r>
            <a:r>
              <a:rPr lang="en-US" sz="26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Checking identity information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3300" dirty="0" smtClean="0">
                <a:solidFill>
                  <a:srgbClr val="FF0000"/>
                </a:solidFill>
              </a:rPr>
              <a:t>current identity value '4', current column value '4'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SCENARIO 2: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INSERT </a:t>
            </a:r>
            <a:r>
              <a:rPr lang="en-US" sz="2400" dirty="0" err="1" smtClean="0"/>
              <a:t>sample_tbl</a:t>
            </a:r>
            <a:r>
              <a:rPr lang="en-US" sz="2400" dirty="0" smtClean="0"/>
              <a:t> (id1,id2) SELECT </a:t>
            </a:r>
            <a:r>
              <a:rPr lang="en-US" sz="3300" dirty="0" smtClean="0">
                <a:solidFill>
                  <a:srgbClr val="FFFF00"/>
                </a:solidFill>
              </a:rPr>
              <a:t>10,3</a:t>
            </a:r>
            <a:endParaRPr lang="en-US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SELECT * FROM </a:t>
            </a:r>
            <a:r>
              <a:rPr lang="en-US" sz="2000" dirty="0" err="1" smtClean="0"/>
              <a:t>sample_tbl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id1           id2</a:t>
            </a:r>
          </a:p>
          <a:p>
            <a:pPr>
              <a:buNone/>
            </a:pPr>
            <a:r>
              <a:rPr lang="en-US" sz="2000" dirty="0" smtClean="0"/>
              <a:t>1               1</a:t>
            </a:r>
          </a:p>
          <a:p>
            <a:pPr>
              <a:buNone/>
            </a:pPr>
            <a:r>
              <a:rPr lang="en-US" sz="2000" dirty="0" smtClean="0"/>
              <a:t>2               1</a:t>
            </a:r>
          </a:p>
          <a:p>
            <a:pPr>
              <a:buNone/>
            </a:pPr>
            <a:r>
              <a:rPr lang="en-US" sz="2000" dirty="0" smtClean="0"/>
              <a:t>4               1</a:t>
            </a:r>
          </a:p>
          <a:p>
            <a:pPr>
              <a:buNone/>
            </a:pPr>
            <a:r>
              <a:rPr lang="en-US" sz="2000" dirty="0" smtClean="0"/>
              <a:t>2               2</a:t>
            </a:r>
          </a:p>
          <a:p>
            <a:pPr>
              <a:buNone/>
            </a:pPr>
            <a:r>
              <a:rPr lang="en-US" sz="2000" dirty="0" smtClean="0"/>
              <a:t>10             3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RESULT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900634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DBCC </a:t>
            </a:r>
            <a:r>
              <a:rPr lang="en-US" sz="2400" dirty="0" err="1" smtClean="0"/>
              <a:t>checkident</a:t>
            </a:r>
            <a:r>
              <a:rPr lang="en-US" sz="2400" dirty="0" smtClean="0"/>
              <a:t> (</a:t>
            </a:r>
            <a:r>
              <a:rPr lang="en-US" sz="2400" dirty="0" err="1" smtClean="0"/>
              <a:t>sample_tbl</a:t>
            </a:r>
            <a:r>
              <a:rPr lang="en-US" sz="1800" dirty="0" smtClean="0"/>
              <a:t>)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Checking identity information: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sz="2800" dirty="0" smtClean="0">
                <a:solidFill>
                  <a:srgbClr val="FF0000"/>
                </a:solidFill>
              </a:rPr>
              <a:t>current identity value '10', current column value '10‘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   This time the seed is updated </a:t>
            </a:r>
          </a:p>
          <a:p>
            <a:pPr>
              <a:buNone/>
            </a:pPr>
            <a:r>
              <a:rPr lang="en-US" sz="2400" dirty="0" smtClean="0"/>
              <a:t>   Reason:</a:t>
            </a:r>
          </a:p>
          <a:p>
            <a:pPr>
              <a:buNone/>
            </a:pPr>
            <a:r>
              <a:rPr lang="en-US" sz="2400" dirty="0" smtClean="0"/>
              <a:t>   The value we inserted was </a:t>
            </a:r>
            <a:r>
              <a:rPr lang="en-US" sz="2400" dirty="0" smtClean="0">
                <a:solidFill>
                  <a:srgbClr val="FFFF00"/>
                </a:solidFill>
              </a:rPr>
              <a:t>higher than the current seed</a:t>
            </a: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800" dirty="0" smtClean="0"/>
              <a:t>What happens if the step is negative??????????</a:t>
            </a:r>
            <a:endParaRPr lang="en-US" sz="2400" dirty="0" smtClean="0"/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48614" cy="865230"/>
          </a:xfrm>
        </p:spPr>
        <p:txBody>
          <a:bodyPr/>
          <a:lstStyle/>
          <a:p>
            <a:pPr algn="ctr"/>
            <a:r>
              <a:rPr lang="en-US" sz="3600" dirty="0" smtClean="0"/>
              <a:t>NEGATIVE VALUE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85860"/>
            <a:ext cx="7924800" cy="535785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900" dirty="0" smtClean="0"/>
              <a:t> id1           id2</a:t>
            </a:r>
          </a:p>
          <a:p>
            <a:pPr>
              <a:buNone/>
            </a:pPr>
            <a:r>
              <a:rPr lang="en-US" sz="1900" dirty="0" smtClean="0"/>
              <a:t> 1              1</a:t>
            </a:r>
          </a:p>
          <a:p>
            <a:pPr>
              <a:buNone/>
            </a:pPr>
            <a:r>
              <a:rPr lang="en-US" sz="1900" dirty="0" smtClean="0"/>
              <a:t>-2              1</a:t>
            </a:r>
          </a:p>
          <a:p>
            <a:pPr>
              <a:buNone/>
            </a:pPr>
            <a:r>
              <a:rPr lang="en-US" sz="1900" dirty="0" smtClean="0"/>
              <a:t>-5              1 </a:t>
            </a:r>
          </a:p>
          <a:p>
            <a:pPr>
              <a:buNone/>
            </a:pPr>
            <a:r>
              <a:rPr lang="en-US" sz="1900" dirty="0" smtClean="0"/>
              <a:t>Checking identity information: </a:t>
            </a:r>
            <a:r>
              <a:rPr lang="en-US" sz="2200" dirty="0" smtClean="0">
                <a:solidFill>
                  <a:srgbClr val="FFFF00"/>
                </a:solidFill>
              </a:rPr>
              <a:t>current identity value '-5', current column value '-5‘</a:t>
            </a:r>
            <a:endParaRPr lang="en-US" sz="19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900" dirty="0" smtClean="0"/>
              <a:t>INSERT </a:t>
            </a:r>
            <a:r>
              <a:rPr lang="en-US" sz="1900" dirty="0" err="1" smtClean="0"/>
              <a:t>sample_tbl</a:t>
            </a:r>
            <a:r>
              <a:rPr lang="en-US" sz="1900" dirty="0" smtClean="0"/>
              <a:t> (id1,id2) SELECT </a:t>
            </a:r>
            <a:r>
              <a:rPr lang="en-US" sz="2400" dirty="0" smtClean="0">
                <a:solidFill>
                  <a:srgbClr val="FF0000"/>
                </a:solidFill>
              </a:rPr>
              <a:t>-8,2</a:t>
            </a:r>
            <a:r>
              <a:rPr lang="en-US" sz="1900" dirty="0" smtClean="0"/>
              <a:t/>
            </a:r>
            <a:br>
              <a:rPr lang="en-US" sz="1900" dirty="0" smtClean="0"/>
            </a:b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id1           id2</a:t>
            </a:r>
          </a:p>
          <a:p>
            <a:pPr>
              <a:buNone/>
            </a:pPr>
            <a:r>
              <a:rPr lang="en-US" sz="1900" dirty="0" smtClean="0"/>
              <a:t>1              1</a:t>
            </a:r>
          </a:p>
          <a:p>
            <a:pPr>
              <a:buNone/>
            </a:pPr>
            <a:r>
              <a:rPr lang="en-US" sz="1900" dirty="0" smtClean="0"/>
              <a:t>-2             1</a:t>
            </a:r>
          </a:p>
          <a:p>
            <a:pPr>
              <a:buNone/>
            </a:pPr>
            <a:r>
              <a:rPr lang="en-US" sz="1900" dirty="0" smtClean="0"/>
              <a:t>-5             1</a:t>
            </a:r>
          </a:p>
          <a:p>
            <a:pPr>
              <a:buNone/>
            </a:pPr>
            <a:r>
              <a:rPr lang="en-US" sz="1900" dirty="0" smtClean="0"/>
              <a:t>-8             2</a:t>
            </a:r>
          </a:p>
          <a:p>
            <a:pPr>
              <a:buNone/>
            </a:pPr>
            <a:r>
              <a:rPr lang="en-US" sz="1900" dirty="0" smtClean="0"/>
              <a:t>Checking identity information</a:t>
            </a:r>
            <a:r>
              <a:rPr lang="en-US" sz="2200" dirty="0" smtClean="0">
                <a:solidFill>
                  <a:srgbClr val="FF0000"/>
                </a:solidFill>
              </a:rPr>
              <a:t>: current identity value '-8', current column value '-8'.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INSERT </a:t>
            </a:r>
            <a:r>
              <a:rPr lang="en-US" sz="2200" dirty="0" err="1"/>
              <a:t>sample_tbl</a:t>
            </a:r>
            <a:r>
              <a:rPr lang="en-US" sz="2200" dirty="0"/>
              <a:t> (id1,id2) </a:t>
            </a:r>
            <a:r>
              <a:rPr lang="en-US" sz="2600" dirty="0">
                <a:solidFill>
                  <a:srgbClr val="FF0000"/>
                </a:solidFill>
              </a:rPr>
              <a:t>SELECT -</a:t>
            </a:r>
            <a:r>
              <a:rPr lang="en-US" sz="2600" dirty="0" smtClean="0">
                <a:solidFill>
                  <a:srgbClr val="FF0000"/>
                </a:solidFill>
              </a:rPr>
              <a:t>1,2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900" dirty="0" smtClean="0"/>
              <a:t>id1</a:t>
            </a:r>
            <a:r>
              <a:rPr lang="en-US" sz="1900" dirty="0"/>
              <a:t>	id2</a:t>
            </a:r>
          </a:p>
          <a:p>
            <a:pPr marL="0" indent="0">
              <a:buNone/>
            </a:pPr>
            <a:r>
              <a:rPr lang="en-US" sz="1900" dirty="0"/>
              <a:t>1	1</a:t>
            </a:r>
          </a:p>
          <a:p>
            <a:pPr marL="0" indent="0">
              <a:buNone/>
            </a:pPr>
            <a:r>
              <a:rPr lang="en-US" sz="1900" dirty="0"/>
              <a:t>-2	1</a:t>
            </a:r>
          </a:p>
          <a:p>
            <a:pPr marL="0" indent="0">
              <a:buNone/>
            </a:pPr>
            <a:r>
              <a:rPr lang="en-US" sz="1900" dirty="0"/>
              <a:t>-5	1</a:t>
            </a:r>
          </a:p>
          <a:p>
            <a:pPr marL="0" indent="0">
              <a:buNone/>
            </a:pPr>
            <a:r>
              <a:rPr lang="en-US" sz="1900" dirty="0"/>
              <a:t>-8	2</a:t>
            </a:r>
          </a:p>
          <a:p>
            <a:pPr marL="0" indent="0">
              <a:buNone/>
            </a:pPr>
            <a:r>
              <a:rPr lang="en-US" sz="1900" dirty="0"/>
              <a:t>-1	</a:t>
            </a:r>
            <a:r>
              <a:rPr lang="en-US" sz="1900" dirty="0" smtClean="0"/>
              <a:t>2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500" dirty="0"/>
              <a:t>Checking identity information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current identity value '-8', current column value '-8'.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081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84784"/>
            <a:ext cx="7924800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INSERT </a:t>
            </a:r>
            <a:r>
              <a:rPr lang="en-US" sz="2000" dirty="0" err="1"/>
              <a:t>sample_tbl</a:t>
            </a:r>
            <a:r>
              <a:rPr lang="en-US" sz="2000" dirty="0"/>
              <a:t> (id1,id2) </a:t>
            </a:r>
            <a:r>
              <a:rPr lang="en-US" sz="2400" dirty="0">
                <a:solidFill>
                  <a:srgbClr val="FF0000"/>
                </a:solidFill>
              </a:rPr>
              <a:t>SELECT -</a:t>
            </a:r>
            <a:r>
              <a:rPr lang="en-US" sz="2400" dirty="0" smtClean="0">
                <a:solidFill>
                  <a:srgbClr val="FF0000"/>
                </a:solidFill>
              </a:rPr>
              <a:t>10,2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id1	id2</a:t>
            </a:r>
          </a:p>
          <a:p>
            <a:pPr marL="0" indent="0">
              <a:buNone/>
            </a:pPr>
            <a:r>
              <a:rPr lang="en-US" dirty="0"/>
              <a:t>1	1</a:t>
            </a:r>
          </a:p>
          <a:p>
            <a:pPr marL="0" indent="0">
              <a:buNone/>
            </a:pPr>
            <a:r>
              <a:rPr lang="en-US" dirty="0"/>
              <a:t>-2	1</a:t>
            </a:r>
          </a:p>
          <a:p>
            <a:pPr marL="0" indent="0">
              <a:buNone/>
            </a:pPr>
            <a:r>
              <a:rPr lang="en-US" dirty="0"/>
              <a:t>-5	1</a:t>
            </a:r>
          </a:p>
          <a:p>
            <a:pPr marL="0" indent="0">
              <a:buNone/>
            </a:pPr>
            <a:r>
              <a:rPr lang="en-US" dirty="0"/>
              <a:t>-8	2</a:t>
            </a:r>
          </a:p>
          <a:p>
            <a:pPr marL="0" indent="0">
              <a:buNone/>
            </a:pPr>
            <a:r>
              <a:rPr lang="en-US" dirty="0"/>
              <a:t>-1	2</a:t>
            </a:r>
          </a:p>
          <a:p>
            <a:pPr marL="0" indent="0">
              <a:buNone/>
            </a:pPr>
            <a:r>
              <a:rPr lang="en-US" dirty="0"/>
              <a:t>-10	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/>
              <a:t>identity information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current identity value '-10', current column value '-10'.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5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effectLst/>
              </a:rPr>
              <a:t>RESET IDENTITY COLUMN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7000" dirty="0" smtClean="0"/>
              <a:t>To modify the current identity value for the specified table.</a:t>
            </a:r>
          </a:p>
          <a:p>
            <a:pPr marL="0" indent="0">
              <a:buNone/>
            </a:pPr>
            <a:endParaRPr lang="en-US" sz="7000" dirty="0" smtClean="0"/>
          </a:p>
          <a:p>
            <a:pPr marL="0" indent="0">
              <a:buNone/>
            </a:pPr>
            <a:r>
              <a:rPr lang="en-US" sz="7000" dirty="0" smtClean="0">
                <a:effectLst/>
              </a:rPr>
              <a:t>Syntax:</a:t>
            </a:r>
            <a:br>
              <a:rPr lang="en-US" sz="7000" dirty="0" smtClean="0">
                <a:effectLst/>
              </a:rPr>
            </a:br>
            <a:r>
              <a:rPr lang="en-US" sz="7000" dirty="0" smtClean="0">
                <a:effectLst/>
              </a:rPr>
              <a:t/>
            </a:r>
            <a:br>
              <a:rPr lang="en-US" sz="7000" dirty="0" smtClean="0">
                <a:effectLst/>
              </a:rPr>
            </a:br>
            <a:r>
              <a:rPr lang="en-US" sz="7000" i="1" dirty="0" smtClean="0">
                <a:effectLst/>
              </a:rPr>
              <a:t>DBCC CHECKIDENT('&lt;</a:t>
            </a:r>
            <a:r>
              <a:rPr lang="en-US" sz="7000" i="1" dirty="0" err="1" smtClean="0">
                <a:effectLst/>
              </a:rPr>
              <a:t>tablename</a:t>
            </a:r>
            <a:r>
              <a:rPr lang="en-US" sz="7000" i="1" dirty="0" smtClean="0">
                <a:effectLst/>
              </a:rPr>
              <a:t>&gt;', RESEED, 0)</a:t>
            </a:r>
          </a:p>
          <a:p>
            <a:pPr marL="0" indent="0">
              <a:buNone/>
            </a:pPr>
            <a:endParaRPr lang="en-US" sz="7000" dirty="0" smtClean="0"/>
          </a:p>
          <a:p>
            <a:pPr marL="0" indent="0">
              <a:buNone/>
            </a:pPr>
            <a:r>
              <a:rPr lang="en-US" sz="7000" dirty="0" smtClean="0"/>
              <a:t>where</a:t>
            </a:r>
            <a:endParaRPr lang="en-US" sz="7000" dirty="0"/>
          </a:p>
          <a:p>
            <a:pPr marL="0" indent="0">
              <a:buNone/>
            </a:pPr>
            <a:r>
              <a:rPr lang="en-US" sz="7000" dirty="0" smtClean="0">
                <a:effectLst/>
              </a:rPr>
              <a:t>	‘RESEED’ </a:t>
            </a:r>
            <a:r>
              <a:rPr lang="en-US" sz="7000" dirty="0" smtClean="0"/>
              <a:t>Specifies that the current identity value should be corrected.</a:t>
            </a:r>
          </a:p>
          <a:p>
            <a:pPr marL="0" indent="0">
              <a:buNone/>
            </a:pPr>
            <a:r>
              <a:rPr lang="en-US" sz="3600" dirty="0" smtClean="0">
                <a:effectLst/>
              </a:rPr>
              <a:t> </a:t>
            </a:r>
            <a:r>
              <a:rPr lang="en-US" sz="3600" b="1" i="1" dirty="0" smtClean="0">
                <a:effectLst/>
              </a:rPr>
              <a:t/>
            </a:r>
            <a:br>
              <a:rPr lang="en-US" sz="3600" b="1" i="1" dirty="0" smtClean="0">
                <a:effectLst/>
              </a:rPr>
            </a:br>
            <a:endParaRPr lang="en-US" sz="3600" b="1" i="1" dirty="0" smtClean="0">
              <a:effectLst/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11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Changing The Current Seed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28670"/>
            <a:ext cx="7924800" cy="55721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   CREATE TABLE </a:t>
            </a:r>
            <a:r>
              <a:rPr lang="en-US" dirty="0" err="1" smtClean="0"/>
              <a:t>sample_tbl</a:t>
            </a:r>
            <a:r>
              <a:rPr lang="en-US" dirty="0" smtClean="0"/>
              <a:t> (id1 INT IDENTITY (5,2), id2 INT)</a:t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err="1" smtClean="0"/>
              <a:t>sample_tbl</a:t>
            </a:r>
            <a:r>
              <a:rPr lang="en-US" dirty="0" smtClean="0"/>
              <a:t> (id2) SELECT 1</a:t>
            </a:r>
            <a:br>
              <a:rPr lang="en-US" dirty="0" smtClean="0"/>
            </a:br>
            <a:r>
              <a:rPr lang="en-US" sz="1800" dirty="0" smtClean="0"/>
              <a:t>INSERT</a:t>
            </a:r>
            <a:r>
              <a:rPr lang="en-US" dirty="0" smtClean="0"/>
              <a:t> </a:t>
            </a:r>
            <a:r>
              <a:rPr lang="en-US" dirty="0" err="1" smtClean="0"/>
              <a:t>sample_tbl</a:t>
            </a:r>
            <a:r>
              <a:rPr lang="en-US" dirty="0" smtClean="0"/>
              <a:t> (id2) SELECT 1</a:t>
            </a:r>
            <a:br>
              <a:rPr lang="en-US" dirty="0" smtClean="0"/>
            </a:br>
            <a:r>
              <a:rPr lang="en-US" dirty="0" smtClean="0"/>
              <a:t>SELECT * FROM </a:t>
            </a:r>
            <a:r>
              <a:rPr lang="en-US" dirty="0" err="1" smtClean="0"/>
              <a:t>sample_tbl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id1           id2</a:t>
            </a:r>
          </a:p>
          <a:p>
            <a:pPr>
              <a:buNone/>
            </a:pPr>
            <a:r>
              <a:rPr lang="en-US" dirty="0" smtClean="0"/>
              <a:t>5               1</a:t>
            </a:r>
          </a:p>
          <a:p>
            <a:pPr>
              <a:buNone/>
            </a:pPr>
            <a:r>
              <a:rPr lang="en-US" dirty="0" smtClean="0"/>
              <a:t>7               1</a:t>
            </a:r>
          </a:p>
          <a:p>
            <a:pPr>
              <a:buNone/>
            </a:pPr>
            <a:r>
              <a:rPr lang="en-US" dirty="0" smtClean="0"/>
              <a:t> DBCC </a:t>
            </a:r>
            <a:r>
              <a:rPr lang="en-US" dirty="0" err="1" smtClean="0"/>
              <a:t>checkident</a:t>
            </a:r>
            <a:r>
              <a:rPr lang="en-US" dirty="0" smtClean="0"/>
              <a:t>(</a:t>
            </a:r>
            <a:r>
              <a:rPr lang="en-US" dirty="0" err="1" smtClean="0"/>
              <a:t>sample_tbl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Checking identity information: </a:t>
            </a:r>
            <a:r>
              <a:rPr lang="en-US" sz="2000" dirty="0" smtClean="0">
                <a:solidFill>
                  <a:srgbClr val="FF0000"/>
                </a:solidFill>
              </a:rPr>
              <a:t>current identity value '7', current column value '7'.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DBCC </a:t>
            </a:r>
            <a:r>
              <a:rPr lang="en-US" sz="2400" dirty="0" err="1" smtClean="0">
                <a:solidFill>
                  <a:srgbClr val="FFFF00"/>
                </a:solidFill>
              </a:rPr>
              <a:t>checkident</a:t>
            </a:r>
            <a:r>
              <a:rPr lang="en-US" sz="2400" dirty="0" smtClean="0">
                <a:solidFill>
                  <a:srgbClr val="FFFF00"/>
                </a:solidFill>
              </a:rPr>
              <a:t>(#d, reseed, 2) </a:t>
            </a:r>
          </a:p>
          <a:p>
            <a:pPr>
              <a:buNone/>
            </a:pPr>
            <a:r>
              <a:rPr lang="en-US" dirty="0" smtClean="0"/>
              <a:t>Checking identity information: </a:t>
            </a:r>
            <a:r>
              <a:rPr lang="en-US" sz="2000" dirty="0" smtClean="0">
                <a:solidFill>
                  <a:srgbClr val="FF0000"/>
                </a:solidFill>
              </a:rPr>
              <a:t>current identity value '7', current column value '2'.</a:t>
            </a:r>
          </a:p>
          <a:p>
            <a:pPr>
              <a:buNone/>
            </a:pPr>
            <a:r>
              <a:rPr lang="en-US" dirty="0" smtClean="0"/>
              <a:t>INSERT </a:t>
            </a:r>
            <a:r>
              <a:rPr lang="en-US" dirty="0" err="1" smtClean="0"/>
              <a:t>sample_tbl</a:t>
            </a:r>
            <a:r>
              <a:rPr lang="en-US" dirty="0" smtClean="0"/>
              <a:t> (id2) SELECT 2</a:t>
            </a:r>
          </a:p>
          <a:p>
            <a:pPr>
              <a:buNone/>
            </a:pPr>
            <a:r>
              <a:rPr lang="en-US" sz="1900" dirty="0" smtClean="0"/>
              <a:t>id1           id2</a:t>
            </a:r>
          </a:p>
          <a:p>
            <a:pPr>
              <a:buNone/>
            </a:pPr>
            <a:r>
              <a:rPr lang="en-US" sz="1900" dirty="0" smtClean="0"/>
              <a:t>5              1</a:t>
            </a:r>
          </a:p>
          <a:p>
            <a:pPr>
              <a:buNone/>
            </a:pPr>
            <a:r>
              <a:rPr lang="en-US" sz="1900" dirty="0" smtClean="0"/>
              <a:t>7              1</a:t>
            </a:r>
          </a:p>
          <a:p>
            <a:pPr>
              <a:buNone/>
            </a:pPr>
            <a:r>
              <a:rPr lang="en-US" sz="1900" dirty="0" smtClean="0"/>
              <a:t>4              2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96908"/>
          </a:xfrm>
        </p:spPr>
        <p:txBody>
          <a:bodyPr/>
          <a:lstStyle/>
          <a:p>
            <a:pPr algn="ctr"/>
            <a:r>
              <a:rPr lang="en-US" sz="3600" dirty="0" smtClean="0"/>
              <a:t>Example </a:t>
            </a:r>
            <a:r>
              <a:rPr lang="en-US" sz="3600" dirty="0" err="1" smtClean="0"/>
              <a:t>withTRUNCATE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14422"/>
            <a:ext cx="7924800" cy="51435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5900" dirty="0" smtClean="0"/>
              <a:t>Create Table with Seed Identity = 11</a:t>
            </a:r>
          </a:p>
          <a:p>
            <a:pPr>
              <a:buNone/>
            </a:pPr>
            <a:r>
              <a:rPr lang="en-US" sz="5900" dirty="0" smtClean="0"/>
              <a:t>     Insert Value and Check Seed</a:t>
            </a:r>
          </a:p>
          <a:p>
            <a:pPr>
              <a:buNone/>
            </a:pPr>
            <a:r>
              <a:rPr lang="en-US" sz="5900" dirty="0" smtClean="0"/>
              <a:t>     Output will be 11</a:t>
            </a:r>
          </a:p>
          <a:p>
            <a:pPr>
              <a:buFont typeface="Wingdings" pitchFamily="2" charset="2"/>
              <a:buChar char="Ø"/>
            </a:pPr>
            <a:r>
              <a:rPr lang="en-US" sz="5900" dirty="0" smtClean="0">
                <a:solidFill>
                  <a:srgbClr val="FF0000"/>
                </a:solidFill>
              </a:rPr>
              <a:t>Reseed it to 1</a:t>
            </a:r>
          </a:p>
          <a:p>
            <a:pPr>
              <a:buNone/>
            </a:pPr>
            <a:r>
              <a:rPr lang="en-US" sz="5900" dirty="0" smtClean="0"/>
              <a:t>    Insert Value and Check Seed </a:t>
            </a:r>
          </a:p>
          <a:p>
            <a:pPr>
              <a:buNone/>
            </a:pPr>
            <a:r>
              <a:rPr lang="en-US" sz="5900" dirty="0" smtClean="0"/>
              <a:t>    Output will be 2</a:t>
            </a:r>
          </a:p>
          <a:p>
            <a:pPr>
              <a:buFont typeface="Wingdings" pitchFamily="2" charset="2"/>
              <a:buChar char="Ø"/>
            </a:pPr>
            <a:r>
              <a:rPr lang="en-US" sz="5900" dirty="0" smtClean="0">
                <a:solidFill>
                  <a:srgbClr val="FF0000"/>
                </a:solidFill>
              </a:rPr>
              <a:t>TRUNCATE Table</a:t>
            </a:r>
          </a:p>
          <a:p>
            <a:pPr>
              <a:buNone/>
            </a:pPr>
            <a:r>
              <a:rPr lang="en-US" sz="5900" dirty="0" smtClean="0"/>
              <a:t>     Insert Value and Check Seed </a:t>
            </a:r>
          </a:p>
          <a:p>
            <a:pPr>
              <a:buNone/>
            </a:pPr>
            <a:r>
              <a:rPr lang="en-US" sz="5900" dirty="0" smtClean="0"/>
              <a:t>     Output will be 11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46"/>
          </a:xfrm>
        </p:spPr>
        <p:txBody>
          <a:bodyPr/>
          <a:lstStyle/>
          <a:p>
            <a:pPr algn="ctr"/>
            <a:r>
              <a:rPr lang="en-US" sz="4000" dirty="0" smtClean="0"/>
              <a:t>TO FIND THE IDENTITY VALUE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142984"/>
            <a:ext cx="7924800" cy="528641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scope_identity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ident_current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@@identity</a:t>
            </a:r>
          </a:p>
          <a:p>
            <a:r>
              <a:rPr lang="en-US" sz="2800" dirty="0" smtClean="0"/>
              <a:t>@@IDENTITY will return the last identity value generated in any table in the current session not limited to scope.</a:t>
            </a:r>
          </a:p>
          <a:p>
            <a:r>
              <a:rPr lang="en-US" sz="2800" dirty="0" smtClean="0"/>
              <a:t>SCOPE_IDENTITY will return the last identity value generated in any table in the current session but limited to scope.</a:t>
            </a:r>
          </a:p>
          <a:p>
            <a:r>
              <a:rPr lang="en-US" sz="2800" dirty="0" smtClean="0"/>
              <a:t>IDENT_CURRENT returns the identity value generated for a specific table in any session (not limited by scope and session)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13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How to identify the current seed.</a:t>
            </a:r>
          </a:p>
          <a:p>
            <a:r>
              <a:rPr lang="en-US" sz="2400" dirty="0" smtClean="0"/>
              <a:t>How to set the identity value explicitly</a:t>
            </a:r>
          </a:p>
          <a:p>
            <a:r>
              <a:rPr lang="en-US" sz="2400" dirty="0" smtClean="0"/>
              <a:t>How to reset the current identity column</a:t>
            </a:r>
          </a:p>
          <a:p>
            <a:r>
              <a:rPr lang="en-US" sz="2400" dirty="0" smtClean="0"/>
              <a:t>How to find the identity value</a:t>
            </a:r>
          </a:p>
          <a:p>
            <a:r>
              <a:rPr lang="en-US" sz="2400" dirty="0" smtClean="0"/>
              <a:t>Different ways to add an identity column</a:t>
            </a:r>
          </a:p>
          <a:p>
            <a:r>
              <a:rPr lang="en-US" sz="2400" dirty="0" smtClean="0"/>
              <a:t>How to detect the identity columns and properties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1143000"/>
          </a:xfrm>
        </p:spPr>
        <p:txBody>
          <a:bodyPr/>
          <a:lstStyle/>
          <a:p>
            <a:pPr algn="ctr"/>
            <a:r>
              <a:rPr lang="en-US" sz="4400" dirty="0" smtClean="0"/>
              <a:t>@@IDENTITY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3022" y="1524000"/>
            <a:ext cx="89916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Session 1					Session 2</a:t>
            </a:r>
          </a:p>
          <a:p>
            <a:pPr marL="0" indent="0">
              <a:buNone/>
            </a:pPr>
            <a:r>
              <a:rPr lang="en-US" sz="2800" i="1" dirty="0" smtClean="0"/>
              <a:t>Insert </a:t>
            </a:r>
            <a:r>
              <a:rPr lang="en-US" sz="2800" i="1" dirty="0" err="1" smtClean="0"/>
              <a:t>tbl</a:t>
            </a:r>
            <a:r>
              <a:rPr lang="en-US" sz="2800" i="1" dirty="0" smtClean="0"/>
              <a:t>(name) select ‘hi’ 		Insert </a:t>
            </a:r>
            <a:r>
              <a:rPr lang="en-US" sz="2800" i="1" dirty="0" err="1" smtClean="0"/>
              <a:t>tbl</a:t>
            </a:r>
            <a:r>
              <a:rPr lang="en-US" sz="2800" i="1" dirty="0" smtClean="0"/>
              <a:t>(name) select ‘bye’      </a:t>
            </a:r>
          </a:p>
          <a:p>
            <a:pPr marL="0" indent="0">
              <a:buNone/>
            </a:pPr>
            <a:r>
              <a:rPr lang="en-US" sz="2400" dirty="0" smtClean="0"/>
              <a:t>Select @@IDENTITY			Select @@IDENTITY</a:t>
            </a:r>
          </a:p>
          <a:p>
            <a:pPr marL="0" indent="0">
              <a:buNone/>
            </a:pPr>
            <a:r>
              <a:rPr lang="en-US" sz="2400" dirty="0" smtClean="0"/>
              <a:t>o/p: 1 					o/p: 2</a:t>
            </a:r>
          </a:p>
          <a:p>
            <a:pPr marL="0" indent="0">
              <a:buNone/>
            </a:pPr>
            <a:r>
              <a:rPr lang="en-US" sz="2400" dirty="0" smtClean="0"/>
              <a:t>Select @@IDENTITY</a:t>
            </a:r>
          </a:p>
          <a:p>
            <a:pPr marL="0" indent="0">
              <a:buNone/>
            </a:pPr>
            <a:r>
              <a:rPr lang="en-US" sz="2400" dirty="0" smtClean="0"/>
              <a:t>o/p: 1</a:t>
            </a:r>
          </a:p>
        </p:txBody>
      </p:sp>
    </p:spTree>
    <p:extLst>
      <p:ext uri="{BB962C8B-B14F-4D97-AF65-F5344CB8AC3E}">
        <p14:creationId xmlns:p14="http://schemas.microsoft.com/office/powerpoint/2010/main" val="10610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SCOPE_IDENTITY()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600200"/>
            <a:ext cx="89154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Session 1					Session 2</a:t>
            </a:r>
          </a:p>
          <a:p>
            <a:pPr marL="0" indent="0">
              <a:buNone/>
            </a:pPr>
            <a:r>
              <a:rPr lang="en-US" sz="2800" i="1" dirty="0" smtClean="0"/>
              <a:t>Insert </a:t>
            </a:r>
            <a:r>
              <a:rPr lang="en-US" sz="2800" i="1" dirty="0" err="1" smtClean="0"/>
              <a:t>tbl</a:t>
            </a:r>
            <a:r>
              <a:rPr lang="en-US" sz="2800" i="1" dirty="0" smtClean="0"/>
              <a:t>(name) select ‘hi’ 		Insert </a:t>
            </a:r>
            <a:r>
              <a:rPr lang="en-US" sz="2800" i="1" dirty="0" err="1" smtClean="0"/>
              <a:t>tbl</a:t>
            </a:r>
            <a:r>
              <a:rPr lang="en-US" sz="2800" i="1" dirty="0" smtClean="0"/>
              <a:t>(name) select ‘bye’      </a:t>
            </a:r>
          </a:p>
          <a:p>
            <a:pPr marL="0" indent="0">
              <a:buNone/>
            </a:pPr>
            <a:r>
              <a:rPr lang="en-US" sz="2400" dirty="0" smtClean="0"/>
              <a:t>Select SCOPE_IDENTITY()		Select SCOPE_IDENTITY()</a:t>
            </a:r>
          </a:p>
          <a:p>
            <a:pPr marL="0" indent="0">
              <a:buNone/>
            </a:pPr>
            <a:r>
              <a:rPr lang="en-US" sz="2400" dirty="0" smtClean="0"/>
              <a:t>o/p: 1 					o/p: 2</a:t>
            </a:r>
          </a:p>
          <a:p>
            <a:pPr marL="0" indent="0">
              <a:buNone/>
            </a:pPr>
            <a:r>
              <a:rPr lang="en-US" sz="2400" dirty="0" smtClean="0"/>
              <a:t>Select SCOPE_IDENTITY()</a:t>
            </a:r>
          </a:p>
          <a:p>
            <a:pPr marL="0" indent="0">
              <a:buNone/>
            </a:pPr>
            <a:r>
              <a:rPr lang="en-US" sz="2400" dirty="0" smtClean="0"/>
              <a:t>o/p: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6148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</a:t>
            </a:r>
            <a:r>
              <a:rPr lang="en-US" sz="1800" dirty="0" smtClean="0"/>
              <a:t>CREATE TABLE </a:t>
            </a:r>
            <a:r>
              <a:rPr lang="en-US" sz="1800" dirty="0" err="1" smtClean="0"/>
              <a:t>sample_tbl</a:t>
            </a:r>
            <a:r>
              <a:rPr lang="en-US" sz="1800" dirty="0" smtClean="0"/>
              <a:t> (id1 INT IDENTITY(5,1), id2 INT)</a:t>
            </a:r>
            <a:br>
              <a:rPr lang="en-US" sz="1800" dirty="0" smtClean="0"/>
            </a:br>
            <a:r>
              <a:rPr lang="en-US" sz="1800" dirty="0" smtClean="0"/>
              <a:t>INSERT </a:t>
            </a:r>
            <a:r>
              <a:rPr lang="en-US" sz="1800" dirty="0" err="1" smtClean="0"/>
              <a:t>sample_tbl</a:t>
            </a:r>
            <a:r>
              <a:rPr lang="en-US" sz="1800" dirty="0" smtClean="0"/>
              <a:t> (id2) SELECT 1</a:t>
            </a:r>
            <a:br>
              <a:rPr lang="en-US" sz="1800" dirty="0" smtClean="0"/>
            </a:br>
            <a:r>
              <a:rPr lang="en-US" sz="1800" dirty="0" smtClean="0"/>
              <a:t>SELECT </a:t>
            </a:r>
            <a:r>
              <a:rPr lang="en-US" sz="1800" dirty="0" smtClean="0">
                <a:solidFill>
                  <a:srgbClr val="FF0000"/>
                </a:solidFill>
              </a:rPr>
              <a:t>SCOPE_IDENTITY() </a:t>
            </a:r>
            <a:r>
              <a:rPr lang="en-US" sz="1800" dirty="0" smtClean="0"/>
              <a:t>FROM </a:t>
            </a:r>
            <a:r>
              <a:rPr lang="en-US" sz="1800" dirty="0" err="1" smtClean="0"/>
              <a:t>sample_tbl</a:t>
            </a:r>
            <a:r>
              <a:rPr lang="en-US" sz="1800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Output: 5</a:t>
            </a: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err="1" smtClean="0">
                <a:solidFill>
                  <a:srgbClr val="FF0000"/>
                </a:solidFill>
              </a:rPr>
              <a:t>scope_identity</a:t>
            </a:r>
            <a:r>
              <a:rPr lang="en-US" sz="2800" dirty="0" smtClean="0">
                <a:solidFill>
                  <a:srgbClr val="FF0000"/>
                </a:solidFill>
              </a:rPr>
              <a:t> also returns the value after a rollback</a:t>
            </a:r>
            <a:endParaRPr lang="en-US" sz="28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</a:t>
            </a:r>
            <a:r>
              <a:rPr lang="en-US" sz="2400" dirty="0" smtClean="0"/>
              <a:t> </a:t>
            </a:r>
            <a:r>
              <a:rPr lang="en-US" sz="2000" dirty="0" smtClean="0"/>
              <a:t>BEGIN TRAN</a:t>
            </a:r>
            <a:br>
              <a:rPr lang="en-US" sz="2000" dirty="0" smtClean="0"/>
            </a:br>
            <a:r>
              <a:rPr lang="en-US" sz="2000" dirty="0" smtClean="0"/>
              <a:t>INSERT </a:t>
            </a:r>
            <a:r>
              <a:rPr lang="en-US" sz="2000" dirty="0" err="1" smtClean="0"/>
              <a:t>sample_tbl</a:t>
            </a:r>
            <a:r>
              <a:rPr lang="en-US" sz="2000" dirty="0" smtClean="0"/>
              <a:t> (id2) SELECT 1</a:t>
            </a:r>
            <a:br>
              <a:rPr lang="en-US" sz="2000" dirty="0" smtClean="0"/>
            </a:br>
            <a:r>
              <a:rPr lang="en-US" sz="2000" dirty="0" smtClean="0"/>
              <a:t>ROLLBACK TRAN</a:t>
            </a:r>
            <a:br>
              <a:rPr lang="en-US" sz="2000" dirty="0" smtClean="0"/>
            </a:br>
            <a:r>
              <a:rPr lang="en-US" sz="2000" dirty="0" smtClean="0"/>
              <a:t>SELECT SCOPE_IDENTITY() FROM </a:t>
            </a:r>
            <a:r>
              <a:rPr lang="en-US" sz="2000" dirty="0" err="1" smtClean="0"/>
              <a:t>sample_tbl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Output: 6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IDENT_CURRENT()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675356"/>
            <a:ext cx="9144000" cy="5181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Session 1					Session 2</a:t>
            </a:r>
          </a:p>
          <a:p>
            <a:pPr marL="0" indent="0">
              <a:buNone/>
            </a:pPr>
            <a:r>
              <a:rPr lang="en-US" sz="2800" i="1" dirty="0" smtClean="0"/>
              <a:t>Insert </a:t>
            </a:r>
            <a:r>
              <a:rPr lang="en-US" sz="2800" i="1" dirty="0" err="1" smtClean="0"/>
              <a:t>tbl</a:t>
            </a:r>
            <a:r>
              <a:rPr lang="en-US" sz="2800" i="1" dirty="0" smtClean="0"/>
              <a:t>(name) select ‘hi’ 		Insert </a:t>
            </a:r>
            <a:r>
              <a:rPr lang="en-US" sz="2800" i="1" dirty="0" err="1" smtClean="0"/>
              <a:t>tbl</a:t>
            </a:r>
            <a:r>
              <a:rPr lang="en-US" sz="2800" i="1" dirty="0" smtClean="0"/>
              <a:t>(name) select ‘bye’      </a:t>
            </a:r>
          </a:p>
          <a:p>
            <a:pPr marL="0" indent="0">
              <a:buNone/>
            </a:pPr>
            <a:r>
              <a:rPr lang="en-US" sz="2400" dirty="0" smtClean="0"/>
              <a:t>Select IDENT_CURRENT(‘</a:t>
            </a:r>
            <a:r>
              <a:rPr lang="en-US" sz="2400" dirty="0" err="1" smtClean="0"/>
              <a:t>tbl</a:t>
            </a:r>
            <a:r>
              <a:rPr lang="en-US" sz="2400" dirty="0" smtClean="0"/>
              <a:t>’) 		Select IDENT_CURRENT(‘</a:t>
            </a:r>
            <a:r>
              <a:rPr lang="en-US" sz="2400" dirty="0" err="1" smtClean="0"/>
              <a:t>tbl</a:t>
            </a:r>
            <a:r>
              <a:rPr lang="en-US" sz="2400" dirty="0" smtClean="0"/>
              <a:t>’)</a:t>
            </a:r>
          </a:p>
          <a:p>
            <a:pPr marL="0" indent="0">
              <a:buNone/>
            </a:pPr>
            <a:r>
              <a:rPr lang="en-US" sz="2400" dirty="0" smtClean="0"/>
              <a:t>o/p: 1 					o/p: 2</a:t>
            </a:r>
          </a:p>
          <a:p>
            <a:pPr marL="0" indent="0">
              <a:buNone/>
            </a:pPr>
            <a:r>
              <a:rPr lang="en-US" sz="2400" dirty="0" smtClean="0"/>
              <a:t>Select IDENT_CURRENT(‘</a:t>
            </a:r>
            <a:r>
              <a:rPr lang="en-US" sz="2400" dirty="0" err="1" smtClean="0"/>
              <a:t>tbl</a:t>
            </a:r>
            <a:r>
              <a:rPr lang="en-US" sz="2400" dirty="0" smtClean="0"/>
              <a:t>’)</a:t>
            </a:r>
          </a:p>
          <a:p>
            <a:pPr marL="0" indent="0">
              <a:buNone/>
            </a:pPr>
            <a:r>
              <a:rPr lang="en-US" sz="2400" dirty="0" smtClean="0"/>
              <a:t>o/p: 2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500042"/>
            <a:ext cx="7924800" cy="57864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1)  If we don’t know the identity column name,</a:t>
            </a:r>
          </a:p>
          <a:p>
            <a:pPr>
              <a:buNone/>
            </a:pPr>
            <a:r>
              <a:rPr lang="en-US" sz="2400" dirty="0" smtClean="0"/>
              <a:t>        but wanted to display its column values?</a:t>
            </a:r>
          </a:p>
          <a:p>
            <a:pPr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/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3000" dirty="0" smtClean="0">
                <a:solidFill>
                  <a:srgbClr val="FF0000"/>
                </a:solidFill>
              </a:rPr>
              <a:t>	Select $identity from </a:t>
            </a:r>
            <a:r>
              <a:rPr lang="en-US" sz="3000" dirty="0" err="1" smtClean="0">
                <a:solidFill>
                  <a:srgbClr val="FF0000"/>
                </a:solidFill>
              </a:rPr>
              <a:t>sample_tbl</a:t>
            </a:r>
            <a:endParaRPr lang="en-US" sz="3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 2)  Is it possible to update a value of an identity column?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Ans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2000" dirty="0" smtClean="0"/>
              <a:t>Set IDENTITY_INSERT </a:t>
            </a:r>
            <a:r>
              <a:rPr lang="en-US" sz="2000" dirty="0" err="1" smtClean="0"/>
              <a:t>sample_tbl</a:t>
            </a:r>
            <a:r>
              <a:rPr lang="en-US" sz="2000" dirty="0" smtClean="0"/>
              <a:t> on</a:t>
            </a:r>
          </a:p>
          <a:p>
            <a:pPr lvl="1">
              <a:buNone/>
            </a:pPr>
            <a:r>
              <a:rPr lang="en-US" sz="2400" dirty="0" smtClean="0"/>
              <a:t>Update </a:t>
            </a:r>
            <a:r>
              <a:rPr lang="en-US" sz="2400" dirty="0" err="1" smtClean="0"/>
              <a:t>sample_tbl</a:t>
            </a:r>
            <a:r>
              <a:rPr lang="en-US" sz="2400" dirty="0" smtClean="0"/>
              <a:t> set id=56 where id=2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</a:t>
            </a:r>
            <a:r>
              <a:rPr lang="en-US" sz="3200" dirty="0" smtClean="0">
                <a:solidFill>
                  <a:srgbClr val="FF0000"/>
                </a:solidFill>
              </a:rPr>
              <a:t>Error: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dirty="0" err="1" smtClean="0">
                <a:solidFill>
                  <a:srgbClr val="FFFF00"/>
                </a:solidFill>
              </a:rPr>
              <a:t>Msg</a:t>
            </a:r>
            <a:r>
              <a:rPr lang="en-US" sz="2000" dirty="0" smtClean="0">
                <a:solidFill>
                  <a:srgbClr val="FFFF00"/>
                </a:solidFill>
              </a:rPr>
              <a:t> 8102,Level 16,State 1,Line 4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‘cannot update identity column id</a:t>
            </a:r>
            <a:r>
              <a:rPr lang="en-US" dirty="0" smtClean="0"/>
              <a:t>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Adding An Identity Column To A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Using ALTER TABLE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Select Into</a:t>
            </a:r>
          </a:p>
          <a:p>
            <a:pPr>
              <a:buNone/>
            </a:pPr>
            <a:r>
              <a:rPr lang="en-US" sz="2400" dirty="0" smtClean="0"/>
              <a:t>Ex:</a:t>
            </a:r>
          </a:p>
          <a:p>
            <a:pPr>
              <a:buNone/>
            </a:pPr>
            <a:r>
              <a:rPr lang="en-US" sz="2400" dirty="0" smtClean="0"/>
              <a:t>ALTER TABLE </a:t>
            </a:r>
            <a:r>
              <a:rPr lang="en-US" sz="2400" dirty="0" err="1" smtClean="0"/>
              <a:t>sample_tbl</a:t>
            </a:r>
            <a:r>
              <a:rPr lang="en-US" sz="2400" dirty="0" smtClean="0"/>
              <a:t> ADD id INT IDENTITY (5,2)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>
                <a:solidFill>
                  <a:srgbClr val="FF0000"/>
                </a:solidFill>
              </a:rPr>
              <a:t> :</a:t>
            </a:r>
          </a:p>
          <a:p>
            <a:pPr>
              <a:buNone/>
            </a:pPr>
            <a:r>
              <a:rPr lang="en-US" sz="2000" dirty="0" smtClean="0"/>
              <a:t>         </a:t>
            </a:r>
            <a:r>
              <a:rPr lang="en-US" sz="2400" dirty="0" smtClean="0"/>
              <a:t>An existing column cannot be made into an identity. 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Ex:</a:t>
            </a:r>
          </a:p>
          <a:p>
            <a:pPr>
              <a:buNone/>
            </a:pPr>
            <a:r>
              <a:rPr lang="en-US" sz="2400" dirty="0" smtClean="0"/>
              <a:t> SELECT *, IDENTITY(INT,1,1) AS id INTO </a:t>
            </a:r>
            <a:r>
              <a:rPr lang="en-US" sz="2400" dirty="0" err="1" smtClean="0"/>
              <a:t>sample_tbl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/>
              <a:t>Detecting Identity Columns And Their Properties</a:t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OBJECTPROPERTY(OBJECT_ID</a:t>
            </a:r>
            <a:r>
              <a:rPr lang="en-US" sz="2400" dirty="0" smtClean="0">
                <a:solidFill>
                  <a:srgbClr val="00B050"/>
                </a:solidFill>
              </a:rPr>
              <a:t>('&lt;</a:t>
            </a:r>
            <a:r>
              <a:rPr lang="en-US" sz="2400" dirty="0" err="1" smtClean="0">
                <a:solidFill>
                  <a:srgbClr val="00B050"/>
                </a:solidFill>
              </a:rPr>
              <a:t>tablename</a:t>
            </a:r>
            <a:r>
              <a:rPr lang="en-US" sz="2400" dirty="0" smtClean="0">
                <a:solidFill>
                  <a:srgbClr val="00B050"/>
                </a:solidFill>
              </a:rPr>
              <a:t>&gt;'),'</a:t>
            </a:r>
            <a:r>
              <a:rPr lang="en-US" sz="2400" dirty="0" err="1" smtClean="0">
                <a:solidFill>
                  <a:srgbClr val="00B050"/>
                </a:solidFill>
              </a:rPr>
              <a:t>TableHasIdentity</a:t>
            </a:r>
            <a:r>
              <a:rPr lang="en-US" sz="2400" dirty="0" smtClean="0">
                <a:solidFill>
                  <a:srgbClr val="00B050"/>
                </a:solidFill>
              </a:rPr>
              <a:t>')</a:t>
            </a:r>
            <a:endParaRPr lang="en-US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smtClean="0"/>
              <a:t>----------will </a:t>
            </a:r>
            <a:r>
              <a:rPr lang="en-US" sz="2400" dirty="0" smtClean="0">
                <a:solidFill>
                  <a:srgbClr val="FFFF00"/>
                </a:solidFill>
              </a:rPr>
              <a:t>return 1 if an identity exists </a:t>
            </a:r>
            <a:r>
              <a:rPr lang="en-US" sz="2400" dirty="0" smtClean="0"/>
              <a:t>on the table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COLUMNPROPERTY(OBJECT_ID</a:t>
            </a:r>
            <a:r>
              <a:rPr lang="en-US" sz="2400" dirty="0" smtClean="0">
                <a:solidFill>
                  <a:srgbClr val="00B050"/>
                </a:solidFill>
              </a:rPr>
              <a:t>('&lt;</a:t>
            </a:r>
            <a:r>
              <a:rPr lang="en-US" sz="2400" dirty="0" err="1" smtClean="0">
                <a:solidFill>
                  <a:srgbClr val="00B050"/>
                </a:solidFill>
              </a:rPr>
              <a:t>tablename</a:t>
            </a:r>
            <a:r>
              <a:rPr lang="en-US" sz="2400" dirty="0" smtClean="0">
                <a:solidFill>
                  <a:srgbClr val="00B050"/>
                </a:solidFill>
              </a:rPr>
              <a:t>&gt;')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                                           ,'&lt;</a:t>
            </a:r>
            <a:r>
              <a:rPr lang="en-US" sz="2400" dirty="0" err="1" smtClean="0">
                <a:solidFill>
                  <a:srgbClr val="00B050"/>
                </a:solidFill>
              </a:rPr>
              <a:t>columnname</a:t>
            </a:r>
            <a:r>
              <a:rPr lang="en-US" sz="2400" dirty="0" smtClean="0">
                <a:solidFill>
                  <a:srgbClr val="00B050"/>
                </a:solidFill>
              </a:rPr>
              <a:t>&gt;','</a:t>
            </a:r>
            <a:r>
              <a:rPr lang="en-US" sz="2400" dirty="0" err="1" smtClean="0">
                <a:solidFill>
                  <a:srgbClr val="00B050"/>
                </a:solidFill>
              </a:rPr>
              <a:t>IsIdentity</a:t>
            </a:r>
            <a:r>
              <a:rPr lang="en-US" sz="2000" dirty="0" smtClean="0">
                <a:solidFill>
                  <a:srgbClr val="FF0000"/>
                </a:solidFill>
              </a:rPr>
              <a:t>').</a:t>
            </a:r>
          </a:p>
          <a:p>
            <a:pPr>
              <a:buNone/>
            </a:pPr>
            <a:r>
              <a:rPr lang="en-US" dirty="0" smtClean="0"/>
              <a:t>--------------</a:t>
            </a:r>
            <a:r>
              <a:rPr lang="en-US" sz="2000" dirty="0" smtClean="0"/>
              <a:t>Will show if a column has the identity property.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smtClean="0"/>
              <a:t>Creates an identity column in a table</a:t>
            </a:r>
          </a:p>
          <a:p>
            <a:r>
              <a:rPr lang="en-US" sz="2000" dirty="0" smtClean="0"/>
              <a:t> DBCC CHECKIDENT to check the current identity value</a:t>
            </a:r>
          </a:p>
          <a:p>
            <a:r>
              <a:rPr lang="en-US" sz="2000" dirty="0" smtClean="0"/>
              <a:t>Use set </a:t>
            </a:r>
            <a:r>
              <a:rPr lang="en-US" sz="2000" dirty="0" err="1" smtClean="0"/>
              <a:t>identity_insert</a:t>
            </a:r>
            <a:r>
              <a:rPr lang="en-US" sz="2000" dirty="0" smtClean="0"/>
              <a:t> to </a:t>
            </a:r>
            <a:r>
              <a:rPr lang="en-US" sz="2400" dirty="0" smtClean="0"/>
              <a:t>allow explicit values to be inserted into the identity column of a table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http://www.dotnetfunda.com/articles/article753-identity-columns-in-sql-server.aspx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http://msdn.microsoft.com/en-us/library/aa933196(v=sql.80).aspx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http://www.simple-talk.com/sql/t-sql-programming/identity-columns/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http://www.databasejournal.com/features/mssql/article.php/3931466/ObtainingIdentityColumnValuesinSQLServer.htm</a:t>
            </a: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              </a:t>
            </a:r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474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INTRODUCTION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28736"/>
            <a:ext cx="7924800" cy="51686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Creates an identity column in a table</a:t>
            </a:r>
          </a:p>
          <a:p>
            <a:r>
              <a:rPr lang="en-US" sz="2400" dirty="0" smtClean="0"/>
              <a:t>Auto incrementing column.</a:t>
            </a:r>
          </a:p>
          <a:p>
            <a:r>
              <a:rPr lang="en-US" sz="2400" dirty="0" smtClean="0"/>
              <a:t>There can only be one IDENTITY column per table</a:t>
            </a:r>
          </a:p>
          <a:p>
            <a:pPr marL="0" indent="0">
              <a:buNone/>
            </a:pPr>
            <a:r>
              <a:rPr lang="en-US" sz="2400" dirty="0" smtClean="0"/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IDENTITY [ </a:t>
            </a:r>
            <a:r>
              <a:rPr lang="en-US" sz="2400" b="1" dirty="0" smtClean="0"/>
              <a:t>(</a:t>
            </a:r>
            <a:r>
              <a:rPr lang="en-US" sz="2400" dirty="0" smtClean="0"/>
              <a:t> </a:t>
            </a:r>
            <a:r>
              <a:rPr lang="en-US" sz="2400" i="1" dirty="0" smtClean="0"/>
              <a:t>seed 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i="1" dirty="0" smtClean="0"/>
              <a:t>increment</a:t>
            </a:r>
            <a:r>
              <a:rPr lang="en-US" sz="2400" dirty="0" smtClean="0"/>
              <a:t> </a:t>
            </a:r>
            <a:r>
              <a:rPr lang="en-US" sz="2400" b="1" dirty="0" smtClean="0"/>
              <a:t>)</a:t>
            </a:r>
            <a:r>
              <a:rPr lang="en-US" sz="2400" dirty="0" smtClean="0"/>
              <a:t> ]</a:t>
            </a:r>
          </a:p>
          <a:p>
            <a:pPr marL="0" indent="0">
              <a:buNone/>
            </a:pPr>
            <a:r>
              <a:rPr lang="en-US" sz="2400" dirty="0" smtClean="0"/>
              <a:t>where</a:t>
            </a:r>
          </a:p>
          <a:p>
            <a:pPr marL="0" indent="0">
              <a:buNone/>
            </a:pPr>
            <a:r>
              <a:rPr lang="en-US" sz="2400" dirty="0" smtClean="0"/>
              <a:t>	‘seed’ is initial value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‘increment’ is incremental value</a:t>
            </a:r>
          </a:p>
          <a:p>
            <a:r>
              <a:rPr lang="en-US" sz="2400" dirty="0" smtClean="0"/>
              <a:t>If neither is specified, the default is (1,1).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720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sample_tbl</a:t>
            </a:r>
            <a:r>
              <a:rPr lang="en-US" sz="2400" dirty="0" smtClean="0"/>
              <a:t>(id1 INT IDENTITY(1,1),id2 INT)</a:t>
            </a:r>
          </a:p>
          <a:p>
            <a:pPr marL="0" indent="0"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sample_tbl</a:t>
            </a:r>
            <a:r>
              <a:rPr lang="en-US" sz="2400" dirty="0" smtClean="0"/>
              <a:t>(id1 INT IDENTITY, id2 INT)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INSERT </a:t>
            </a:r>
            <a:r>
              <a:rPr lang="en-US" sz="2400" dirty="0" err="1" smtClean="0"/>
              <a:t>sample_tbl</a:t>
            </a:r>
            <a:r>
              <a:rPr lang="en-US" sz="2400" dirty="0" smtClean="0"/>
              <a:t> SELECT 1</a:t>
            </a:r>
            <a:br>
              <a:rPr lang="en-US" sz="2400" dirty="0" smtClean="0"/>
            </a:br>
            <a:r>
              <a:rPr lang="en-US" sz="2400" dirty="0" smtClean="0"/>
              <a:t>SELECT * FROM </a:t>
            </a:r>
            <a:r>
              <a:rPr lang="en-US" sz="2400" dirty="0" err="1" smtClean="0"/>
              <a:t>sample_tbl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/>
              <a:t>id1         id2</a:t>
            </a:r>
          </a:p>
          <a:p>
            <a:pPr marL="0" indent="0">
              <a:buNone/>
            </a:pPr>
            <a:r>
              <a:rPr lang="en-US" sz="2400" dirty="0" smtClean="0"/>
              <a:t>1           1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7924800" cy="714380"/>
          </a:xfrm>
        </p:spPr>
        <p:txBody>
          <a:bodyPr/>
          <a:lstStyle/>
          <a:p>
            <a:pPr algn="ctr"/>
            <a:r>
              <a:rPr lang="en-US" sz="3600" dirty="0" err="1" smtClean="0"/>
              <a:t>IDENTify</a:t>
            </a:r>
            <a:r>
              <a:rPr lang="en-US" sz="3600" dirty="0" smtClean="0"/>
              <a:t> the current identity seed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85860"/>
            <a:ext cx="792480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DBCC </a:t>
            </a:r>
            <a:r>
              <a:rPr lang="en-US" sz="3200" dirty="0" err="1" smtClean="0">
                <a:solidFill>
                  <a:srgbClr val="FF0000"/>
                </a:solidFill>
              </a:rPr>
              <a:t>checkident</a:t>
            </a:r>
            <a:r>
              <a:rPr lang="en-US" sz="3200" dirty="0" smtClean="0">
                <a:solidFill>
                  <a:srgbClr val="FF0000"/>
                </a:solidFill>
              </a:rPr>
              <a:t> (</a:t>
            </a:r>
            <a:r>
              <a:rPr lang="en-US" sz="3200" dirty="0" err="1" smtClean="0">
                <a:solidFill>
                  <a:srgbClr val="FF0000"/>
                </a:solidFill>
              </a:rPr>
              <a:t>sample_tbl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sz="2000" dirty="0" smtClean="0"/>
              <a:t>INSERT </a:t>
            </a:r>
            <a:r>
              <a:rPr lang="en-US" sz="2000" dirty="0" err="1" smtClean="0"/>
              <a:t>sample_tbl</a:t>
            </a:r>
            <a:r>
              <a:rPr lang="en-US" sz="2000" dirty="0" smtClean="0"/>
              <a:t> (id2) SELECT 1</a:t>
            </a:r>
          </a:p>
          <a:p>
            <a:pPr>
              <a:buNone/>
            </a:pPr>
            <a:r>
              <a:rPr lang="en-US" sz="2000" dirty="0" smtClean="0"/>
              <a:t>SELECT * FROM </a:t>
            </a:r>
            <a:r>
              <a:rPr lang="en-US" sz="2000" dirty="0" err="1" smtClean="0"/>
              <a:t>sample_tbl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id1        id2</a:t>
            </a:r>
          </a:p>
          <a:p>
            <a:pPr>
              <a:buNone/>
            </a:pPr>
            <a:r>
              <a:rPr lang="en-US" sz="2000" dirty="0" smtClean="0"/>
              <a:t>1           1</a:t>
            </a:r>
          </a:p>
          <a:p>
            <a:pPr>
              <a:buNone/>
            </a:pPr>
            <a:r>
              <a:rPr lang="en-US" sz="2000" dirty="0" smtClean="0"/>
              <a:t>2           1</a:t>
            </a:r>
          </a:p>
          <a:p>
            <a:pPr>
              <a:buNone/>
            </a:pPr>
            <a:r>
              <a:rPr lang="en-US" sz="2400" dirty="0" smtClean="0"/>
              <a:t>Checking identity information:</a:t>
            </a:r>
          </a:p>
          <a:p>
            <a:pPr>
              <a:buNone/>
            </a:pPr>
            <a:r>
              <a:rPr lang="en-US" sz="2400" dirty="0" smtClean="0"/>
              <a:t>              </a:t>
            </a:r>
            <a:r>
              <a:rPr lang="en-US" sz="2800" dirty="0" smtClean="0">
                <a:solidFill>
                  <a:srgbClr val="FFC000"/>
                </a:solidFill>
              </a:rPr>
              <a:t>current identity value '2', current column value '2’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cs typeface="Calibri" pitchFamily="34" charset="0"/>
              </a:rPr>
              <a:t>Failed Inserts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857232"/>
            <a:ext cx="7924800" cy="578647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BEGIN TRAN</a:t>
            </a:r>
          </a:p>
          <a:p>
            <a:pPr>
              <a:buNone/>
            </a:pPr>
            <a:r>
              <a:rPr lang="en-US" sz="2800" dirty="0" smtClean="0"/>
              <a:t>INSERT </a:t>
            </a:r>
            <a:r>
              <a:rPr lang="en-US" sz="2800" dirty="0" err="1" smtClean="0"/>
              <a:t>sample_tbl</a:t>
            </a:r>
            <a:r>
              <a:rPr lang="en-US" sz="2800" dirty="0" smtClean="0"/>
              <a:t> (id2) SELECT 1</a:t>
            </a:r>
          </a:p>
          <a:p>
            <a:pPr>
              <a:buNone/>
            </a:pPr>
            <a:r>
              <a:rPr lang="en-US" sz="2800" dirty="0" smtClean="0"/>
              <a:t>               </a:t>
            </a:r>
            <a:r>
              <a:rPr lang="en-US" sz="2800" dirty="0" smtClean="0">
                <a:solidFill>
                  <a:srgbClr val="FFC000"/>
                </a:solidFill>
              </a:rPr>
              <a:t>ROLLBACK TRAN</a:t>
            </a:r>
          </a:p>
          <a:p>
            <a:pPr>
              <a:buNone/>
            </a:pPr>
            <a:r>
              <a:rPr lang="en-US" sz="2800" dirty="0" smtClean="0"/>
              <a:t>SELECT * FROM </a:t>
            </a:r>
            <a:r>
              <a:rPr lang="en-US" sz="2800" dirty="0" err="1" smtClean="0"/>
              <a:t>sample_tbl</a:t>
            </a:r>
            <a:endParaRPr lang="en-US" sz="28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200" dirty="0" smtClean="0"/>
              <a:t>Output: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100" dirty="0" smtClean="0"/>
              <a:t>id1        id2</a:t>
            </a:r>
          </a:p>
          <a:p>
            <a:pPr>
              <a:buNone/>
            </a:pPr>
            <a:r>
              <a:rPr lang="en-US" sz="3100" dirty="0" smtClean="0"/>
              <a:t>1           1</a:t>
            </a:r>
          </a:p>
          <a:p>
            <a:pPr>
              <a:buNone/>
            </a:pPr>
            <a:r>
              <a:rPr lang="en-US" sz="3100" dirty="0" smtClean="0"/>
              <a:t>2           1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  <a:r>
              <a:rPr lang="en-US" sz="3300" dirty="0" smtClean="0"/>
              <a:t>DBCC </a:t>
            </a:r>
            <a:r>
              <a:rPr lang="en-US" sz="3300" dirty="0" err="1" smtClean="0"/>
              <a:t>checkident</a:t>
            </a:r>
            <a:r>
              <a:rPr lang="en-US" sz="3300" dirty="0" smtClean="0"/>
              <a:t> (</a:t>
            </a:r>
            <a:r>
              <a:rPr lang="en-US" sz="3300" dirty="0" err="1" smtClean="0"/>
              <a:t>sample_tbl</a:t>
            </a:r>
            <a:r>
              <a:rPr lang="en-US" sz="3300" dirty="0" smtClean="0"/>
              <a:t>)</a:t>
            </a:r>
            <a:endParaRPr lang="en-US" sz="2800" dirty="0" smtClean="0"/>
          </a:p>
          <a:p>
            <a:pPr algn="ctr">
              <a:buNone/>
            </a:pPr>
            <a:r>
              <a:rPr lang="en-US" sz="5200" dirty="0" smtClean="0"/>
              <a:t>??????????</a:t>
            </a:r>
            <a:endParaRPr lang="en-US" sz="4100" dirty="0" smtClean="0"/>
          </a:p>
          <a:p>
            <a:pPr>
              <a:buNone/>
            </a:pP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Cont…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Checking identity information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current identity value '3', current column value '3'.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2400" dirty="0" smtClean="0"/>
              <a:t>The table has not changed </a:t>
            </a:r>
          </a:p>
          <a:p>
            <a:r>
              <a:rPr lang="en-US" sz="2400" dirty="0" smtClean="0"/>
              <a:t>The </a:t>
            </a:r>
            <a:r>
              <a:rPr lang="en-US" sz="2400" b="1" dirty="0" err="1" smtClean="0"/>
              <a:t>checkident</a:t>
            </a:r>
            <a:r>
              <a:rPr lang="en-US" sz="2400" b="1" dirty="0" smtClean="0"/>
              <a:t> </a:t>
            </a:r>
            <a:r>
              <a:rPr lang="en-US" sz="2400" dirty="0" smtClean="0"/>
              <a:t>that the current seed has been changed.</a:t>
            </a:r>
          </a:p>
          <a:p>
            <a:pPr>
              <a:buNone/>
            </a:pPr>
            <a:r>
              <a:rPr lang="en-US" sz="2400" dirty="0" smtClean="0"/>
              <a:t>    (</a:t>
            </a:r>
            <a:r>
              <a:rPr lang="en-US" sz="2400" dirty="0" err="1" smtClean="0"/>
              <a:t>i.e</a:t>
            </a:r>
            <a:r>
              <a:rPr lang="en-US" sz="2400" dirty="0" smtClean="0"/>
              <a:t>) Used to generate the next value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Values For Seed And Step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857232"/>
            <a:ext cx="79248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sample_tbl</a:t>
            </a:r>
            <a:r>
              <a:rPr lang="en-US" sz="2400" dirty="0" smtClean="0"/>
              <a:t> (id1 INT </a:t>
            </a:r>
            <a:r>
              <a:rPr lang="en-US" sz="2400" dirty="0" smtClean="0">
                <a:solidFill>
                  <a:srgbClr val="FF0000"/>
                </a:solidFill>
              </a:rPr>
              <a:t>IDENTITY(-7,5</a:t>
            </a:r>
            <a:r>
              <a:rPr lang="en-US" sz="2400" dirty="0" smtClean="0"/>
              <a:t>), id2 INT)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err="1" smtClean="0"/>
              <a:t>sample_tbl</a:t>
            </a:r>
            <a:r>
              <a:rPr lang="en-US" dirty="0" smtClean="0"/>
              <a:t> (id2) SELECT 1</a:t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err="1" smtClean="0"/>
              <a:t>sample_tbl</a:t>
            </a:r>
            <a:r>
              <a:rPr lang="en-US" dirty="0" smtClean="0"/>
              <a:t> (id2) SELECT 1</a:t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err="1" smtClean="0"/>
              <a:t>sample_tbl</a:t>
            </a:r>
            <a:r>
              <a:rPr lang="en-US" dirty="0" smtClean="0"/>
              <a:t> (id2) SELECT 1</a:t>
            </a:r>
            <a:br>
              <a:rPr lang="en-US" dirty="0" smtClean="0"/>
            </a:br>
            <a:r>
              <a:rPr lang="en-US" dirty="0" smtClean="0"/>
              <a:t>SELECT * FROM </a:t>
            </a:r>
            <a:r>
              <a:rPr lang="en-US" dirty="0" err="1" smtClean="0"/>
              <a:t>sample_tbl</a:t>
            </a:r>
            <a:endParaRPr lang="en-US" dirty="0" smtClean="0"/>
          </a:p>
          <a:p>
            <a:pPr>
              <a:buNone/>
            </a:pPr>
            <a:r>
              <a:rPr lang="en-US" sz="1800" dirty="0" smtClean="0"/>
              <a:t>id1           id2</a:t>
            </a:r>
          </a:p>
          <a:p>
            <a:pPr>
              <a:buNone/>
            </a:pPr>
            <a:r>
              <a:rPr lang="en-US" sz="1800" dirty="0" smtClean="0"/>
              <a:t>-7             1</a:t>
            </a:r>
          </a:p>
          <a:p>
            <a:pPr>
              <a:buNone/>
            </a:pPr>
            <a:r>
              <a:rPr lang="en-US" sz="1800" dirty="0" smtClean="0"/>
              <a:t>-2             1</a:t>
            </a:r>
          </a:p>
          <a:p>
            <a:pPr>
              <a:buNone/>
            </a:pPr>
            <a:r>
              <a:rPr lang="en-US" sz="1800" dirty="0" smtClean="0"/>
              <a:t> 3             1</a:t>
            </a:r>
          </a:p>
          <a:p>
            <a:pPr>
              <a:buNone/>
            </a:pPr>
            <a:r>
              <a:rPr lang="en-US" sz="2400" dirty="0" smtClean="0"/>
              <a:t>CREATE TABLE </a:t>
            </a:r>
            <a:r>
              <a:rPr lang="en-US" sz="2400" dirty="0" err="1" smtClean="0"/>
              <a:t>sample_tbl</a:t>
            </a:r>
            <a:r>
              <a:rPr lang="en-US" sz="2400" dirty="0" smtClean="0"/>
              <a:t> (id1 INT </a:t>
            </a:r>
            <a:r>
              <a:rPr lang="en-US" sz="2400" dirty="0" smtClean="0">
                <a:solidFill>
                  <a:srgbClr val="FFFF00"/>
                </a:solidFill>
              </a:rPr>
              <a:t>IDENTITY(1,-3</a:t>
            </a:r>
            <a:r>
              <a:rPr lang="en-US" sz="2400" dirty="0" smtClean="0"/>
              <a:t>), id2 INT)</a:t>
            </a:r>
          </a:p>
          <a:p>
            <a:pPr>
              <a:buNone/>
            </a:pPr>
            <a:r>
              <a:rPr lang="en-US" sz="1800" dirty="0" smtClean="0"/>
              <a:t>id1	       id2</a:t>
            </a:r>
          </a:p>
          <a:p>
            <a:pPr>
              <a:buNone/>
            </a:pPr>
            <a:r>
              <a:rPr lang="en-US" sz="1800" dirty="0" smtClean="0"/>
              <a:t>1            1</a:t>
            </a:r>
          </a:p>
          <a:p>
            <a:pPr>
              <a:buNone/>
            </a:pPr>
            <a:r>
              <a:rPr lang="en-US" sz="1800" dirty="0" smtClean="0"/>
              <a:t>-2           1</a:t>
            </a:r>
          </a:p>
          <a:p>
            <a:pPr>
              <a:buNone/>
            </a:pPr>
            <a:r>
              <a:rPr lang="en-US" sz="1800" dirty="0" smtClean="0"/>
              <a:t>-5           1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417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SET IDENTITY_INSERT</a:t>
            </a:r>
            <a:br>
              <a:rPr lang="en-US" sz="4900" dirty="0" smtClean="0"/>
            </a:b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7298"/>
            <a:ext cx="7924800" cy="43577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Allows explicit values to be inserted into the identity column of a table.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</a:p>
          <a:p>
            <a:pPr marL="0" indent="0">
              <a:buNone/>
            </a:pPr>
            <a:r>
              <a:rPr lang="en-US" sz="2800" dirty="0" smtClean="0"/>
              <a:t>	SET IDENTITY_INSERT { ON | OFF }</a:t>
            </a:r>
          </a:p>
          <a:p>
            <a:pPr marL="0" indent="0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SET IDENTITY_INSERT </a:t>
            </a:r>
            <a:r>
              <a:rPr lang="en-US" sz="2800" dirty="0" err="1" smtClean="0"/>
              <a:t>tbl</a:t>
            </a:r>
            <a:r>
              <a:rPr lang="en-US" sz="2800" dirty="0" smtClean="0"/>
              <a:t> ON</a:t>
            </a:r>
          </a:p>
          <a:p>
            <a:pPr marL="0" indent="0">
              <a:buNone/>
            </a:pPr>
            <a:r>
              <a:rPr lang="en-US" sz="2800" dirty="0" smtClean="0"/>
              <a:t>INSERT INTO </a:t>
            </a:r>
            <a:r>
              <a:rPr lang="en-US" sz="2800" dirty="0" err="1" smtClean="0"/>
              <a:t>tbl</a:t>
            </a:r>
            <a:r>
              <a:rPr lang="en-US" sz="2800" dirty="0" smtClean="0"/>
              <a:t> (</a:t>
            </a:r>
            <a:r>
              <a:rPr lang="en-US" sz="2800" dirty="0" err="1" smtClean="0"/>
              <a:t>id,name</a:t>
            </a:r>
            <a:r>
              <a:rPr lang="en-US" sz="2800" dirty="0" smtClean="0"/>
              <a:t>) VALUES(100, ‘India‘)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5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356</TotalTime>
  <Words>583</Words>
  <Application>Microsoft Office PowerPoint</Application>
  <PresentationFormat>On-screen Show (4:3)</PresentationFormat>
  <Paragraphs>269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Horizon</vt:lpstr>
      <vt:lpstr>IDENTITY COLUMNS</vt:lpstr>
      <vt:lpstr>overview</vt:lpstr>
      <vt:lpstr>INTRODUCTION </vt:lpstr>
      <vt:lpstr>EXAMPLE</vt:lpstr>
      <vt:lpstr>IDENTify the current identity seed</vt:lpstr>
      <vt:lpstr>Failed Inserts </vt:lpstr>
      <vt:lpstr>Cont…</vt:lpstr>
      <vt:lpstr>Values For Seed And Step </vt:lpstr>
      <vt:lpstr>       SET IDENTITY_INSERT </vt:lpstr>
      <vt:lpstr>Inserting Specific Identity Values </vt:lpstr>
      <vt:lpstr>RESULT</vt:lpstr>
      <vt:lpstr>RESULT</vt:lpstr>
      <vt:lpstr>NEGATIVE VALUE</vt:lpstr>
      <vt:lpstr>Cont…</vt:lpstr>
      <vt:lpstr>Cont…</vt:lpstr>
      <vt:lpstr>RESET IDENTITY COLUMN</vt:lpstr>
      <vt:lpstr>Changing The Current Seed </vt:lpstr>
      <vt:lpstr>Example withTRUNCATE</vt:lpstr>
      <vt:lpstr>TO FIND THE IDENTITY VALUE</vt:lpstr>
      <vt:lpstr>@@IDENTITY</vt:lpstr>
      <vt:lpstr>SCOPE_IDENTITY()</vt:lpstr>
      <vt:lpstr>EXAMPLES</vt:lpstr>
      <vt:lpstr>IDENT_CURRENT()</vt:lpstr>
      <vt:lpstr>                           </vt:lpstr>
      <vt:lpstr>Adding An Identity Column To A Table </vt:lpstr>
      <vt:lpstr>Detecting Identity Columns And Their Properties </vt:lpstr>
      <vt:lpstr>summary</vt:lpstr>
      <vt:lpstr>references</vt:lpstr>
      <vt:lpstr>                  Thank you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COLUMNS</dc:title>
  <dc:creator>K K, Praveena (Cognizant)</dc:creator>
  <cp:lastModifiedBy>M R, Rahini (Cognizant)</cp:lastModifiedBy>
  <cp:revision>103</cp:revision>
  <dcterms:created xsi:type="dcterms:W3CDTF">2012-09-21T08:39:12Z</dcterms:created>
  <dcterms:modified xsi:type="dcterms:W3CDTF">2012-09-27T04:39:13Z</dcterms:modified>
</cp:coreProperties>
</file>