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72" r:id="rId6"/>
    <p:sldId id="273" r:id="rId7"/>
    <p:sldId id="275" r:id="rId8"/>
    <p:sldId id="262" r:id="rId9"/>
    <p:sldId id="263" r:id="rId10"/>
    <p:sldId id="264" r:id="rId11"/>
    <p:sldId id="265" r:id="rId12"/>
    <p:sldId id="266" r:id="rId13"/>
    <p:sldId id="267" r:id="rId14"/>
    <p:sldId id="268" r:id="rId15"/>
    <p:sldId id="274"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p:cViewPr>
        <p:scale>
          <a:sx n="66" d="100"/>
          <a:sy n="66" d="100"/>
        </p:scale>
        <p:origin x="-1470"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10/3/2012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Script5.tx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Script2.txt" TargetMode="External"/><Relationship Id="rId2" Type="http://schemas.openxmlformats.org/officeDocument/2006/relationships/hyperlink" Target="Script1.tx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Script4.txt" TargetMode="External"/><Relationship Id="rId2" Type="http://schemas.openxmlformats.org/officeDocument/2006/relationships/hyperlink" Target="Script3.tx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smtClean="0">
                <a:latin typeface="Comic Sans MS" pitchFamily="66" charset="0"/>
              </a:rPr>
              <a:t>Merge statement</a:t>
            </a:r>
            <a:endParaRPr lang="en-US" sz="4400" b="1" dirty="0">
              <a:latin typeface="Comic Sans MS" pitchFamily="66" charset="0"/>
            </a:endParaRPr>
          </a:p>
        </p:txBody>
      </p:sp>
    </p:spTree>
    <p:extLst>
      <p:ext uri="{BB962C8B-B14F-4D97-AF65-F5344CB8AC3E}">
        <p14:creationId xmlns="" xmlns:p14="http://schemas.microsoft.com/office/powerpoint/2010/main" val="3823544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7620000" cy="1200329"/>
          </a:xfrm>
          <a:prstGeom prst="rect">
            <a:avLst/>
          </a:prstGeom>
        </p:spPr>
        <p:txBody>
          <a:bodyPr wrap="square">
            <a:spAutoFit/>
          </a:bodyPr>
          <a:lstStyle/>
          <a:p>
            <a:pPr marL="342900" indent="-342900">
              <a:buFont typeface="Wingdings" pitchFamily="2" charset="2"/>
              <a:buChar char="Ø"/>
            </a:pPr>
            <a:r>
              <a:rPr lang="en-US" sz="2400" dirty="0"/>
              <a:t>Next I will use the MERGE SQL command to synchronize the target table with the refreshed data coming from the source table. </a:t>
            </a:r>
            <a:endParaRPr lang="en-US" sz="2400" dirty="0">
              <a:effectLst/>
            </a:endParaRPr>
          </a:p>
        </p:txBody>
      </p:sp>
      <p:graphicFrame>
        <p:nvGraphicFramePr>
          <p:cNvPr id="5" name="Table 4"/>
          <p:cNvGraphicFramePr>
            <a:graphicFrameLocks noGrp="1"/>
          </p:cNvGraphicFramePr>
          <p:nvPr>
            <p:extLst>
              <p:ext uri="{D42A27DB-BD31-4B8C-83A1-F6EECF244321}">
                <p14:modId xmlns="" xmlns:p14="http://schemas.microsoft.com/office/powerpoint/2010/main" val="3076306618"/>
              </p:ext>
            </p:extLst>
          </p:nvPr>
        </p:nvGraphicFramePr>
        <p:xfrm>
          <a:off x="838200" y="2057400"/>
          <a:ext cx="7543800" cy="4541520"/>
        </p:xfrm>
        <a:graphic>
          <a:graphicData uri="http://schemas.openxmlformats.org/drawingml/2006/table">
            <a:tbl>
              <a:tblPr/>
              <a:tblGrid>
                <a:gridCol w="7543800"/>
              </a:tblGrid>
              <a:tr h="0">
                <a:tc>
                  <a:txBody>
                    <a:bodyPr/>
                    <a:lstStyle/>
                    <a:p>
                      <a:r>
                        <a:rPr lang="en-US" sz="2400" b="1" dirty="0">
                          <a:solidFill>
                            <a:srgbClr val="002060"/>
                          </a:solidFill>
                          <a:effectLst/>
                          <a:latin typeface="Arial"/>
                        </a:rPr>
                        <a:t>MERGE SQL statement - Part 2</a:t>
                      </a:r>
                      <a:r>
                        <a:rPr lang="en-US" sz="2400" b="1" dirty="0">
                          <a:solidFill>
                            <a:srgbClr val="002060"/>
                          </a:solidFill>
                          <a:effectLst/>
                        </a:rPr>
                        <a:t> </a:t>
                      </a:r>
                      <a:endParaRPr lang="en-US" sz="2400" dirty="0">
                        <a:solidFill>
                          <a:srgbClr val="002060"/>
                        </a:solidFill>
                      </a:endParaRPr>
                    </a:p>
                  </a:txBody>
                  <a:tcPr marL="38100" marR="38100" marT="38100" marB="38100" anchor="ctr">
                    <a:lnL>
                      <a:noFill/>
                    </a:lnL>
                    <a:lnR>
                      <a:noFill/>
                    </a:lnR>
                    <a:lnT>
                      <a:noFill/>
                    </a:lnT>
                    <a:lnB>
                      <a:noFill/>
                    </a:lnB>
                    <a:solidFill>
                      <a:srgbClr val="CCCCCC"/>
                    </a:solidFill>
                  </a:tcPr>
                </a:tc>
              </a:tr>
              <a:tr h="0">
                <a:tc>
                  <a:txBody>
                    <a:bodyPr/>
                    <a:lstStyle/>
                    <a:p>
                      <a:pPr algn="l"/>
                      <a:r>
                        <a:rPr lang="en-US" sz="2400" dirty="0">
                          <a:solidFill>
                            <a:srgbClr val="002060"/>
                          </a:solidFill>
                          <a:effectLst/>
                        </a:rPr>
                        <a:t>--Synchronize the target table </a:t>
                      </a:r>
                      <a:r>
                        <a:rPr lang="en-US" sz="2400" dirty="0" smtClean="0">
                          <a:solidFill>
                            <a:srgbClr val="002060"/>
                          </a:solidFill>
                          <a:effectLst/>
                        </a:rPr>
                        <a:t>with</a:t>
                      </a:r>
                    </a:p>
                    <a:p>
                      <a:pPr algn="l"/>
                      <a:r>
                        <a:rPr lang="en-US" sz="2400" dirty="0" smtClean="0">
                          <a:solidFill>
                            <a:srgbClr val="002060"/>
                          </a:solidFill>
                          <a:effectLst/>
                        </a:rPr>
                        <a:t> </a:t>
                      </a:r>
                      <a:r>
                        <a:rPr lang="en-US" sz="2400" dirty="0">
                          <a:solidFill>
                            <a:srgbClr val="002060"/>
                          </a:solidFill>
                          <a:effectLst/>
                        </a:rPr>
                        <a:t>--refreshed data from source table </a:t>
                      </a:r>
                      <a:endParaRPr lang="en-US" sz="2400" dirty="0" smtClean="0">
                        <a:solidFill>
                          <a:srgbClr val="002060"/>
                        </a:solidFill>
                        <a:effectLst/>
                      </a:endParaRPr>
                    </a:p>
                    <a:p>
                      <a:pPr algn="l"/>
                      <a:r>
                        <a:rPr lang="en-US" sz="2400" dirty="0" smtClean="0">
                          <a:solidFill>
                            <a:srgbClr val="002060"/>
                          </a:solidFill>
                          <a:effectLst/>
                        </a:rPr>
                        <a:t>MERGE </a:t>
                      </a:r>
                      <a:r>
                        <a:rPr lang="en-US" sz="2400" dirty="0">
                          <a:solidFill>
                            <a:srgbClr val="002060"/>
                          </a:solidFill>
                          <a:effectLst/>
                        </a:rPr>
                        <a:t>Products AS TARGET USING </a:t>
                      </a:r>
                      <a:r>
                        <a:rPr lang="en-US" sz="2400" dirty="0" err="1">
                          <a:solidFill>
                            <a:srgbClr val="002060"/>
                          </a:solidFill>
                          <a:effectLst/>
                        </a:rPr>
                        <a:t>UpdatedProducts</a:t>
                      </a:r>
                      <a:r>
                        <a:rPr lang="en-US" sz="2400" dirty="0">
                          <a:solidFill>
                            <a:srgbClr val="002060"/>
                          </a:solidFill>
                          <a:effectLst/>
                        </a:rPr>
                        <a:t> </a:t>
                      </a:r>
                      <a:endParaRPr lang="en-US" sz="2400" dirty="0" smtClean="0">
                        <a:solidFill>
                          <a:srgbClr val="002060"/>
                        </a:solidFill>
                        <a:effectLst/>
                      </a:endParaRPr>
                    </a:p>
                    <a:p>
                      <a:pPr algn="l"/>
                      <a:r>
                        <a:rPr lang="en-US" sz="2400" dirty="0" smtClean="0">
                          <a:solidFill>
                            <a:srgbClr val="002060"/>
                          </a:solidFill>
                          <a:effectLst/>
                        </a:rPr>
                        <a:t>AS </a:t>
                      </a:r>
                      <a:r>
                        <a:rPr lang="en-US" sz="2400" dirty="0">
                          <a:solidFill>
                            <a:srgbClr val="002060"/>
                          </a:solidFill>
                          <a:effectLst/>
                        </a:rPr>
                        <a:t>SOURCE ON (</a:t>
                      </a:r>
                      <a:r>
                        <a:rPr lang="en-US" sz="2400" dirty="0" err="1">
                          <a:solidFill>
                            <a:srgbClr val="002060"/>
                          </a:solidFill>
                          <a:effectLst/>
                        </a:rPr>
                        <a:t>TARGET.ProductID</a:t>
                      </a:r>
                      <a:r>
                        <a:rPr lang="en-US" sz="2400" dirty="0">
                          <a:solidFill>
                            <a:srgbClr val="002060"/>
                          </a:solidFill>
                          <a:effectLst/>
                        </a:rPr>
                        <a:t> = </a:t>
                      </a:r>
                      <a:r>
                        <a:rPr lang="en-US" sz="2400" dirty="0" err="1">
                          <a:solidFill>
                            <a:srgbClr val="002060"/>
                          </a:solidFill>
                          <a:effectLst/>
                        </a:rPr>
                        <a:t>SOURCE.ProductID</a:t>
                      </a:r>
                      <a:r>
                        <a:rPr lang="en-US" sz="2400" dirty="0" smtClean="0">
                          <a:solidFill>
                            <a:srgbClr val="002060"/>
                          </a:solidFill>
                          <a:effectLst/>
                        </a:rPr>
                        <a:t>)</a:t>
                      </a:r>
                    </a:p>
                    <a:p>
                      <a:pPr algn="l"/>
                      <a:r>
                        <a:rPr lang="en-US" sz="2400" dirty="0" smtClean="0">
                          <a:solidFill>
                            <a:srgbClr val="002060"/>
                          </a:solidFill>
                          <a:effectLst/>
                        </a:rPr>
                        <a:t> </a:t>
                      </a:r>
                      <a:r>
                        <a:rPr lang="en-US" sz="2400" dirty="0">
                          <a:solidFill>
                            <a:srgbClr val="002060"/>
                          </a:solidFill>
                          <a:effectLst/>
                        </a:rPr>
                        <a:t>--When records are matched, </a:t>
                      </a:r>
                      <a:r>
                        <a:rPr lang="en-US" sz="2400" dirty="0" smtClean="0">
                          <a:solidFill>
                            <a:srgbClr val="002060"/>
                          </a:solidFill>
                          <a:effectLst/>
                        </a:rPr>
                        <a:t>update</a:t>
                      </a:r>
                    </a:p>
                    <a:p>
                      <a:pPr algn="l"/>
                      <a:r>
                        <a:rPr lang="en-US" sz="2400" dirty="0" smtClean="0">
                          <a:solidFill>
                            <a:srgbClr val="002060"/>
                          </a:solidFill>
                          <a:effectLst/>
                        </a:rPr>
                        <a:t> </a:t>
                      </a:r>
                      <a:r>
                        <a:rPr lang="en-US" sz="2400" dirty="0">
                          <a:solidFill>
                            <a:srgbClr val="002060"/>
                          </a:solidFill>
                          <a:effectLst/>
                        </a:rPr>
                        <a:t>--the records if there is any </a:t>
                      </a:r>
                      <a:r>
                        <a:rPr lang="en-US" sz="2400" dirty="0" smtClean="0">
                          <a:solidFill>
                            <a:srgbClr val="002060"/>
                          </a:solidFill>
                          <a:effectLst/>
                        </a:rPr>
                        <a:t>change</a:t>
                      </a:r>
                    </a:p>
                    <a:p>
                      <a:pPr algn="l"/>
                      <a:r>
                        <a:rPr lang="en-US" sz="2400" dirty="0" smtClean="0">
                          <a:solidFill>
                            <a:srgbClr val="002060"/>
                          </a:solidFill>
                          <a:effectLst/>
                        </a:rPr>
                        <a:t> </a:t>
                      </a:r>
                      <a:r>
                        <a:rPr lang="en-US" sz="2400" dirty="0">
                          <a:solidFill>
                            <a:srgbClr val="002060"/>
                          </a:solidFill>
                          <a:effectLst/>
                        </a:rPr>
                        <a:t>WHEN MATCHED AND </a:t>
                      </a:r>
                      <a:endParaRPr lang="en-US" sz="2400" dirty="0" smtClean="0">
                        <a:solidFill>
                          <a:srgbClr val="002060"/>
                        </a:solidFill>
                        <a:effectLst/>
                      </a:endParaRPr>
                    </a:p>
                    <a:p>
                      <a:pPr algn="l"/>
                      <a:r>
                        <a:rPr lang="en-US" sz="2400" dirty="0" err="1" smtClean="0">
                          <a:solidFill>
                            <a:srgbClr val="002060"/>
                          </a:solidFill>
                          <a:effectLst/>
                        </a:rPr>
                        <a:t>TARGET.ProductName</a:t>
                      </a:r>
                      <a:r>
                        <a:rPr lang="en-US" sz="2400" dirty="0" smtClean="0">
                          <a:solidFill>
                            <a:srgbClr val="002060"/>
                          </a:solidFill>
                          <a:effectLst/>
                        </a:rPr>
                        <a:t> </a:t>
                      </a:r>
                      <a:r>
                        <a:rPr lang="en-US" sz="2400" dirty="0">
                          <a:solidFill>
                            <a:srgbClr val="002060"/>
                          </a:solidFill>
                          <a:effectLst/>
                        </a:rPr>
                        <a:t>&lt;&gt; </a:t>
                      </a:r>
                      <a:r>
                        <a:rPr lang="en-US" sz="2400" dirty="0" err="1">
                          <a:solidFill>
                            <a:srgbClr val="002060"/>
                          </a:solidFill>
                          <a:effectLst/>
                        </a:rPr>
                        <a:t>SOURCE.ProductName</a:t>
                      </a:r>
                      <a:r>
                        <a:rPr lang="en-US" sz="2400" dirty="0">
                          <a:solidFill>
                            <a:srgbClr val="002060"/>
                          </a:solidFill>
                          <a:effectLst/>
                        </a:rPr>
                        <a:t> </a:t>
                      </a:r>
                      <a:endParaRPr lang="en-US" sz="2400" dirty="0" smtClean="0">
                        <a:solidFill>
                          <a:srgbClr val="002060"/>
                        </a:solidFill>
                        <a:effectLst/>
                      </a:endParaRPr>
                    </a:p>
                    <a:p>
                      <a:pPr algn="l"/>
                      <a:r>
                        <a:rPr lang="en-US" sz="2400" dirty="0" smtClean="0">
                          <a:solidFill>
                            <a:srgbClr val="002060"/>
                          </a:solidFill>
                          <a:effectLst/>
                        </a:rPr>
                        <a:t>OR </a:t>
                      </a:r>
                      <a:r>
                        <a:rPr lang="en-US" sz="2400" dirty="0" err="1">
                          <a:solidFill>
                            <a:srgbClr val="002060"/>
                          </a:solidFill>
                          <a:effectLst/>
                        </a:rPr>
                        <a:t>TARGET.Rate</a:t>
                      </a:r>
                      <a:r>
                        <a:rPr lang="en-US" sz="2400" dirty="0">
                          <a:solidFill>
                            <a:srgbClr val="002060"/>
                          </a:solidFill>
                          <a:effectLst/>
                        </a:rPr>
                        <a:t> &lt;&gt; </a:t>
                      </a:r>
                      <a:r>
                        <a:rPr lang="en-US" sz="2400" dirty="0" err="1">
                          <a:solidFill>
                            <a:srgbClr val="002060"/>
                          </a:solidFill>
                          <a:effectLst/>
                        </a:rPr>
                        <a:t>SOURCE.Rate</a:t>
                      </a:r>
                      <a:r>
                        <a:rPr lang="en-US" sz="2400" dirty="0">
                          <a:solidFill>
                            <a:srgbClr val="002060"/>
                          </a:solidFill>
                          <a:effectLst/>
                        </a:rPr>
                        <a:t> </a:t>
                      </a:r>
                      <a:r>
                        <a:rPr lang="en-US" sz="2400" dirty="0" smtClean="0">
                          <a:solidFill>
                            <a:srgbClr val="002060"/>
                          </a:solidFill>
                          <a:effectLst/>
                        </a:rPr>
                        <a:t>THEN</a:t>
                      </a:r>
                    </a:p>
                    <a:p>
                      <a:pPr algn="l"/>
                      <a:r>
                        <a:rPr lang="en-US" sz="2400" dirty="0" smtClean="0">
                          <a:solidFill>
                            <a:srgbClr val="002060"/>
                          </a:solidFill>
                          <a:effectLst/>
                        </a:rPr>
                        <a:t> </a:t>
                      </a:r>
                      <a:r>
                        <a:rPr lang="en-US" sz="2400" dirty="0">
                          <a:solidFill>
                            <a:srgbClr val="002060"/>
                          </a:solidFill>
                          <a:effectLst/>
                        </a:rPr>
                        <a:t>UPDATE SET </a:t>
                      </a:r>
                      <a:r>
                        <a:rPr lang="en-US" sz="2400" dirty="0" err="1">
                          <a:solidFill>
                            <a:srgbClr val="002060"/>
                          </a:solidFill>
                          <a:effectLst/>
                        </a:rPr>
                        <a:t>TARGET.ProductName</a:t>
                      </a:r>
                      <a:r>
                        <a:rPr lang="en-US" sz="2400" dirty="0">
                          <a:solidFill>
                            <a:srgbClr val="002060"/>
                          </a:solidFill>
                          <a:effectLst/>
                        </a:rPr>
                        <a:t> = </a:t>
                      </a:r>
                      <a:r>
                        <a:rPr lang="en-US" sz="2400" dirty="0" err="1">
                          <a:solidFill>
                            <a:srgbClr val="002060"/>
                          </a:solidFill>
                          <a:effectLst/>
                        </a:rPr>
                        <a:t>SOURCE.ProductName</a:t>
                      </a:r>
                      <a:r>
                        <a:rPr lang="en-US" sz="2400" dirty="0">
                          <a:solidFill>
                            <a:srgbClr val="002060"/>
                          </a:solidFill>
                          <a:effectLst/>
                        </a:rPr>
                        <a:t>, </a:t>
                      </a:r>
                      <a:r>
                        <a:rPr lang="en-US" sz="2400" dirty="0" err="1">
                          <a:solidFill>
                            <a:srgbClr val="002060"/>
                          </a:solidFill>
                          <a:effectLst/>
                        </a:rPr>
                        <a:t>TARGET.Rate</a:t>
                      </a:r>
                      <a:r>
                        <a:rPr lang="en-US" sz="2400" dirty="0">
                          <a:solidFill>
                            <a:srgbClr val="002060"/>
                          </a:solidFill>
                          <a:effectLst/>
                        </a:rPr>
                        <a:t> = </a:t>
                      </a:r>
                      <a:r>
                        <a:rPr lang="en-US" sz="2400" dirty="0" err="1">
                          <a:solidFill>
                            <a:srgbClr val="002060"/>
                          </a:solidFill>
                          <a:effectLst/>
                        </a:rPr>
                        <a:t>SOURCE.Rate</a:t>
                      </a:r>
                      <a:r>
                        <a:rPr lang="en-US" sz="2400" dirty="0">
                          <a:solidFill>
                            <a:srgbClr val="002060"/>
                          </a:solidFill>
                          <a:effectLst/>
                        </a:rPr>
                        <a:t> </a:t>
                      </a:r>
                    </a:p>
                  </a:txBody>
                  <a:tcPr marL="38100" marR="38100" marT="38100" marB="38100" anchor="ctr">
                    <a:lnL>
                      <a:noFill/>
                    </a:lnL>
                    <a:lnR>
                      <a:noFill/>
                    </a:lnR>
                    <a:lnT>
                      <a:noFill/>
                    </a:lnT>
                    <a:lnB>
                      <a:noFill/>
                    </a:lnB>
                    <a:solidFill>
                      <a:srgbClr val="CCCCCC"/>
                    </a:solidFill>
                  </a:tcPr>
                </a:tc>
              </a:tr>
            </a:tbl>
          </a:graphicData>
        </a:graphic>
      </p:graphicFrame>
    </p:spTree>
    <p:extLst>
      <p:ext uri="{BB962C8B-B14F-4D97-AF65-F5344CB8AC3E}">
        <p14:creationId xmlns="" xmlns:p14="http://schemas.microsoft.com/office/powerpoint/2010/main" val="3168568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943613023"/>
              </p:ext>
            </p:extLst>
          </p:nvPr>
        </p:nvGraphicFramePr>
        <p:xfrm>
          <a:off x="533400" y="1143000"/>
          <a:ext cx="7848600" cy="4709160"/>
        </p:xfrm>
        <a:graphic>
          <a:graphicData uri="http://schemas.openxmlformats.org/drawingml/2006/table">
            <a:tbl>
              <a:tblPr/>
              <a:tblGrid>
                <a:gridCol w="7848600"/>
              </a:tblGrid>
              <a:tr h="0">
                <a:tc>
                  <a:txBody>
                    <a:bodyPr/>
                    <a:lstStyle/>
                    <a:p>
                      <a:pPr algn="l"/>
                      <a:r>
                        <a:rPr lang="en-US" sz="2800" dirty="0">
                          <a:solidFill>
                            <a:srgbClr val="002060"/>
                          </a:solidFill>
                          <a:effectLst/>
                        </a:rPr>
                        <a:t>--When no records are matched, </a:t>
                      </a:r>
                      <a:r>
                        <a:rPr lang="en-US" sz="2800" dirty="0" smtClean="0">
                          <a:solidFill>
                            <a:srgbClr val="002060"/>
                          </a:solidFill>
                          <a:effectLst/>
                        </a:rPr>
                        <a:t>insert</a:t>
                      </a:r>
                    </a:p>
                    <a:p>
                      <a:pPr algn="l"/>
                      <a:r>
                        <a:rPr lang="en-US" sz="2800" dirty="0" smtClean="0">
                          <a:solidFill>
                            <a:srgbClr val="002060"/>
                          </a:solidFill>
                          <a:effectLst/>
                        </a:rPr>
                        <a:t> </a:t>
                      </a:r>
                      <a:r>
                        <a:rPr lang="en-US" sz="2800" dirty="0">
                          <a:solidFill>
                            <a:srgbClr val="002060"/>
                          </a:solidFill>
                          <a:effectLst/>
                        </a:rPr>
                        <a:t>--the incoming records from source </a:t>
                      </a:r>
                      <a:endParaRPr lang="en-US" sz="2800" dirty="0" smtClean="0">
                        <a:solidFill>
                          <a:srgbClr val="002060"/>
                        </a:solidFill>
                        <a:effectLst/>
                      </a:endParaRPr>
                    </a:p>
                    <a:p>
                      <a:pPr algn="l"/>
                      <a:r>
                        <a:rPr lang="en-US" sz="2800" dirty="0" smtClean="0">
                          <a:solidFill>
                            <a:srgbClr val="002060"/>
                          </a:solidFill>
                          <a:effectLst/>
                        </a:rPr>
                        <a:t>--</a:t>
                      </a:r>
                      <a:r>
                        <a:rPr lang="en-US" sz="2800" dirty="0">
                          <a:solidFill>
                            <a:srgbClr val="002060"/>
                          </a:solidFill>
                          <a:effectLst/>
                        </a:rPr>
                        <a:t>table to target </a:t>
                      </a:r>
                      <a:r>
                        <a:rPr lang="en-US" sz="2800" dirty="0" smtClean="0">
                          <a:solidFill>
                            <a:srgbClr val="002060"/>
                          </a:solidFill>
                          <a:effectLst/>
                        </a:rPr>
                        <a:t>table</a:t>
                      </a:r>
                    </a:p>
                    <a:p>
                      <a:pPr algn="l"/>
                      <a:r>
                        <a:rPr lang="en-US" sz="2800" dirty="0" smtClean="0">
                          <a:solidFill>
                            <a:srgbClr val="002060"/>
                          </a:solidFill>
                          <a:effectLst/>
                        </a:rPr>
                        <a:t> </a:t>
                      </a:r>
                      <a:r>
                        <a:rPr lang="en-US" sz="2800" dirty="0">
                          <a:solidFill>
                            <a:srgbClr val="002060"/>
                          </a:solidFill>
                          <a:effectLst/>
                        </a:rPr>
                        <a:t>WHEN NOT MATCHED BY TARGET THEN </a:t>
                      </a:r>
                      <a:endParaRPr lang="en-US" sz="2800" dirty="0" smtClean="0">
                        <a:solidFill>
                          <a:srgbClr val="002060"/>
                        </a:solidFill>
                        <a:effectLst/>
                      </a:endParaRPr>
                    </a:p>
                    <a:p>
                      <a:pPr algn="l"/>
                      <a:r>
                        <a:rPr lang="en-US" sz="2800" dirty="0" smtClean="0">
                          <a:solidFill>
                            <a:srgbClr val="002060"/>
                          </a:solidFill>
                          <a:effectLst/>
                        </a:rPr>
                        <a:t>INSERT </a:t>
                      </a:r>
                      <a:r>
                        <a:rPr lang="en-US" sz="2800" dirty="0">
                          <a:solidFill>
                            <a:srgbClr val="002060"/>
                          </a:solidFill>
                          <a:effectLst/>
                        </a:rPr>
                        <a:t>(</a:t>
                      </a:r>
                      <a:r>
                        <a:rPr lang="en-US" sz="2800" dirty="0" err="1">
                          <a:solidFill>
                            <a:srgbClr val="002060"/>
                          </a:solidFill>
                          <a:effectLst/>
                        </a:rPr>
                        <a:t>ProductID</a:t>
                      </a:r>
                      <a:r>
                        <a:rPr lang="en-US" sz="2800" dirty="0">
                          <a:solidFill>
                            <a:srgbClr val="002060"/>
                          </a:solidFill>
                          <a:effectLst/>
                        </a:rPr>
                        <a:t>, </a:t>
                      </a:r>
                      <a:r>
                        <a:rPr lang="en-US" sz="2800" dirty="0" err="1">
                          <a:solidFill>
                            <a:srgbClr val="002060"/>
                          </a:solidFill>
                          <a:effectLst/>
                        </a:rPr>
                        <a:t>ProductName</a:t>
                      </a:r>
                      <a:r>
                        <a:rPr lang="en-US" sz="2800" dirty="0">
                          <a:solidFill>
                            <a:srgbClr val="002060"/>
                          </a:solidFill>
                          <a:effectLst/>
                        </a:rPr>
                        <a:t>, Rate) VALUES (</a:t>
                      </a:r>
                      <a:r>
                        <a:rPr lang="en-US" sz="2800" dirty="0" err="1">
                          <a:solidFill>
                            <a:srgbClr val="002060"/>
                          </a:solidFill>
                          <a:effectLst/>
                        </a:rPr>
                        <a:t>SOURCE.ProductID</a:t>
                      </a:r>
                      <a:r>
                        <a:rPr lang="en-US" sz="2800" dirty="0">
                          <a:solidFill>
                            <a:srgbClr val="002060"/>
                          </a:solidFill>
                          <a:effectLst/>
                        </a:rPr>
                        <a:t>, </a:t>
                      </a:r>
                      <a:r>
                        <a:rPr lang="en-US" sz="2800" dirty="0" err="1">
                          <a:solidFill>
                            <a:srgbClr val="002060"/>
                          </a:solidFill>
                          <a:effectLst/>
                        </a:rPr>
                        <a:t>SOURCE.ProductName</a:t>
                      </a:r>
                      <a:r>
                        <a:rPr lang="en-US" sz="2800" dirty="0">
                          <a:solidFill>
                            <a:srgbClr val="002060"/>
                          </a:solidFill>
                          <a:effectLst/>
                        </a:rPr>
                        <a:t>, </a:t>
                      </a:r>
                      <a:r>
                        <a:rPr lang="en-US" sz="2800" dirty="0" err="1">
                          <a:solidFill>
                            <a:srgbClr val="002060"/>
                          </a:solidFill>
                          <a:effectLst/>
                        </a:rPr>
                        <a:t>SOURCE.Rate</a:t>
                      </a:r>
                      <a:r>
                        <a:rPr lang="en-US" sz="2800" dirty="0">
                          <a:solidFill>
                            <a:srgbClr val="002060"/>
                          </a:solidFill>
                          <a:effectLst/>
                        </a:rPr>
                        <a:t>) </a:t>
                      </a:r>
                      <a:endParaRPr lang="en-US" sz="2800" dirty="0" smtClean="0">
                        <a:solidFill>
                          <a:srgbClr val="002060"/>
                        </a:solidFill>
                        <a:effectLst/>
                      </a:endParaRPr>
                    </a:p>
                    <a:p>
                      <a:pPr algn="l"/>
                      <a:r>
                        <a:rPr lang="en-US" sz="2800" dirty="0" smtClean="0">
                          <a:solidFill>
                            <a:srgbClr val="002060"/>
                          </a:solidFill>
                          <a:effectLst/>
                        </a:rPr>
                        <a:t>--</a:t>
                      </a:r>
                      <a:r>
                        <a:rPr lang="en-US" sz="2800" dirty="0">
                          <a:solidFill>
                            <a:srgbClr val="002060"/>
                          </a:solidFill>
                          <a:effectLst/>
                        </a:rPr>
                        <a:t>When there is a row that exists in target table and </a:t>
                      </a:r>
                      <a:endParaRPr lang="en-US" sz="2800" dirty="0" smtClean="0">
                        <a:solidFill>
                          <a:srgbClr val="002060"/>
                        </a:solidFill>
                        <a:effectLst/>
                      </a:endParaRPr>
                    </a:p>
                    <a:p>
                      <a:pPr algn="l"/>
                      <a:r>
                        <a:rPr lang="en-US" sz="2800" dirty="0" smtClean="0">
                          <a:solidFill>
                            <a:srgbClr val="002060"/>
                          </a:solidFill>
                          <a:effectLst/>
                        </a:rPr>
                        <a:t>--</a:t>
                      </a:r>
                      <a:r>
                        <a:rPr lang="en-US" sz="2800" dirty="0">
                          <a:solidFill>
                            <a:srgbClr val="002060"/>
                          </a:solidFill>
                          <a:effectLst/>
                        </a:rPr>
                        <a:t>same record does not exist in source </a:t>
                      </a:r>
                      <a:r>
                        <a:rPr lang="en-US" sz="2800" dirty="0" smtClean="0">
                          <a:solidFill>
                            <a:srgbClr val="002060"/>
                          </a:solidFill>
                          <a:effectLst/>
                        </a:rPr>
                        <a:t>table</a:t>
                      </a:r>
                    </a:p>
                    <a:p>
                      <a:pPr algn="l"/>
                      <a:r>
                        <a:rPr lang="en-US" sz="2800" dirty="0" smtClean="0">
                          <a:solidFill>
                            <a:srgbClr val="002060"/>
                          </a:solidFill>
                          <a:effectLst/>
                        </a:rPr>
                        <a:t> </a:t>
                      </a:r>
                      <a:r>
                        <a:rPr lang="en-US" sz="2800" dirty="0">
                          <a:solidFill>
                            <a:srgbClr val="002060"/>
                          </a:solidFill>
                          <a:effectLst/>
                        </a:rPr>
                        <a:t>--then delete this record from target </a:t>
                      </a:r>
                      <a:r>
                        <a:rPr lang="en-US" sz="2800" dirty="0" smtClean="0">
                          <a:solidFill>
                            <a:srgbClr val="002060"/>
                          </a:solidFill>
                          <a:effectLst/>
                        </a:rPr>
                        <a:t>table</a:t>
                      </a:r>
                    </a:p>
                    <a:p>
                      <a:pPr algn="l"/>
                      <a:r>
                        <a:rPr lang="en-US" sz="2400" dirty="0" smtClean="0">
                          <a:effectLst/>
                        </a:rPr>
                        <a:t> </a:t>
                      </a:r>
                      <a:endParaRPr lang="en-US" sz="2400" dirty="0">
                        <a:effectLst/>
                      </a:endParaRPr>
                    </a:p>
                  </a:txBody>
                  <a:tcPr marL="38100" marR="38100" marT="38100" marB="38100" anchor="ctr">
                    <a:lnL>
                      <a:noFill/>
                    </a:lnL>
                    <a:lnR>
                      <a:noFill/>
                    </a:lnR>
                    <a:lnT>
                      <a:noFill/>
                    </a:lnT>
                    <a:lnB>
                      <a:noFill/>
                    </a:lnB>
                    <a:solidFill>
                      <a:srgbClr val="CCCCCC"/>
                    </a:solidFill>
                  </a:tcPr>
                </a:tc>
              </a:tr>
            </a:tbl>
          </a:graphicData>
        </a:graphic>
      </p:graphicFrame>
    </p:spTree>
    <p:extLst>
      <p:ext uri="{BB962C8B-B14F-4D97-AF65-F5344CB8AC3E}">
        <p14:creationId xmlns="" xmlns:p14="http://schemas.microsoft.com/office/powerpoint/2010/main" val="1160243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 xmlns:p14="http://schemas.microsoft.com/office/powerpoint/2010/main" val="541725075"/>
              </p:ext>
            </p:extLst>
          </p:nvPr>
        </p:nvGraphicFramePr>
        <p:xfrm>
          <a:off x="609600" y="990600"/>
          <a:ext cx="7848600" cy="5196840"/>
        </p:xfrm>
        <a:graphic>
          <a:graphicData uri="http://schemas.openxmlformats.org/drawingml/2006/table">
            <a:tbl>
              <a:tblPr/>
              <a:tblGrid>
                <a:gridCol w="7848600"/>
              </a:tblGrid>
              <a:tr h="0">
                <a:tc>
                  <a:txBody>
                    <a:bodyPr/>
                    <a:lstStyle/>
                    <a:p>
                      <a:pPr algn="l"/>
                      <a:r>
                        <a:rPr lang="en-US" sz="2400" dirty="0">
                          <a:solidFill>
                            <a:srgbClr val="002060"/>
                          </a:solidFill>
                          <a:effectLst/>
                        </a:rPr>
                        <a:t>WHEN NOT MATCHED BY SOURCE THEN </a:t>
                      </a:r>
                      <a:r>
                        <a:rPr lang="en-US" sz="2400" dirty="0" smtClean="0">
                          <a:solidFill>
                            <a:srgbClr val="002060"/>
                          </a:solidFill>
                          <a:effectLst/>
                        </a:rPr>
                        <a:t>DELETE</a:t>
                      </a:r>
                    </a:p>
                    <a:p>
                      <a:pPr algn="l"/>
                      <a:r>
                        <a:rPr lang="en-US" sz="2400" dirty="0" smtClean="0">
                          <a:solidFill>
                            <a:srgbClr val="002060"/>
                          </a:solidFill>
                          <a:effectLst/>
                        </a:rPr>
                        <a:t> </a:t>
                      </a:r>
                      <a:r>
                        <a:rPr lang="en-US" sz="2400" dirty="0">
                          <a:solidFill>
                            <a:srgbClr val="002060"/>
                          </a:solidFill>
                          <a:effectLst/>
                        </a:rPr>
                        <a:t>--$action specifies a column of type </a:t>
                      </a:r>
                      <a:r>
                        <a:rPr lang="en-US" sz="2400" dirty="0" err="1">
                          <a:solidFill>
                            <a:srgbClr val="002060"/>
                          </a:solidFill>
                          <a:effectLst/>
                        </a:rPr>
                        <a:t>nvarchar</a:t>
                      </a:r>
                      <a:r>
                        <a:rPr lang="en-US" sz="2400" dirty="0">
                          <a:solidFill>
                            <a:srgbClr val="002060"/>
                          </a:solidFill>
                          <a:effectLst/>
                        </a:rPr>
                        <a:t>(10</a:t>
                      </a:r>
                      <a:r>
                        <a:rPr lang="en-US" sz="2400" dirty="0" smtClean="0">
                          <a:solidFill>
                            <a:srgbClr val="002060"/>
                          </a:solidFill>
                          <a:effectLst/>
                        </a:rPr>
                        <a:t>)</a:t>
                      </a:r>
                    </a:p>
                    <a:p>
                      <a:pPr algn="l"/>
                      <a:r>
                        <a:rPr lang="en-US" sz="2400" dirty="0" smtClean="0">
                          <a:solidFill>
                            <a:srgbClr val="002060"/>
                          </a:solidFill>
                          <a:effectLst/>
                        </a:rPr>
                        <a:t> </a:t>
                      </a:r>
                      <a:r>
                        <a:rPr lang="en-US" sz="2400" dirty="0">
                          <a:solidFill>
                            <a:srgbClr val="002060"/>
                          </a:solidFill>
                          <a:effectLst/>
                        </a:rPr>
                        <a:t>--in the OUTPUT clause that returns one of three </a:t>
                      </a:r>
                      <a:endParaRPr lang="en-US" sz="2400" dirty="0" smtClean="0">
                        <a:solidFill>
                          <a:srgbClr val="002060"/>
                        </a:solidFill>
                        <a:effectLst/>
                      </a:endParaRPr>
                    </a:p>
                    <a:p>
                      <a:pPr algn="l"/>
                      <a:r>
                        <a:rPr lang="en-US" sz="2400" dirty="0" smtClean="0">
                          <a:solidFill>
                            <a:srgbClr val="002060"/>
                          </a:solidFill>
                          <a:effectLst/>
                        </a:rPr>
                        <a:t>--</a:t>
                      </a:r>
                      <a:r>
                        <a:rPr lang="en-US" sz="2400" dirty="0">
                          <a:solidFill>
                            <a:srgbClr val="002060"/>
                          </a:solidFill>
                          <a:effectLst/>
                        </a:rPr>
                        <a:t>values for each row: 'INSERT', 'UPDATE', or 'DELETE', </a:t>
                      </a:r>
                      <a:endParaRPr lang="en-US" sz="2400" dirty="0" smtClean="0">
                        <a:solidFill>
                          <a:srgbClr val="002060"/>
                        </a:solidFill>
                        <a:effectLst/>
                      </a:endParaRPr>
                    </a:p>
                    <a:p>
                      <a:pPr algn="l"/>
                      <a:r>
                        <a:rPr lang="en-US" sz="2400" dirty="0" smtClean="0">
                          <a:solidFill>
                            <a:srgbClr val="002060"/>
                          </a:solidFill>
                          <a:effectLst/>
                        </a:rPr>
                        <a:t>--</a:t>
                      </a:r>
                      <a:r>
                        <a:rPr lang="en-US" sz="2400" dirty="0">
                          <a:solidFill>
                            <a:srgbClr val="002060"/>
                          </a:solidFill>
                          <a:effectLst/>
                        </a:rPr>
                        <a:t>according to the action that was performed on that row </a:t>
                      </a:r>
                      <a:endParaRPr lang="en-US" sz="2400" dirty="0" smtClean="0">
                        <a:solidFill>
                          <a:srgbClr val="002060"/>
                        </a:solidFill>
                        <a:effectLst/>
                      </a:endParaRPr>
                    </a:p>
                    <a:p>
                      <a:pPr algn="l"/>
                      <a:r>
                        <a:rPr lang="en-US" sz="2400" dirty="0" smtClean="0">
                          <a:solidFill>
                            <a:srgbClr val="002060"/>
                          </a:solidFill>
                          <a:effectLst/>
                        </a:rPr>
                        <a:t>OUTPUT </a:t>
                      </a:r>
                      <a:r>
                        <a:rPr lang="en-US" sz="2400" dirty="0">
                          <a:solidFill>
                            <a:srgbClr val="002060"/>
                          </a:solidFill>
                          <a:effectLst/>
                        </a:rPr>
                        <a:t>$action</a:t>
                      </a:r>
                      <a:r>
                        <a:rPr lang="en-US" sz="2400" dirty="0" smtClean="0">
                          <a:solidFill>
                            <a:srgbClr val="002060"/>
                          </a:solidFill>
                          <a:effectLst/>
                        </a:rPr>
                        <a:t>,</a:t>
                      </a:r>
                    </a:p>
                    <a:p>
                      <a:pPr algn="l"/>
                      <a:r>
                        <a:rPr lang="en-US" sz="2400" dirty="0" smtClean="0">
                          <a:solidFill>
                            <a:srgbClr val="002060"/>
                          </a:solidFill>
                          <a:effectLst/>
                        </a:rPr>
                        <a:t> </a:t>
                      </a:r>
                      <a:r>
                        <a:rPr lang="en-US" sz="2400" dirty="0" err="1">
                          <a:solidFill>
                            <a:srgbClr val="002060"/>
                          </a:solidFill>
                          <a:effectLst/>
                        </a:rPr>
                        <a:t>DELETED.ProductID</a:t>
                      </a:r>
                      <a:r>
                        <a:rPr lang="en-US" sz="2400" dirty="0">
                          <a:solidFill>
                            <a:srgbClr val="002060"/>
                          </a:solidFill>
                          <a:effectLst/>
                        </a:rPr>
                        <a:t> AS </a:t>
                      </a:r>
                      <a:r>
                        <a:rPr lang="en-US" sz="2400" dirty="0" err="1">
                          <a:solidFill>
                            <a:srgbClr val="002060"/>
                          </a:solidFill>
                          <a:effectLst/>
                        </a:rPr>
                        <a:t>TargetProductID</a:t>
                      </a:r>
                      <a:r>
                        <a:rPr lang="en-US" sz="2400" dirty="0" smtClean="0">
                          <a:solidFill>
                            <a:srgbClr val="002060"/>
                          </a:solidFill>
                          <a:effectLst/>
                        </a:rPr>
                        <a:t>,</a:t>
                      </a:r>
                    </a:p>
                    <a:p>
                      <a:pPr algn="l"/>
                      <a:r>
                        <a:rPr lang="en-US" sz="2400" dirty="0" smtClean="0">
                          <a:solidFill>
                            <a:srgbClr val="002060"/>
                          </a:solidFill>
                          <a:effectLst/>
                        </a:rPr>
                        <a:t> </a:t>
                      </a:r>
                      <a:r>
                        <a:rPr lang="en-US" sz="2400" dirty="0" err="1">
                          <a:solidFill>
                            <a:srgbClr val="002060"/>
                          </a:solidFill>
                          <a:effectLst/>
                        </a:rPr>
                        <a:t>DELETED.ProductName</a:t>
                      </a:r>
                      <a:r>
                        <a:rPr lang="en-US" sz="2400" dirty="0">
                          <a:solidFill>
                            <a:srgbClr val="002060"/>
                          </a:solidFill>
                          <a:effectLst/>
                        </a:rPr>
                        <a:t> AS </a:t>
                      </a:r>
                      <a:r>
                        <a:rPr lang="en-US" sz="2400" dirty="0" err="1">
                          <a:solidFill>
                            <a:srgbClr val="002060"/>
                          </a:solidFill>
                          <a:effectLst/>
                        </a:rPr>
                        <a:t>TargetProductName</a:t>
                      </a:r>
                      <a:r>
                        <a:rPr lang="en-US" sz="2400" dirty="0">
                          <a:solidFill>
                            <a:srgbClr val="002060"/>
                          </a:solidFill>
                          <a:effectLst/>
                        </a:rPr>
                        <a:t>, </a:t>
                      </a:r>
                      <a:endParaRPr lang="en-US" sz="2400" dirty="0" smtClean="0">
                        <a:solidFill>
                          <a:srgbClr val="002060"/>
                        </a:solidFill>
                        <a:effectLst/>
                      </a:endParaRPr>
                    </a:p>
                    <a:p>
                      <a:pPr algn="l"/>
                      <a:r>
                        <a:rPr lang="en-US" sz="2400" dirty="0" err="1" smtClean="0">
                          <a:solidFill>
                            <a:srgbClr val="002060"/>
                          </a:solidFill>
                          <a:effectLst/>
                        </a:rPr>
                        <a:t>DELETED.Rate</a:t>
                      </a:r>
                      <a:r>
                        <a:rPr lang="en-US" sz="2400" dirty="0" smtClean="0">
                          <a:solidFill>
                            <a:srgbClr val="002060"/>
                          </a:solidFill>
                          <a:effectLst/>
                        </a:rPr>
                        <a:t> </a:t>
                      </a:r>
                      <a:r>
                        <a:rPr lang="en-US" sz="2400" dirty="0">
                          <a:solidFill>
                            <a:srgbClr val="002060"/>
                          </a:solidFill>
                          <a:effectLst/>
                        </a:rPr>
                        <a:t>AS </a:t>
                      </a:r>
                      <a:r>
                        <a:rPr lang="en-US" sz="2400" dirty="0" err="1" smtClean="0">
                          <a:solidFill>
                            <a:srgbClr val="002060"/>
                          </a:solidFill>
                          <a:effectLst/>
                        </a:rPr>
                        <a:t>TargetRate</a:t>
                      </a:r>
                      <a:r>
                        <a:rPr lang="en-US" sz="2400" dirty="0" smtClean="0">
                          <a:solidFill>
                            <a:srgbClr val="002060"/>
                          </a:solidFill>
                          <a:effectLst/>
                        </a:rPr>
                        <a:t>,</a:t>
                      </a:r>
                    </a:p>
                    <a:p>
                      <a:pPr algn="l"/>
                      <a:r>
                        <a:rPr lang="en-US" sz="2400" dirty="0" smtClean="0">
                          <a:solidFill>
                            <a:srgbClr val="002060"/>
                          </a:solidFill>
                          <a:effectLst/>
                        </a:rPr>
                        <a:t> </a:t>
                      </a:r>
                      <a:r>
                        <a:rPr lang="en-US" sz="2400" dirty="0" err="1">
                          <a:solidFill>
                            <a:srgbClr val="002060"/>
                          </a:solidFill>
                          <a:effectLst/>
                        </a:rPr>
                        <a:t>INSERTED.ProductID</a:t>
                      </a:r>
                      <a:r>
                        <a:rPr lang="en-US" sz="2400" dirty="0">
                          <a:solidFill>
                            <a:srgbClr val="002060"/>
                          </a:solidFill>
                          <a:effectLst/>
                        </a:rPr>
                        <a:t> AS </a:t>
                      </a:r>
                      <a:r>
                        <a:rPr lang="en-US" sz="2400" dirty="0" err="1">
                          <a:solidFill>
                            <a:srgbClr val="002060"/>
                          </a:solidFill>
                          <a:effectLst/>
                        </a:rPr>
                        <a:t>SourceProductID</a:t>
                      </a:r>
                      <a:r>
                        <a:rPr lang="en-US" sz="2400" dirty="0">
                          <a:solidFill>
                            <a:srgbClr val="002060"/>
                          </a:solidFill>
                          <a:effectLst/>
                        </a:rPr>
                        <a:t>, </a:t>
                      </a:r>
                      <a:r>
                        <a:rPr lang="en-US" sz="2400" dirty="0" err="1">
                          <a:solidFill>
                            <a:srgbClr val="002060"/>
                          </a:solidFill>
                          <a:effectLst/>
                        </a:rPr>
                        <a:t>INSERTED.ProductName</a:t>
                      </a:r>
                      <a:r>
                        <a:rPr lang="en-US" sz="2400" dirty="0">
                          <a:solidFill>
                            <a:srgbClr val="002060"/>
                          </a:solidFill>
                          <a:effectLst/>
                        </a:rPr>
                        <a:t> AS </a:t>
                      </a:r>
                      <a:r>
                        <a:rPr lang="en-US" sz="2400" dirty="0" err="1">
                          <a:solidFill>
                            <a:srgbClr val="002060"/>
                          </a:solidFill>
                          <a:effectLst/>
                        </a:rPr>
                        <a:t>SourceProductName</a:t>
                      </a:r>
                      <a:r>
                        <a:rPr lang="en-US" sz="2400" dirty="0">
                          <a:solidFill>
                            <a:srgbClr val="002060"/>
                          </a:solidFill>
                          <a:effectLst/>
                        </a:rPr>
                        <a:t>, </a:t>
                      </a:r>
                      <a:endParaRPr lang="en-US" sz="2400" dirty="0" smtClean="0">
                        <a:solidFill>
                          <a:srgbClr val="002060"/>
                        </a:solidFill>
                        <a:effectLst/>
                      </a:endParaRPr>
                    </a:p>
                    <a:p>
                      <a:pPr algn="l"/>
                      <a:r>
                        <a:rPr lang="en-US" sz="2400" dirty="0" err="1" smtClean="0">
                          <a:solidFill>
                            <a:srgbClr val="002060"/>
                          </a:solidFill>
                          <a:effectLst/>
                        </a:rPr>
                        <a:t>INSERTED.Rate</a:t>
                      </a:r>
                      <a:r>
                        <a:rPr lang="en-US" sz="2400" dirty="0" smtClean="0">
                          <a:solidFill>
                            <a:srgbClr val="002060"/>
                          </a:solidFill>
                          <a:effectLst/>
                        </a:rPr>
                        <a:t> </a:t>
                      </a:r>
                      <a:r>
                        <a:rPr lang="en-US" sz="2400" dirty="0">
                          <a:solidFill>
                            <a:srgbClr val="002060"/>
                          </a:solidFill>
                          <a:effectLst/>
                        </a:rPr>
                        <a:t>AS </a:t>
                      </a:r>
                      <a:r>
                        <a:rPr lang="en-US" sz="2400" dirty="0" err="1">
                          <a:solidFill>
                            <a:srgbClr val="002060"/>
                          </a:solidFill>
                          <a:effectLst/>
                        </a:rPr>
                        <a:t>SourceRate</a:t>
                      </a:r>
                      <a:r>
                        <a:rPr lang="en-US" sz="2400" dirty="0" smtClean="0">
                          <a:solidFill>
                            <a:srgbClr val="002060"/>
                          </a:solidFill>
                          <a:effectLst/>
                        </a:rPr>
                        <a:t>;</a:t>
                      </a:r>
                    </a:p>
                    <a:p>
                      <a:pPr algn="l"/>
                      <a:r>
                        <a:rPr lang="en-US" sz="2400" dirty="0" smtClean="0">
                          <a:solidFill>
                            <a:srgbClr val="002060"/>
                          </a:solidFill>
                          <a:effectLst/>
                        </a:rPr>
                        <a:t> </a:t>
                      </a:r>
                      <a:r>
                        <a:rPr lang="en-US" sz="2400" dirty="0">
                          <a:solidFill>
                            <a:srgbClr val="002060"/>
                          </a:solidFill>
                          <a:effectLst/>
                        </a:rPr>
                        <a:t>SELECT @@ROWCOUNT; </a:t>
                      </a:r>
                      <a:endParaRPr lang="en-US" sz="2400" dirty="0" smtClean="0">
                        <a:solidFill>
                          <a:srgbClr val="002060"/>
                        </a:solidFill>
                        <a:effectLst/>
                      </a:endParaRPr>
                    </a:p>
                    <a:p>
                      <a:pPr algn="l"/>
                      <a:r>
                        <a:rPr lang="en-US" sz="2400" dirty="0" smtClean="0">
                          <a:solidFill>
                            <a:srgbClr val="002060"/>
                          </a:solidFill>
                          <a:effectLst/>
                        </a:rPr>
                        <a:t>GO</a:t>
                      </a:r>
                      <a:endParaRPr lang="en-US" sz="2400" dirty="0">
                        <a:solidFill>
                          <a:srgbClr val="002060"/>
                        </a:solidFill>
                        <a:effectLst/>
                      </a:endParaRPr>
                    </a:p>
                  </a:txBody>
                  <a:tcPr marL="38100" marR="38100" marT="38100" marB="38100" anchor="ctr">
                    <a:lnL>
                      <a:noFill/>
                    </a:lnL>
                    <a:lnR>
                      <a:noFill/>
                    </a:lnR>
                    <a:lnT>
                      <a:noFill/>
                    </a:lnT>
                    <a:lnB>
                      <a:noFill/>
                    </a:lnB>
                    <a:solidFill>
                      <a:srgbClr val="CCCCCC"/>
                    </a:solidFill>
                  </a:tcPr>
                </a:tc>
              </a:tr>
            </a:tbl>
          </a:graphicData>
        </a:graphic>
      </p:graphicFrame>
    </p:spTree>
    <p:extLst>
      <p:ext uri="{BB962C8B-B14F-4D97-AF65-F5344CB8AC3E}">
        <p14:creationId xmlns="" xmlns:p14="http://schemas.microsoft.com/office/powerpoint/2010/main" val="307067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04800"/>
            <a:ext cx="5139548" cy="1231106"/>
          </a:xfrm>
          <a:prstGeom prst="rect">
            <a:avLst/>
          </a:prstGeom>
        </p:spPr>
        <p:txBody>
          <a:bodyPr wrap="none">
            <a:spAutoFit/>
          </a:bodyPr>
          <a:lstStyle/>
          <a:p>
            <a:r>
              <a:rPr lang="en-US" sz="3200" b="1" dirty="0" smtClean="0"/>
              <a:t>OUTPUT</a:t>
            </a:r>
          </a:p>
          <a:p>
            <a:endParaRPr lang="en-US" dirty="0"/>
          </a:p>
          <a:p>
            <a:r>
              <a:rPr lang="en-US" sz="2400" dirty="0" smtClean="0"/>
              <a:t>There </a:t>
            </a:r>
            <a:r>
              <a:rPr lang="en-US" sz="2400" dirty="0"/>
              <a:t>were 2 updates, 1 delete and 1 insert</a:t>
            </a:r>
            <a:r>
              <a:rPr lang="en-US" dirty="0"/>
              <a:t>.</a:t>
            </a:r>
            <a:endParaRPr lang="en-US" dirty="0">
              <a:effectLst/>
            </a:endParaRPr>
          </a:p>
        </p:txBody>
      </p:sp>
      <p:pic>
        <p:nvPicPr>
          <p:cNvPr id="7170" name="Picture 2" descr="http://www.mssqltips.com/tipimages2/1704_M4.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 y="1828800"/>
            <a:ext cx="8839200" cy="450048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52129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mssqltips.com/tipimages2/1704_M5.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2057400"/>
            <a:ext cx="7543800" cy="35814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1676400" y="990600"/>
            <a:ext cx="3886200" cy="584775"/>
          </a:xfrm>
          <a:prstGeom prst="rect">
            <a:avLst/>
          </a:prstGeom>
        </p:spPr>
        <p:txBody>
          <a:bodyPr wrap="square">
            <a:spAutoFit/>
          </a:bodyPr>
          <a:lstStyle/>
          <a:p>
            <a:r>
              <a:rPr lang="en-US" sz="3200" b="1" dirty="0" smtClean="0"/>
              <a:t>TARGET  TABLE </a:t>
            </a:r>
            <a:endParaRPr lang="en-US" sz="3200" b="1" dirty="0"/>
          </a:p>
        </p:txBody>
      </p:sp>
    </p:spTree>
    <p:extLst>
      <p:ext uri="{BB962C8B-B14F-4D97-AF65-F5344CB8AC3E}">
        <p14:creationId xmlns="" xmlns:p14="http://schemas.microsoft.com/office/powerpoint/2010/main" val="211386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0"/>
            <a:ext cx="8473795" cy="707886"/>
          </a:xfrm>
          <a:prstGeom prst="rect">
            <a:avLst/>
          </a:prstGeom>
        </p:spPr>
        <p:txBody>
          <a:bodyPr wrap="none">
            <a:spAutoFit/>
          </a:bodyPr>
          <a:lstStyle/>
          <a:p>
            <a:r>
              <a:rPr lang="en-IN" sz="4000" b="1" dirty="0" smtClean="0"/>
              <a:t>Inserting into </a:t>
            </a:r>
            <a:r>
              <a:rPr lang="en-IN" sz="4000" b="1" dirty="0" smtClean="0"/>
              <a:t>two tables in one statement</a:t>
            </a:r>
            <a:endParaRPr lang="en-IN" sz="4000" b="1" dirty="0"/>
          </a:p>
        </p:txBody>
      </p:sp>
      <p:sp>
        <p:nvSpPr>
          <p:cNvPr id="5" name="Rectangle 4"/>
          <p:cNvSpPr/>
          <p:nvPr/>
        </p:nvSpPr>
        <p:spPr>
          <a:xfrm>
            <a:off x="2819400" y="3048000"/>
            <a:ext cx="2680542" cy="769441"/>
          </a:xfrm>
          <a:prstGeom prst="rect">
            <a:avLst/>
          </a:prstGeom>
        </p:spPr>
        <p:txBody>
          <a:bodyPr wrap="none">
            <a:spAutoFit/>
          </a:bodyPr>
          <a:lstStyle/>
          <a:p>
            <a:r>
              <a:rPr lang="en-IN" sz="4400" b="1" dirty="0" smtClean="0">
                <a:hlinkClick r:id="rId2" action="ppaction://hlinkfile"/>
              </a:rPr>
              <a:t>EXAMPLE5</a:t>
            </a:r>
            <a:endParaRPr lang="en-IN" sz="4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0"/>
            <a:ext cx="8763000" cy="4154984"/>
          </a:xfrm>
          <a:prstGeom prst="rect">
            <a:avLst/>
          </a:prstGeom>
        </p:spPr>
        <p:txBody>
          <a:bodyPr wrap="square">
            <a:spAutoFit/>
          </a:bodyPr>
          <a:lstStyle/>
          <a:p>
            <a:pPr>
              <a:buFont typeface="Wingdings" pitchFamily="2" charset="2"/>
              <a:buChar char="Ø"/>
            </a:pPr>
            <a:r>
              <a:rPr lang="en-IN" sz="2400" dirty="0" smtClean="0"/>
              <a:t> The MERGE SQL statement requires a semicolon (;) as a statement terminator.</a:t>
            </a:r>
          </a:p>
          <a:p>
            <a:pPr>
              <a:buFont typeface="Wingdings" pitchFamily="2" charset="2"/>
              <a:buChar char="Ø"/>
            </a:pPr>
            <a:endParaRPr lang="en-IN" sz="2400" dirty="0" smtClean="0"/>
          </a:p>
          <a:p>
            <a:pPr>
              <a:buFont typeface="Wingdings" pitchFamily="2" charset="2"/>
              <a:buChar char="Ø"/>
            </a:pPr>
            <a:r>
              <a:rPr lang="en-IN" sz="2400" dirty="0" smtClean="0"/>
              <a:t> When used after MERGE, @@ROWCOUNT returns the total number of rows inserted, updated, and deleted to the user</a:t>
            </a:r>
          </a:p>
          <a:p>
            <a:pPr>
              <a:buFont typeface="Wingdings" pitchFamily="2" charset="2"/>
              <a:buChar char="Ø"/>
            </a:pPr>
            <a:endParaRPr lang="en-IN" sz="2400" dirty="0" smtClean="0"/>
          </a:p>
          <a:p>
            <a:pPr>
              <a:buFont typeface="Wingdings" pitchFamily="2" charset="2"/>
              <a:buChar char="Ø"/>
            </a:pPr>
            <a:r>
              <a:rPr lang="en-IN" sz="2400" dirty="0" smtClean="0"/>
              <a:t> At least one of the three MATCHED clauses must be specified when using MERGE statement; the MATCHED clauses can be specified in any order. </a:t>
            </a:r>
          </a:p>
          <a:p>
            <a:pPr>
              <a:buFont typeface="Wingdings" pitchFamily="2" charset="2"/>
              <a:buChar char="Ø"/>
            </a:pPr>
            <a:endParaRPr lang="en-IN" sz="2400" dirty="0" smtClean="0"/>
          </a:p>
          <a:p>
            <a:pPr>
              <a:buFont typeface="Wingdings" pitchFamily="2" charset="2"/>
              <a:buChar char="Ø"/>
            </a:pPr>
            <a:r>
              <a:rPr lang="en-IN" sz="2400" dirty="0" smtClean="0"/>
              <a:t> However a variable cannot be updated more than once in the same MATCHED clause.</a:t>
            </a:r>
          </a:p>
        </p:txBody>
      </p:sp>
      <p:sp>
        <p:nvSpPr>
          <p:cNvPr id="3" name="Rectangle 2"/>
          <p:cNvSpPr/>
          <p:nvPr/>
        </p:nvSpPr>
        <p:spPr>
          <a:xfrm>
            <a:off x="0" y="609600"/>
            <a:ext cx="4720908" cy="646331"/>
          </a:xfrm>
          <a:prstGeom prst="rect">
            <a:avLst/>
          </a:prstGeom>
        </p:spPr>
        <p:txBody>
          <a:bodyPr wrap="none">
            <a:spAutoFit/>
          </a:bodyPr>
          <a:lstStyle/>
          <a:p>
            <a:r>
              <a:rPr lang="en-IN" sz="3600" b="1" dirty="0" smtClean="0"/>
              <a:t>POINTS TO REMEMBER </a:t>
            </a:r>
            <a:r>
              <a:rPr lang="en-IN" sz="3600" dirty="0" smtClean="0"/>
              <a:t>:</a:t>
            </a:r>
            <a:endParaRPr lang="en-IN" sz="3600" dirty="0"/>
          </a:p>
        </p:txBody>
      </p:sp>
    </p:spTree>
    <p:extLst>
      <p:ext uri="{BB962C8B-B14F-4D97-AF65-F5344CB8AC3E}">
        <p14:creationId xmlns="" xmlns:p14="http://schemas.microsoft.com/office/powerpoint/2010/main" val="2511872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066800"/>
            <a:ext cx="8382000" cy="5262979"/>
          </a:xfrm>
          <a:prstGeom prst="rect">
            <a:avLst/>
          </a:prstGeom>
        </p:spPr>
        <p:txBody>
          <a:bodyPr wrap="square">
            <a:spAutoFit/>
          </a:bodyPr>
          <a:lstStyle/>
          <a:p>
            <a:pPr>
              <a:buFont typeface="Wingdings" pitchFamily="2" charset="2"/>
              <a:buChar char="Ø"/>
            </a:pPr>
            <a:r>
              <a:rPr lang="en-IN" sz="2400" dirty="0" smtClean="0"/>
              <a:t> MERGE SQL statement improves the performance as all the data is read and processed only once whereas in previous versions three different statements have to be written to process three different activities (INSERT, UPDATE or DELETE) in which case the data in both the source and target tables are evaluated and processed multiple times.</a:t>
            </a:r>
          </a:p>
          <a:p>
            <a:pPr>
              <a:buFont typeface="Wingdings" pitchFamily="2" charset="2"/>
              <a:buChar char="Ø"/>
            </a:pPr>
            <a:endParaRPr lang="en-IN" sz="2400" dirty="0" smtClean="0"/>
          </a:p>
          <a:p>
            <a:pPr>
              <a:buFont typeface="Wingdings" pitchFamily="2" charset="2"/>
              <a:buChar char="Ø"/>
            </a:pPr>
            <a:r>
              <a:rPr lang="en-IN" sz="2400" dirty="0" smtClean="0"/>
              <a:t> MERGE SQL statement takes same kind of locks minus one Intent Shared (IS) Lock that was due to the select statement in the ‘IF EXISTS’ as we did in previous version of SQL Server.</a:t>
            </a:r>
          </a:p>
          <a:p>
            <a:pPr>
              <a:buFont typeface="Wingdings" pitchFamily="2" charset="2"/>
              <a:buChar char="Ø"/>
            </a:pPr>
            <a:endParaRPr lang="en-IN" sz="2400" dirty="0" smtClean="0"/>
          </a:p>
          <a:p>
            <a:pPr>
              <a:buFont typeface="Wingdings" pitchFamily="2" charset="2"/>
              <a:buChar char="Ø"/>
            </a:pPr>
            <a:r>
              <a:rPr lang="en-IN" sz="2400" dirty="0" smtClean="0"/>
              <a:t> For every insert, update, or delete action specified in the MERGE statement, SQL Server fires any corresponding AFTER triggers defined on the target table, but does not guarantee on which action to fire triggers first or last. </a:t>
            </a:r>
            <a:endParaRPr lang="en-IN"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3200"/>
            <a:ext cx="7924800" cy="1143000"/>
          </a:xfrm>
        </p:spPr>
        <p:txBody>
          <a:bodyPr/>
          <a:lstStyle/>
          <a:p>
            <a:r>
              <a:rPr lang="en-IN" sz="5400" dirty="0" smtClean="0"/>
              <a:t>             Thank </a:t>
            </a:r>
            <a:r>
              <a:rPr lang="en-IN" sz="5400" dirty="0" smtClean="0"/>
              <a:t>you </a:t>
            </a:r>
            <a:endParaRPr lang="en-IN" sz="5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685800"/>
            <a:ext cx="6629400" cy="4832092"/>
          </a:xfrm>
          <a:prstGeom prst="rect">
            <a:avLst/>
          </a:prstGeom>
        </p:spPr>
        <p:txBody>
          <a:bodyPr wrap="square">
            <a:spAutoFit/>
          </a:bodyPr>
          <a:lstStyle/>
          <a:p>
            <a:pPr marL="457200" indent="-457200">
              <a:buFont typeface="Wingdings" pitchFamily="2" charset="2"/>
              <a:buChar char="Ø"/>
            </a:pPr>
            <a:r>
              <a:rPr lang="en-US" sz="2800" dirty="0"/>
              <a:t>The MERGE statement basically merges data from a source result set to a target table based on a condition that you specify and if the data from the source already exists in the target or not</a:t>
            </a:r>
            <a:r>
              <a:rPr lang="en-US" sz="2800" dirty="0" smtClean="0"/>
              <a:t>.</a:t>
            </a:r>
          </a:p>
          <a:p>
            <a:pPr marL="457200" indent="-457200">
              <a:buFont typeface="Wingdings" pitchFamily="2" charset="2"/>
              <a:buChar char="Ø"/>
            </a:pPr>
            <a:endParaRPr lang="en-US" sz="2800" dirty="0"/>
          </a:p>
          <a:p>
            <a:pPr marL="457200" indent="-457200">
              <a:buFont typeface="Wingdings" pitchFamily="2" charset="2"/>
              <a:buChar char="Ø"/>
            </a:pPr>
            <a:r>
              <a:rPr lang="en-US" sz="2800" dirty="0" smtClean="0"/>
              <a:t> The </a:t>
            </a:r>
            <a:r>
              <a:rPr lang="en-US" sz="2800" dirty="0"/>
              <a:t>new SQL command combines the sequence of conditional INSERT, UPDATE and DELETE commands in a single atomic statement, depending on the existence of a record</a:t>
            </a:r>
          </a:p>
        </p:txBody>
      </p:sp>
    </p:spTree>
    <p:extLst>
      <p:ext uri="{BB962C8B-B14F-4D97-AF65-F5344CB8AC3E}">
        <p14:creationId xmlns="" xmlns:p14="http://schemas.microsoft.com/office/powerpoint/2010/main" val="1753082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773844574"/>
              </p:ext>
            </p:extLst>
          </p:nvPr>
        </p:nvGraphicFramePr>
        <p:xfrm>
          <a:off x="609600" y="1295400"/>
          <a:ext cx="7772400" cy="4038600"/>
        </p:xfrm>
        <a:graphic>
          <a:graphicData uri="http://schemas.openxmlformats.org/drawingml/2006/table">
            <a:tbl>
              <a:tblPr/>
              <a:tblGrid>
                <a:gridCol w="7772400"/>
              </a:tblGrid>
              <a:tr h="4038600">
                <a:tc>
                  <a:txBody>
                    <a:bodyPr/>
                    <a:lstStyle/>
                    <a:p>
                      <a:pPr algn="l"/>
                      <a:r>
                        <a:rPr lang="en-US" sz="3200" dirty="0">
                          <a:solidFill>
                            <a:srgbClr val="002060"/>
                          </a:solidFill>
                        </a:rPr>
                        <a:t>MERGE &lt;</a:t>
                      </a:r>
                      <a:r>
                        <a:rPr lang="en-US" sz="3200" dirty="0" err="1">
                          <a:solidFill>
                            <a:srgbClr val="002060"/>
                          </a:solidFill>
                        </a:rPr>
                        <a:t>target_table</a:t>
                      </a:r>
                      <a:r>
                        <a:rPr lang="en-US" sz="3200" dirty="0">
                          <a:solidFill>
                            <a:srgbClr val="002060"/>
                          </a:solidFill>
                        </a:rPr>
                        <a:t>&gt; [AS TARGET] USING &lt;</a:t>
                      </a:r>
                      <a:r>
                        <a:rPr lang="en-US" sz="3200" dirty="0" err="1">
                          <a:solidFill>
                            <a:srgbClr val="002060"/>
                          </a:solidFill>
                        </a:rPr>
                        <a:t>table_source</a:t>
                      </a:r>
                      <a:r>
                        <a:rPr lang="en-US" sz="3200" dirty="0">
                          <a:solidFill>
                            <a:srgbClr val="002060"/>
                          </a:solidFill>
                        </a:rPr>
                        <a:t>&gt; [AS SOURCE] ON &lt;</a:t>
                      </a:r>
                      <a:r>
                        <a:rPr lang="en-US" sz="3200" dirty="0" err="1">
                          <a:solidFill>
                            <a:srgbClr val="002060"/>
                          </a:solidFill>
                        </a:rPr>
                        <a:t>search_condition</a:t>
                      </a:r>
                      <a:r>
                        <a:rPr lang="en-US" sz="3200" dirty="0" smtClean="0">
                          <a:solidFill>
                            <a:srgbClr val="002060"/>
                          </a:solidFill>
                        </a:rPr>
                        <a:t>&gt;</a:t>
                      </a:r>
                    </a:p>
                    <a:p>
                      <a:pPr algn="l"/>
                      <a:r>
                        <a:rPr lang="en-US" sz="3200" dirty="0" smtClean="0">
                          <a:solidFill>
                            <a:srgbClr val="002060"/>
                          </a:solidFill>
                        </a:rPr>
                        <a:t> </a:t>
                      </a:r>
                      <a:r>
                        <a:rPr lang="en-US" sz="3200" dirty="0">
                          <a:solidFill>
                            <a:srgbClr val="002060"/>
                          </a:solidFill>
                        </a:rPr>
                        <a:t>[WHEN MATCHED THEN &lt;</a:t>
                      </a:r>
                      <a:r>
                        <a:rPr lang="en-US" sz="3200" dirty="0" err="1">
                          <a:solidFill>
                            <a:srgbClr val="002060"/>
                          </a:solidFill>
                        </a:rPr>
                        <a:t>merge_matched</a:t>
                      </a:r>
                      <a:r>
                        <a:rPr lang="en-US" sz="3200" dirty="0">
                          <a:solidFill>
                            <a:srgbClr val="002060"/>
                          </a:solidFill>
                        </a:rPr>
                        <a:t>&gt; ] [WHEN NOT MATCHED [BY TARGET] THEN &lt;</a:t>
                      </a:r>
                      <a:r>
                        <a:rPr lang="en-US" sz="3200" dirty="0" err="1">
                          <a:solidFill>
                            <a:srgbClr val="002060"/>
                          </a:solidFill>
                        </a:rPr>
                        <a:t>merge_not_matched</a:t>
                      </a:r>
                      <a:r>
                        <a:rPr lang="en-US" sz="3200" dirty="0">
                          <a:solidFill>
                            <a:srgbClr val="002060"/>
                          </a:solidFill>
                        </a:rPr>
                        <a:t>&gt; ] </a:t>
                      </a:r>
                      <a:endParaRPr lang="en-US" sz="3200" dirty="0" smtClean="0">
                        <a:solidFill>
                          <a:srgbClr val="002060"/>
                        </a:solidFill>
                      </a:endParaRPr>
                    </a:p>
                    <a:p>
                      <a:pPr algn="l"/>
                      <a:r>
                        <a:rPr lang="en-US" sz="3200" dirty="0" smtClean="0">
                          <a:solidFill>
                            <a:srgbClr val="002060"/>
                          </a:solidFill>
                        </a:rPr>
                        <a:t>[</a:t>
                      </a:r>
                      <a:r>
                        <a:rPr lang="en-US" sz="3200" dirty="0">
                          <a:solidFill>
                            <a:srgbClr val="002060"/>
                          </a:solidFill>
                        </a:rPr>
                        <a:t>WHEN NOT MATCHED BY SOURCE THEN &lt;merge_ matched&gt; ];</a:t>
                      </a:r>
                    </a:p>
                  </a:txBody>
                  <a:tcPr marL="38100" marR="38100" marT="38100" marB="38100" anchor="ctr">
                    <a:lnL>
                      <a:noFill/>
                    </a:lnL>
                    <a:lnR>
                      <a:noFill/>
                    </a:lnR>
                    <a:lnT>
                      <a:noFill/>
                    </a:lnT>
                    <a:lnB>
                      <a:noFill/>
                    </a:lnB>
                    <a:solidFill>
                      <a:srgbClr val="CCCCCC"/>
                    </a:solidFill>
                  </a:tcPr>
                </a:tc>
              </a:tr>
            </a:tbl>
          </a:graphicData>
        </a:graphic>
      </p:graphicFrame>
      <p:sp>
        <p:nvSpPr>
          <p:cNvPr id="5" name="Rectangle 4"/>
          <p:cNvSpPr/>
          <p:nvPr/>
        </p:nvSpPr>
        <p:spPr>
          <a:xfrm>
            <a:off x="609600" y="685800"/>
            <a:ext cx="3733800" cy="584775"/>
          </a:xfrm>
          <a:prstGeom prst="rect">
            <a:avLst/>
          </a:prstGeom>
        </p:spPr>
        <p:txBody>
          <a:bodyPr wrap="square">
            <a:spAutoFit/>
          </a:bodyPr>
          <a:lstStyle/>
          <a:p>
            <a:r>
              <a:rPr lang="en-US" sz="3200" b="1" dirty="0" smtClean="0">
                <a:latin typeface="+mj-lt"/>
              </a:rPr>
              <a:t>Syntax :</a:t>
            </a:r>
            <a:endParaRPr lang="en-US" sz="3200" dirty="0">
              <a:latin typeface="+mj-lt"/>
            </a:endParaRPr>
          </a:p>
        </p:txBody>
      </p:sp>
    </p:spTree>
    <p:extLst>
      <p:ext uri="{BB962C8B-B14F-4D97-AF65-F5344CB8AC3E}">
        <p14:creationId xmlns="" xmlns:p14="http://schemas.microsoft.com/office/powerpoint/2010/main" val="2044953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38200"/>
            <a:ext cx="8001000" cy="4893647"/>
          </a:xfrm>
          <a:prstGeom prst="rect">
            <a:avLst/>
          </a:prstGeom>
        </p:spPr>
        <p:txBody>
          <a:bodyPr wrap="square">
            <a:spAutoFit/>
          </a:bodyPr>
          <a:lstStyle/>
          <a:p>
            <a:pPr marL="342900" indent="-342900">
              <a:buFont typeface="Wingdings" pitchFamily="2" charset="2"/>
              <a:buChar char="Ø"/>
            </a:pPr>
            <a:r>
              <a:rPr lang="en-US" sz="2400" dirty="0"/>
              <a:t>The MERGE statement basically works as separate insert, update, and delete statements all within the same statement</a:t>
            </a:r>
            <a:r>
              <a:rPr lang="en-US" sz="2400" dirty="0" smtClean="0"/>
              <a:t>.</a:t>
            </a:r>
          </a:p>
          <a:p>
            <a:pPr marL="342900" indent="-342900">
              <a:buFont typeface="Wingdings" pitchFamily="2" charset="2"/>
              <a:buChar char="Ø"/>
            </a:pPr>
            <a:endParaRPr lang="en-US" sz="2400" dirty="0"/>
          </a:p>
          <a:p>
            <a:pPr marL="342900" indent="-342900">
              <a:buFont typeface="Wingdings" pitchFamily="2" charset="2"/>
              <a:buChar char="Ø"/>
            </a:pPr>
            <a:r>
              <a:rPr lang="en-US" sz="2400" dirty="0" smtClean="0"/>
              <a:t> You </a:t>
            </a:r>
            <a:r>
              <a:rPr lang="en-US" sz="2400" dirty="0"/>
              <a:t>specify a "Source" record set and a "Target" table, and the join between the two. </a:t>
            </a:r>
            <a:endParaRPr lang="en-US" sz="2400" dirty="0" smtClean="0"/>
          </a:p>
          <a:p>
            <a:pPr marL="342900" indent="-342900">
              <a:buFont typeface="Wingdings" pitchFamily="2" charset="2"/>
              <a:buChar char="Ø"/>
            </a:pPr>
            <a:endParaRPr lang="en-US" sz="2400" dirty="0"/>
          </a:p>
          <a:p>
            <a:pPr marL="342900" indent="-342900">
              <a:buFont typeface="Wingdings" pitchFamily="2" charset="2"/>
              <a:buChar char="Ø"/>
            </a:pPr>
            <a:r>
              <a:rPr lang="en-US" sz="2400" dirty="0" smtClean="0"/>
              <a:t> You </a:t>
            </a:r>
            <a:r>
              <a:rPr lang="en-US" sz="2400" dirty="0"/>
              <a:t>then specify the type of data modification that is to occur when the records between the two data are matched or are not matched</a:t>
            </a:r>
            <a:r>
              <a:rPr lang="en-US" sz="2400" dirty="0" smtClean="0"/>
              <a:t>.</a:t>
            </a:r>
          </a:p>
          <a:p>
            <a:pPr marL="342900" indent="-342900">
              <a:buFont typeface="Wingdings" pitchFamily="2" charset="2"/>
              <a:buChar char="Ø"/>
            </a:pPr>
            <a:endParaRPr lang="en-US" sz="2400" dirty="0"/>
          </a:p>
          <a:p>
            <a:pPr marL="342900" indent="-342900">
              <a:buFont typeface="Wingdings" pitchFamily="2" charset="2"/>
              <a:buChar char="Ø"/>
            </a:pPr>
            <a:r>
              <a:rPr lang="en-US" sz="2400" dirty="0" smtClean="0"/>
              <a:t> MERGE </a:t>
            </a:r>
            <a:r>
              <a:rPr lang="en-US" sz="2400" dirty="0"/>
              <a:t>is very useful, especially when it comes to loading data warehouse tables, which can be very large and require specific actions to be taken when rows are or are not present. </a:t>
            </a:r>
            <a:endParaRPr lang="en-US" sz="2400" dirty="0">
              <a:effectLst/>
            </a:endParaRPr>
          </a:p>
        </p:txBody>
      </p:sp>
    </p:spTree>
    <p:extLst>
      <p:ext uri="{BB962C8B-B14F-4D97-AF65-F5344CB8AC3E}">
        <p14:creationId xmlns="" xmlns:p14="http://schemas.microsoft.com/office/powerpoint/2010/main" val="2877634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219200"/>
            <a:ext cx="6934200" cy="646331"/>
          </a:xfrm>
          <a:prstGeom prst="rect">
            <a:avLst/>
          </a:prstGeom>
        </p:spPr>
        <p:txBody>
          <a:bodyPr wrap="square">
            <a:spAutoFit/>
          </a:bodyPr>
          <a:lstStyle/>
          <a:p>
            <a:pPr>
              <a:buFont typeface="Wingdings" pitchFamily="2" charset="2"/>
              <a:buChar char="Ø"/>
            </a:pPr>
            <a:r>
              <a:rPr lang="en-IN" sz="3600" b="1" dirty="0" smtClean="0"/>
              <a:t>Basic INSERT or UPDATE Example</a:t>
            </a:r>
            <a:endParaRPr lang="en-IN" sz="3600" b="1" dirty="0"/>
          </a:p>
        </p:txBody>
      </p:sp>
      <p:sp>
        <p:nvSpPr>
          <p:cNvPr id="6" name="Rectangle 5"/>
          <p:cNvSpPr/>
          <p:nvPr/>
        </p:nvSpPr>
        <p:spPr>
          <a:xfrm>
            <a:off x="457200" y="3657600"/>
            <a:ext cx="7848600" cy="646331"/>
          </a:xfrm>
          <a:prstGeom prst="rect">
            <a:avLst/>
          </a:prstGeom>
        </p:spPr>
        <p:txBody>
          <a:bodyPr wrap="square">
            <a:spAutoFit/>
          </a:bodyPr>
          <a:lstStyle/>
          <a:p>
            <a:pPr>
              <a:buFont typeface="Wingdings" pitchFamily="2" charset="2"/>
              <a:buChar char="Ø"/>
            </a:pPr>
            <a:r>
              <a:rPr lang="en-IN" sz="3600" b="1" dirty="0" smtClean="0"/>
              <a:t>Basic </a:t>
            </a:r>
            <a:r>
              <a:rPr lang="en-IN" sz="3600" b="1" dirty="0" smtClean="0"/>
              <a:t>Insert, Update and Delete Example </a:t>
            </a:r>
            <a:endParaRPr lang="en-IN" sz="3600" b="1" dirty="0"/>
          </a:p>
        </p:txBody>
      </p:sp>
      <p:sp>
        <p:nvSpPr>
          <p:cNvPr id="7" name="Rectangle 6"/>
          <p:cNvSpPr/>
          <p:nvPr/>
        </p:nvSpPr>
        <p:spPr>
          <a:xfrm>
            <a:off x="2133600" y="2362200"/>
            <a:ext cx="2632452" cy="769441"/>
          </a:xfrm>
          <a:prstGeom prst="rect">
            <a:avLst/>
          </a:prstGeom>
        </p:spPr>
        <p:txBody>
          <a:bodyPr wrap="none">
            <a:spAutoFit/>
          </a:bodyPr>
          <a:lstStyle/>
          <a:p>
            <a:r>
              <a:rPr lang="en-IN" sz="4400" dirty="0" smtClean="0">
                <a:hlinkClick r:id="rId2" action="ppaction://hlinkfile"/>
              </a:rPr>
              <a:t>EXAMPLE1</a:t>
            </a:r>
            <a:endParaRPr lang="en-IN" sz="4400" dirty="0"/>
          </a:p>
        </p:txBody>
      </p:sp>
      <p:sp>
        <p:nvSpPr>
          <p:cNvPr id="8" name="Rectangle 7"/>
          <p:cNvSpPr/>
          <p:nvPr/>
        </p:nvSpPr>
        <p:spPr>
          <a:xfrm>
            <a:off x="2209800" y="4648200"/>
            <a:ext cx="2632452" cy="769441"/>
          </a:xfrm>
          <a:prstGeom prst="rect">
            <a:avLst/>
          </a:prstGeom>
        </p:spPr>
        <p:txBody>
          <a:bodyPr wrap="none">
            <a:spAutoFit/>
          </a:bodyPr>
          <a:lstStyle/>
          <a:p>
            <a:r>
              <a:rPr lang="en-IN" sz="4400" dirty="0" smtClean="0">
                <a:hlinkClick r:id="rId3" action="ppaction://hlinkfile"/>
              </a:rPr>
              <a:t>EXAMPLE2</a:t>
            </a:r>
            <a:endParaRPr lang="en-IN"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4267200" cy="769441"/>
          </a:xfrm>
          <a:prstGeom prst="rect">
            <a:avLst/>
          </a:prstGeom>
        </p:spPr>
        <p:txBody>
          <a:bodyPr wrap="square">
            <a:spAutoFit/>
          </a:bodyPr>
          <a:lstStyle/>
          <a:p>
            <a:pPr>
              <a:buFont typeface="Wingdings" pitchFamily="2" charset="2"/>
              <a:buChar char="Ø"/>
            </a:pPr>
            <a:r>
              <a:rPr lang="en-IN" sz="4400" b="1" dirty="0" smtClean="0"/>
              <a:t> Output </a:t>
            </a:r>
            <a:r>
              <a:rPr lang="en-IN" sz="4400" b="1" dirty="0" smtClean="0"/>
              <a:t>Clause</a:t>
            </a:r>
            <a:endParaRPr lang="en-IN" sz="4400" b="1" dirty="0"/>
          </a:p>
        </p:txBody>
      </p:sp>
      <p:sp>
        <p:nvSpPr>
          <p:cNvPr id="5" name="Rectangle 4"/>
          <p:cNvSpPr/>
          <p:nvPr/>
        </p:nvSpPr>
        <p:spPr>
          <a:xfrm>
            <a:off x="228600" y="3505200"/>
            <a:ext cx="8577669" cy="769441"/>
          </a:xfrm>
          <a:prstGeom prst="rect">
            <a:avLst/>
          </a:prstGeom>
        </p:spPr>
        <p:txBody>
          <a:bodyPr wrap="none">
            <a:spAutoFit/>
          </a:bodyPr>
          <a:lstStyle/>
          <a:p>
            <a:pPr>
              <a:buFont typeface="Wingdings" pitchFamily="2" charset="2"/>
              <a:buChar char="Ø"/>
            </a:pPr>
            <a:r>
              <a:rPr lang="en-IN" sz="4400" b="1" dirty="0" smtClean="0"/>
              <a:t> </a:t>
            </a:r>
            <a:r>
              <a:rPr lang="en-IN" sz="4000" b="1" dirty="0" smtClean="0"/>
              <a:t>Using </a:t>
            </a:r>
            <a:r>
              <a:rPr lang="en-IN" sz="4000" b="1" dirty="0" smtClean="0"/>
              <a:t>Top Clause in MERGE Statement</a:t>
            </a:r>
            <a:endParaRPr lang="en-IN" sz="4000" b="1" dirty="0"/>
          </a:p>
        </p:txBody>
      </p:sp>
      <p:sp>
        <p:nvSpPr>
          <p:cNvPr id="7" name="Rectangle 6"/>
          <p:cNvSpPr/>
          <p:nvPr/>
        </p:nvSpPr>
        <p:spPr>
          <a:xfrm>
            <a:off x="1066800" y="2286000"/>
            <a:ext cx="2680542" cy="769441"/>
          </a:xfrm>
          <a:prstGeom prst="rect">
            <a:avLst/>
          </a:prstGeom>
        </p:spPr>
        <p:txBody>
          <a:bodyPr wrap="none">
            <a:spAutoFit/>
          </a:bodyPr>
          <a:lstStyle/>
          <a:p>
            <a:r>
              <a:rPr lang="en-IN" sz="4400" b="1" dirty="0" smtClean="0">
                <a:hlinkClick r:id="rId2" action="ppaction://hlinkfile"/>
              </a:rPr>
              <a:t>EXAMPLE3</a:t>
            </a:r>
            <a:endParaRPr lang="en-IN" sz="4400" dirty="0"/>
          </a:p>
        </p:txBody>
      </p:sp>
      <p:sp>
        <p:nvSpPr>
          <p:cNvPr id="8" name="Rectangle 7"/>
          <p:cNvSpPr/>
          <p:nvPr/>
        </p:nvSpPr>
        <p:spPr>
          <a:xfrm>
            <a:off x="1219200" y="4800600"/>
            <a:ext cx="2680542" cy="769441"/>
          </a:xfrm>
          <a:prstGeom prst="rect">
            <a:avLst/>
          </a:prstGeom>
        </p:spPr>
        <p:txBody>
          <a:bodyPr wrap="none">
            <a:spAutoFit/>
          </a:bodyPr>
          <a:lstStyle/>
          <a:p>
            <a:r>
              <a:rPr lang="en-IN" sz="4400" b="1" dirty="0" smtClean="0">
                <a:hlinkClick r:id="rId3" action="ppaction://hlinkfile"/>
              </a:rPr>
              <a:t>EXAMPLE4</a:t>
            </a:r>
            <a:endParaRPr lang="en-IN" sz="4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438364"/>
            <a:ext cx="6781800" cy="4031873"/>
          </a:xfrm>
          <a:prstGeom prst="rect">
            <a:avLst/>
          </a:prstGeom>
        </p:spPr>
        <p:txBody>
          <a:bodyPr wrap="square">
            <a:spAutoFit/>
          </a:bodyPr>
          <a:lstStyle/>
          <a:p>
            <a:pPr marL="457200" indent="-457200">
              <a:buFont typeface="Wingdings" pitchFamily="2" charset="2"/>
              <a:buChar char="Ø"/>
            </a:pPr>
            <a:r>
              <a:rPr lang="en-US" sz="3200" dirty="0"/>
              <a:t>In this example I will take a Products table as target table and </a:t>
            </a:r>
            <a:r>
              <a:rPr lang="en-US" sz="3200" dirty="0" err="1"/>
              <a:t>UpdatedProducts</a:t>
            </a:r>
            <a:r>
              <a:rPr lang="en-US" sz="3200" dirty="0"/>
              <a:t> as a source table containing updated list of products</a:t>
            </a:r>
            <a:r>
              <a:rPr lang="en-US" sz="3200" dirty="0" smtClean="0"/>
              <a:t>.</a:t>
            </a:r>
          </a:p>
          <a:p>
            <a:pPr marL="457200" indent="-457200">
              <a:buFont typeface="Wingdings" pitchFamily="2" charset="2"/>
              <a:buChar char="Ø"/>
            </a:pPr>
            <a:endParaRPr lang="en-US" sz="3200" dirty="0"/>
          </a:p>
          <a:p>
            <a:pPr marL="457200" indent="-457200">
              <a:buFont typeface="Wingdings" pitchFamily="2" charset="2"/>
              <a:buChar char="Ø"/>
            </a:pPr>
            <a:r>
              <a:rPr lang="en-US" sz="3200" dirty="0" smtClean="0"/>
              <a:t>I </a:t>
            </a:r>
            <a:r>
              <a:rPr lang="en-US" sz="3200" dirty="0"/>
              <a:t>will then use the MERGE SQL command to synchronize the target table with the source table.</a:t>
            </a:r>
            <a:endParaRPr lang="en-US" sz="3200" dirty="0">
              <a:effectLst/>
            </a:endParaRPr>
          </a:p>
        </p:txBody>
      </p:sp>
    </p:spTree>
    <p:extLst>
      <p:ext uri="{BB962C8B-B14F-4D97-AF65-F5344CB8AC3E}">
        <p14:creationId xmlns="" xmlns:p14="http://schemas.microsoft.com/office/powerpoint/2010/main" val="1479448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232644327"/>
              </p:ext>
            </p:extLst>
          </p:nvPr>
        </p:nvGraphicFramePr>
        <p:xfrm>
          <a:off x="990600" y="1066800"/>
          <a:ext cx="6858000" cy="5264258"/>
        </p:xfrm>
        <a:graphic>
          <a:graphicData uri="http://schemas.openxmlformats.org/drawingml/2006/table">
            <a:tbl>
              <a:tblPr/>
              <a:tblGrid>
                <a:gridCol w="6858000"/>
              </a:tblGrid>
              <a:tr h="920858">
                <a:tc>
                  <a:txBody>
                    <a:bodyPr/>
                    <a:lstStyle/>
                    <a:p>
                      <a:r>
                        <a:rPr lang="en-US" sz="2800" b="1" dirty="0">
                          <a:solidFill>
                            <a:srgbClr val="002060"/>
                          </a:solidFill>
                          <a:latin typeface="Arial"/>
                        </a:rPr>
                        <a:t>MERGE SQL statement - Part 1</a:t>
                      </a:r>
                      <a:endParaRPr lang="en-US" sz="2800" dirty="0">
                        <a:solidFill>
                          <a:srgbClr val="002060"/>
                        </a:solidFill>
                      </a:endParaRPr>
                    </a:p>
                  </a:txBody>
                  <a:tcPr marL="38100" marR="38100" marT="38100" marB="38100" anchor="ctr">
                    <a:lnL>
                      <a:noFill/>
                    </a:lnL>
                    <a:lnR>
                      <a:noFill/>
                    </a:lnR>
                    <a:lnT>
                      <a:noFill/>
                    </a:lnT>
                    <a:lnB>
                      <a:noFill/>
                    </a:lnB>
                    <a:solidFill>
                      <a:srgbClr val="CCCCCC"/>
                    </a:solidFill>
                  </a:tcPr>
                </a:tc>
              </a:tr>
              <a:tr h="3803542">
                <a:tc>
                  <a:txBody>
                    <a:bodyPr/>
                    <a:lstStyle/>
                    <a:p>
                      <a:pPr algn="l"/>
                      <a:r>
                        <a:rPr lang="en-US" sz="2800" dirty="0">
                          <a:solidFill>
                            <a:srgbClr val="002060"/>
                          </a:solidFill>
                        </a:rPr>
                        <a:t>--Create a target </a:t>
                      </a:r>
                      <a:r>
                        <a:rPr lang="en-US" sz="2800" dirty="0" smtClean="0">
                          <a:solidFill>
                            <a:srgbClr val="002060"/>
                          </a:solidFill>
                        </a:rPr>
                        <a:t>table</a:t>
                      </a:r>
                    </a:p>
                    <a:p>
                      <a:pPr algn="l"/>
                      <a:r>
                        <a:rPr lang="en-US" sz="2800" dirty="0" smtClean="0">
                          <a:solidFill>
                            <a:srgbClr val="002060"/>
                          </a:solidFill>
                        </a:rPr>
                        <a:t> </a:t>
                      </a:r>
                      <a:r>
                        <a:rPr lang="en-US" sz="2800" dirty="0">
                          <a:solidFill>
                            <a:srgbClr val="002060"/>
                          </a:solidFill>
                        </a:rPr>
                        <a:t>CREATE TABLE Products ( </a:t>
                      </a:r>
                      <a:r>
                        <a:rPr lang="en-US" sz="2800" dirty="0" err="1">
                          <a:solidFill>
                            <a:srgbClr val="002060"/>
                          </a:solidFill>
                        </a:rPr>
                        <a:t>ProductID</a:t>
                      </a:r>
                      <a:r>
                        <a:rPr lang="en-US" sz="2800" dirty="0">
                          <a:solidFill>
                            <a:srgbClr val="002060"/>
                          </a:solidFill>
                        </a:rPr>
                        <a:t> INT PRIMARY KEY, </a:t>
                      </a:r>
                      <a:r>
                        <a:rPr lang="en-US" sz="2800" dirty="0" err="1">
                          <a:solidFill>
                            <a:srgbClr val="002060"/>
                          </a:solidFill>
                        </a:rPr>
                        <a:t>ProductName</a:t>
                      </a:r>
                      <a:r>
                        <a:rPr lang="en-US" sz="2800" dirty="0">
                          <a:solidFill>
                            <a:srgbClr val="002060"/>
                          </a:solidFill>
                        </a:rPr>
                        <a:t> VARCHAR(100), Rate MONEY </a:t>
                      </a:r>
                      <a:r>
                        <a:rPr lang="en-US" sz="2800" dirty="0" smtClean="0">
                          <a:solidFill>
                            <a:srgbClr val="002060"/>
                          </a:solidFill>
                        </a:rPr>
                        <a:t>)</a:t>
                      </a:r>
                    </a:p>
                    <a:p>
                      <a:pPr algn="l"/>
                      <a:r>
                        <a:rPr lang="en-US" sz="2800" dirty="0" smtClean="0">
                          <a:solidFill>
                            <a:srgbClr val="002060"/>
                          </a:solidFill>
                        </a:rPr>
                        <a:t> GO</a:t>
                      </a:r>
                    </a:p>
                    <a:p>
                      <a:pPr algn="l"/>
                      <a:r>
                        <a:rPr lang="en-US" sz="2800" dirty="0" smtClean="0">
                          <a:solidFill>
                            <a:srgbClr val="002060"/>
                          </a:solidFill>
                        </a:rPr>
                        <a:t> </a:t>
                      </a:r>
                      <a:r>
                        <a:rPr lang="en-US" sz="2800" dirty="0">
                          <a:solidFill>
                            <a:srgbClr val="002060"/>
                          </a:solidFill>
                        </a:rPr>
                        <a:t>--Insert records into target </a:t>
                      </a:r>
                      <a:r>
                        <a:rPr lang="en-US" sz="2800" dirty="0" smtClean="0">
                          <a:solidFill>
                            <a:srgbClr val="002060"/>
                          </a:solidFill>
                        </a:rPr>
                        <a:t>table</a:t>
                      </a:r>
                    </a:p>
                    <a:p>
                      <a:pPr algn="l"/>
                      <a:r>
                        <a:rPr lang="en-US" sz="2800" dirty="0" smtClean="0">
                          <a:solidFill>
                            <a:srgbClr val="002060"/>
                          </a:solidFill>
                        </a:rPr>
                        <a:t> </a:t>
                      </a:r>
                      <a:r>
                        <a:rPr lang="en-US" sz="2800" dirty="0">
                          <a:solidFill>
                            <a:srgbClr val="002060"/>
                          </a:solidFill>
                        </a:rPr>
                        <a:t>INSERT INTO Products VALUES (1, 'Tea', 10.00), (2, 'Coffee', 20.00), (3, 'Muffin', 30.00), (4, 'Biscuit', 40.00) </a:t>
                      </a:r>
                      <a:endParaRPr lang="en-US" sz="2800" dirty="0" smtClean="0">
                        <a:solidFill>
                          <a:srgbClr val="002060"/>
                        </a:solidFill>
                      </a:endParaRPr>
                    </a:p>
                    <a:p>
                      <a:pPr algn="l"/>
                      <a:r>
                        <a:rPr lang="en-US" sz="2800" dirty="0" smtClean="0">
                          <a:solidFill>
                            <a:srgbClr val="002060"/>
                          </a:solidFill>
                        </a:rPr>
                        <a:t>GO </a:t>
                      </a:r>
                      <a:endParaRPr lang="en-US" sz="2800" dirty="0">
                        <a:solidFill>
                          <a:srgbClr val="002060"/>
                        </a:solidFill>
                      </a:endParaRPr>
                    </a:p>
                  </a:txBody>
                  <a:tcPr marL="38100" marR="38100" marT="38100" marB="38100" anchor="ctr">
                    <a:lnL>
                      <a:noFill/>
                    </a:lnL>
                    <a:lnR>
                      <a:noFill/>
                    </a:lnR>
                    <a:lnT>
                      <a:noFill/>
                    </a:lnT>
                    <a:lnB>
                      <a:noFill/>
                    </a:lnB>
                    <a:solidFill>
                      <a:srgbClr val="CCCCCC"/>
                    </a:solidFill>
                  </a:tcPr>
                </a:tc>
              </a:tr>
            </a:tbl>
          </a:graphicData>
        </a:graphic>
      </p:graphicFrame>
    </p:spTree>
    <p:extLst>
      <p:ext uri="{BB962C8B-B14F-4D97-AF65-F5344CB8AC3E}">
        <p14:creationId xmlns="" xmlns:p14="http://schemas.microsoft.com/office/powerpoint/2010/main" val="2163329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837318891"/>
              </p:ext>
            </p:extLst>
          </p:nvPr>
        </p:nvGraphicFramePr>
        <p:xfrm>
          <a:off x="1066800" y="609600"/>
          <a:ext cx="7010400" cy="5623560"/>
        </p:xfrm>
        <a:graphic>
          <a:graphicData uri="http://schemas.openxmlformats.org/drawingml/2006/table">
            <a:tbl>
              <a:tblPr/>
              <a:tblGrid>
                <a:gridCol w="7010400"/>
              </a:tblGrid>
              <a:tr h="0">
                <a:tc>
                  <a:txBody>
                    <a:bodyPr/>
                    <a:lstStyle/>
                    <a:p>
                      <a:pPr algn="l"/>
                      <a:r>
                        <a:rPr lang="en-US" sz="2800" dirty="0">
                          <a:solidFill>
                            <a:srgbClr val="002060"/>
                          </a:solidFill>
                        </a:rPr>
                        <a:t>--Create source table </a:t>
                      </a:r>
                      <a:endParaRPr lang="en-US" sz="2800" dirty="0" smtClean="0">
                        <a:solidFill>
                          <a:srgbClr val="002060"/>
                        </a:solidFill>
                      </a:endParaRPr>
                    </a:p>
                    <a:p>
                      <a:pPr algn="l"/>
                      <a:r>
                        <a:rPr lang="en-US" sz="2800" dirty="0" smtClean="0">
                          <a:solidFill>
                            <a:srgbClr val="002060"/>
                          </a:solidFill>
                        </a:rPr>
                        <a:t>CREATE </a:t>
                      </a:r>
                      <a:r>
                        <a:rPr lang="en-US" sz="2800" dirty="0">
                          <a:solidFill>
                            <a:srgbClr val="002060"/>
                          </a:solidFill>
                        </a:rPr>
                        <a:t>TABLE </a:t>
                      </a:r>
                      <a:r>
                        <a:rPr lang="en-US" sz="2800" dirty="0" err="1">
                          <a:solidFill>
                            <a:srgbClr val="002060"/>
                          </a:solidFill>
                        </a:rPr>
                        <a:t>UpdatedProducts</a:t>
                      </a:r>
                      <a:r>
                        <a:rPr lang="en-US" sz="2800" dirty="0">
                          <a:solidFill>
                            <a:srgbClr val="002060"/>
                          </a:solidFill>
                        </a:rPr>
                        <a:t> ( </a:t>
                      </a:r>
                      <a:r>
                        <a:rPr lang="en-US" sz="2800" dirty="0" err="1">
                          <a:solidFill>
                            <a:srgbClr val="002060"/>
                          </a:solidFill>
                        </a:rPr>
                        <a:t>ProductID</a:t>
                      </a:r>
                      <a:r>
                        <a:rPr lang="en-US" sz="2800" dirty="0">
                          <a:solidFill>
                            <a:srgbClr val="002060"/>
                          </a:solidFill>
                        </a:rPr>
                        <a:t> INT PRIMARY KEY, </a:t>
                      </a:r>
                      <a:r>
                        <a:rPr lang="en-US" sz="2800" dirty="0" err="1">
                          <a:solidFill>
                            <a:srgbClr val="002060"/>
                          </a:solidFill>
                        </a:rPr>
                        <a:t>ProductName</a:t>
                      </a:r>
                      <a:r>
                        <a:rPr lang="en-US" sz="2800" dirty="0">
                          <a:solidFill>
                            <a:srgbClr val="002060"/>
                          </a:solidFill>
                        </a:rPr>
                        <a:t> VARCHAR(100), Rate MONEY ) </a:t>
                      </a:r>
                      <a:endParaRPr lang="en-US" sz="2800" dirty="0" smtClean="0">
                        <a:solidFill>
                          <a:srgbClr val="002060"/>
                        </a:solidFill>
                      </a:endParaRPr>
                    </a:p>
                    <a:p>
                      <a:pPr algn="l"/>
                      <a:r>
                        <a:rPr lang="en-US" sz="2800" dirty="0" smtClean="0">
                          <a:solidFill>
                            <a:srgbClr val="002060"/>
                          </a:solidFill>
                        </a:rPr>
                        <a:t>GO </a:t>
                      </a:r>
                    </a:p>
                    <a:p>
                      <a:pPr algn="l"/>
                      <a:r>
                        <a:rPr lang="en-US" sz="2800" dirty="0" smtClean="0">
                          <a:solidFill>
                            <a:srgbClr val="002060"/>
                          </a:solidFill>
                        </a:rPr>
                        <a:t>--</a:t>
                      </a:r>
                      <a:r>
                        <a:rPr lang="en-US" sz="2800" dirty="0">
                          <a:solidFill>
                            <a:srgbClr val="002060"/>
                          </a:solidFill>
                        </a:rPr>
                        <a:t>Insert records into source </a:t>
                      </a:r>
                      <a:r>
                        <a:rPr lang="en-US" sz="2800" dirty="0" smtClean="0">
                          <a:solidFill>
                            <a:srgbClr val="002060"/>
                          </a:solidFill>
                        </a:rPr>
                        <a:t>table</a:t>
                      </a:r>
                    </a:p>
                    <a:p>
                      <a:pPr algn="l"/>
                      <a:r>
                        <a:rPr lang="en-US" sz="2800" dirty="0" smtClean="0">
                          <a:solidFill>
                            <a:srgbClr val="002060"/>
                          </a:solidFill>
                        </a:rPr>
                        <a:t> </a:t>
                      </a:r>
                      <a:r>
                        <a:rPr lang="en-US" sz="2800" dirty="0">
                          <a:solidFill>
                            <a:srgbClr val="002060"/>
                          </a:solidFill>
                        </a:rPr>
                        <a:t>INSERT INTO </a:t>
                      </a:r>
                      <a:r>
                        <a:rPr lang="en-US" sz="2800" dirty="0" err="1">
                          <a:solidFill>
                            <a:srgbClr val="002060"/>
                          </a:solidFill>
                        </a:rPr>
                        <a:t>UpdatedProducts</a:t>
                      </a:r>
                      <a:r>
                        <a:rPr lang="en-US" sz="2800" dirty="0">
                          <a:solidFill>
                            <a:srgbClr val="002060"/>
                          </a:solidFill>
                        </a:rPr>
                        <a:t> VALUES (1, 'Tea', 10.00), (2, 'Coffee', 25.00), (3, 'Muffin', 35.00), (5, 'Pizza', 60.00) </a:t>
                      </a:r>
                      <a:endParaRPr lang="en-US" sz="2800" dirty="0" smtClean="0">
                        <a:solidFill>
                          <a:srgbClr val="002060"/>
                        </a:solidFill>
                      </a:endParaRPr>
                    </a:p>
                    <a:p>
                      <a:pPr algn="l"/>
                      <a:r>
                        <a:rPr lang="en-US" sz="2800" dirty="0" smtClean="0">
                          <a:solidFill>
                            <a:srgbClr val="002060"/>
                          </a:solidFill>
                        </a:rPr>
                        <a:t>GO</a:t>
                      </a:r>
                    </a:p>
                    <a:p>
                      <a:pPr algn="l"/>
                      <a:r>
                        <a:rPr lang="en-US" sz="2800" dirty="0" smtClean="0">
                          <a:solidFill>
                            <a:srgbClr val="002060"/>
                          </a:solidFill>
                        </a:rPr>
                        <a:t> </a:t>
                      </a:r>
                      <a:r>
                        <a:rPr lang="en-US" sz="2800" dirty="0">
                          <a:solidFill>
                            <a:srgbClr val="002060"/>
                          </a:solidFill>
                        </a:rPr>
                        <a:t>SELECT * FROM Products SELECT * FROM </a:t>
                      </a:r>
                      <a:r>
                        <a:rPr lang="en-US" sz="2800" dirty="0" err="1">
                          <a:solidFill>
                            <a:srgbClr val="002060"/>
                          </a:solidFill>
                        </a:rPr>
                        <a:t>UpdatedProducts</a:t>
                      </a:r>
                      <a:r>
                        <a:rPr lang="en-US" sz="2800" dirty="0">
                          <a:solidFill>
                            <a:srgbClr val="002060"/>
                          </a:solidFill>
                        </a:rPr>
                        <a:t> </a:t>
                      </a:r>
                      <a:endParaRPr lang="en-US" sz="2800" dirty="0" smtClean="0">
                        <a:solidFill>
                          <a:srgbClr val="002060"/>
                        </a:solidFill>
                      </a:endParaRPr>
                    </a:p>
                    <a:p>
                      <a:pPr algn="l"/>
                      <a:r>
                        <a:rPr lang="en-US" sz="2800" dirty="0" smtClean="0">
                          <a:solidFill>
                            <a:srgbClr val="002060"/>
                          </a:solidFill>
                        </a:rPr>
                        <a:t>GO</a:t>
                      </a:r>
                      <a:endParaRPr lang="en-US" sz="2800" dirty="0">
                        <a:solidFill>
                          <a:srgbClr val="002060"/>
                        </a:solidFill>
                      </a:endParaRPr>
                    </a:p>
                  </a:txBody>
                  <a:tcPr marL="38100" marR="38100" marT="38100" marB="38100" anchor="ctr">
                    <a:lnL>
                      <a:noFill/>
                    </a:lnL>
                    <a:lnR>
                      <a:noFill/>
                    </a:lnR>
                    <a:lnT>
                      <a:noFill/>
                    </a:lnT>
                    <a:lnB>
                      <a:noFill/>
                    </a:lnB>
                    <a:solidFill>
                      <a:srgbClr val="CCCCCC"/>
                    </a:solidFill>
                  </a:tcPr>
                </a:tc>
              </a:tr>
            </a:tbl>
          </a:graphicData>
        </a:graphic>
      </p:graphicFrame>
    </p:spTree>
    <p:extLst>
      <p:ext uri="{BB962C8B-B14F-4D97-AF65-F5344CB8AC3E}">
        <p14:creationId xmlns="" xmlns:p14="http://schemas.microsoft.com/office/powerpoint/2010/main" val="3595305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361</TotalTime>
  <Words>948</Words>
  <Application>Microsoft Office PowerPoint</Application>
  <PresentationFormat>On-screen Show (4:3)</PresentationFormat>
  <Paragraphs>95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Horizon</vt:lpstr>
      <vt:lpstr>Merge statement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 statement</dc:title>
  <dc:creator>RAVIKUMAR, PRASANNA (Cognizant)</dc:creator>
  <cp:lastModifiedBy>Prasanna</cp:lastModifiedBy>
  <cp:revision>40</cp:revision>
  <dcterms:created xsi:type="dcterms:W3CDTF">2006-08-16T00:00:00Z</dcterms:created>
  <dcterms:modified xsi:type="dcterms:W3CDTF">2012-10-03T18:30:52Z</dcterms:modified>
</cp:coreProperties>
</file>