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0"/>
  </p:notesMasterIdLst>
  <p:sldIdLst>
    <p:sldId id="258" r:id="rId5"/>
    <p:sldId id="267" r:id="rId6"/>
    <p:sldId id="307" r:id="rId7"/>
    <p:sldId id="338" r:id="rId8"/>
    <p:sldId id="339" r:id="rId9"/>
    <p:sldId id="341" r:id="rId10"/>
    <p:sldId id="342" r:id="rId11"/>
    <p:sldId id="343" r:id="rId12"/>
    <p:sldId id="344" r:id="rId13"/>
    <p:sldId id="345" r:id="rId14"/>
    <p:sldId id="346" r:id="rId15"/>
    <p:sldId id="348" r:id="rId16"/>
    <p:sldId id="350" r:id="rId17"/>
    <p:sldId id="367" r:id="rId18"/>
    <p:sldId id="368" r:id="rId19"/>
    <p:sldId id="369" r:id="rId20"/>
    <p:sldId id="370" r:id="rId21"/>
    <p:sldId id="371" r:id="rId22"/>
    <p:sldId id="372" r:id="rId23"/>
    <p:sldId id="373" r:id="rId24"/>
    <p:sldId id="355" r:id="rId25"/>
    <p:sldId id="356" r:id="rId26"/>
    <p:sldId id="357" r:id="rId27"/>
    <p:sldId id="360" r:id="rId28"/>
    <p:sldId id="361" r:id="rId29"/>
    <p:sldId id="362" r:id="rId30"/>
    <p:sldId id="374" r:id="rId31"/>
    <p:sldId id="375" r:id="rId32"/>
    <p:sldId id="376" r:id="rId33"/>
    <p:sldId id="377" r:id="rId34"/>
    <p:sldId id="378" r:id="rId35"/>
    <p:sldId id="364" r:id="rId36"/>
    <p:sldId id="337" r:id="rId37"/>
    <p:sldId id="336" r:id="rId38"/>
    <p:sldId id="304" r:id="rId39"/>
  </p:sldIdLst>
  <p:sldSz cx="9144000" cy="6858000" type="screen4x3"/>
  <p:notesSz cx="7315200" cy="9601200"/>
  <p:defaultTextStyle>
    <a:defPPr>
      <a:defRPr lang="en-US"/>
    </a:defPPr>
    <a:lvl1pPr algn="ctr" rtl="0" fontAlgn="base">
      <a:spcBef>
        <a:spcPct val="0"/>
      </a:spcBef>
      <a:spcAft>
        <a:spcPct val="0"/>
      </a:spcAft>
      <a:defRPr b="1" kern="1200">
        <a:solidFill>
          <a:schemeClr val="tx1"/>
        </a:solidFill>
        <a:latin typeface="Arial" charset="0"/>
        <a:ea typeface="+mn-ea"/>
        <a:cs typeface="+mn-cs"/>
      </a:defRPr>
    </a:lvl1pPr>
    <a:lvl2pPr marL="457200" algn="ctr" rtl="0" fontAlgn="base">
      <a:spcBef>
        <a:spcPct val="0"/>
      </a:spcBef>
      <a:spcAft>
        <a:spcPct val="0"/>
      </a:spcAft>
      <a:defRPr b="1" kern="1200">
        <a:solidFill>
          <a:schemeClr val="tx1"/>
        </a:solidFill>
        <a:latin typeface="Arial" charset="0"/>
        <a:ea typeface="+mn-ea"/>
        <a:cs typeface="+mn-cs"/>
      </a:defRPr>
    </a:lvl2pPr>
    <a:lvl3pPr marL="914400" algn="ctr" rtl="0" fontAlgn="base">
      <a:spcBef>
        <a:spcPct val="0"/>
      </a:spcBef>
      <a:spcAft>
        <a:spcPct val="0"/>
      </a:spcAft>
      <a:defRPr b="1" kern="1200">
        <a:solidFill>
          <a:schemeClr val="tx1"/>
        </a:solidFill>
        <a:latin typeface="Arial" charset="0"/>
        <a:ea typeface="+mn-ea"/>
        <a:cs typeface="+mn-cs"/>
      </a:defRPr>
    </a:lvl3pPr>
    <a:lvl4pPr marL="1371600" algn="ctr" rtl="0" fontAlgn="base">
      <a:spcBef>
        <a:spcPct val="0"/>
      </a:spcBef>
      <a:spcAft>
        <a:spcPct val="0"/>
      </a:spcAft>
      <a:defRPr b="1" kern="1200">
        <a:solidFill>
          <a:schemeClr val="tx1"/>
        </a:solidFill>
        <a:latin typeface="Arial" charset="0"/>
        <a:ea typeface="+mn-ea"/>
        <a:cs typeface="+mn-cs"/>
      </a:defRPr>
    </a:lvl4pPr>
    <a:lvl5pPr marL="1828800" algn="ctr"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9F01"/>
    <a:srgbClr val="209D03"/>
    <a:srgbClr val="000000"/>
    <a:srgbClr val="287094"/>
    <a:srgbClr val="095295"/>
    <a:srgbClr val="D8750D"/>
    <a:srgbClr val="90B5D2"/>
    <a:srgbClr val="3BCB0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737" autoAdjust="0"/>
  </p:normalViewPr>
  <p:slideViewPr>
    <p:cSldViewPr>
      <p:cViewPr varScale="1">
        <p:scale>
          <a:sx n="73" d="100"/>
          <a:sy n="73" d="100"/>
        </p:scale>
        <p:origin x="-1080" y="-102"/>
      </p:cViewPr>
      <p:guideLst>
        <p:guide orient="horz" pos="2160"/>
        <p:guide pos="2880"/>
      </p:guideLst>
    </p:cSldViewPr>
  </p:slideViewPr>
  <p:outlineViewPr>
    <p:cViewPr>
      <p:scale>
        <a:sx n="33" d="100"/>
        <a:sy n="33" d="100"/>
      </p:scale>
      <p:origin x="0" y="331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740" y="-90"/>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l" defTabSz="966788">
              <a:defRPr sz="1300" b="0"/>
            </a:lvl1pPr>
          </a:lstStyle>
          <a:p>
            <a:pPr>
              <a:defRPr/>
            </a:pPr>
            <a:endParaRPr lang="en-US" dirty="0"/>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b="0"/>
            </a:lvl1pPr>
          </a:lstStyle>
          <a:p>
            <a:pPr>
              <a:defRPr/>
            </a:pPr>
            <a:endParaRPr lang="en-US" dirty="0"/>
          </a:p>
        </p:txBody>
      </p:sp>
      <p:sp>
        <p:nvSpPr>
          <p:cNvPr id="18436"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l" defTabSz="966788">
              <a:defRPr sz="1300" b="0"/>
            </a:lvl1pPr>
          </a:lstStyle>
          <a:p>
            <a:pPr>
              <a:defRPr/>
            </a:pPr>
            <a:endParaRPr lang="en-US" dirty="0"/>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b="0"/>
            </a:lvl1pPr>
          </a:lstStyle>
          <a:p>
            <a:pPr>
              <a:defRPr/>
            </a:pPr>
            <a:fld id="{1C2926AB-484F-4309-8EDB-ABF74CE5760F}" type="slidenum">
              <a:rPr lang="en-US"/>
              <a:pPr>
                <a:defRPr/>
              </a:pPr>
              <a:t>‹#›</a:t>
            </a:fld>
            <a:endParaRPr lang="en-US" dirty="0"/>
          </a:p>
        </p:txBody>
      </p:sp>
    </p:spTree>
    <p:extLst>
      <p:ext uri="{BB962C8B-B14F-4D97-AF65-F5344CB8AC3E}">
        <p14:creationId xmlns:p14="http://schemas.microsoft.com/office/powerpoint/2010/main" xmlns="" val="13397375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2"/>
          <p:cNvSpPr>
            <a:spLocks noChangeArrowheads="1"/>
          </p:cNvSpPr>
          <p:nvPr/>
        </p:nvSpPr>
        <p:spPr bwMode="gray">
          <a:xfrm>
            <a:off x="0" y="0"/>
            <a:ext cx="9144000" cy="5157788"/>
          </a:xfrm>
          <a:prstGeom prst="rect">
            <a:avLst/>
          </a:prstGeom>
          <a:solidFill>
            <a:srgbClr val="3188B4"/>
          </a:solidFill>
          <a:ln w="0" algn="ctr">
            <a:solidFill>
              <a:srgbClr val="00CCFF"/>
            </a:solidFill>
            <a:miter lim="800000"/>
            <a:headEnd/>
            <a:tailEnd/>
          </a:ln>
          <a:effectLst/>
        </p:spPr>
        <p:txBody>
          <a:bodyPr wrap="none" anchor="ctr"/>
          <a:lstStyle/>
          <a:p>
            <a:pPr>
              <a:defRPr/>
            </a:pPr>
            <a:endParaRPr lang="en-US" dirty="0"/>
          </a:p>
        </p:txBody>
      </p:sp>
      <p:sp>
        <p:nvSpPr>
          <p:cNvPr id="5" name="Rectangle 64"/>
          <p:cNvSpPr>
            <a:spLocks noChangeArrowheads="1"/>
          </p:cNvSpPr>
          <p:nvPr/>
        </p:nvSpPr>
        <p:spPr bwMode="gray">
          <a:xfrm>
            <a:off x="1262063" y="9525"/>
            <a:ext cx="2362200" cy="4943475"/>
          </a:xfrm>
          <a:prstGeom prst="rect">
            <a:avLst/>
          </a:prstGeom>
          <a:gradFill rotWithShape="1">
            <a:gsLst>
              <a:gs pos="0">
                <a:srgbClr val="3188B5"/>
              </a:gs>
              <a:gs pos="100000">
                <a:srgbClr val="3188B5">
                  <a:gamma/>
                  <a:shade val="72549"/>
                  <a:invGamma/>
                </a:srgbClr>
              </a:gs>
            </a:gsLst>
            <a:lin ang="5400000" scaled="1"/>
          </a:gradFill>
          <a:ln w="9525">
            <a:noFill/>
            <a:miter lim="800000"/>
            <a:headEnd/>
            <a:tailEnd/>
          </a:ln>
          <a:effectLst/>
        </p:spPr>
        <p:txBody>
          <a:bodyPr wrap="none" anchor="ctr"/>
          <a:lstStyle/>
          <a:p>
            <a:pPr>
              <a:defRPr/>
            </a:pPr>
            <a:endParaRPr lang="en-US" dirty="0"/>
          </a:p>
        </p:txBody>
      </p:sp>
      <p:sp>
        <p:nvSpPr>
          <p:cNvPr id="6" name="Rectangle 65"/>
          <p:cNvSpPr>
            <a:spLocks noChangeArrowheads="1"/>
          </p:cNvSpPr>
          <p:nvPr/>
        </p:nvSpPr>
        <p:spPr bwMode="gray">
          <a:xfrm>
            <a:off x="304800" y="2400300"/>
            <a:ext cx="8458200" cy="1104900"/>
          </a:xfrm>
          <a:prstGeom prst="rect">
            <a:avLst/>
          </a:prstGeom>
          <a:gradFill rotWithShape="1">
            <a:gsLst>
              <a:gs pos="0">
                <a:srgbClr val="134575"/>
              </a:gs>
              <a:gs pos="100000">
                <a:srgbClr val="3188B5"/>
              </a:gs>
            </a:gsLst>
            <a:lin ang="0" scaled="1"/>
          </a:gradFill>
          <a:ln w="9525">
            <a:noFill/>
            <a:miter lim="800000"/>
            <a:headEnd/>
            <a:tailEnd/>
          </a:ln>
          <a:effectLst/>
        </p:spPr>
        <p:txBody>
          <a:bodyPr wrap="none" anchor="ctr"/>
          <a:lstStyle/>
          <a:p>
            <a:pPr>
              <a:defRPr/>
            </a:pPr>
            <a:endParaRPr lang="en-US" dirty="0"/>
          </a:p>
        </p:txBody>
      </p:sp>
      <p:pic>
        <p:nvPicPr>
          <p:cNvPr id="7" name="Picture 61"/>
          <p:cNvPicPr>
            <a:picLocks noChangeAspect="1" noChangeArrowheads="1"/>
          </p:cNvPicPr>
          <p:nvPr/>
        </p:nvPicPr>
        <p:blipFill>
          <a:blip r:embed="rId2" cstate="print"/>
          <a:srcRect/>
          <a:stretch>
            <a:fillRect/>
          </a:stretch>
        </p:blipFill>
        <p:spPr bwMode="gray">
          <a:xfrm>
            <a:off x="0" y="3490913"/>
            <a:ext cx="1258888" cy="1438275"/>
          </a:xfrm>
          <a:prstGeom prst="rect">
            <a:avLst/>
          </a:prstGeom>
          <a:noFill/>
          <a:ln w="9525">
            <a:noFill/>
            <a:miter lim="800000"/>
            <a:headEnd/>
            <a:tailEnd/>
          </a:ln>
        </p:spPr>
      </p:pic>
      <p:sp>
        <p:nvSpPr>
          <p:cNvPr id="8" name="Rectangle 66"/>
          <p:cNvSpPr>
            <a:spLocks noChangeArrowheads="1"/>
          </p:cNvSpPr>
          <p:nvPr/>
        </p:nvSpPr>
        <p:spPr bwMode="gray">
          <a:xfrm>
            <a:off x="304800" y="304800"/>
            <a:ext cx="8534400" cy="4343400"/>
          </a:xfrm>
          <a:prstGeom prst="rect">
            <a:avLst/>
          </a:prstGeom>
          <a:noFill/>
          <a:ln w="9525">
            <a:solidFill>
              <a:srgbClr val="00CCFF"/>
            </a:solidFill>
            <a:miter lim="800000"/>
            <a:headEnd/>
            <a:tailEnd/>
          </a:ln>
          <a:effectLst/>
        </p:spPr>
        <p:txBody>
          <a:bodyPr wrap="none" anchor="ctr"/>
          <a:lstStyle/>
          <a:p>
            <a:pPr>
              <a:defRPr/>
            </a:pPr>
            <a:endParaRPr lang="en-US" dirty="0"/>
          </a:p>
        </p:txBody>
      </p:sp>
      <p:sp>
        <p:nvSpPr>
          <p:cNvPr id="9" name="Rectangle 67"/>
          <p:cNvSpPr>
            <a:spLocks noChangeArrowheads="1"/>
          </p:cNvSpPr>
          <p:nvPr/>
        </p:nvSpPr>
        <p:spPr bwMode="gray">
          <a:xfrm>
            <a:off x="7391400" y="914400"/>
            <a:ext cx="1600200" cy="1447800"/>
          </a:xfrm>
          <a:prstGeom prst="rect">
            <a:avLst/>
          </a:prstGeom>
          <a:noFill/>
          <a:ln w="9525">
            <a:solidFill>
              <a:srgbClr val="00CCFF"/>
            </a:solidFill>
            <a:miter lim="800000"/>
            <a:headEnd/>
            <a:tailEnd/>
          </a:ln>
          <a:effectLst/>
        </p:spPr>
        <p:txBody>
          <a:bodyPr wrap="none" anchor="ctr"/>
          <a:lstStyle/>
          <a:p>
            <a:pPr>
              <a:defRPr/>
            </a:pPr>
            <a:endParaRPr lang="en-US" dirty="0"/>
          </a:p>
        </p:txBody>
      </p:sp>
      <p:sp>
        <p:nvSpPr>
          <p:cNvPr id="10" name="Rectangle 68"/>
          <p:cNvSpPr>
            <a:spLocks noChangeArrowheads="1"/>
          </p:cNvSpPr>
          <p:nvPr/>
        </p:nvSpPr>
        <p:spPr bwMode="gray">
          <a:xfrm>
            <a:off x="8305800" y="0"/>
            <a:ext cx="76200" cy="1752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dirty="0"/>
          </a:p>
        </p:txBody>
      </p:sp>
      <p:sp>
        <p:nvSpPr>
          <p:cNvPr id="11" name="Rectangle 70"/>
          <p:cNvSpPr>
            <a:spLocks noChangeArrowheads="1"/>
          </p:cNvSpPr>
          <p:nvPr userDrawn="1"/>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dirty="0"/>
          </a:p>
        </p:txBody>
      </p:sp>
      <p:sp>
        <p:nvSpPr>
          <p:cNvPr id="12" name="Rectangle 63"/>
          <p:cNvSpPr>
            <a:spLocks noChangeArrowheads="1"/>
          </p:cNvSpPr>
          <p:nvPr/>
        </p:nvSpPr>
        <p:spPr bwMode="gray">
          <a:xfrm>
            <a:off x="0" y="4932363"/>
            <a:ext cx="9144000" cy="236537"/>
          </a:xfrm>
          <a:prstGeom prst="rect">
            <a:avLst/>
          </a:prstGeom>
          <a:solidFill>
            <a:srgbClr val="2D9F01"/>
          </a:solidFill>
          <a:ln w="9525">
            <a:noFill/>
            <a:miter lim="800000"/>
            <a:headEnd/>
            <a:tailEnd/>
          </a:ln>
          <a:effectLst/>
        </p:spPr>
        <p:txBody>
          <a:bodyPr wrap="none" anchor="ctr"/>
          <a:lstStyle/>
          <a:p>
            <a:pPr>
              <a:defRPr/>
            </a:pPr>
            <a:endParaRPr lang="en-US" dirty="0"/>
          </a:p>
        </p:txBody>
      </p:sp>
      <p:pic>
        <p:nvPicPr>
          <p:cNvPr id="13" name="Picture 77" descr="j0284911"/>
          <p:cNvPicPr>
            <a:picLocks noChangeAspect="1" noChangeArrowheads="1"/>
          </p:cNvPicPr>
          <p:nvPr userDrawn="1"/>
        </p:nvPicPr>
        <p:blipFill>
          <a:blip r:embed="rId3" cstate="print"/>
          <a:srcRect/>
          <a:stretch>
            <a:fillRect/>
          </a:stretch>
        </p:blipFill>
        <p:spPr bwMode="auto">
          <a:xfrm>
            <a:off x="6477000" y="4933950"/>
            <a:ext cx="2344738" cy="1317625"/>
          </a:xfrm>
          <a:prstGeom prst="rect">
            <a:avLst/>
          </a:prstGeom>
          <a:noFill/>
          <a:ln w="9525">
            <a:noFill/>
            <a:miter lim="800000"/>
            <a:headEnd/>
            <a:tailEnd/>
          </a:ln>
        </p:spPr>
      </p:pic>
      <p:pic>
        <p:nvPicPr>
          <p:cNvPr id="14" name="Picture 27" descr="Academy Logo.jpg"/>
          <p:cNvPicPr>
            <a:picLocks noChangeAspect="1"/>
          </p:cNvPicPr>
          <p:nvPr userDrawn="1"/>
        </p:nvPicPr>
        <p:blipFill>
          <a:blip r:embed="rId4" cstate="print"/>
          <a:srcRect/>
          <a:stretch>
            <a:fillRect/>
          </a:stretch>
        </p:blipFill>
        <p:spPr bwMode="auto">
          <a:xfrm>
            <a:off x="228600" y="5334000"/>
            <a:ext cx="3467100" cy="990600"/>
          </a:xfrm>
          <a:prstGeom prst="rect">
            <a:avLst/>
          </a:prstGeom>
          <a:noFill/>
          <a:ln w="9525">
            <a:noFill/>
            <a:miter lim="800000"/>
            <a:headEnd/>
            <a:tailEnd/>
          </a:ln>
        </p:spPr>
      </p:pic>
      <p:sp>
        <p:nvSpPr>
          <p:cNvPr id="3074" name="Rectangle 2"/>
          <p:cNvSpPr>
            <a:spLocks noGrp="1" noChangeArrowheads="1"/>
          </p:cNvSpPr>
          <p:nvPr>
            <p:ph type="ctrTitle"/>
          </p:nvPr>
        </p:nvSpPr>
        <p:spPr>
          <a:xfrm>
            <a:off x="457200" y="2590800"/>
            <a:ext cx="8229600" cy="685800"/>
          </a:xfrm>
        </p:spPr>
        <p:txBody>
          <a:bodyPr/>
          <a:lstStyle>
            <a:lvl1pPr>
              <a:defRPr sz="5400">
                <a:latin typeface="Bodoni MT Condensed" pitchFamily="18" charset="0"/>
              </a:defRPr>
            </a:lvl1pPr>
          </a:lstStyle>
          <a:p>
            <a:r>
              <a:rPr lang="en-US"/>
              <a:t>Click to edit Master title style</a:t>
            </a:r>
          </a:p>
        </p:txBody>
      </p:sp>
      <p:sp>
        <p:nvSpPr>
          <p:cNvPr id="3075" name="Rectangle 3"/>
          <p:cNvSpPr>
            <a:spLocks noGrp="1" noChangeArrowheads="1"/>
          </p:cNvSpPr>
          <p:nvPr>
            <p:ph type="subTitle" idx="1"/>
          </p:nvPr>
        </p:nvSpPr>
        <p:spPr>
          <a:xfrm>
            <a:off x="1828800" y="3733800"/>
            <a:ext cx="5867400" cy="457200"/>
          </a:xfrm>
        </p:spPr>
        <p:txBody>
          <a:bodyPr/>
          <a:lstStyle>
            <a:lvl1pPr marL="0" indent="0" algn="ctr">
              <a:buFont typeface="Wingdings" pitchFamily="2" charset="2"/>
              <a:buNone/>
              <a:defRPr b="1">
                <a:solidFill>
                  <a:schemeClr val="bg1"/>
                </a:solidFill>
                <a:latin typeface="Agency FB" pitchFamily="34" charset="0"/>
              </a:defRPr>
            </a:lvl1pPr>
          </a:lstStyle>
          <a:p>
            <a:r>
              <a:rPr lang="en-US"/>
              <a:t>Click to edit Master subtitle style</a:t>
            </a:r>
          </a:p>
        </p:txBody>
      </p:sp>
      <p:sp>
        <p:nvSpPr>
          <p:cNvPr id="15" name="Rectangle 4"/>
          <p:cNvSpPr>
            <a:spLocks noGrp="1" noChangeArrowheads="1"/>
          </p:cNvSpPr>
          <p:nvPr>
            <p:ph type="dt" sz="half" idx="10"/>
          </p:nvPr>
        </p:nvSpPr>
        <p:spPr bwMode="auto">
          <a:xfrm>
            <a:off x="457200" y="6400800"/>
            <a:ext cx="2133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b="0"/>
            </a:lvl1pPr>
          </a:lstStyle>
          <a:p>
            <a:pPr>
              <a:defRPr/>
            </a:pPr>
            <a:endParaRPr lang="en-US" dirty="0"/>
          </a:p>
        </p:txBody>
      </p:sp>
      <p:sp>
        <p:nvSpPr>
          <p:cNvPr id="16" name="Rectangle 5"/>
          <p:cNvSpPr>
            <a:spLocks noGrp="1" noChangeArrowheads="1"/>
          </p:cNvSpPr>
          <p:nvPr>
            <p:ph type="ftr" sz="quarter" idx="11"/>
          </p:nvPr>
        </p:nvSpPr>
        <p:spPr bwMode="auto">
          <a:xfrm>
            <a:off x="3124200" y="6400800"/>
            <a:ext cx="2895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b="0"/>
            </a:lvl1pPr>
          </a:lstStyle>
          <a:p>
            <a:pP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pPr>
              <a:defRPr/>
            </a:pPr>
            <a:fld id="{3CF8A2DC-652A-473A-BF9C-0A8464F003A6}"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06375"/>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06375"/>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pPr>
              <a:defRPr/>
            </a:pPr>
            <a:fld id="{10A1A34F-7CD1-4C1C-BAFC-159D01E7603C}"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28600" y="1371600"/>
            <a:ext cx="8686800" cy="4943475"/>
          </a:xfrm>
        </p:spPr>
        <p:txBody>
          <a:bodyPr/>
          <a:lstStyle/>
          <a:p>
            <a:pPr lvl="0"/>
            <a:endParaRPr lang="en-US" noProof="0" dirty="0" smtClean="0"/>
          </a:p>
        </p:txBody>
      </p:sp>
      <p:sp>
        <p:nvSpPr>
          <p:cNvPr id="4" name="Rectangle 57"/>
          <p:cNvSpPr>
            <a:spLocks noGrp="1" noChangeArrowheads="1"/>
          </p:cNvSpPr>
          <p:nvPr>
            <p:ph type="sldNum" sz="quarter" idx="10"/>
          </p:nvPr>
        </p:nvSpPr>
        <p:spPr>
          <a:ln/>
        </p:spPr>
        <p:txBody>
          <a:bodyPr/>
          <a:lstStyle>
            <a:lvl1pPr>
              <a:defRPr/>
            </a:lvl1pPr>
          </a:lstStyle>
          <a:p>
            <a:pPr>
              <a:defRPr/>
            </a:pPr>
            <a:fld id="{B9A787AD-0CA3-4FA1-B3E5-9743934BE37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pPr>
              <a:defRPr/>
            </a:pPr>
            <a:fld id="{4FCED92C-D024-4A30-90BA-A528B7CA74B8}"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7"/>
          <p:cNvSpPr>
            <a:spLocks noGrp="1" noChangeArrowheads="1"/>
          </p:cNvSpPr>
          <p:nvPr>
            <p:ph type="sldNum" sz="quarter" idx="10"/>
          </p:nvPr>
        </p:nvSpPr>
        <p:spPr>
          <a:ln/>
        </p:spPr>
        <p:txBody>
          <a:bodyPr/>
          <a:lstStyle>
            <a:lvl1pPr>
              <a:defRPr/>
            </a:lvl1pPr>
          </a:lstStyle>
          <a:p>
            <a:pPr>
              <a:defRPr/>
            </a:pPr>
            <a:fld id="{DA96E7DD-DDCD-4FE2-8EF6-17B2A759608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ln/>
        </p:spPr>
        <p:txBody>
          <a:bodyPr/>
          <a:lstStyle>
            <a:lvl1pPr>
              <a:defRPr/>
            </a:lvl1pPr>
          </a:lstStyle>
          <a:p>
            <a:pPr>
              <a:defRPr/>
            </a:pPr>
            <a:fld id="{58C3D100-D424-4321-8804-38F76568322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7"/>
          <p:cNvSpPr>
            <a:spLocks noGrp="1" noChangeArrowheads="1"/>
          </p:cNvSpPr>
          <p:nvPr>
            <p:ph type="sldNum" sz="quarter" idx="10"/>
          </p:nvPr>
        </p:nvSpPr>
        <p:spPr>
          <a:ln/>
        </p:spPr>
        <p:txBody>
          <a:bodyPr/>
          <a:lstStyle>
            <a:lvl1pPr>
              <a:defRPr/>
            </a:lvl1pPr>
          </a:lstStyle>
          <a:p>
            <a:pPr>
              <a:defRPr/>
            </a:pPr>
            <a:fld id="{2C64FB81-1265-439E-B408-35FDDB15DF12}"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7"/>
          <p:cNvSpPr>
            <a:spLocks noGrp="1" noChangeArrowheads="1"/>
          </p:cNvSpPr>
          <p:nvPr>
            <p:ph type="sldNum" sz="quarter" idx="10"/>
          </p:nvPr>
        </p:nvSpPr>
        <p:spPr>
          <a:ln/>
        </p:spPr>
        <p:txBody>
          <a:bodyPr/>
          <a:lstStyle>
            <a:lvl1pPr>
              <a:defRPr/>
            </a:lvl1pPr>
          </a:lstStyle>
          <a:p>
            <a:pPr>
              <a:defRPr/>
            </a:pPr>
            <a:fld id="{1C159962-F8C7-4BB2-AE39-49E0EFDC1FAA}"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7"/>
          <p:cNvSpPr>
            <a:spLocks noGrp="1" noChangeArrowheads="1"/>
          </p:cNvSpPr>
          <p:nvPr>
            <p:ph type="sldNum" sz="quarter" idx="10"/>
          </p:nvPr>
        </p:nvSpPr>
        <p:spPr>
          <a:ln/>
        </p:spPr>
        <p:txBody>
          <a:bodyPr/>
          <a:lstStyle>
            <a:lvl1pPr>
              <a:defRPr/>
            </a:lvl1pPr>
          </a:lstStyle>
          <a:p>
            <a:pPr>
              <a:defRPr/>
            </a:pPr>
            <a:fld id="{3AD3001F-D0E9-4599-A360-63842692E3F2}"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pPr>
              <a:defRPr/>
            </a:pPr>
            <a:fld id="{3FD23C2C-97F8-4770-B565-E5EB1A50092A}"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pPr>
              <a:defRPr/>
            </a:pPr>
            <a:fld id="{A844BAE3-53C9-4B68-909F-1147A259EE67}"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sp>
        <p:nvSpPr>
          <p:cNvPr id="1067" name="Rectangle 43"/>
          <p:cNvSpPr>
            <a:spLocks noChangeArrowheads="1"/>
          </p:cNvSpPr>
          <p:nvPr/>
        </p:nvSpPr>
        <p:spPr bwMode="gray">
          <a:xfrm>
            <a:off x="0" y="9525"/>
            <a:ext cx="9144000" cy="1028700"/>
          </a:xfrm>
          <a:prstGeom prst="rect">
            <a:avLst/>
          </a:prstGeom>
          <a:solidFill>
            <a:srgbClr val="134575"/>
          </a:solidFill>
          <a:ln w="9525">
            <a:noFill/>
            <a:miter lim="800000"/>
            <a:headEnd/>
            <a:tailEnd/>
          </a:ln>
          <a:effectLst/>
        </p:spPr>
        <p:txBody>
          <a:bodyPr wrap="none" anchor="ctr"/>
          <a:lstStyle/>
          <a:p>
            <a:pPr>
              <a:defRPr/>
            </a:pPr>
            <a:endParaRPr lang="en-US" dirty="0"/>
          </a:p>
        </p:txBody>
      </p:sp>
      <p:sp>
        <p:nvSpPr>
          <p:cNvPr id="1068" name="Rectangle 44"/>
          <p:cNvSpPr>
            <a:spLocks noChangeArrowheads="1"/>
          </p:cNvSpPr>
          <p:nvPr/>
        </p:nvSpPr>
        <p:spPr bwMode="gray">
          <a:xfrm>
            <a:off x="1447800" y="0"/>
            <a:ext cx="7696200" cy="879475"/>
          </a:xfrm>
          <a:prstGeom prst="rect">
            <a:avLst/>
          </a:prstGeom>
          <a:solidFill>
            <a:srgbClr val="26698A"/>
          </a:solidFill>
          <a:ln w="9525">
            <a:noFill/>
            <a:miter lim="800000"/>
            <a:headEnd/>
            <a:tailEnd/>
          </a:ln>
          <a:effectLst/>
        </p:spPr>
        <p:txBody>
          <a:bodyPr wrap="none" anchor="ctr"/>
          <a:lstStyle/>
          <a:p>
            <a:pPr>
              <a:defRPr/>
            </a:pPr>
            <a:endParaRPr lang="en-US" dirty="0"/>
          </a:p>
        </p:txBody>
      </p:sp>
      <p:sp>
        <p:nvSpPr>
          <p:cNvPr id="1028" name="Rectangle 3"/>
          <p:cNvSpPr>
            <a:spLocks noGrp="1" noChangeArrowheads="1"/>
          </p:cNvSpPr>
          <p:nvPr>
            <p:ph type="body" idx="1"/>
          </p:nvPr>
        </p:nvSpPr>
        <p:spPr bwMode="gray">
          <a:xfrm>
            <a:off x="228600" y="1371600"/>
            <a:ext cx="8686800" cy="4943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70" name="Rectangle 46"/>
          <p:cNvSpPr>
            <a:spLocks noChangeArrowheads="1"/>
          </p:cNvSpPr>
          <p:nvPr/>
        </p:nvSpPr>
        <p:spPr bwMode="gray">
          <a:xfrm>
            <a:off x="0" y="1035050"/>
            <a:ext cx="1447800" cy="228600"/>
          </a:xfrm>
          <a:prstGeom prst="rect">
            <a:avLst/>
          </a:prstGeom>
          <a:solidFill>
            <a:srgbClr val="134575"/>
          </a:solidFill>
          <a:ln w="9525">
            <a:noFill/>
            <a:miter lim="800000"/>
            <a:headEnd/>
            <a:tailEnd/>
          </a:ln>
          <a:effectLst/>
        </p:spPr>
        <p:txBody>
          <a:bodyPr wrap="none" anchor="ctr"/>
          <a:lstStyle/>
          <a:p>
            <a:pPr>
              <a:defRPr/>
            </a:pPr>
            <a:endParaRPr lang="en-US" dirty="0"/>
          </a:p>
        </p:txBody>
      </p:sp>
      <p:sp>
        <p:nvSpPr>
          <p:cNvPr id="1081" name="Rectangle 57"/>
          <p:cNvSpPr>
            <a:spLocks noGrp="1" noChangeArrowheads="1"/>
          </p:cNvSpPr>
          <p:nvPr>
            <p:ph type="sldNum" sz="quarter" idx="4"/>
          </p:nvPr>
        </p:nvSpPr>
        <p:spPr bwMode="auto">
          <a:xfrm>
            <a:off x="8647113" y="6456363"/>
            <a:ext cx="4445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b="0">
                <a:solidFill>
                  <a:srgbClr val="000000"/>
                </a:solidFill>
                <a:latin typeface="Verdana" pitchFamily="34" charset="0"/>
              </a:defRPr>
            </a:lvl1pPr>
          </a:lstStyle>
          <a:p>
            <a:pPr>
              <a:defRPr/>
            </a:pPr>
            <a:fld id="{7E4F2D28-46EC-401B-9452-3E6D8FBA3B9D}" type="slidenum">
              <a:rPr lang="en-US"/>
              <a:pPr>
                <a:defRPr/>
              </a:pPr>
              <a:t>‹#›</a:t>
            </a:fld>
            <a:endParaRPr lang="en-US" dirty="0"/>
          </a:p>
        </p:txBody>
      </p:sp>
      <p:sp>
        <p:nvSpPr>
          <p:cNvPr id="1085" name="Line 61"/>
          <p:cNvSpPr>
            <a:spLocks noChangeShapeType="1"/>
          </p:cNvSpPr>
          <p:nvPr userDrawn="1"/>
        </p:nvSpPr>
        <p:spPr bwMode="auto">
          <a:xfrm flipH="1">
            <a:off x="0" y="6381750"/>
            <a:ext cx="9144000" cy="0"/>
          </a:xfrm>
          <a:prstGeom prst="line">
            <a:avLst/>
          </a:prstGeom>
          <a:noFill/>
          <a:ln w="9525">
            <a:solidFill>
              <a:srgbClr val="287094"/>
            </a:solidFill>
            <a:round/>
            <a:headEnd/>
            <a:tailEnd/>
          </a:ln>
          <a:effectLst/>
        </p:spPr>
        <p:txBody>
          <a:bodyPr/>
          <a:lstStyle/>
          <a:p>
            <a:pPr>
              <a:defRPr/>
            </a:pPr>
            <a:endParaRPr lang="en-US" dirty="0"/>
          </a:p>
        </p:txBody>
      </p:sp>
      <p:sp>
        <p:nvSpPr>
          <p:cNvPr id="1093" name="Text Box 69"/>
          <p:cNvSpPr txBox="1">
            <a:spLocks noChangeArrowheads="1"/>
          </p:cNvSpPr>
          <p:nvPr userDrawn="1"/>
        </p:nvSpPr>
        <p:spPr bwMode="auto">
          <a:xfrm>
            <a:off x="3065463" y="6445250"/>
            <a:ext cx="4976812" cy="336550"/>
          </a:xfrm>
          <a:prstGeom prst="rect">
            <a:avLst/>
          </a:prstGeom>
          <a:noFill/>
          <a:ln w="9525" algn="ctr">
            <a:noFill/>
            <a:miter lim="800000"/>
            <a:headEnd/>
            <a:tailEnd/>
          </a:ln>
          <a:effectLst/>
        </p:spPr>
        <p:txBody>
          <a:bodyPr wrap="none">
            <a:spAutoFit/>
          </a:bodyPr>
          <a:lstStyle/>
          <a:p>
            <a:pPr eaLnBrk="0" hangingPunct="0">
              <a:defRPr/>
            </a:pPr>
            <a:r>
              <a:rPr lang="en-US" sz="800" b="0" dirty="0">
                <a:solidFill>
                  <a:srgbClr val="000000"/>
                </a:solidFill>
                <a:latin typeface="Verdana" pitchFamily="34" charset="0"/>
              </a:rPr>
              <a:t>© 2007, Cognizant Technology Solutions                                             Confidential </a:t>
            </a:r>
          </a:p>
          <a:p>
            <a:pPr>
              <a:defRPr/>
            </a:pPr>
            <a:endParaRPr lang="en-US" sz="800" dirty="0">
              <a:solidFill>
                <a:srgbClr val="000000"/>
              </a:solidFill>
              <a:latin typeface="Verdana" pitchFamily="34" charset="0"/>
            </a:endParaRPr>
          </a:p>
        </p:txBody>
      </p:sp>
      <p:sp>
        <p:nvSpPr>
          <p:cNvPr id="1097" name="Line 73"/>
          <p:cNvSpPr>
            <a:spLocks noChangeShapeType="1"/>
          </p:cNvSpPr>
          <p:nvPr userDrawn="1"/>
        </p:nvSpPr>
        <p:spPr bwMode="auto">
          <a:xfrm>
            <a:off x="8618538" y="6391275"/>
            <a:ext cx="0" cy="457200"/>
          </a:xfrm>
          <a:prstGeom prst="line">
            <a:avLst/>
          </a:prstGeom>
          <a:noFill/>
          <a:ln w="25400">
            <a:solidFill>
              <a:srgbClr val="209D03"/>
            </a:solidFill>
            <a:round/>
            <a:headEnd/>
            <a:tailEnd/>
          </a:ln>
          <a:effectLst/>
        </p:spPr>
        <p:txBody>
          <a:bodyPr/>
          <a:lstStyle/>
          <a:p>
            <a:pPr>
              <a:defRPr/>
            </a:pPr>
            <a:endParaRPr lang="en-US" dirty="0"/>
          </a:p>
        </p:txBody>
      </p:sp>
      <p:sp>
        <p:nvSpPr>
          <p:cNvPr id="1098" name="Rectangle 74"/>
          <p:cNvSpPr>
            <a:spLocks noChangeArrowheads="1"/>
          </p:cNvSpPr>
          <p:nvPr userDrawn="1"/>
        </p:nvSpPr>
        <p:spPr bwMode="gray">
          <a:xfrm>
            <a:off x="0" y="639763"/>
            <a:ext cx="9144000" cy="236537"/>
          </a:xfrm>
          <a:prstGeom prst="rect">
            <a:avLst/>
          </a:prstGeom>
          <a:gradFill rotWithShape="1">
            <a:gsLst>
              <a:gs pos="0">
                <a:srgbClr val="2D9F01"/>
              </a:gs>
              <a:gs pos="100000">
                <a:srgbClr val="2D9F01">
                  <a:gamma/>
                  <a:tint val="74118"/>
                  <a:invGamma/>
                </a:srgbClr>
              </a:gs>
            </a:gsLst>
            <a:lin ang="0" scaled="1"/>
          </a:gradFill>
          <a:ln w="9525">
            <a:noFill/>
            <a:miter lim="800000"/>
            <a:headEnd/>
            <a:tailEnd/>
          </a:ln>
          <a:effectLst/>
        </p:spPr>
        <p:txBody>
          <a:bodyPr wrap="none" anchor="ctr"/>
          <a:lstStyle/>
          <a:p>
            <a:pPr>
              <a:defRPr/>
            </a:pPr>
            <a:endParaRPr lang="en-US" dirty="0"/>
          </a:p>
        </p:txBody>
      </p:sp>
      <p:sp>
        <p:nvSpPr>
          <p:cNvPr id="1069" name="Rectangle 45"/>
          <p:cNvSpPr>
            <a:spLocks noChangeArrowheads="1"/>
          </p:cNvSpPr>
          <p:nvPr/>
        </p:nvSpPr>
        <p:spPr bwMode="gray">
          <a:xfrm>
            <a:off x="0" y="158750"/>
            <a:ext cx="9144000" cy="603250"/>
          </a:xfrm>
          <a:prstGeom prst="rect">
            <a:avLst/>
          </a:prstGeom>
          <a:gradFill rotWithShape="1">
            <a:gsLst>
              <a:gs pos="0">
                <a:srgbClr val="3188B5">
                  <a:gamma/>
                  <a:shade val="46275"/>
                  <a:invGamma/>
                </a:srgbClr>
              </a:gs>
              <a:gs pos="100000">
                <a:srgbClr val="3188B5"/>
              </a:gs>
            </a:gsLst>
            <a:lin ang="0" scaled="1"/>
          </a:gradFill>
          <a:ln w="9525">
            <a:noFill/>
            <a:miter lim="800000"/>
            <a:headEnd/>
            <a:tailEnd/>
          </a:ln>
          <a:effectLst/>
        </p:spPr>
        <p:txBody>
          <a:bodyPr wrap="none" anchor="ctr"/>
          <a:lstStyle/>
          <a:p>
            <a:pPr>
              <a:defRPr/>
            </a:pPr>
            <a:endParaRPr lang="en-US" dirty="0"/>
          </a:p>
        </p:txBody>
      </p:sp>
      <p:sp>
        <p:nvSpPr>
          <p:cNvPr id="1036" name="Rectangle 50"/>
          <p:cNvSpPr>
            <a:spLocks noGrp="1" noChangeArrowheads="1"/>
          </p:cNvSpPr>
          <p:nvPr>
            <p:ph type="title"/>
          </p:nvPr>
        </p:nvSpPr>
        <p:spPr bwMode="gray">
          <a:xfrm>
            <a:off x="1447800" y="206375"/>
            <a:ext cx="6858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73" name="Rectangle 49"/>
          <p:cNvSpPr>
            <a:spLocks noChangeArrowheads="1"/>
          </p:cNvSpPr>
          <p:nvPr/>
        </p:nvSpPr>
        <p:spPr bwMode="gray">
          <a:xfrm>
            <a:off x="0" y="0"/>
            <a:ext cx="1447800" cy="1066800"/>
          </a:xfrm>
          <a:prstGeom prst="rect">
            <a:avLst/>
          </a:prstGeom>
          <a:solidFill>
            <a:srgbClr val="134575"/>
          </a:solidFill>
          <a:ln w="9525">
            <a:noFill/>
            <a:miter lim="800000"/>
            <a:headEnd/>
            <a:tailEnd/>
          </a:ln>
          <a:effectLst/>
        </p:spPr>
        <p:txBody>
          <a:bodyPr wrap="none" anchor="ctr"/>
          <a:lstStyle/>
          <a:p>
            <a:pPr>
              <a:defRPr/>
            </a:pPr>
            <a:endParaRPr lang="en-US" dirty="0"/>
          </a:p>
        </p:txBody>
      </p:sp>
      <p:pic>
        <p:nvPicPr>
          <p:cNvPr id="1038" name="Picture 41"/>
          <p:cNvPicPr>
            <a:picLocks noChangeAspect="1" noChangeArrowheads="1"/>
          </p:cNvPicPr>
          <p:nvPr/>
        </p:nvPicPr>
        <p:blipFill>
          <a:blip r:embed="rId14" cstate="print"/>
          <a:srcRect/>
          <a:stretch>
            <a:fillRect/>
          </a:stretch>
        </p:blipFill>
        <p:spPr bwMode="gray">
          <a:xfrm>
            <a:off x="0" y="0"/>
            <a:ext cx="1243013" cy="1038225"/>
          </a:xfrm>
          <a:prstGeom prst="rect">
            <a:avLst/>
          </a:prstGeom>
          <a:noFill/>
          <a:ln w="9525">
            <a:noFill/>
            <a:miter lim="800000"/>
            <a:headEnd/>
            <a:tailEnd/>
          </a:ln>
        </p:spPr>
      </p:pic>
      <p:sp>
        <p:nvSpPr>
          <p:cNvPr id="1082" name="Rectangle 58"/>
          <p:cNvSpPr>
            <a:spLocks noChangeArrowheads="1"/>
          </p:cNvSpPr>
          <p:nvPr userDrawn="1"/>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dirty="0"/>
          </a:p>
        </p:txBody>
      </p:sp>
      <p:pic>
        <p:nvPicPr>
          <p:cNvPr id="1040" name="Picture 16" descr="Academy Logo.jpg"/>
          <p:cNvPicPr>
            <a:picLocks noChangeAspect="1"/>
          </p:cNvPicPr>
          <p:nvPr userDrawn="1"/>
        </p:nvPicPr>
        <p:blipFill>
          <a:blip r:embed="rId15" cstate="print"/>
          <a:srcRect/>
          <a:stretch>
            <a:fillRect/>
          </a:stretch>
        </p:blipFill>
        <p:spPr bwMode="auto">
          <a:xfrm>
            <a:off x="215900" y="6403975"/>
            <a:ext cx="1460500" cy="4175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2"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000">
          <a:solidFill>
            <a:schemeClr val="bg1"/>
          </a:solidFill>
          <a:latin typeface="+mj-lt"/>
          <a:ea typeface="+mj-ea"/>
          <a:cs typeface="+mj-cs"/>
        </a:defRPr>
      </a:lvl1pPr>
      <a:lvl2pPr algn="ctr" rtl="0" eaLnBrk="0" fontAlgn="base" hangingPunct="0">
        <a:spcBef>
          <a:spcPct val="0"/>
        </a:spcBef>
        <a:spcAft>
          <a:spcPct val="0"/>
        </a:spcAft>
        <a:defRPr sz="4000">
          <a:solidFill>
            <a:schemeClr val="bg1"/>
          </a:solidFill>
          <a:latin typeface="Monotype Corsiva" pitchFamily="66" charset="0"/>
        </a:defRPr>
      </a:lvl2pPr>
      <a:lvl3pPr algn="ctr" rtl="0" eaLnBrk="0" fontAlgn="base" hangingPunct="0">
        <a:spcBef>
          <a:spcPct val="0"/>
        </a:spcBef>
        <a:spcAft>
          <a:spcPct val="0"/>
        </a:spcAft>
        <a:defRPr sz="4000">
          <a:solidFill>
            <a:schemeClr val="bg1"/>
          </a:solidFill>
          <a:latin typeface="Monotype Corsiva" pitchFamily="66" charset="0"/>
        </a:defRPr>
      </a:lvl3pPr>
      <a:lvl4pPr algn="ctr" rtl="0" eaLnBrk="0" fontAlgn="base" hangingPunct="0">
        <a:spcBef>
          <a:spcPct val="0"/>
        </a:spcBef>
        <a:spcAft>
          <a:spcPct val="0"/>
        </a:spcAft>
        <a:defRPr sz="4000">
          <a:solidFill>
            <a:schemeClr val="bg1"/>
          </a:solidFill>
          <a:latin typeface="Monotype Corsiva" pitchFamily="66" charset="0"/>
        </a:defRPr>
      </a:lvl4pPr>
      <a:lvl5pPr algn="ctr" rtl="0" eaLnBrk="0" fontAlgn="base" hangingPunct="0">
        <a:spcBef>
          <a:spcPct val="0"/>
        </a:spcBef>
        <a:spcAft>
          <a:spcPct val="0"/>
        </a:spcAft>
        <a:defRPr sz="4000">
          <a:solidFill>
            <a:schemeClr val="bg1"/>
          </a:solidFill>
          <a:latin typeface="Monotype Corsiva" pitchFamily="66" charset="0"/>
        </a:defRPr>
      </a:lvl5pPr>
      <a:lvl6pPr marL="457200" algn="ctr" rtl="0" fontAlgn="base">
        <a:spcBef>
          <a:spcPct val="0"/>
        </a:spcBef>
        <a:spcAft>
          <a:spcPct val="0"/>
        </a:spcAft>
        <a:defRPr sz="4000">
          <a:solidFill>
            <a:schemeClr val="bg1"/>
          </a:solidFill>
          <a:latin typeface="Monotype Corsiva" pitchFamily="66" charset="0"/>
        </a:defRPr>
      </a:lvl6pPr>
      <a:lvl7pPr marL="914400" algn="ctr" rtl="0" fontAlgn="base">
        <a:spcBef>
          <a:spcPct val="0"/>
        </a:spcBef>
        <a:spcAft>
          <a:spcPct val="0"/>
        </a:spcAft>
        <a:defRPr sz="4000">
          <a:solidFill>
            <a:schemeClr val="bg1"/>
          </a:solidFill>
          <a:latin typeface="Monotype Corsiva" pitchFamily="66" charset="0"/>
        </a:defRPr>
      </a:lvl7pPr>
      <a:lvl8pPr marL="1371600" algn="ctr" rtl="0" fontAlgn="base">
        <a:spcBef>
          <a:spcPct val="0"/>
        </a:spcBef>
        <a:spcAft>
          <a:spcPct val="0"/>
        </a:spcAft>
        <a:defRPr sz="4000">
          <a:solidFill>
            <a:schemeClr val="bg1"/>
          </a:solidFill>
          <a:latin typeface="Monotype Corsiva" pitchFamily="66" charset="0"/>
        </a:defRPr>
      </a:lvl8pPr>
      <a:lvl9pPr marL="1828800" algn="ctr" rtl="0" fontAlgn="base">
        <a:spcBef>
          <a:spcPct val="0"/>
        </a:spcBef>
        <a:spcAft>
          <a:spcPct val="0"/>
        </a:spcAft>
        <a:defRPr sz="4000">
          <a:solidFill>
            <a:schemeClr val="bg1"/>
          </a:solidFill>
          <a:latin typeface="Monotype Corsiva" pitchFamily="66" charset="0"/>
        </a:defRPr>
      </a:lvl9pPr>
    </p:titleStyle>
    <p:bodyStyle>
      <a:lvl1pPr marL="342900" indent="-342900" algn="l" rtl="0" eaLnBrk="0" fontAlgn="base" hangingPunct="0">
        <a:spcBef>
          <a:spcPct val="20000"/>
        </a:spcBef>
        <a:spcAft>
          <a:spcPct val="0"/>
        </a:spcAft>
        <a:buSzPct val="95000"/>
        <a:buFont typeface="Wingdings" pitchFamily="2" charset="2"/>
        <a:buChar char="v"/>
        <a:defRPr sz="2400">
          <a:solidFill>
            <a:schemeClr val="tx1"/>
          </a:solidFill>
          <a:latin typeface="+mn-lt"/>
          <a:ea typeface="+mn-ea"/>
          <a:cs typeface="+mn-cs"/>
        </a:defRPr>
      </a:lvl1pPr>
      <a:lvl2pPr marL="687388" indent="-230188" algn="l" rtl="0" eaLnBrk="0" fontAlgn="base" hangingPunct="0">
        <a:spcBef>
          <a:spcPct val="20000"/>
        </a:spcBef>
        <a:spcAft>
          <a:spcPct val="0"/>
        </a:spcAft>
        <a:buClr>
          <a:schemeClr val="accent1"/>
        </a:buClr>
        <a:buSzPct val="85000"/>
        <a:buFont typeface="Wingdings 2" pitchFamily="18" charset="2"/>
        <a:buChar char="®"/>
        <a:defRPr sz="2000">
          <a:solidFill>
            <a:schemeClr val="tx1"/>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folHlink"/>
        </a:buClr>
        <a:buSzPct val="55000"/>
        <a:buFont typeface="Wingdings 2" pitchFamily="18" charset="2"/>
        <a:buChar char=""/>
        <a:defRPr sz="1600">
          <a:solidFill>
            <a:schemeClr val="tx1"/>
          </a:solidFill>
          <a:latin typeface="+mn-lt"/>
        </a:defRPr>
      </a:lvl4pPr>
      <a:lvl5pPr marL="2057400" indent="-228600" algn="l" rtl="0" eaLnBrk="0" fontAlgn="base" hangingPunct="0">
        <a:spcBef>
          <a:spcPct val="20000"/>
        </a:spcBef>
        <a:spcAft>
          <a:spcPct val="0"/>
        </a:spcAft>
        <a:buFont typeface="Wingdings" pitchFamily="2" charset="2"/>
        <a:buChar char="§"/>
        <a:defRPr sz="1600">
          <a:solidFill>
            <a:schemeClr val="tx1"/>
          </a:solidFill>
          <a:latin typeface="+mn-lt"/>
        </a:defRPr>
      </a:lvl5pPr>
      <a:lvl6pPr marL="2514600" indent="-228600" algn="l" rtl="0" fontAlgn="base">
        <a:spcBef>
          <a:spcPct val="20000"/>
        </a:spcBef>
        <a:spcAft>
          <a:spcPct val="0"/>
        </a:spcAft>
        <a:buFont typeface="Wingdings" pitchFamily="2" charset="2"/>
        <a:buChar char="§"/>
        <a:defRPr sz="1600">
          <a:solidFill>
            <a:schemeClr val="tx1"/>
          </a:solidFill>
          <a:latin typeface="+mn-lt"/>
        </a:defRPr>
      </a:lvl6pPr>
      <a:lvl7pPr marL="2971800" indent="-228600" algn="l" rtl="0" fontAlgn="base">
        <a:spcBef>
          <a:spcPct val="20000"/>
        </a:spcBef>
        <a:spcAft>
          <a:spcPct val="0"/>
        </a:spcAft>
        <a:buFont typeface="Wingdings" pitchFamily="2" charset="2"/>
        <a:buChar char="§"/>
        <a:defRPr sz="1600">
          <a:solidFill>
            <a:schemeClr val="tx1"/>
          </a:solidFill>
          <a:latin typeface="+mn-lt"/>
        </a:defRPr>
      </a:lvl7pPr>
      <a:lvl8pPr marL="3429000" indent="-228600" algn="l" rtl="0" fontAlgn="base">
        <a:spcBef>
          <a:spcPct val="20000"/>
        </a:spcBef>
        <a:spcAft>
          <a:spcPct val="0"/>
        </a:spcAft>
        <a:buFont typeface="Wingdings" pitchFamily="2" charset="2"/>
        <a:buChar char="§"/>
        <a:defRPr sz="1600">
          <a:solidFill>
            <a:schemeClr val="tx1"/>
          </a:solidFill>
          <a:latin typeface="+mn-lt"/>
        </a:defRPr>
      </a:lvl8pPr>
      <a:lvl9pPr marL="3886200" indent="-228600" algn="l" rtl="0" fontAlgn="base">
        <a:spcBef>
          <a:spcPct val="20000"/>
        </a:spcBef>
        <a:spcAft>
          <a:spcPct val="0"/>
        </a:spcAft>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US" dirty="0" smtClean="0"/>
              <a:t>SQL Server 2008 </a:t>
            </a:r>
            <a:br>
              <a:rPr lang="en-US" dirty="0" smtClean="0"/>
            </a:br>
            <a:r>
              <a:rPr lang="en-US" dirty="0" smtClean="0"/>
              <a:t>Stored Procedures</a:t>
            </a:r>
          </a:p>
        </p:txBody>
      </p:sp>
      <p:pic>
        <p:nvPicPr>
          <p:cNvPr id="3076" name="Picture 18" descr="MrSmarty_Mascot_R"/>
          <p:cNvPicPr>
            <a:picLocks noChangeAspect="1" noChangeArrowheads="1"/>
          </p:cNvPicPr>
          <p:nvPr/>
        </p:nvPicPr>
        <p:blipFill>
          <a:blip r:embed="rId2" cstate="print"/>
          <a:srcRect/>
          <a:stretch>
            <a:fillRect/>
          </a:stretch>
        </p:blipFill>
        <p:spPr bwMode="auto">
          <a:xfrm>
            <a:off x="4913313" y="5392738"/>
            <a:ext cx="1335087" cy="1393825"/>
          </a:xfrm>
          <a:prstGeom prst="rect">
            <a:avLst/>
          </a:prstGeom>
          <a:noFill/>
          <a:ln w="9525">
            <a:noFill/>
            <a:miter lim="800000"/>
            <a:headEnd/>
            <a:tailEnd/>
          </a:ln>
        </p:spPr>
      </p:pic>
      <p:sp>
        <p:nvSpPr>
          <p:cNvPr id="3077" name="Text Box 12"/>
          <p:cNvSpPr txBox="1">
            <a:spLocks noChangeArrowheads="1"/>
          </p:cNvSpPr>
          <p:nvPr/>
        </p:nvSpPr>
        <p:spPr bwMode="auto">
          <a:xfrm>
            <a:off x="6477000" y="6437313"/>
            <a:ext cx="2338388" cy="304800"/>
          </a:xfrm>
          <a:prstGeom prst="rect">
            <a:avLst/>
          </a:prstGeom>
          <a:noFill/>
          <a:ln w="9525">
            <a:noFill/>
            <a:miter lim="800000"/>
            <a:headEnd/>
            <a:tailEnd/>
          </a:ln>
        </p:spPr>
        <p:txBody>
          <a:bodyPr>
            <a:spAutoFit/>
          </a:bodyPr>
          <a:lstStyle/>
          <a:p>
            <a:r>
              <a:rPr lang="en-US" sz="1400" dirty="0">
                <a:solidFill>
                  <a:srgbClr val="3188B4"/>
                </a:solidFill>
              </a:rPr>
              <a:t>C3: Protected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latin typeface="Times New Roman" pitchFamily="18" charset="0"/>
                <a:cs typeface="Times New Roman" pitchFamily="18" charset="0"/>
              </a:rPr>
              <a:t>CREATE </a:t>
            </a:r>
            <a:r>
              <a:rPr lang="en-US" sz="2400" dirty="0">
                <a:latin typeface="Times New Roman" pitchFamily="18" charset="0"/>
                <a:cs typeface="Times New Roman" pitchFamily="18" charset="0"/>
              </a:rPr>
              <a:t>{ PROC | PROCEDURE } </a:t>
            </a: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a:t>
            </a:r>
            <a:r>
              <a:rPr lang="en-US" sz="2400" dirty="0" err="1">
                <a:latin typeface="Times New Roman" pitchFamily="18" charset="0"/>
                <a:cs typeface="Times New Roman" pitchFamily="18" charset="0"/>
              </a:rPr>
              <a:t>schema_name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procedure_name</a:t>
            </a:r>
            <a:r>
              <a:rPr lang="en-US" sz="2400" dirty="0">
                <a:latin typeface="Times New Roman" pitchFamily="18" charset="0"/>
                <a:cs typeface="Times New Roman" pitchFamily="18" charset="0"/>
              </a:rPr>
              <a:t> [ ; number ]     </a:t>
            </a: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@parameter [ </a:t>
            </a:r>
            <a:r>
              <a:rPr lang="en-US" sz="2400" dirty="0" err="1">
                <a:latin typeface="Times New Roman" pitchFamily="18" charset="0"/>
                <a:cs typeface="Times New Roman" pitchFamily="18" charset="0"/>
              </a:rPr>
              <a:t>type_schema_name</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data_type</a:t>
            </a:r>
            <a:r>
              <a:rPr lang="en-US" sz="2400" dirty="0">
                <a:latin typeface="Times New Roman" pitchFamily="18" charset="0"/>
                <a:cs typeface="Times New Roman" pitchFamily="18" charset="0"/>
              </a:rPr>
              <a:t> }         </a:t>
            </a: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VARYING ] [ = default ] [ OUT | OUTPUT ] [READONLY]     ] </a:t>
            </a:r>
            <a:r>
              <a:rPr lang="en-US" sz="2400" dirty="0" smtClean="0">
                <a:latin typeface="Times New Roman" pitchFamily="18" charset="0"/>
                <a:cs typeface="Times New Roman" pitchFamily="18" charset="0"/>
              </a:rPr>
              <a:t>  [ </a:t>
            </a:r>
            <a:r>
              <a:rPr lang="en-US" sz="2400" dirty="0">
                <a:latin typeface="Times New Roman" pitchFamily="18" charset="0"/>
                <a:cs typeface="Times New Roman" pitchFamily="18" charset="0"/>
              </a:rPr>
              <a:t>,...n ] [ WITH &lt;</a:t>
            </a:r>
            <a:r>
              <a:rPr lang="en-US" sz="2400" dirty="0" err="1">
                <a:latin typeface="Times New Roman" pitchFamily="18" charset="0"/>
                <a:cs typeface="Times New Roman" pitchFamily="18" charset="0"/>
              </a:rPr>
              <a:t>procedure_option</a:t>
            </a:r>
            <a:r>
              <a:rPr lang="en-US" sz="2400" dirty="0">
                <a:latin typeface="Times New Roman" pitchFamily="18" charset="0"/>
                <a:cs typeface="Times New Roman" pitchFamily="18" charset="0"/>
              </a:rPr>
              <a:t>&gt; [ ,...n ] </a:t>
            </a:r>
            <a:r>
              <a:rPr lang="en-US" sz="2400" dirty="0" smtClean="0">
                <a:latin typeface="Times New Roman" pitchFamily="18" charset="0"/>
                <a:cs typeface="Times New Roman" pitchFamily="18" charset="0"/>
              </a:rPr>
              <a:t>]</a:t>
            </a:r>
          </a:p>
          <a:p>
            <a:pPr marL="0" indent="0">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FOR REPLICATION ] </a:t>
            </a: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AS </a:t>
            </a:r>
            <a:r>
              <a:rPr lang="en-US" sz="2400" dirty="0">
                <a:latin typeface="Times New Roman" pitchFamily="18" charset="0"/>
                <a:cs typeface="Times New Roman" pitchFamily="18" charset="0"/>
              </a:rPr>
              <a:t>{ [ BEGIN ] </a:t>
            </a:r>
            <a:r>
              <a:rPr lang="en-US" sz="2400" dirty="0" err="1">
                <a:latin typeface="Times New Roman" pitchFamily="18" charset="0"/>
                <a:cs typeface="Times New Roman" pitchFamily="18" charset="0"/>
              </a:rPr>
              <a:t>sql_statement</a:t>
            </a:r>
            <a:r>
              <a:rPr lang="en-US" sz="2400" dirty="0">
                <a:latin typeface="Times New Roman" pitchFamily="18" charset="0"/>
                <a:cs typeface="Times New Roman" pitchFamily="18" charset="0"/>
              </a:rPr>
              <a:t> [;] [ ...n ] [ END ] </a:t>
            </a:r>
            <a:r>
              <a:rPr lang="en-US" sz="2400" dirty="0" smtClean="0">
                <a:latin typeface="Times New Roman" pitchFamily="18" charset="0"/>
                <a:cs typeface="Times New Roman" pitchFamily="18" charset="0"/>
              </a:rPr>
              <a:t>}</a:t>
            </a:r>
          </a:p>
          <a:p>
            <a:pPr marL="0" indent="0">
              <a:buNone/>
            </a:pPr>
            <a:r>
              <a:rPr lang="en-US" sz="2400" dirty="0" smtClean="0">
                <a:latin typeface="Times New Roman" pitchFamily="18" charset="0"/>
                <a:cs typeface="Times New Roman" pitchFamily="18" charset="0"/>
              </a:rPr>
              <a:t> [;]</a:t>
            </a:r>
          </a:p>
          <a:p>
            <a:pPr marL="0" indent="0">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&lt;</a:t>
            </a:r>
            <a:r>
              <a:rPr lang="en-US" sz="2400" dirty="0" err="1">
                <a:latin typeface="Times New Roman" pitchFamily="18" charset="0"/>
                <a:cs typeface="Times New Roman" pitchFamily="18" charset="0"/>
              </a:rPr>
              <a:t>procedure_option</a:t>
            </a:r>
            <a:r>
              <a:rPr lang="en-US" sz="2400" dirty="0">
                <a:latin typeface="Times New Roman" pitchFamily="18" charset="0"/>
                <a:cs typeface="Times New Roman" pitchFamily="18" charset="0"/>
              </a:rPr>
              <a:t>&gt; ::=     [ ENCRYPTION ]     [ RECOMPILE ]     [ EXECUTE AS Clause ] </a:t>
            </a:r>
          </a:p>
        </p:txBody>
      </p:sp>
    </p:spTree>
    <p:extLst>
      <p:ext uri="{BB962C8B-B14F-4D97-AF65-F5344CB8AC3E}">
        <p14:creationId xmlns:p14="http://schemas.microsoft.com/office/powerpoint/2010/main" xmlns="" val="41007142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a:t>
            </a:r>
            <a:endParaRPr lang="en-US" dirty="0"/>
          </a:p>
        </p:txBody>
      </p:sp>
      <p:sp>
        <p:nvSpPr>
          <p:cNvPr id="3" name="Content Placeholder 2"/>
          <p:cNvSpPr>
            <a:spLocks noGrp="1"/>
          </p:cNvSpPr>
          <p:nvPr>
            <p:ph idx="1"/>
          </p:nvPr>
        </p:nvSpPr>
        <p:spPr/>
        <p:txBody>
          <a:bodyPr>
            <a:noAutofit/>
          </a:bodyPr>
          <a:lstStyle/>
          <a:p>
            <a:r>
              <a:rPr lang="en-US" sz="2400" dirty="0" err="1" smtClean="0">
                <a:latin typeface="Times New Roman" pitchFamily="18" charset="0"/>
                <a:cs typeface="Times New Roman" pitchFamily="18" charset="0"/>
              </a:rPr>
              <a:t>schema_name</a:t>
            </a:r>
            <a:endParaRPr lang="en-US" dirty="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Indicates </a:t>
            </a:r>
            <a:r>
              <a:rPr lang="en-US" dirty="0">
                <a:latin typeface="Times New Roman" pitchFamily="18" charset="0"/>
                <a:cs typeface="Times New Roman" pitchFamily="18" charset="0"/>
              </a:rPr>
              <a:t>the name of the schema to which the procedure belongs.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If </a:t>
            </a:r>
            <a:r>
              <a:rPr lang="en-US" dirty="0">
                <a:latin typeface="Times New Roman" pitchFamily="18" charset="0"/>
                <a:cs typeface="Times New Roman" pitchFamily="18" charset="0"/>
              </a:rPr>
              <a:t>a schema name is not specified when the procedure is created, the default schema of the user who is creating the procedure is automatically assigned. </a:t>
            </a:r>
          </a:p>
          <a:p>
            <a:pPr marL="457200" lvl="1" indent="0">
              <a:buNone/>
            </a:pPr>
            <a:endParaRPr lang="en-US" dirty="0">
              <a:latin typeface="Times New Roman" pitchFamily="18" charset="0"/>
              <a:cs typeface="Times New Roman" pitchFamily="18" charset="0"/>
            </a:endParaRPr>
          </a:p>
          <a:p>
            <a:r>
              <a:rPr lang="en-US" dirty="0" err="1">
                <a:latin typeface="Times New Roman" pitchFamily="18" charset="0"/>
                <a:cs typeface="Times New Roman" pitchFamily="18" charset="0"/>
              </a:rPr>
              <a:t>procedure_name</a:t>
            </a:r>
            <a:r>
              <a:rPr lang="en-US" dirty="0">
                <a:latin typeface="Times New Roman" pitchFamily="18" charset="0"/>
                <a:cs typeface="Times New Roman" pitchFamily="18" charset="0"/>
              </a:rPr>
              <a:t> </a:t>
            </a:r>
          </a:p>
          <a:p>
            <a:pPr lvl="1"/>
            <a:r>
              <a:rPr lang="en-US" dirty="0">
                <a:latin typeface="Times New Roman" pitchFamily="18" charset="0"/>
                <a:cs typeface="Times New Roman" pitchFamily="18" charset="0"/>
              </a:rPr>
              <a:t>The name of the procedure.</a:t>
            </a:r>
          </a:p>
          <a:p>
            <a:pPr lvl="1"/>
            <a:r>
              <a:rPr lang="en-US" dirty="0">
                <a:latin typeface="Times New Roman" pitchFamily="18" charset="0"/>
                <a:cs typeface="Times New Roman" pitchFamily="18" charset="0"/>
              </a:rPr>
              <a:t> Procedure names must comply with the rules for identifiers and must be unique within the schema.</a:t>
            </a:r>
          </a:p>
          <a:p>
            <a:pPr lvl="1"/>
            <a:r>
              <a:rPr lang="en-US" dirty="0">
                <a:latin typeface="Times New Roman" pitchFamily="18" charset="0"/>
                <a:cs typeface="Times New Roman" pitchFamily="18" charset="0"/>
              </a:rPr>
              <a:t>Avoid the use of the </a:t>
            </a:r>
            <a:r>
              <a:rPr lang="en-US" b="1" dirty="0" err="1">
                <a:latin typeface="Times New Roman" pitchFamily="18" charset="0"/>
                <a:cs typeface="Times New Roman" pitchFamily="18" charset="0"/>
              </a:rPr>
              <a:t>sp</a:t>
            </a:r>
            <a:r>
              <a:rPr lang="en-US" b="1" dirty="0">
                <a:latin typeface="Times New Roman" pitchFamily="18" charset="0"/>
                <a:cs typeface="Times New Roman" pitchFamily="18" charset="0"/>
              </a:rPr>
              <a:t>_</a:t>
            </a:r>
            <a:r>
              <a:rPr lang="en-US" dirty="0">
                <a:latin typeface="Times New Roman" pitchFamily="18" charset="0"/>
                <a:cs typeface="Times New Roman" pitchFamily="18" charset="0"/>
              </a:rPr>
              <a:t> prefix when naming procedures. This prefix is used by SQL Server to designate system procedures. Using the prefix can cause application code to break if there is a system procedure with the same name.</a:t>
            </a:r>
          </a:p>
          <a:p>
            <a:endParaRPr lang="en-US" dirty="0"/>
          </a:p>
          <a:p>
            <a:pPr lvl="1"/>
            <a:endParaRPr lang="en-US" sz="2000" dirty="0" smtClean="0">
              <a:latin typeface="Times New Roman" pitchFamily="18" charset="0"/>
              <a:cs typeface="Times New Roman" pitchFamily="18" charset="0"/>
            </a:endParaRPr>
          </a:p>
          <a:p>
            <a:pPr marL="82296" indent="0">
              <a:buNone/>
            </a:pPr>
            <a:r>
              <a:rPr lang="en-US" sz="2000"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82296" indent="0">
              <a:buNone/>
            </a:pPr>
            <a:r>
              <a:rPr lang="en-US" sz="2400" dirty="0">
                <a:latin typeface="Times New Roman" pitchFamily="18" charset="0"/>
                <a:cs typeface="Times New Roman" pitchFamily="18" charset="0"/>
              </a:rPr>
              <a:t>	</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36537603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a:t>
            </a:r>
            <a:endParaRPr lang="en-US" dirty="0"/>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Number</a:t>
            </a:r>
          </a:p>
          <a:p>
            <a:pPr lvl="1"/>
            <a:r>
              <a:rPr lang="en-US" sz="2400" dirty="0" smtClean="0">
                <a:latin typeface="Times New Roman" pitchFamily="18" charset="0"/>
                <a:cs typeface="Times New Roman" pitchFamily="18" charset="0"/>
              </a:rPr>
              <a:t> </a:t>
            </a:r>
            <a:r>
              <a:rPr lang="en-US" dirty="0">
                <a:latin typeface="Times New Roman" pitchFamily="18" charset="0"/>
                <a:cs typeface="Times New Roman" pitchFamily="18" charset="0"/>
              </a:rPr>
              <a:t>An optional integer that is used to group procedures of the same name.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These </a:t>
            </a:r>
            <a:r>
              <a:rPr lang="en-US" dirty="0">
                <a:latin typeface="Times New Roman" pitchFamily="18" charset="0"/>
                <a:cs typeface="Times New Roman" pitchFamily="18" charset="0"/>
              </a:rPr>
              <a:t>grouped procedures can be dropped together by using one DROP PROCEDURE </a:t>
            </a:r>
            <a:r>
              <a:rPr lang="en-US" dirty="0" smtClean="0">
                <a:latin typeface="Times New Roman" pitchFamily="18" charset="0"/>
                <a:cs typeface="Times New Roman" pitchFamily="18" charset="0"/>
              </a:rPr>
              <a:t>statement.</a:t>
            </a:r>
          </a:p>
          <a:p>
            <a:pPr lvl="1"/>
            <a:r>
              <a:rPr lang="en-US" dirty="0" smtClean="0">
                <a:latin typeface="Times New Roman" pitchFamily="18" charset="0"/>
                <a:cs typeface="Times New Roman" pitchFamily="18" charset="0"/>
              </a:rPr>
              <a:t>Numbered </a:t>
            </a:r>
            <a:r>
              <a:rPr lang="en-US" dirty="0">
                <a:latin typeface="Times New Roman" pitchFamily="18" charset="0"/>
                <a:cs typeface="Times New Roman" pitchFamily="18" charset="0"/>
              </a:rPr>
              <a:t>procedures cannot use the </a:t>
            </a:r>
            <a:r>
              <a:rPr lang="en-US" b="1" dirty="0">
                <a:latin typeface="Times New Roman" pitchFamily="18" charset="0"/>
                <a:cs typeface="Times New Roman" pitchFamily="18" charset="0"/>
              </a:rPr>
              <a:t>xml</a:t>
            </a:r>
            <a:r>
              <a:rPr lang="en-US" dirty="0">
                <a:latin typeface="Times New Roman" pitchFamily="18" charset="0"/>
                <a:cs typeface="Times New Roman" pitchFamily="18" charset="0"/>
              </a:rPr>
              <a:t> or CLR user-defined types </a:t>
            </a:r>
          </a:p>
          <a:p>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parameter</a:t>
            </a:r>
          </a:p>
          <a:p>
            <a:pPr lvl="1"/>
            <a:r>
              <a:rPr lang="en-US" dirty="0">
                <a:latin typeface="Times New Roman" pitchFamily="18" charset="0"/>
                <a:cs typeface="Times New Roman" pitchFamily="18" charset="0"/>
              </a:rPr>
              <a:t> A parameter declared in the procedure. </a:t>
            </a:r>
          </a:p>
          <a:p>
            <a:pPr lvl="1"/>
            <a:r>
              <a:rPr lang="en-US" dirty="0">
                <a:latin typeface="Times New Roman" pitchFamily="18" charset="0"/>
                <a:cs typeface="Times New Roman" pitchFamily="18" charset="0"/>
              </a:rPr>
              <a:t>Specify a parameter name by using the at sign (</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as the first character. </a:t>
            </a:r>
          </a:p>
          <a:p>
            <a:pPr lvl="1"/>
            <a:r>
              <a:rPr lang="en-US" dirty="0">
                <a:latin typeface="Times New Roman" pitchFamily="18" charset="0"/>
                <a:cs typeface="Times New Roman" pitchFamily="18" charset="0"/>
              </a:rPr>
              <a:t>Parameters are local to the procedure</a:t>
            </a:r>
          </a:p>
          <a:p>
            <a:pPr lvl="1"/>
            <a:r>
              <a:rPr lang="en-US" dirty="0">
                <a:latin typeface="Times New Roman" pitchFamily="18" charset="0"/>
                <a:cs typeface="Times New Roman" pitchFamily="18" charset="0"/>
              </a:rPr>
              <a:t>The same parameter names can be used in other procedures. </a:t>
            </a:r>
          </a:p>
          <a:p>
            <a:pPr lvl="1"/>
            <a:r>
              <a:rPr lang="en-US" dirty="0">
                <a:latin typeface="Times New Roman" pitchFamily="18" charset="0"/>
                <a:cs typeface="Times New Roman" pitchFamily="18" charset="0"/>
              </a:rPr>
              <a:t>One or more parameters can be declared; the maximum is 2,100</a:t>
            </a:r>
          </a:p>
          <a:p>
            <a:endParaRPr lang="en-US" dirty="0">
              <a:latin typeface="Times New Roman" pitchFamily="18" charset="0"/>
              <a:cs typeface="Times New Roman" pitchFamily="18" charset="0"/>
            </a:endParaRPr>
          </a:p>
          <a:p>
            <a:pPr marL="82296"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30535471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Options</a:t>
            </a:r>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OUT | </a:t>
            </a:r>
            <a:r>
              <a:rPr lang="en-US" sz="2400" dirty="0" smtClean="0">
                <a:latin typeface="Times New Roman" pitchFamily="18" charset="0"/>
                <a:cs typeface="Times New Roman" pitchFamily="18" charset="0"/>
              </a:rPr>
              <a:t>OUTPUT</a:t>
            </a:r>
          </a:p>
          <a:p>
            <a:pPr lvl="1"/>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Indicates that the parameter is an output parameter. </a:t>
            </a:r>
            <a:endParaRPr lang="en-US" sz="2200" dirty="0" smtClean="0">
              <a:latin typeface="Times New Roman" pitchFamily="18" charset="0"/>
              <a:cs typeface="Times New Roman" pitchFamily="18" charset="0"/>
            </a:endParaRPr>
          </a:p>
          <a:p>
            <a:pPr lvl="1"/>
            <a:r>
              <a:rPr lang="en-US" sz="2200" dirty="0" smtClean="0">
                <a:latin typeface="Times New Roman" pitchFamily="18" charset="0"/>
                <a:cs typeface="Times New Roman" pitchFamily="18" charset="0"/>
              </a:rPr>
              <a:t>Use </a:t>
            </a:r>
            <a:r>
              <a:rPr lang="en-US" sz="2200" dirty="0">
                <a:latin typeface="Times New Roman" pitchFamily="18" charset="0"/>
                <a:cs typeface="Times New Roman" pitchFamily="18" charset="0"/>
              </a:rPr>
              <a:t>OUTPUT parameters to return values to the caller of the procedure. </a:t>
            </a:r>
            <a:endParaRPr lang="en-US" sz="2200" dirty="0" smtClean="0">
              <a:latin typeface="Times New Roman" pitchFamily="18" charset="0"/>
              <a:cs typeface="Times New Roman" pitchFamily="18" charset="0"/>
            </a:endParaRPr>
          </a:p>
          <a:p>
            <a:pPr lvl="1"/>
            <a:r>
              <a:rPr lang="en-US" sz="2200" dirty="0" smtClean="0">
                <a:latin typeface="Times New Roman" pitchFamily="18" charset="0"/>
                <a:cs typeface="Times New Roman" pitchFamily="18" charset="0"/>
              </a:rPr>
              <a:t>text</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ntext</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and image parameters cannot be used as OUTPUT </a:t>
            </a:r>
            <a:r>
              <a:rPr lang="en-US" sz="2200" dirty="0" smtClean="0">
                <a:latin typeface="Times New Roman" pitchFamily="18" charset="0"/>
                <a:cs typeface="Times New Roman" pitchFamily="18" charset="0"/>
              </a:rPr>
              <a:t>parameters</a:t>
            </a:r>
          </a:p>
          <a:p>
            <a:pPr marL="457200" lvl="1" indent="0">
              <a:buNone/>
            </a:pPr>
            <a:endParaRPr lang="en-US" sz="2400" dirty="0">
              <a:latin typeface="Times New Roman" pitchFamily="18" charset="0"/>
              <a:cs typeface="Times New Roman" pitchFamily="18" charset="0"/>
            </a:endParaRPr>
          </a:p>
          <a:p>
            <a:pPr marL="425196"/>
            <a:r>
              <a:rPr lang="en-US" sz="2400" dirty="0">
                <a:latin typeface="Times New Roman" pitchFamily="18" charset="0"/>
                <a:cs typeface="Times New Roman" pitchFamily="18" charset="0"/>
              </a:rPr>
              <a:t>READONLY </a:t>
            </a:r>
            <a:endParaRPr lang="en-US" sz="2400" dirty="0" smtClean="0">
              <a:latin typeface="Times New Roman" pitchFamily="18" charset="0"/>
              <a:cs typeface="Times New Roman" pitchFamily="18" charset="0"/>
            </a:endParaRPr>
          </a:p>
          <a:p>
            <a:pPr lvl="1">
              <a:buBlip>
                <a:blip r:embed="rId2"/>
              </a:buBlip>
            </a:pPr>
            <a:r>
              <a:rPr lang="en-US" sz="2200" dirty="0" smtClean="0">
                <a:latin typeface="Times New Roman" pitchFamily="18" charset="0"/>
                <a:cs typeface="Times New Roman" pitchFamily="18" charset="0"/>
              </a:rPr>
              <a:t>Indicates </a:t>
            </a:r>
            <a:r>
              <a:rPr lang="en-US" sz="2200" dirty="0">
                <a:latin typeface="Times New Roman" pitchFamily="18" charset="0"/>
                <a:cs typeface="Times New Roman" pitchFamily="18" charset="0"/>
              </a:rPr>
              <a:t>that the parameter cannot be updated or modified within the body of the procedure. </a:t>
            </a:r>
          </a:p>
          <a:p>
            <a:pPr lvl="1">
              <a:buBlip>
                <a:blip r:embed="rId2"/>
              </a:buBlip>
            </a:pPr>
            <a:r>
              <a:rPr lang="en-US" sz="2200" dirty="0" smtClean="0">
                <a:latin typeface="Times New Roman" pitchFamily="18" charset="0"/>
                <a:cs typeface="Times New Roman" pitchFamily="18" charset="0"/>
              </a:rPr>
              <a:t>If </a:t>
            </a:r>
            <a:r>
              <a:rPr lang="en-US" sz="2200" dirty="0">
                <a:latin typeface="Times New Roman" pitchFamily="18" charset="0"/>
                <a:cs typeface="Times New Roman" pitchFamily="18" charset="0"/>
              </a:rPr>
              <a:t>the parameter type is a table-value type, READONLY must be specified.</a:t>
            </a:r>
          </a:p>
          <a:p>
            <a:pPr marL="82296"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32445566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a:t>
            </a:r>
            <a:endParaRPr lang="en-US" dirty="0"/>
          </a:p>
        </p:txBody>
      </p:sp>
      <p:sp>
        <p:nvSpPr>
          <p:cNvPr id="3" name="Content Placeholder 2"/>
          <p:cNvSpPr>
            <a:spLocks noGrp="1"/>
          </p:cNvSpPr>
          <p:nvPr>
            <p:ph idx="1"/>
          </p:nvPr>
        </p:nvSpPr>
        <p:spPr/>
        <p:txBody>
          <a:bodyPr/>
          <a:lstStyle/>
          <a:p>
            <a:r>
              <a:rPr lang="en-US" dirty="0" smtClean="0"/>
              <a:t>ENCRYPTION:</a:t>
            </a:r>
          </a:p>
          <a:p>
            <a:pPr lvl="1"/>
            <a:r>
              <a:rPr lang="en-US" sz="2200" dirty="0"/>
              <a:t>Indicates that SQL Server will convert the original text of the CREATE PROCEDURE statement to an obfuscated format</a:t>
            </a:r>
            <a:r>
              <a:rPr lang="en-US" sz="2200" dirty="0" smtClean="0"/>
              <a:t>.</a:t>
            </a:r>
          </a:p>
          <a:p>
            <a:pPr marL="457200" lvl="1" indent="0">
              <a:buNone/>
            </a:pPr>
            <a:endParaRPr lang="en-US" sz="2200" dirty="0" smtClean="0"/>
          </a:p>
          <a:p>
            <a:r>
              <a:rPr lang="en-US" dirty="0" smtClean="0">
                <a:latin typeface="Times New Roman" pitchFamily="18" charset="0"/>
                <a:cs typeface="Times New Roman" pitchFamily="18" charset="0"/>
              </a:rPr>
              <a:t>RECOMPILE</a:t>
            </a:r>
            <a:endParaRPr lang="en-US" dirty="0">
              <a:latin typeface="Times New Roman" pitchFamily="18" charset="0"/>
              <a:cs typeface="Times New Roman" pitchFamily="18" charset="0"/>
            </a:endParaRPr>
          </a:p>
          <a:p>
            <a:pPr lvl="1"/>
            <a:r>
              <a:rPr lang="en-US" sz="2400" dirty="0">
                <a:latin typeface="Times New Roman" pitchFamily="18" charset="0"/>
                <a:cs typeface="Times New Roman" pitchFamily="18" charset="0"/>
              </a:rPr>
              <a:t> </a:t>
            </a:r>
            <a:r>
              <a:rPr lang="en-US" sz="2200" dirty="0">
                <a:latin typeface="Times New Roman" pitchFamily="18" charset="0"/>
                <a:cs typeface="Times New Roman" pitchFamily="18" charset="0"/>
              </a:rPr>
              <a:t>Indicates that the Database Engine does not cache a query plan for this procedure, forcing it to be compiled each time it is </a:t>
            </a:r>
            <a:r>
              <a:rPr lang="en-US" sz="2200" dirty="0" smtClean="0">
                <a:latin typeface="Times New Roman" pitchFamily="18" charset="0"/>
                <a:cs typeface="Times New Roman" pitchFamily="18" charset="0"/>
              </a:rPr>
              <a:t>executed</a:t>
            </a:r>
          </a:p>
          <a:p>
            <a:pPr marL="457200" lvl="1" indent="0">
              <a:buNone/>
            </a:pPr>
            <a:endParaRPr lang="en-US" sz="2200" dirty="0">
              <a:latin typeface="Times New Roman" pitchFamily="18" charset="0"/>
              <a:cs typeface="Times New Roman" pitchFamily="18" charset="0"/>
            </a:endParaRPr>
          </a:p>
          <a:p>
            <a:r>
              <a:rPr lang="en-US" dirty="0">
                <a:latin typeface="Times New Roman" pitchFamily="18" charset="0"/>
                <a:cs typeface="Times New Roman" pitchFamily="18" charset="0"/>
              </a:rPr>
              <a:t>EXECUTE AS </a:t>
            </a:r>
          </a:p>
          <a:p>
            <a:pPr lvl="1"/>
            <a:r>
              <a:rPr lang="en-US" sz="2200" dirty="0">
                <a:latin typeface="Times New Roman" pitchFamily="18" charset="0"/>
                <a:cs typeface="Times New Roman" pitchFamily="18" charset="0"/>
              </a:rPr>
              <a:t>Specifies the security context under which to execute the procedure.</a:t>
            </a:r>
          </a:p>
          <a:p>
            <a:pPr marL="0" indent="0">
              <a:buNone/>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14</a:t>
            </a:fld>
            <a:endParaRPr lang="en-US"/>
          </a:p>
        </p:txBody>
      </p:sp>
    </p:spTree>
    <p:extLst>
      <p:ext uri="{BB962C8B-B14F-4D97-AF65-F5344CB8AC3E}">
        <p14:creationId xmlns:p14="http://schemas.microsoft.com/office/powerpoint/2010/main" xmlns="" val="33477604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762000" y="2438400"/>
            <a:ext cx="7772400" cy="825500"/>
          </a:xfrm>
        </p:spPr>
        <p:txBody>
          <a:bodyPr/>
          <a:lstStyle/>
          <a:p>
            <a:pPr algn="ctr"/>
            <a:r>
              <a:rPr lang="en-US" sz="3000" dirty="0" smtClean="0"/>
              <a:t>VARIABLES and PARAMETERS</a:t>
            </a:r>
            <a:endParaRPr lang="en-US" sz="3000"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15</a:t>
            </a:fld>
            <a:endParaRPr lang="en-US"/>
          </a:p>
        </p:txBody>
      </p:sp>
    </p:spTree>
    <p:extLst>
      <p:ext uri="{BB962C8B-B14F-4D97-AF65-F5344CB8AC3E}">
        <p14:creationId xmlns:p14="http://schemas.microsoft.com/office/powerpoint/2010/main" xmlns="" val="29042795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Variables</a:t>
            </a:r>
            <a:endParaRPr lang="en-US" dirty="0"/>
          </a:p>
        </p:txBody>
      </p:sp>
      <p:sp>
        <p:nvSpPr>
          <p:cNvPr id="6" name="Content Placeholder 5"/>
          <p:cNvSpPr>
            <a:spLocks noGrp="1"/>
          </p:cNvSpPr>
          <p:nvPr>
            <p:ph idx="1"/>
          </p:nvPr>
        </p:nvSpPr>
        <p:spPr/>
        <p:txBody>
          <a:bodyPr/>
          <a:lstStyle/>
          <a:p>
            <a:r>
              <a:rPr lang="en-US" dirty="0" smtClean="0"/>
              <a:t>SQL Server has two types of variables.</a:t>
            </a:r>
          </a:p>
          <a:p>
            <a:pPr lvl="1"/>
            <a:r>
              <a:rPr lang="en-US" dirty="0"/>
              <a:t>Local Variable.</a:t>
            </a:r>
          </a:p>
          <a:p>
            <a:pPr lvl="1"/>
            <a:r>
              <a:rPr lang="en-US" dirty="0"/>
              <a:t>Global </a:t>
            </a:r>
            <a:r>
              <a:rPr lang="en-US" dirty="0" smtClean="0"/>
              <a:t>Variable</a:t>
            </a:r>
          </a:p>
          <a:p>
            <a:r>
              <a:rPr lang="en-US" dirty="0" smtClean="0"/>
              <a:t>A local variable is prefixed by @</a:t>
            </a:r>
          </a:p>
          <a:p>
            <a:r>
              <a:rPr lang="en-US" dirty="0" smtClean="0"/>
              <a:t>A global variable is prefixed by @@</a:t>
            </a:r>
          </a:p>
          <a:p>
            <a:r>
              <a:rPr lang="en-US" dirty="0" smtClean="0"/>
              <a:t>We can create, read, and write local variables.</a:t>
            </a:r>
          </a:p>
          <a:p>
            <a:r>
              <a:rPr lang="en-US" dirty="0" smtClean="0"/>
              <a:t>We can only read global variables.</a:t>
            </a:r>
          </a:p>
          <a:p>
            <a:pPr marL="0" indent="0">
              <a:buNone/>
            </a:pPr>
            <a:endParaRPr lang="en-US" dirty="0" smtClean="0"/>
          </a:p>
          <a:p>
            <a:pPr marL="0" indent="0">
              <a:buNone/>
            </a:pPr>
            <a:endParaRPr lang="en-US" dirty="0" smtClean="0"/>
          </a:p>
          <a:p>
            <a:pPr marL="0" indent="0">
              <a:buNone/>
            </a:pPr>
            <a:endParaRPr lang="en-US" dirty="0" smtClean="0"/>
          </a:p>
        </p:txBody>
      </p:sp>
      <p:sp>
        <p:nvSpPr>
          <p:cNvPr id="4" name="Slide Number Placeholder 3"/>
          <p:cNvSpPr>
            <a:spLocks noGrp="1"/>
          </p:cNvSpPr>
          <p:nvPr>
            <p:ph type="sldNum" sz="quarter" idx="10"/>
          </p:nvPr>
        </p:nvSpPr>
        <p:spPr/>
        <p:txBody>
          <a:bodyPr/>
          <a:lstStyle/>
          <a:p>
            <a:pPr>
              <a:defRPr/>
            </a:pPr>
            <a:fld id="{DA96E7DD-DDCD-4FE2-8EF6-17B2A759608C}" type="slidenum">
              <a:rPr lang="en-US" smtClean="0"/>
              <a:pPr>
                <a:defRPr/>
              </a:pPr>
              <a:t>16</a:t>
            </a:fld>
            <a:endParaRPr lang="en-US"/>
          </a:p>
        </p:txBody>
      </p:sp>
    </p:spTree>
    <p:extLst>
      <p:ext uri="{BB962C8B-B14F-4D97-AF65-F5344CB8AC3E}">
        <p14:creationId xmlns:p14="http://schemas.microsoft.com/office/powerpoint/2010/main" xmlns="" val="20520545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variables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2172950190"/>
              </p:ext>
            </p:extLst>
          </p:nvPr>
        </p:nvGraphicFramePr>
        <p:xfrm>
          <a:off x="228600" y="2057400"/>
          <a:ext cx="8686800" cy="2494280"/>
        </p:xfrm>
        <a:graphic>
          <a:graphicData uri="http://schemas.openxmlformats.org/drawingml/2006/table">
            <a:tbl>
              <a:tblPr firstRow="1" bandRow="1">
                <a:tableStyleId>{5DA37D80-6434-44D0-A028-1B22A696006F}</a:tableStyleId>
              </a:tblPr>
              <a:tblGrid>
                <a:gridCol w="4343400"/>
                <a:gridCol w="4343400"/>
              </a:tblGrid>
              <a:tr h="370840">
                <a:tc>
                  <a:txBody>
                    <a:bodyPr/>
                    <a:lstStyle/>
                    <a:p>
                      <a:r>
                        <a:rPr lang="en-US" dirty="0" smtClean="0"/>
                        <a:t>VARIABLE</a:t>
                      </a:r>
                      <a:endParaRPr lang="en-US" dirty="0"/>
                    </a:p>
                  </a:txBody>
                  <a:tcPr/>
                </a:tc>
                <a:tc>
                  <a:txBody>
                    <a:bodyPr/>
                    <a:lstStyle/>
                    <a:p>
                      <a:r>
                        <a:rPr lang="en-US" dirty="0" smtClean="0"/>
                        <a:t>DEFINITION</a:t>
                      </a:r>
                      <a:endParaRPr lang="en-US" dirty="0"/>
                    </a:p>
                  </a:txBody>
                  <a:tcPr/>
                </a:tc>
              </a:tr>
              <a:tr h="370840">
                <a:tc>
                  <a:txBody>
                    <a:bodyPr/>
                    <a:lstStyle/>
                    <a:p>
                      <a:r>
                        <a:rPr lang="en-US" dirty="0" smtClean="0"/>
                        <a:t>@@ERROR</a:t>
                      </a:r>
                      <a:endParaRPr lang="en-US" dirty="0"/>
                    </a:p>
                  </a:txBody>
                  <a:tcPr/>
                </a:tc>
                <a:tc>
                  <a:txBody>
                    <a:bodyPr/>
                    <a:lstStyle/>
                    <a:p>
                      <a:r>
                        <a:rPr lang="en-US" dirty="0" smtClean="0"/>
                        <a:t>Error</a:t>
                      </a:r>
                      <a:r>
                        <a:rPr lang="en-US" baseline="0" dirty="0" smtClean="0"/>
                        <a:t> code from the last statement executed.</a:t>
                      </a:r>
                      <a:endParaRPr lang="en-US" dirty="0"/>
                    </a:p>
                  </a:txBody>
                  <a:tcPr/>
                </a:tc>
              </a:tr>
              <a:tr h="370840">
                <a:tc>
                  <a:txBody>
                    <a:bodyPr/>
                    <a:lstStyle/>
                    <a:p>
                      <a:r>
                        <a:rPr lang="en-US" dirty="0" smtClean="0"/>
                        <a:t>@@IDENTITY</a:t>
                      </a:r>
                      <a:endParaRPr lang="en-US" dirty="0"/>
                    </a:p>
                  </a:txBody>
                  <a:tcPr/>
                </a:tc>
                <a:tc>
                  <a:txBody>
                    <a:bodyPr/>
                    <a:lstStyle/>
                    <a:p>
                      <a:r>
                        <a:rPr lang="en-US" dirty="0" smtClean="0"/>
                        <a:t>Value of the last identity value</a:t>
                      </a:r>
                      <a:r>
                        <a:rPr lang="en-US" baseline="0" dirty="0" smtClean="0"/>
                        <a:t> inserted.</a:t>
                      </a:r>
                      <a:endParaRPr lang="en-US" dirty="0"/>
                    </a:p>
                  </a:txBody>
                  <a:tcPr/>
                </a:tc>
              </a:tr>
              <a:tr h="370840">
                <a:tc>
                  <a:txBody>
                    <a:bodyPr/>
                    <a:lstStyle/>
                    <a:p>
                      <a:r>
                        <a:rPr lang="en-US" dirty="0" smtClean="0"/>
                        <a:t>@@ROWCOUNT</a:t>
                      </a:r>
                      <a:endParaRPr lang="en-US" dirty="0"/>
                    </a:p>
                  </a:txBody>
                  <a:tcPr/>
                </a:tc>
                <a:tc>
                  <a:txBody>
                    <a:bodyPr/>
                    <a:lstStyle/>
                    <a:p>
                      <a:r>
                        <a:rPr lang="en-US" dirty="0" smtClean="0"/>
                        <a:t>Number of</a:t>
                      </a:r>
                      <a:r>
                        <a:rPr lang="en-US" baseline="0" dirty="0" smtClean="0"/>
                        <a:t> rows affected by the statement.</a:t>
                      </a:r>
                      <a:endParaRPr lang="en-US" dirty="0"/>
                    </a:p>
                  </a:txBody>
                  <a:tcPr/>
                </a:tc>
              </a:tr>
              <a:tr h="370840">
                <a:tc>
                  <a:txBody>
                    <a:bodyPr/>
                    <a:lstStyle/>
                    <a:p>
                      <a:r>
                        <a:rPr lang="en-US" dirty="0" smtClean="0"/>
                        <a:t>@@TRANCOUNT</a:t>
                      </a:r>
                      <a:endParaRPr lang="en-US" dirty="0"/>
                    </a:p>
                  </a:txBody>
                  <a:tcPr/>
                </a:tc>
                <a:tc>
                  <a:txBody>
                    <a:bodyPr/>
                    <a:lstStyle/>
                    <a:p>
                      <a:r>
                        <a:rPr lang="en-US" dirty="0" smtClean="0"/>
                        <a:t>Number of open transactions</a:t>
                      </a:r>
                      <a:endParaRPr lang="en-US" dirty="0"/>
                    </a:p>
                  </a:txBody>
                  <a:tcPr/>
                </a:tc>
              </a:tr>
              <a:tr h="370840">
                <a:tc>
                  <a:txBody>
                    <a:bodyPr/>
                    <a:lstStyle/>
                    <a:p>
                      <a:r>
                        <a:rPr lang="en-US" dirty="0" smtClean="0"/>
                        <a:t>@@VERSION</a:t>
                      </a:r>
                      <a:endParaRPr lang="en-US" dirty="0"/>
                    </a:p>
                  </a:txBody>
                  <a:tcPr/>
                </a:tc>
                <a:tc>
                  <a:txBody>
                    <a:bodyPr/>
                    <a:lstStyle/>
                    <a:p>
                      <a:r>
                        <a:rPr lang="en-US" dirty="0" smtClean="0"/>
                        <a:t>Version of SQL Server</a:t>
                      </a:r>
                      <a:endParaRPr lang="en-US" dirty="0"/>
                    </a:p>
                  </a:txBody>
                  <a:tcPr/>
                </a:tc>
              </a:tr>
            </a:tbl>
          </a:graphicData>
        </a:graphic>
      </p:graphicFrame>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17</a:t>
            </a:fld>
            <a:endParaRPr lang="en-US"/>
          </a:p>
        </p:txBody>
      </p:sp>
    </p:spTree>
    <p:extLst>
      <p:ext uri="{BB962C8B-B14F-4D97-AF65-F5344CB8AC3E}">
        <p14:creationId xmlns:p14="http://schemas.microsoft.com/office/powerpoint/2010/main" xmlns="" val="7311319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variables</a:t>
            </a:r>
            <a:endParaRPr lang="en-US" dirty="0"/>
          </a:p>
        </p:txBody>
      </p:sp>
      <p:sp>
        <p:nvSpPr>
          <p:cNvPr id="3" name="Content Placeholder 2"/>
          <p:cNvSpPr>
            <a:spLocks noGrp="1"/>
          </p:cNvSpPr>
          <p:nvPr>
            <p:ph idx="1"/>
          </p:nvPr>
        </p:nvSpPr>
        <p:spPr/>
        <p:txBody>
          <a:bodyPr/>
          <a:lstStyle/>
          <a:p>
            <a:r>
              <a:rPr lang="en-US" dirty="0" smtClean="0"/>
              <a:t>We can instantiate a variable using a DECLARE clause.</a:t>
            </a:r>
          </a:p>
          <a:p>
            <a:pPr lvl="1"/>
            <a:r>
              <a:rPr lang="en-US" dirty="0" smtClean="0"/>
              <a:t> DECLARE @var_name INT</a:t>
            </a:r>
          </a:p>
          <a:p>
            <a:r>
              <a:rPr lang="en-US" dirty="0" smtClean="0"/>
              <a:t>We can assign value to </a:t>
            </a:r>
            <a:r>
              <a:rPr lang="en-US" dirty="0"/>
              <a:t> </a:t>
            </a:r>
            <a:r>
              <a:rPr lang="en-US" dirty="0" smtClean="0"/>
              <a:t>the variable using SET or SELECT clause.</a:t>
            </a:r>
          </a:p>
          <a:p>
            <a:r>
              <a:rPr lang="en-US" dirty="0" smtClean="0"/>
              <a:t>SQL Server 2008 allows to perform calculations with variables using a SET or SELECT statement.</a:t>
            </a:r>
          </a:p>
          <a:p>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18</a:t>
            </a:fld>
            <a:endParaRPr lang="en-US"/>
          </a:p>
        </p:txBody>
      </p:sp>
    </p:spTree>
    <p:extLst>
      <p:ext uri="{BB962C8B-B14F-4D97-AF65-F5344CB8AC3E}">
        <p14:creationId xmlns:p14="http://schemas.microsoft.com/office/powerpoint/2010/main" xmlns="" val="7683608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a:t>
            </a:r>
            <a:endParaRPr lang="en-US" dirty="0"/>
          </a:p>
        </p:txBody>
      </p:sp>
      <p:sp>
        <p:nvSpPr>
          <p:cNvPr id="3" name="Content Placeholder 2"/>
          <p:cNvSpPr>
            <a:spLocks noGrp="1"/>
          </p:cNvSpPr>
          <p:nvPr>
            <p:ph idx="1"/>
          </p:nvPr>
        </p:nvSpPr>
        <p:spPr/>
        <p:txBody>
          <a:bodyPr/>
          <a:lstStyle/>
          <a:p>
            <a:r>
              <a:rPr lang="en-US" dirty="0" smtClean="0"/>
              <a:t>Parameters are local variables that are used to pass values to the procedure.</a:t>
            </a:r>
          </a:p>
          <a:p>
            <a:pPr marL="0" indent="0">
              <a:buNone/>
            </a:pPr>
            <a:endParaRPr lang="en-US" dirty="0" smtClean="0"/>
          </a:p>
          <a:p>
            <a:pPr marL="457200" lvl="1" indent="0">
              <a:buNone/>
            </a:pPr>
            <a:r>
              <a:rPr lang="en-US" dirty="0" smtClean="0"/>
              <a:t>	CREATE PROCEDURE &lt;</a:t>
            </a:r>
            <a:r>
              <a:rPr lang="en-US" dirty="0" err="1" smtClean="0"/>
              <a:t>proc_name</a:t>
            </a:r>
            <a:r>
              <a:rPr lang="en-US" dirty="0" smtClean="0"/>
              <a:t>&gt;</a:t>
            </a:r>
          </a:p>
          <a:p>
            <a:pPr marL="457200" lvl="1" indent="0">
              <a:buNone/>
            </a:pPr>
            <a:r>
              <a:rPr lang="en-US" dirty="0" smtClean="0"/>
              <a:t>     	@param1 INT,</a:t>
            </a:r>
          </a:p>
          <a:p>
            <a:pPr marL="457200" lvl="1" indent="0">
              <a:buNone/>
            </a:pPr>
            <a:r>
              <a:rPr lang="en-US" dirty="0" smtClean="0"/>
              <a:t>     	@param2 </a:t>
            </a:r>
            <a:r>
              <a:rPr lang="en-US" dirty="0" err="1" smtClean="0"/>
              <a:t>varchar</a:t>
            </a:r>
            <a:r>
              <a:rPr lang="en-US" dirty="0" smtClean="0"/>
              <a:t>(10)</a:t>
            </a:r>
          </a:p>
          <a:p>
            <a:pPr marL="457200" lvl="1" indent="0">
              <a:buNone/>
            </a:pPr>
            <a:r>
              <a:rPr lang="en-US" dirty="0"/>
              <a:t> </a:t>
            </a:r>
            <a:r>
              <a:rPr lang="en-US" dirty="0" smtClean="0"/>
              <a:t>    	AS</a:t>
            </a:r>
          </a:p>
          <a:p>
            <a:pPr marL="457200" lvl="1" indent="0">
              <a:buNone/>
            </a:pPr>
            <a:r>
              <a:rPr lang="en-US" dirty="0" smtClean="0"/>
              <a:t>		--Code Block</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19</a:t>
            </a:fld>
            <a:endParaRPr lang="en-US"/>
          </a:p>
        </p:txBody>
      </p:sp>
    </p:spTree>
    <p:extLst>
      <p:ext uri="{BB962C8B-B14F-4D97-AF65-F5344CB8AC3E}">
        <p14:creationId xmlns:p14="http://schemas.microsoft.com/office/powerpoint/2010/main" xmlns="" val="14015808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p>
            <a:fld id="{765BF110-0D88-4B39-8506-EBA8A5507183}" type="slidenum">
              <a:rPr lang="en-US" smtClean="0"/>
              <a:pPr/>
              <a:t>2</a:t>
            </a:fld>
            <a:endParaRPr lang="en-US" dirty="0" smtClean="0"/>
          </a:p>
        </p:txBody>
      </p:sp>
      <p:sp>
        <p:nvSpPr>
          <p:cNvPr id="4099" name="Rectangle 2"/>
          <p:cNvSpPr>
            <a:spLocks noGrp="1" noChangeArrowheads="1"/>
          </p:cNvSpPr>
          <p:nvPr>
            <p:ph type="title"/>
          </p:nvPr>
        </p:nvSpPr>
        <p:spPr>
          <a:xfrm>
            <a:off x="1600200" y="200025"/>
            <a:ext cx="6858000" cy="533400"/>
          </a:xfrm>
        </p:spPr>
        <p:txBody>
          <a:bodyPr/>
          <a:lstStyle/>
          <a:p>
            <a:pPr eaLnBrk="1" hangingPunct="1"/>
            <a:r>
              <a:rPr lang="en-US" sz="3600" dirty="0" smtClean="0"/>
              <a:t>About the Author</a:t>
            </a:r>
          </a:p>
        </p:txBody>
      </p:sp>
      <p:graphicFrame>
        <p:nvGraphicFramePr>
          <p:cNvPr id="33870" name="Group 78"/>
          <p:cNvGraphicFramePr>
            <a:graphicFrameLocks noGrp="1"/>
          </p:cNvGraphicFramePr>
          <p:nvPr/>
        </p:nvGraphicFramePr>
        <p:xfrm>
          <a:off x="533400" y="14478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Created By:</a:t>
                      </a:r>
                      <a:endParaRPr kumimoji="0" lang="en-US" sz="1600" b="1" i="0" u="none" strike="noStrike" cap="none" normalizeH="0" baseline="0" dirty="0" smtClean="0">
                        <a:ln>
                          <a:noFill/>
                        </a:ln>
                        <a:solidFill>
                          <a:schemeClr val="bg1"/>
                        </a:solidFill>
                        <a:effectLst/>
                        <a:latin typeface="Cambria" pitchFamily="18" charset="0"/>
                      </a:endParaRP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 </a:t>
                      </a:r>
                      <a:endParaRPr kumimoji="0" lang="en-US" sz="1600" b="0" i="0" u="none" strike="noStrike" cap="none" normalizeH="0" baseline="0" dirty="0" smtClean="0">
                        <a:ln>
                          <a:noFill/>
                        </a:ln>
                        <a:solidFill>
                          <a:schemeClr val="tx1"/>
                        </a:solidFill>
                        <a:effectLst/>
                        <a:latin typeface="Cambria" pitchFamily="18" charset="0"/>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smtClean="0">
                          <a:ln>
                            <a:noFill/>
                          </a:ln>
                          <a:solidFill>
                            <a:schemeClr val="tx1"/>
                          </a:solidFill>
                          <a:effectLst/>
                          <a:latin typeface="Cambria" pitchFamily="18" charset="0"/>
                        </a:rPr>
                        <a:t> </a:t>
                      </a:r>
                      <a:endParaRPr kumimoji="0" lang="en-US" sz="1600" b="0" i="0" u="none" strike="noStrike" cap="none" normalizeH="0" baseline="0" dirty="0" smtClean="0">
                        <a:ln>
                          <a:noFill/>
                        </a:ln>
                        <a:solidFill>
                          <a:schemeClr val="tx1"/>
                        </a:solidFill>
                        <a:effectLst/>
                        <a:latin typeface="Cambria" pitchFamily="18" charset="0"/>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SS2008/0611/1.0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4114" name="WordArt 37"/>
          <p:cNvSpPr>
            <a:spLocks noChangeArrowheads="1" noChangeShapeType="1" noTextEdit="1"/>
          </p:cNvSpPr>
          <p:nvPr/>
        </p:nvSpPr>
        <p:spPr bwMode="auto">
          <a:xfrm>
            <a:off x="762000" y="3467100"/>
            <a:ext cx="7620000" cy="495300"/>
          </a:xfrm>
          <a:prstGeom prst="rect">
            <a:avLst/>
          </a:prstGeom>
        </p:spPr>
        <p:txBody>
          <a:bodyPr wrap="none" fromWordArt="1">
            <a:prstTxWarp prst="textPlain">
              <a:avLst>
                <a:gd name="adj" fmla="val 50000"/>
              </a:avLst>
            </a:prstTxWarp>
          </a:bodyPr>
          <a:lstStyle/>
          <a:p>
            <a:r>
              <a:rPr lang="en-US" sz="3600" kern="10" dirty="0">
                <a:ln w="9525">
                  <a:solidFill>
                    <a:srgbClr val="3366FF"/>
                  </a:solidFill>
                  <a:round/>
                  <a:headEnd/>
                  <a:tailEnd/>
                </a:ln>
                <a:solidFill>
                  <a:srgbClr val="3188B4"/>
                </a:solidFill>
                <a:latin typeface="Tw Cen MT Condensed"/>
              </a:rPr>
              <a:t>Cognizant Certified Official Curriculum</a:t>
            </a:r>
          </a:p>
        </p:txBody>
      </p:sp>
      <p:pic>
        <p:nvPicPr>
          <p:cNvPr id="4115" name="Picture 54" descr="00_Cognizant Academy Seal_2"/>
          <p:cNvPicPr>
            <a:picLocks noChangeAspect="1" noChangeArrowheads="1"/>
          </p:cNvPicPr>
          <p:nvPr/>
        </p:nvPicPr>
        <p:blipFill>
          <a:blip r:embed="rId2" cstate="print"/>
          <a:srcRect/>
          <a:stretch>
            <a:fillRect/>
          </a:stretch>
        </p:blipFill>
        <p:spPr bwMode="auto">
          <a:xfrm>
            <a:off x="3494088" y="4052888"/>
            <a:ext cx="2093912" cy="20939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parameters</a:t>
            </a:r>
            <a:endParaRPr lang="en-US" dirty="0"/>
          </a:p>
        </p:txBody>
      </p:sp>
      <p:sp>
        <p:nvSpPr>
          <p:cNvPr id="3" name="Content Placeholder 2"/>
          <p:cNvSpPr>
            <a:spLocks noGrp="1"/>
          </p:cNvSpPr>
          <p:nvPr>
            <p:ph idx="1"/>
          </p:nvPr>
        </p:nvSpPr>
        <p:spPr/>
        <p:txBody>
          <a:bodyPr/>
          <a:lstStyle/>
          <a:p>
            <a:r>
              <a:rPr lang="en-US" dirty="0" smtClean="0"/>
              <a:t>There are two types of parameters.</a:t>
            </a:r>
          </a:p>
          <a:p>
            <a:pPr lvl="1"/>
            <a:r>
              <a:rPr lang="en-US" dirty="0"/>
              <a:t>INPUT</a:t>
            </a:r>
          </a:p>
          <a:p>
            <a:pPr lvl="1"/>
            <a:r>
              <a:rPr lang="en-US" dirty="0"/>
              <a:t>OUTPUT</a:t>
            </a:r>
          </a:p>
          <a:p>
            <a:pPr marL="457200" lvl="1" indent="0">
              <a:buNone/>
            </a:pPr>
            <a:endParaRPr lang="en-US" dirty="0" smtClean="0"/>
          </a:p>
          <a:p>
            <a:r>
              <a:rPr lang="en-US" dirty="0" smtClean="0"/>
              <a:t>OUTPUT:</a:t>
            </a:r>
          </a:p>
          <a:p>
            <a:pPr lvl="1"/>
            <a:r>
              <a:rPr lang="en-US" dirty="0" smtClean="0"/>
              <a:t>Used when returning a single value to an application.</a:t>
            </a:r>
          </a:p>
          <a:p>
            <a:pPr marL="457200" lvl="1" indent="0">
              <a:buNone/>
            </a:pPr>
            <a:r>
              <a:rPr lang="en-US" dirty="0" smtClean="0"/>
              <a:t>	</a:t>
            </a:r>
            <a:r>
              <a:rPr lang="en-US" sz="1800" dirty="0" smtClean="0"/>
              <a:t>CREATE </a:t>
            </a:r>
            <a:r>
              <a:rPr lang="en-US" sz="1800" dirty="0"/>
              <a:t>PROCEDURE &lt;</a:t>
            </a:r>
            <a:r>
              <a:rPr lang="en-US" sz="1800" dirty="0" err="1"/>
              <a:t>proc_name</a:t>
            </a:r>
            <a:r>
              <a:rPr lang="en-US" sz="1800" dirty="0"/>
              <a:t>&gt;</a:t>
            </a:r>
          </a:p>
          <a:p>
            <a:pPr marL="457200" lvl="1" indent="0">
              <a:buNone/>
            </a:pPr>
            <a:r>
              <a:rPr lang="en-US" sz="1800" dirty="0"/>
              <a:t>     	@param1 INT,</a:t>
            </a:r>
          </a:p>
          <a:p>
            <a:pPr marL="457200" lvl="1" indent="0">
              <a:buNone/>
            </a:pPr>
            <a:r>
              <a:rPr lang="en-US" sz="1800" dirty="0"/>
              <a:t>     	@param2 </a:t>
            </a:r>
            <a:r>
              <a:rPr lang="en-US" sz="1800" dirty="0" smtClean="0"/>
              <a:t>INT OUTPUT</a:t>
            </a:r>
            <a:endParaRPr lang="en-US" sz="1800" dirty="0"/>
          </a:p>
          <a:p>
            <a:pPr marL="457200" lvl="1" indent="0">
              <a:buNone/>
            </a:pPr>
            <a:r>
              <a:rPr lang="en-US" sz="1800" dirty="0"/>
              <a:t>     	AS</a:t>
            </a:r>
          </a:p>
          <a:p>
            <a:pPr marL="457200" lvl="1" indent="0">
              <a:buNone/>
            </a:pPr>
            <a:r>
              <a:rPr lang="en-US" sz="1800" dirty="0"/>
              <a:t>		--Code Block</a:t>
            </a:r>
          </a:p>
          <a:p>
            <a:pPr lvl="2"/>
            <a:endParaRPr lang="en-US" dirty="0" smtClean="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20</a:t>
            </a:fld>
            <a:endParaRPr lang="en-US"/>
          </a:p>
        </p:txBody>
      </p:sp>
    </p:spTree>
    <p:extLst>
      <p:ext uri="{BB962C8B-B14F-4D97-AF65-F5344CB8AC3E}">
        <p14:creationId xmlns:p14="http://schemas.microsoft.com/office/powerpoint/2010/main" xmlns="" val="32301438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a table valued parameter</a:t>
            </a:r>
            <a:endParaRPr lang="en-US" dirty="0"/>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The following example uses a table-valued parameter type to insert multiple rows into a table</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The example creates the parameter type, declares a table variable to reference it, fills the parameter list, and then passes the values to a stored procedure.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stored procedure uses the values to insert multiple rows into a table.</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8151169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82296" indent="0">
              <a:buNone/>
            </a:pPr>
            <a:r>
              <a:rPr lang="en-US" sz="2000" dirty="0">
                <a:latin typeface="Times New Roman" pitchFamily="18" charset="0"/>
                <a:cs typeface="Times New Roman" pitchFamily="18" charset="0"/>
              </a:rPr>
              <a:t>USE AdventureWorks2012; </a:t>
            </a:r>
            <a:endParaRPr lang="en-US" sz="2000" dirty="0" smtClean="0">
              <a:latin typeface="Times New Roman" pitchFamily="18" charset="0"/>
              <a:cs typeface="Times New Roman" pitchFamily="18" charset="0"/>
            </a:endParaRPr>
          </a:p>
          <a:p>
            <a:pPr marL="82296" indent="0">
              <a:buNone/>
            </a:pPr>
            <a:r>
              <a:rPr lang="en-US" sz="2000" dirty="0" smtClean="0">
                <a:latin typeface="Times New Roman" pitchFamily="18" charset="0"/>
                <a:cs typeface="Times New Roman" pitchFamily="18" charset="0"/>
              </a:rPr>
              <a:t>GO</a:t>
            </a:r>
          </a:p>
          <a:p>
            <a:pPr marL="82296" indent="0">
              <a:buNone/>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Create a table type. */ </a:t>
            </a:r>
            <a:endParaRPr lang="en-US" sz="2000" dirty="0" smtClean="0">
              <a:latin typeface="Times New Roman" pitchFamily="18" charset="0"/>
              <a:cs typeface="Times New Roman" pitchFamily="18" charset="0"/>
            </a:endParaRPr>
          </a:p>
          <a:p>
            <a:pPr marL="82296" indent="0">
              <a:buNone/>
            </a:pPr>
            <a:r>
              <a:rPr lang="en-US" sz="2000" dirty="0" smtClean="0">
                <a:latin typeface="Times New Roman" pitchFamily="18" charset="0"/>
                <a:cs typeface="Times New Roman" pitchFamily="18" charset="0"/>
              </a:rPr>
              <a:t>CREATE </a:t>
            </a:r>
            <a:r>
              <a:rPr lang="en-US" sz="2000" dirty="0">
                <a:latin typeface="Times New Roman" pitchFamily="18" charset="0"/>
                <a:cs typeface="Times New Roman" pitchFamily="18" charset="0"/>
              </a:rPr>
              <a:t>TYPE </a:t>
            </a:r>
            <a:r>
              <a:rPr lang="en-US" sz="2000" dirty="0" err="1">
                <a:latin typeface="Times New Roman" pitchFamily="18" charset="0"/>
                <a:cs typeface="Times New Roman" pitchFamily="18" charset="0"/>
              </a:rPr>
              <a:t>LocationTableType</a:t>
            </a:r>
            <a:r>
              <a:rPr lang="en-US" sz="2000" dirty="0">
                <a:latin typeface="Times New Roman" pitchFamily="18" charset="0"/>
                <a:cs typeface="Times New Roman" pitchFamily="18" charset="0"/>
              </a:rPr>
              <a:t> AS TABLE ( </a:t>
            </a:r>
            <a:r>
              <a:rPr lang="en-US" sz="2000" dirty="0" err="1">
                <a:latin typeface="Times New Roman" pitchFamily="18" charset="0"/>
                <a:cs typeface="Times New Roman" pitchFamily="18" charset="0"/>
              </a:rPr>
              <a:t>LocationName</a:t>
            </a:r>
            <a:r>
              <a:rPr lang="en-US" sz="2000" dirty="0">
                <a:latin typeface="Times New Roman" pitchFamily="18" charset="0"/>
                <a:cs typeface="Times New Roman" pitchFamily="18" charset="0"/>
              </a:rPr>
              <a:t> VARCHAR(50) , </a:t>
            </a:r>
            <a:r>
              <a:rPr lang="en-US" sz="2000" dirty="0" err="1">
                <a:latin typeface="Times New Roman" pitchFamily="18" charset="0"/>
                <a:cs typeface="Times New Roman" pitchFamily="18" charset="0"/>
              </a:rPr>
              <a:t>CostRate</a:t>
            </a:r>
            <a:r>
              <a:rPr lang="en-US" sz="2000" dirty="0">
                <a:latin typeface="Times New Roman" pitchFamily="18" charset="0"/>
                <a:cs typeface="Times New Roman" pitchFamily="18" charset="0"/>
              </a:rPr>
              <a:t> INT ); </a:t>
            </a:r>
            <a:endParaRPr lang="en-US" sz="2000" dirty="0" smtClean="0">
              <a:latin typeface="Times New Roman" pitchFamily="18" charset="0"/>
              <a:cs typeface="Times New Roman" pitchFamily="18" charset="0"/>
            </a:endParaRPr>
          </a:p>
          <a:p>
            <a:pPr marL="82296" indent="0">
              <a:buNone/>
            </a:pPr>
            <a:r>
              <a:rPr lang="en-US" sz="2000" dirty="0" smtClean="0">
                <a:latin typeface="Times New Roman" pitchFamily="18" charset="0"/>
                <a:cs typeface="Times New Roman" pitchFamily="18" charset="0"/>
              </a:rPr>
              <a:t>GO</a:t>
            </a:r>
          </a:p>
          <a:p>
            <a:pPr marL="82296" indent="0">
              <a:buNone/>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Create a procedure to receive data for the table-valued parameter. </a:t>
            </a:r>
            <a:r>
              <a:rPr lang="en-US" sz="2000" dirty="0" smtClean="0">
                <a:latin typeface="Times New Roman" pitchFamily="18" charset="0"/>
                <a:cs typeface="Times New Roman" pitchFamily="18" charset="0"/>
              </a:rPr>
              <a:t>*/</a:t>
            </a:r>
          </a:p>
          <a:p>
            <a:pPr marL="82296" indent="0">
              <a:buNone/>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CREATE PROCEDURE </a:t>
            </a:r>
            <a:r>
              <a:rPr lang="en-US" sz="2000" dirty="0" err="1">
                <a:latin typeface="Times New Roman" pitchFamily="18" charset="0"/>
                <a:cs typeface="Times New Roman" pitchFamily="18" charset="0"/>
              </a:rPr>
              <a:t>usp_InsertProductionLocation</a:t>
            </a:r>
            <a:r>
              <a:rPr lang="en-US" sz="2000" dirty="0">
                <a:latin typeface="Times New Roman" pitchFamily="18" charset="0"/>
                <a:cs typeface="Times New Roman" pitchFamily="18" charset="0"/>
              </a:rPr>
              <a:t> @TVP </a:t>
            </a:r>
            <a:r>
              <a:rPr lang="en-US" sz="2000" dirty="0" err="1">
                <a:latin typeface="Times New Roman" pitchFamily="18" charset="0"/>
                <a:cs typeface="Times New Roman" pitchFamily="18" charset="0"/>
              </a:rPr>
              <a:t>LocationTableType</a:t>
            </a:r>
            <a:r>
              <a:rPr lang="en-US" sz="2000" dirty="0">
                <a:latin typeface="Times New Roman" pitchFamily="18" charset="0"/>
                <a:cs typeface="Times New Roman" pitchFamily="18" charset="0"/>
              </a:rPr>
              <a:t> READONLY AS SET NOCOUNT ON INSERT INTO [AdventureWorks2012].[Production].[Location] ([Name] ,[</a:t>
            </a:r>
            <a:r>
              <a:rPr lang="en-US" sz="2000" dirty="0" err="1">
                <a:latin typeface="Times New Roman" pitchFamily="18" charset="0"/>
                <a:cs typeface="Times New Roman" pitchFamily="18" charset="0"/>
              </a:rPr>
              <a:t>CostRate</a:t>
            </a:r>
            <a:r>
              <a:rPr lang="en-US" sz="2000" dirty="0">
                <a:latin typeface="Times New Roman" pitchFamily="18" charset="0"/>
                <a:cs typeface="Times New Roman" pitchFamily="18" charset="0"/>
              </a:rPr>
              <a:t>] ,[Availability] ,[</a:t>
            </a:r>
            <a:r>
              <a:rPr lang="en-US" sz="2000" dirty="0" err="1">
                <a:latin typeface="Times New Roman" pitchFamily="18" charset="0"/>
                <a:cs typeface="Times New Roman" pitchFamily="18" charset="0"/>
              </a:rPr>
              <a:t>ModifiedDate</a:t>
            </a:r>
            <a:r>
              <a:rPr lang="en-US" sz="2000" dirty="0">
                <a:latin typeface="Times New Roman" pitchFamily="18" charset="0"/>
                <a:cs typeface="Times New Roman" pitchFamily="18" charset="0"/>
              </a:rPr>
              <a:t>]) SELECT *, 0, GETDATE() FROM @TVP</a:t>
            </a:r>
            <a:r>
              <a:rPr lang="en-US" sz="2000" dirty="0" smtClean="0">
                <a:latin typeface="Times New Roman" pitchFamily="18" charset="0"/>
                <a:cs typeface="Times New Roman" pitchFamily="18" charset="0"/>
              </a:rPr>
              <a:t>;</a:t>
            </a:r>
          </a:p>
          <a:p>
            <a:pPr marL="82296" indent="0">
              <a:buNone/>
            </a:pPr>
            <a:r>
              <a:rPr lang="en-US" sz="2000" dirty="0" smtClean="0">
                <a:latin typeface="Times New Roman" pitchFamily="18" charset="0"/>
                <a:cs typeface="Times New Roman" pitchFamily="18" charset="0"/>
              </a:rPr>
              <a:t> GO</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3969540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82296" indent="0">
              <a:buNone/>
            </a:pPr>
            <a:r>
              <a:rPr lang="en-US" sz="2200" dirty="0">
                <a:latin typeface="Times New Roman" pitchFamily="18" charset="0"/>
                <a:cs typeface="Times New Roman" pitchFamily="18" charset="0"/>
              </a:rPr>
              <a:t>/* Declare a variable that references the type. */ </a:t>
            </a:r>
            <a:endParaRPr lang="en-US" sz="2200" dirty="0" smtClean="0">
              <a:latin typeface="Times New Roman" pitchFamily="18" charset="0"/>
              <a:cs typeface="Times New Roman" pitchFamily="18" charset="0"/>
            </a:endParaRPr>
          </a:p>
          <a:p>
            <a:pPr marL="82296" indent="0">
              <a:buNone/>
            </a:pPr>
            <a:r>
              <a:rPr lang="en-US" sz="2200" dirty="0" smtClean="0">
                <a:latin typeface="Times New Roman" pitchFamily="18" charset="0"/>
                <a:cs typeface="Times New Roman" pitchFamily="18" charset="0"/>
              </a:rPr>
              <a:t>DECLARE </a:t>
            </a:r>
            <a:r>
              <a:rPr lang="en-US" sz="2200" dirty="0">
                <a:latin typeface="Times New Roman" pitchFamily="18" charset="0"/>
                <a:cs typeface="Times New Roman" pitchFamily="18" charset="0"/>
              </a:rPr>
              <a:t>@</a:t>
            </a:r>
            <a:r>
              <a:rPr lang="en-US" sz="2200" dirty="0" err="1">
                <a:latin typeface="Times New Roman" pitchFamily="18" charset="0"/>
                <a:cs typeface="Times New Roman" pitchFamily="18" charset="0"/>
              </a:rPr>
              <a:t>LocationTVP</a:t>
            </a:r>
            <a:r>
              <a:rPr lang="en-US" sz="2200" dirty="0">
                <a:latin typeface="Times New Roman" pitchFamily="18" charset="0"/>
                <a:cs typeface="Times New Roman" pitchFamily="18" charset="0"/>
              </a:rPr>
              <a:t> AS </a:t>
            </a:r>
            <a:r>
              <a:rPr lang="en-US" sz="2200" dirty="0" err="1">
                <a:latin typeface="Times New Roman" pitchFamily="18" charset="0"/>
                <a:cs typeface="Times New Roman" pitchFamily="18" charset="0"/>
              </a:rPr>
              <a:t>LocationTableType</a:t>
            </a:r>
            <a:r>
              <a:rPr lang="en-US" sz="2200" dirty="0">
                <a:latin typeface="Times New Roman" pitchFamily="18" charset="0"/>
                <a:cs typeface="Times New Roman" pitchFamily="18" charset="0"/>
              </a:rPr>
              <a:t>; </a:t>
            </a:r>
            <a:endParaRPr lang="en-US" sz="2200" dirty="0" smtClean="0">
              <a:latin typeface="Times New Roman" pitchFamily="18" charset="0"/>
              <a:cs typeface="Times New Roman" pitchFamily="18" charset="0"/>
            </a:endParaRPr>
          </a:p>
          <a:p>
            <a:pPr marL="82296" indent="0">
              <a:buNone/>
            </a:pPr>
            <a:endParaRPr lang="en-US" sz="2200" dirty="0" smtClean="0">
              <a:latin typeface="Times New Roman" pitchFamily="18" charset="0"/>
              <a:cs typeface="Times New Roman" pitchFamily="18" charset="0"/>
            </a:endParaRPr>
          </a:p>
          <a:p>
            <a:pPr marL="82296" indent="0">
              <a:buNone/>
            </a:pP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Add data to the table variable. </a:t>
            </a:r>
            <a:r>
              <a:rPr lang="en-US" sz="2200" dirty="0" smtClean="0">
                <a:latin typeface="Times New Roman" pitchFamily="18" charset="0"/>
                <a:cs typeface="Times New Roman" pitchFamily="18" charset="0"/>
              </a:rPr>
              <a:t>*/ </a:t>
            </a:r>
          </a:p>
          <a:p>
            <a:pPr marL="82296" indent="0">
              <a:buNone/>
            </a:pPr>
            <a:r>
              <a:rPr lang="en-US" sz="2200" dirty="0" smtClean="0">
                <a:latin typeface="Times New Roman" pitchFamily="18" charset="0"/>
                <a:cs typeface="Times New Roman" pitchFamily="18" charset="0"/>
              </a:rPr>
              <a:t>INSERT </a:t>
            </a:r>
            <a:r>
              <a:rPr lang="en-US" sz="2200" dirty="0">
                <a:latin typeface="Times New Roman" pitchFamily="18" charset="0"/>
                <a:cs typeface="Times New Roman" pitchFamily="18" charset="0"/>
              </a:rPr>
              <a:t>INTO @</a:t>
            </a:r>
            <a:r>
              <a:rPr lang="en-US" sz="2200" dirty="0" err="1">
                <a:latin typeface="Times New Roman" pitchFamily="18" charset="0"/>
                <a:cs typeface="Times New Roman" pitchFamily="18" charset="0"/>
              </a:rPr>
              <a:t>LocationTVP</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LocationName</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CostRate</a:t>
            </a:r>
            <a:r>
              <a:rPr lang="en-US" sz="2200" dirty="0">
                <a:latin typeface="Times New Roman" pitchFamily="18" charset="0"/>
                <a:cs typeface="Times New Roman" pitchFamily="18" charset="0"/>
              </a:rPr>
              <a:t>) </a:t>
            </a:r>
            <a:endParaRPr lang="en-US" sz="2200" dirty="0" smtClean="0">
              <a:latin typeface="Times New Roman" pitchFamily="18" charset="0"/>
              <a:cs typeface="Times New Roman" pitchFamily="18" charset="0"/>
            </a:endParaRPr>
          </a:p>
          <a:p>
            <a:pPr marL="82296" indent="0">
              <a:buNone/>
            </a:pPr>
            <a:r>
              <a:rPr lang="en-US" sz="2200" dirty="0" smtClean="0">
                <a:latin typeface="Times New Roman" pitchFamily="18" charset="0"/>
                <a:cs typeface="Times New Roman" pitchFamily="18" charset="0"/>
              </a:rPr>
              <a:t>SELECT </a:t>
            </a:r>
            <a:r>
              <a:rPr lang="en-US" sz="2200" dirty="0">
                <a:latin typeface="Times New Roman" pitchFamily="18" charset="0"/>
                <a:cs typeface="Times New Roman" pitchFamily="18" charset="0"/>
              </a:rPr>
              <a:t>[Name], 0.00 FROM [AdventureWorks2012].[Person].[</a:t>
            </a:r>
            <a:r>
              <a:rPr lang="en-US" sz="2200" dirty="0" err="1">
                <a:latin typeface="Times New Roman" pitchFamily="18" charset="0"/>
                <a:cs typeface="Times New Roman" pitchFamily="18" charset="0"/>
              </a:rPr>
              <a:t>StateProvince</a:t>
            </a:r>
            <a:r>
              <a:rPr lang="en-US" sz="2200" dirty="0" smtClean="0">
                <a:latin typeface="Times New Roman" pitchFamily="18" charset="0"/>
                <a:cs typeface="Times New Roman" pitchFamily="18" charset="0"/>
              </a:rPr>
              <a:t>];</a:t>
            </a:r>
          </a:p>
          <a:p>
            <a:pPr marL="82296" indent="0">
              <a:buNone/>
            </a:pPr>
            <a:endParaRPr lang="en-US" sz="2200" dirty="0" smtClean="0">
              <a:latin typeface="Times New Roman" pitchFamily="18" charset="0"/>
              <a:cs typeface="Times New Roman" pitchFamily="18" charset="0"/>
            </a:endParaRPr>
          </a:p>
          <a:p>
            <a:pPr marL="82296" indent="0">
              <a:buNone/>
            </a:pP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 Pass the table variable data to a stored procedure. */ EXEC </a:t>
            </a:r>
            <a:r>
              <a:rPr lang="en-US" sz="2200" dirty="0" err="1">
                <a:latin typeface="Times New Roman" pitchFamily="18" charset="0"/>
                <a:cs typeface="Times New Roman" pitchFamily="18" charset="0"/>
              </a:rPr>
              <a:t>usp_InsertProductionLocation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LocationTVP</a:t>
            </a:r>
            <a:r>
              <a:rPr lang="en-US" sz="2200" dirty="0">
                <a:latin typeface="Times New Roman" pitchFamily="18" charset="0"/>
                <a:cs typeface="Times New Roman" pitchFamily="18" charset="0"/>
              </a:rPr>
              <a:t>; GO </a:t>
            </a:r>
          </a:p>
          <a:p>
            <a:pPr marL="82296" indent="0">
              <a:buNone/>
            </a:pPr>
            <a:endParaRPr lang="en-US" sz="2400" dirty="0">
              <a:latin typeface="Times New Roman" pitchFamily="18" charset="0"/>
              <a:cs typeface="Times New Roman" pitchFamily="18" charset="0"/>
            </a:endParaRPr>
          </a:p>
          <a:p>
            <a:pPr marL="82296" indent="0">
              <a:buNone/>
            </a:pPr>
            <a:endParaRPr lang="en-US" sz="2400" dirty="0"/>
          </a:p>
        </p:txBody>
      </p:sp>
    </p:spTree>
    <p:extLst>
      <p:ext uri="{BB962C8B-B14F-4D97-AF65-F5344CB8AC3E}">
        <p14:creationId xmlns:p14="http://schemas.microsoft.com/office/powerpoint/2010/main" xmlns="" val="17929526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Modifying Procedure</a:t>
            </a:r>
            <a:endParaRPr lang="en-US" dirty="0"/>
          </a:p>
        </p:txBody>
      </p:sp>
      <p:sp>
        <p:nvSpPr>
          <p:cNvPr id="3" name="Content Placeholder 2"/>
          <p:cNvSpPr>
            <a:spLocks noGrp="1"/>
          </p:cNvSpPr>
          <p:nvPr>
            <p:ph idx="1"/>
          </p:nvPr>
        </p:nvSpPr>
        <p:spPr>
          <a:xfrm>
            <a:off x="228600" y="2590800"/>
            <a:ext cx="8686800" cy="3048000"/>
          </a:xfrm>
        </p:spPr>
        <p:txBody>
          <a:bodyPr/>
          <a:lstStyle/>
          <a:p>
            <a:pPr marL="0" indent="0">
              <a:buNone/>
            </a:pPr>
            <a:r>
              <a:rPr lang="en-US" sz="2400" dirty="0" smtClean="0">
                <a:latin typeface="Times New Roman" pitchFamily="18" charset="0"/>
                <a:cs typeface="Times New Roman" pitchFamily="18" charset="0"/>
              </a:rPr>
              <a:t>To modify the stored procedure just replace create with alter</a:t>
            </a:r>
          </a:p>
          <a:p>
            <a:r>
              <a:rPr lang="en-US" sz="2000" dirty="0" smtClean="0">
                <a:latin typeface="Times New Roman" pitchFamily="18" charset="0"/>
                <a:cs typeface="Times New Roman" pitchFamily="18" charset="0"/>
              </a:rPr>
              <a:t>ALTER </a:t>
            </a:r>
            <a:r>
              <a:rPr lang="en-US" sz="2000" dirty="0">
                <a:latin typeface="Times New Roman" pitchFamily="18" charset="0"/>
                <a:cs typeface="Times New Roman" pitchFamily="18" charset="0"/>
              </a:rPr>
              <a:t>PROCEDURE </a:t>
            </a:r>
            <a:r>
              <a:rPr lang="en-US" sz="2000" dirty="0" err="1">
                <a:latin typeface="Times New Roman" pitchFamily="18" charset="0"/>
                <a:cs typeface="Times New Roman" pitchFamily="18" charset="0"/>
              </a:rPr>
              <a:t>MyStoredProcedure</a:t>
            </a:r>
            <a:r>
              <a:rPr lang="en-US" sz="2000" dirty="0">
                <a:latin typeface="Times New Roman" pitchFamily="18" charset="0"/>
                <a:cs typeface="Times New Roman" pitchFamily="18" charset="0"/>
              </a:rPr>
              <a:t> AS</a:t>
            </a: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4551677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compilation</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latin typeface="Times New Roman" pitchFamily="18" charset="0"/>
                <a:cs typeface="Times New Roman" pitchFamily="18" charset="0"/>
              </a:rPr>
              <a:t>Once it is compiled, the details of the stored procedure are stored in three system tables in the concerned database, they are as follows</a:t>
            </a:r>
            <a:r>
              <a:rPr lang="en-US" sz="2400" dirty="0" smtClean="0">
                <a:latin typeface="Times New Roman" pitchFamily="18" charset="0"/>
                <a:cs typeface="Times New Roman" pitchFamily="18" charset="0"/>
              </a:rPr>
              <a:t>:</a:t>
            </a:r>
          </a:p>
          <a:p>
            <a:pPr marL="0" indent="0">
              <a:buNone/>
            </a:pPr>
            <a:endParaRPr lang="en-US" sz="2400" dirty="0">
              <a:latin typeface="Times New Roman" pitchFamily="18" charset="0"/>
              <a:cs typeface="Times New Roman" pitchFamily="18" charset="0"/>
            </a:endParaRPr>
          </a:p>
          <a:p>
            <a:r>
              <a:rPr lang="en-US" sz="2400" b="1" dirty="0" err="1" smtClean="0">
                <a:latin typeface="Times New Roman" pitchFamily="18" charset="0"/>
                <a:cs typeface="Times New Roman" pitchFamily="18" charset="0"/>
              </a:rPr>
              <a:t>Sys.sysobjects</a:t>
            </a:r>
            <a:r>
              <a:rPr lang="en-US" sz="2400" b="1" dirty="0" smtClean="0">
                <a:latin typeface="Times New Roman" pitchFamily="18" charset="0"/>
                <a:cs typeface="Times New Roman" pitchFamily="18" charset="0"/>
              </a:rPr>
              <a:t> </a:t>
            </a:r>
            <a:endParaRPr lang="en-US" sz="2400" b="1" dirty="0">
              <a:latin typeface="Times New Roman" pitchFamily="18" charset="0"/>
              <a:cs typeface="Times New Roman" pitchFamily="18" charset="0"/>
            </a:endParaRPr>
          </a:p>
          <a:p>
            <a:pPr lvl="1"/>
            <a:r>
              <a:rPr lang="en-US" sz="2400" dirty="0">
                <a:latin typeface="Times New Roman" pitchFamily="18" charset="0"/>
                <a:cs typeface="Times New Roman" pitchFamily="18" charset="0"/>
              </a:rPr>
              <a:t>Contains one row for each object (constraint, default, log, rule, stored procedure, and so on) created within a database. In </a:t>
            </a:r>
            <a:r>
              <a:rPr lang="en-US" sz="2400" b="1" dirty="0" err="1">
                <a:latin typeface="Times New Roman" pitchFamily="18" charset="0"/>
                <a:cs typeface="Times New Roman" pitchFamily="18" charset="0"/>
              </a:rPr>
              <a:t>tempdb</a:t>
            </a:r>
            <a:r>
              <a:rPr lang="en-US" sz="2400" dirty="0">
                <a:latin typeface="Times New Roman" pitchFamily="18" charset="0"/>
                <a:cs typeface="Times New Roman" pitchFamily="18" charset="0"/>
              </a:rPr>
              <a:t> only, this table includes a row for each temporary object.</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4841030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b="1" dirty="0" err="1" smtClean="0">
                <a:latin typeface="Times New Roman" pitchFamily="18" charset="0"/>
                <a:cs typeface="Times New Roman" pitchFamily="18" charset="0"/>
              </a:rPr>
              <a:t>Sys.sysdepends</a:t>
            </a:r>
            <a:r>
              <a:rPr lang="en-US" sz="2400" b="1" dirty="0" smtClean="0">
                <a:latin typeface="Times New Roman" pitchFamily="18" charset="0"/>
                <a:cs typeface="Times New Roman" pitchFamily="18" charset="0"/>
              </a:rPr>
              <a:t> </a:t>
            </a:r>
          </a:p>
          <a:p>
            <a:pPr lvl="1"/>
            <a:r>
              <a:rPr lang="en-US" sz="2400" dirty="0" smtClean="0">
                <a:latin typeface="Times New Roman" pitchFamily="18" charset="0"/>
                <a:cs typeface="Times New Roman" pitchFamily="18" charset="0"/>
              </a:rPr>
              <a:t>Contains dependency information between objects (views, procedures, and triggers) in the database, and the objects (tables, views, and procedures) that are contained in their definition.</a:t>
            </a:r>
          </a:p>
          <a:p>
            <a:r>
              <a:rPr lang="en-US" sz="2400" b="1" dirty="0" err="1" smtClean="0">
                <a:latin typeface="Times New Roman" pitchFamily="18" charset="0"/>
                <a:cs typeface="Times New Roman" pitchFamily="18" charset="0"/>
              </a:rPr>
              <a:t>Sys.syscomments</a:t>
            </a:r>
            <a:endParaRPr lang="en-US" sz="2400" b="1" dirty="0">
              <a:latin typeface="Times New Roman" pitchFamily="18" charset="0"/>
              <a:cs typeface="Times New Roman" pitchFamily="18" charset="0"/>
            </a:endParaRPr>
          </a:p>
          <a:p>
            <a:pPr lvl="1"/>
            <a:r>
              <a:rPr lang="en-US" sz="2400" dirty="0">
                <a:latin typeface="Times New Roman" pitchFamily="18" charset="0"/>
                <a:cs typeface="Times New Roman" pitchFamily="18" charset="0"/>
              </a:rPr>
              <a:t>Contains entries for each view, rule, default, trigger, CHECK constraint, DEFAULT constraint, and stored procedure within the database. The </a:t>
            </a:r>
            <a:r>
              <a:rPr lang="en-US" sz="2400" b="1" dirty="0">
                <a:latin typeface="Times New Roman" pitchFamily="18" charset="0"/>
                <a:cs typeface="Times New Roman" pitchFamily="18" charset="0"/>
              </a:rPr>
              <a:t>text</a:t>
            </a:r>
            <a:r>
              <a:rPr lang="en-US" sz="2400" dirty="0">
                <a:latin typeface="Times New Roman" pitchFamily="18" charset="0"/>
                <a:cs typeface="Times New Roman" pitchFamily="18" charset="0"/>
              </a:rPr>
              <a:t> column contains the original SQL definition statements. </a:t>
            </a: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35506621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Executing Stored procedures</a:t>
            </a:r>
            <a:endParaRPr lang="en-US" dirty="0"/>
          </a:p>
        </p:txBody>
      </p:sp>
      <p:sp>
        <p:nvSpPr>
          <p:cNvPr id="3" name="Content Placeholder 2"/>
          <p:cNvSpPr>
            <a:spLocks noGrp="1"/>
          </p:cNvSpPr>
          <p:nvPr>
            <p:ph idx="1"/>
          </p:nvPr>
        </p:nvSpPr>
        <p:spPr/>
        <p:txBody>
          <a:bodyPr/>
          <a:lstStyle/>
          <a:p>
            <a:r>
              <a:rPr lang="en-US" dirty="0" smtClean="0"/>
              <a:t>If there are no input parameters,</a:t>
            </a:r>
          </a:p>
          <a:p>
            <a:pPr lvl="1"/>
            <a:r>
              <a:rPr lang="en-US" dirty="0" smtClean="0"/>
              <a:t>EXEC &lt;sp name&gt;</a:t>
            </a:r>
          </a:p>
          <a:p>
            <a:r>
              <a:rPr lang="en-US" dirty="0" smtClean="0"/>
              <a:t>If there are input parameters,</a:t>
            </a:r>
          </a:p>
          <a:p>
            <a:pPr lvl="1"/>
            <a:r>
              <a:rPr lang="en-US" dirty="0" smtClean="0"/>
              <a:t>Execute &lt;sp name&gt; @param1=value,@param2=value</a:t>
            </a:r>
          </a:p>
          <a:p>
            <a:r>
              <a:rPr lang="en-US" dirty="0" smtClean="0"/>
              <a:t>If there is an OUTPUT parameter.</a:t>
            </a:r>
          </a:p>
          <a:p>
            <a:pPr lvl="1"/>
            <a:r>
              <a:rPr lang="en-US" dirty="0"/>
              <a:t>Execute &lt;sp name&gt; @param1=value</a:t>
            </a:r>
            <a:r>
              <a:rPr lang="en-US" dirty="0" smtClean="0"/>
              <a:t>, @variable OUT </a:t>
            </a: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27</a:t>
            </a:fld>
            <a:endParaRPr lang="en-US"/>
          </a:p>
        </p:txBody>
      </p:sp>
    </p:spTree>
    <p:extLst>
      <p:ext uri="{BB962C8B-B14F-4D97-AF65-F5344CB8AC3E}">
        <p14:creationId xmlns:p14="http://schemas.microsoft.com/office/powerpoint/2010/main" xmlns="" val="12236585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r>
              <a:rPr lang="en-US" dirty="0" smtClean="0"/>
              <a:t>Why do we use?</a:t>
            </a:r>
          </a:p>
        </p:txBody>
      </p:sp>
      <p:sp>
        <p:nvSpPr>
          <p:cNvPr id="15362"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It reduces </a:t>
            </a:r>
            <a:r>
              <a:rPr lang="en-US" sz="2400" dirty="0">
                <a:latin typeface="Times New Roman" pitchFamily="18" charset="0"/>
                <a:cs typeface="Times New Roman" pitchFamily="18" charset="0"/>
              </a:rPr>
              <a:t>the amount of information sent to the database server. </a:t>
            </a:r>
            <a:endParaRPr lang="en-US" sz="2400" dirty="0" smtClean="0">
              <a:latin typeface="Times New Roman" pitchFamily="18" charset="0"/>
              <a:cs typeface="Times New Roman" pitchFamily="18" charset="0"/>
            </a:endParaRPr>
          </a:p>
          <a:p>
            <a:r>
              <a:rPr lang="en-US" sz="2400" dirty="0">
                <a:latin typeface="Times New Roman" pitchFamily="18" charset="0"/>
                <a:cs typeface="Times New Roman" pitchFamily="18" charset="0"/>
              </a:rPr>
              <a:t>It helps in </a:t>
            </a:r>
            <a:r>
              <a:rPr lang="en-US" sz="2400" dirty="0" smtClean="0">
                <a:latin typeface="Times New Roman" pitchFamily="18" charset="0"/>
                <a:cs typeface="Times New Roman" pitchFamily="18" charset="0"/>
              </a:rPr>
              <a:t>reusability </a:t>
            </a:r>
            <a:r>
              <a:rPr lang="en-US" sz="2400" dirty="0">
                <a:latin typeface="Times New Roman" pitchFamily="18" charset="0"/>
                <a:cs typeface="Times New Roman" pitchFamily="18" charset="0"/>
              </a:rPr>
              <a:t>of the </a:t>
            </a:r>
            <a:r>
              <a:rPr lang="en-US" sz="2400" dirty="0" err="1">
                <a:latin typeface="Times New Roman" pitchFamily="18" charset="0"/>
                <a:cs typeface="Times New Roman" pitchFamily="18" charset="0"/>
              </a:rPr>
              <a:t>sql</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code</a:t>
            </a:r>
          </a:p>
          <a:p>
            <a:r>
              <a:rPr lang="en-US" sz="2400" dirty="0" smtClean="0">
                <a:latin typeface="Times New Roman" pitchFamily="18" charset="0"/>
                <a:cs typeface="Times New Roman" pitchFamily="18" charset="0"/>
              </a:rPr>
              <a:t>It is </a:t>
            </a:r>
            <a:r>
              <a:rPr lang="en-US" sz="2400" dirty="0">
                <a:latin typeface="Times New Roman" pitchFamily="18" charset="0"/>
                <a:cs typeface="Times New Roman" pitchFamily="18" charset="0"/>
              </a:rPr>
              <a:t>helpful in enhancing the </a:t>
            </a:r>
            <a:r>
              <a:rPr lang="en-US" sz="2400" dirty="0" smtClean="0">
                <a:latin typeface="Times New Roman" pitchFamily="18" charset="0"/>
                <a:cs typeface="Times New Roman" pitchFamily="18" charset="0"/>
              </a:rPr>
              <a:t>security.</a:t>
            </a:r>
          </a:p>
          <a:p>
            <a:pPr lvl="0"/>
            <a:r>
              <a:rPr lang="en-US" sz="2400" dirty="0">
                <a:latin typeface="Times New Roman" pitchFamily="18" charset="0"/>
                <a:cs typeface="Times New Roman" pitchFamily="18" charset="0"/>
              </a:rPr>
              <a:t>Sometime it is useful to use the database for storing the business logic in the form of stored procedure since it make it secure and if any change is needed in the business logic then we may only need to make changes in the stored </a:t>
            </a:r>
            <a:r>
              <a:rPr lang="en-US" sz="2400" dirty="0" smtClean="0">
                <a:latin typeface="Times New Roman" pitchFamily="18" charset="0"/>
                <a:cs typeface="Times New Roman" pitchFamily="18" charset="0"/>
              </a:rPr>
              <a:t>procedure and not in the files contained on the web server. </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5531374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a:t>
            </a:r>
            <a:r>
              <a:rPr lang="en-US" dirty="0" err="1" smtClean="0"/>
              <a:t>Nocount</a:t>
            </a:r>
            <a:endParaRPr lang="en-US" dirty="0"/>
          </a:p>
        </p:txBody>
      </p:sp>
      <p:sp>
        <p:nvSpPr>
          <p:cNvPr id="3" name="Content Placeholder 2"/>
          <p:cNvSpPr>
            <a:spLocks noGrp="1"/>
          </p:cNvSpPr>
          <p:nvPr>
            <p:ph idx="1"/>
          </p:nvPr>
        </p:nvSpPr>
        <p:spPr>
          <a:xfrm>
            <a:off x="228600" y="2133600"/>
            <a:ext cx="8686800" cy="4181475"/>
          </a:xfrm>
        </p:spPr>
        <p:txBody>
          <a:bodyPr/>
          <a:lstStyle/>
          <a:p>
            <a:r>
              <a:rPr lang="en-US" dirty="0" smtClean="0"/>
              <a:t>Use SET NOCOUNT ON just after AS keyword.</a:t>
            </a:r>
          </a:p>
          <a:p>
            <a:r>
              <a:rPr lang="en-US" dirty="0" smtClean="0"/>
              <a:t>This avoids sending messages to the client after each SELECT, UPDATE,INSERT and such statements.</a:t>
            </a:r>
          </a:p>
          <a:p>
            <a:r>
              <a:rPr lang="en-US" dirty="0" smtClean="0"/>
              <a:t>This improves performance as it reduces unnecessary network overhead.</a:t>
            </a: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29</a:t>
            </a:fld>
            <a:endParaRPr lang="en-US"/>
          </a:p>
        </p:txBody>
      </p:sp>
    </p:spTree>
    <p:extLst>
      <p:ext uri="{BB962C8B-B14F-4D97-AF65-F5344CB8AC3E}">
        <p14:creationId xmlns:p14="http://schemas.microsoft.com/office/powerpoint/2010/main" xmlns="" val="37474850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p>
            <a:fld id="{BD1073CF-BA55-4779-9A9F-23DE1822E1D5}" type="slidenum">
              <a:rPr lang="en-US" smtClean="0"/>
              <a:pPr/>
              <a:t>3</a:t>
            </a:fld>
            <a:endParaRPr lang="en-US" dirty="0" smtClean="0"/>
          </a:p>
        </p:txBody>
      </p:sp>
      <p:sp>
        <p:nvSpPr>
          <p:cNvPr id="5123" name="Rectangle 2"/>
          <p:cNvSpPr>
            <a:spLocks noGrp="1" noChangeArrowheads="1"/>
          </p:cNvSpPr>
          <p:nvPr>
            <p:ph type="title"/>
          </p:nvPr>
        </p:nvSpPr>
        <p:spPr/>
        <p:txBody>
          <a:bodyPr/>
          <a:lstStyle/>
          <a:p>
            <a:pPr eaLnBrk="1" hangingPunct="1"/>
            <a:r>
              <a:rPr lang="en-US" sz="3600" dirty="0" smtClean="0"/>
              <a:t>Icons Used</a:t>
            </a:r>
          </a:p>
        </p:txBody>
      </p:sp>
      <p:pic>
        <p:nvPicPr>
          <p:cNvPr id="5124" name="Picture 6"/>
          <p:cNvPicPr>
            <a:picLocks noChangeAspect="1" noChangeArrowheads="1"/>
          </p:cNvPicPr>
          <p:nvPr/>
        </p:nvPicPr>
        <p:blipFill>
          <a:blip r:embed="rId2" cstate="print"/>
          <a:srcRect/>
          <a:stretch>
            <a:fillRect/>
          </a:stretch>
        </p:blipFill>
        <p:spPr bwMode="auto">
          <a:xfrm>
            <a:off x="609600" y="1490663"/>
            <a:ext cx="1023938" cy="1023937"/>
          </a:xfrm>
          <a:prstGeom prst="rect">
            <a:avLst/>
          </a:prstGeom>
          <a:noFill/>
          <a:ln w="9525" algn="ctr">
            <a:noFill/>
            <a:miter lim="800000"/>
            <a:headEnd/>
            <a:tailEnd/>
          </a:ln>
        </p:spPr>
      </p:pic>
      <p:sp>
        <p:nvSpPr>
          <p:cNvPr id="5125" name="Text Box 7"/>
          <p:cNvSpPr txBox="1">
            <a:spLocks noChangeArrowheads="1"/>
          </p:cNvSpPr>
          <p:nvPr/>
        </p:nvSpPr>
        <p:spPr bwMode="auto">
          <a:xfrm>
            <a:off x="1676400" y="2027238"/>
            <a:ext cx="1600200" cy="336550"/>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Questions</a:t>
            </a:r>
          </a:p>
        </p:txBody>
      </p:sp>
      <p:sp>
        <p:nvSpPr>
          <p:cNvPr id="5126" name="Text Box 8"/>
          <p:cNvSpPr txBox="1">
            <a:spLocks noChangeArrowheads="1"/>
          </p:cNvSpPr>
          <p:nvPr/>
        </p:nvSpPr>
        <p:spPr bwMode="auto">
          <a:xfrm>
            <a:off x="7424738" y="5410200"/>
            <a:ext cx="1295400" cy="336550"/>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Contacts</a:t>
            </a:r>
          </a:p>
        </p:txBody>
      </p:sp>
      <p:pic>
        <p:nvPicPr>
          <p:cNvPr id="5127" name="Picture 9"/>
          <p:cNvPicPr>
            <a:picLocks noChangeAspect="1" noChangeArrowheads="1"/>
          </p:cNvPicPr>
          <p:nvPr/>
        </p:nvPicPr>
        <p:blipFill>
          <a:blip r:embed="rId3" cstate="print"/>
          <a:srcRect/>
          <a:stretch>
            <a:fillRect/>
          </a:stretch>
        </p:blipFill>
        <p:spPr bwMode="auto">
          <a:xfrm>
            <a:off x="6400800" y="3124200"/>
            <a:ext cx="1143000" cy="1143000"/>
          </a:xfrm>
          <a:prstGeom prst="rect">
            <a:avLst/>
          </a:prstGeom>
          <a:noFill/>
          <a:ln w="9525" algn="ctr">
            <a:noFill/>
            <a:miter lim="800000"/>
            <a:headEnd/>
            <a:tailEnd/>
          </a:ln>
        </p:spPr>
      </p:pic>
      <p:sp>
        <p:nvSpPr>
          <p:cNvPr id="5128" name="Text Box 10"/>
          <p:cNvSpPr txBox="1">
            <a:spLocks noChangeArrowheads="1"/>
          </p:cNvSpPr>
          <p:nvPr/>
        </p:nvSpPr>
        <p:spPr bwMode="auto">
          <a:xfrm>
            <a:off x="7434263" y="3810000"/>
            <a:ext cx="1219200" cy="336550"/>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Reference</a:t>
            </a:r>
          </a:p>
        </p:txBody>
      </p:sp>
      <p:sp>
        <p:nvSpPr>
          <p:cNvPr id="5129" name="Text Box 12"/>
          <p:cNvSpPr txBox="1">
            <a:spLocks noChangeArrowheads="1"/>
          </p:cNvSpPr>
          <p:nvPr/>
        </p:nvSpPr>
        <p:spPr bwMode="auto">
          <a:xfrm>
            <a:off x="1566863" y="5478463"/>
            <a:ext cx="1698625" cy="336550"/>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Demonstration</a:t>
            </a:r>
          </a:p>
        </p:txBody>
      </p:sp>
      <p:pic>
        <p:nvPicPr>
          <p:cNvPr id="5130" name="Picture 13"/>
          <p:cNvPicPr>
            <a:picLocks noChangeAspect="1" noChangeArrowheads="1"/>
          </p:cNvPicPr>
          <p:nvPr/>
        </p:nvPicPr>
        <p:blipFill>
          <a:blip r:embed="rId4" cstate="print"/>
          <a:srcRect/>
          <a:stretch>
            <a:fillRect/>
          </a:stretch>
        </p:blipFill>
        <p:spPr bwMode="auto">
          <a:xfrm>
            <a:off x="3560763" y="1447800"/>
            <a:ext cx="968375" cy="987425"/>
          </a:xfrm>
          <a:prstGeom prst="rect">
            <a:avLst/>
          </a:prstGeom>
          <a:noFill/>
          <a:ln w="9525" algn="ctr">
            <a:noFill/>
            <a:miter lim="800000"/>
            <a:headEnd/>
            <a:tailEnd/>
          </a:ln>
        </p:spPr>
      </p:pic>
      <p:sp>
        <p:nvSpPr>
          <p:cNvPr id="5131"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Hands on Exercise</a:t>
            </a:r>
          </a:p>
        </p:txBody>
      </p:sp>
      <p:sp>
        <p:nvSpPr>
          <p:cNvPr id="5132" name="Text Box 16"/>
          <p:cNvSpPr txBox="1">
            <a:spLocks noChangeArrowheads="1"/>
          </p:cNvSpPr>
          <p:nvPr/>
        </p:nvSpPr>
        <p:spPr bwMode="auto">
          <a:xfrm>
            <a:off x="1589088" y="3671888"/>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Coding Standards</a:t>
            </a:r>
          </a:p>
        </p:txBody>
      </p:sp>
      <p:pic>
        <p:nvPicPr>
          <p:cNvPr id="5133" name="Picture 17"/>
          <p:cNvPicPr>
            <a:picLocks noChangeAspect="1" noChangeArrowheads="1"/>
          </p:cNvPicPr>
          <p:nvPr/>
        </p:nvPicPr>
        <p:blipFill>
          <a:blip r:embed="rId5" cstate="print"/>
          <a:srcRect/>
          <a:stretch>
            <a:fillRect/>
          </a:stretch>
        </p:blipFill>
        <p:spPr bwMode="auto">
          <a:xfrm>
            <a:off x="682625" y="3200400"/>
            <a:ext cx="841375" cy="1111250"/>
          </a:xfrm>
          <a:prstGeom prst="rect">
            <a:avLst/>
          </a:prstGeom>
          <a:noFill/>
          <a:ln w="9525" algn="ctr">
            <a:noFill/>
            <a:miter lim="800000"/>
            <a:headEnd/>
            <a:tailEnd/>
          </a:ln>
        </p:spPr>
      </p:pic>
      <p:sp>
        <p:nvSpPr>
          <p:cNvPr id="5134" name="Text Box 18"/>
          <p:cNvSpPr txBox="1">
            <a:spLocks noChangeArrowheads="1"/>
          </p:cNvSpPr>
          <p:nvPr/>
        </p:nvSpPr>
        <p:spPr bwMode="auto">
          <a:xfrm>
            <a:off x="4581525" y="3714750"/>
            <a:ext cx="1447800" cy="517525"/>
          </a:xfrm>
          <a:prstGeom prst="rect">
            <a:avLst/>
          </a:prstGeom>
          <a:noFill/>
          <a:ln w="9525" algn="ctr">
            <a:noFill/>
            <a:miter lim="800000"/>
            <a:headEnd/>
            <a:tailEnd/>
          </a:ln>
        </p:spPr>
        <p:txBody>
          <a:bodyPr>
            <a:spAutoFit/>
          </a:bodyPr>
          <a:lstStyle/>
          <a:p>
            <a:pPr algn="l" eaLnBrk="0" hangingPunct="0">
              <a:spcBef>
                <a:spcPct val="50000"/>
              </a:spcBef>
            </a:pPr>
            <a:r>
              <a:rPr lang="en-US" sz="1400" dirty="0">
                <a:latin typeface="Cambria" pitchFamily="18" charset="0"/>
              </a:rPr>
              <a:t>Test Your Understanding</a:t>
            </a:r>
          </a:p>
        </p:txBody>
      </p:sp>
      <p:sp>
        <p:nvSpPr>
          <p:cNvPr id="5135"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Tools</a:t>
            </a:r>
          </a:p>
        </p:txBody>
      </p:sp>
      <p:pic>
        <p:nvPicPr>
          <p:cNvPr id="5136" name="Picture 20"/>
          <p:cNvPicPr>
            <a:picLocks noChangeAspect="1" noChangeArrowheads="1"/>
          </p:cNvPicPr>
          <p:nvPr/>
        </p:nvPicPr>
        <p:blipFill>
          <a:blip r:embed="rId6" cstate="print"/>
          <a:srcRect/>
          <a:stretch>
            <a:fillRect/>
          </a:stretch>
        </p:blipFill>
        <p:spPr bwMode="auto">
          <a:xfrm>
            <a:off x="3581400" y="4816475"/>
            <a:ext cx="963613" cy="1066800"/>
          </a:xfrm>
          <a:prstGeom prst="rect">
            <a:avLst/>
          </a:prstGeom>
          <a:noFill/>
          <a:ln w="9525" algn="ctr">
            <a:noFill/>
            <a:miter lim="800000"/>
            <a:headEnd/>
            <a:tailEnd/>
          </a:ln>
        </p:spPr>
      </p:pic>
      <p:sp>
        <p:nvSpPr>
          <p:cNvPr id="5137" name="Text Box 21"/>
          <p:cNvSpPr txBox="1">
            <a:spLocks noChangeArrowheads="1"/>
          </p:cNvSpPr>
          <p:nvPr/>
        </p:nvSpPr>
        <p:spPr bwMode="auto">
          <a:xfrm>
            <a:off x="4572000" y="5286375"/>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dirty="0">
                <a:latin typeface="Cambria" pitchFamily="18" charset="0"/>
              </a:rPr>
              <a:t>A Welcome Break</a:t>
            </a:r>
          </a:p>
        </p:txBody>
      </p:sp>
      <p:pic>
        <p:nvPicPr>
          <p:cNvPr id="5138" name="Picture 27" descr="Contact"/>
          <p:cNvPicPr>
            <a:picLocks noChangeAspect="1" noChangeArrowheads="1"/>
          </p:cNvPicPr>
          <p:nvPr/>
        </p:nvPicPr>
        <p:blipFill>
          <a:blip r:embed="rId7" cstate="print"/>
          <a:srcRect/>
          <a:stretch>
            <a:fillRect/>
          </a:stretch>
        </p:blipFill>
        <p:spPr bwMode="auto">
          <a:xfrm>
            <a:off x="6477000" y="4873625"/>
            <a:ext cx="923925" cy="917575"/>
          </a:xfrm>
          <a:prstGeom prst="rect">
            <a:avLst/>
          </a:prstGeom>
          <a:noFill/>
          <a:ln w="9525">
            <a:noFill/>
            <a:miter lim="800000"/>
            <a:headEnd/>
            <a:tailEnd/>
          </a:ln>
        </p:spPr>
      </p:pic>
      <p:pic>
        <p:nvPicPr>
          <p:cNvPr id="5139" name="Picture 29"/>
          <p:cNvPicPr>
            <a:picLocks noChangeAspect="1" noChangeArrowheads="1"/>
          </p:cNvPicPr>
          <p:nvPr/>
        </p:nvPicPr>
        <p:blipFill>
          <a:blip r:embed="rId8" cstate="print"/>
          <a:srcRect/>
          <a:stretch>
            <a:fillRect/>
          </a:stretch>
        </p:blipFill>
        <p:spPr bwMode="auto">
          <a:xfrm>
            <a:off x="3581400" y="3200400"/>
            <a:ext cx="1004888" cy="1055688"/>
          </a:xfrm>
          <a:prstGeom prst="rect">
            <a:avLst/>
          </a:prstGeom>
          <a:noFill/>
          <a:ln w="9525" algn="ctr">
            <a:noFill/>
            <a:miter lim="800000"/>
            <a:headEnd/>
            <a:tailEnd/>
          </a:ln>
        </p:spPr>
      </p:pic>
      <p:pic>
        <p:nvPicPr>
          <p:cNvPr id="5140" name="Picture 31"/>
          <p:cNvPicPr>
            <a:picLocks noChangeAspect="1" noChangeArrowheads="1"/>
          </p:cNvPicPr>
          <p:nvPr/>
        </p:nvPicPr>
        <p:blipFill>
          <a:blip r:embed="rId9" cstate="print"/>
          <a:srcRect/>
          <a:stretch>
            <a:fillRect/>
          </a:stretch>
        </p:blipFill>
        <p:spPr bwMode="auto">
          <a:xfrm>
            <a:off x="609600" y="5105400"/>
            <a:ext cx="996950" cy="885825"/>
          </a:xfrm>
          <a:prstGeom prst="rect">
            <a:avLst/>
          </a:prstGeom>
          <a:noFill/>
          <a:ln w="9525" algn="ctr">
            <a:noFill/>
            <a:miter lim="800000"/>
            <a:headEnd/>
            <a:tailEnd/>
          </a:ln>
        </p:spPr>
      </p:pic>
      <p:pic>
        <p:nvPicPr>
          <p:cNvPr id="5141" name="Picture 32"/>
          <p:cNvPicPr>
            <a:picLocks noChangeAspect="1" noChangeArrowheads="1"/>
          </p:cNvPicPr>
          <p:nvPr/>
        </p:nvPicPr>
        <p:blipFill>
          <a:blip r:embed="rId10" cstate="print"/>
          <a:srcRect/>
          <a:stretch>
            <a:fillRect/>
          </a:stretch>
        </p:blipFill>
        <p:spPr bwMode="auto">
          <a:xfrm>
            <a:off x="6334125" y="1577975"/>
            <a:ext cx="1133475" cy="1050925"/>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Content Placeholder 2"/>
          <p:cNvSpPr>
            <a:spLocks noGrp="1"/>
          </p:cNvSpPr>
          <p:nvPr>
            <p:ph idx="1"/>
          </p:nvPr>
        </p:nvSpPr>
        <p:spPr/>
        <p:txBody>
          <a:bodyPr/>
          <a:lstStyle/>
          <a:p>
            <a:r>
              <a:rPr lang="en-US" sz="2200" dirty="0" smtClean="0"/>
              <a:t>Use schema names when referencing database objects in the database so that it need not search in multiple schemas.</a:t>
            </a:r>
          </a:p>
          <a:p>
            <a:r>
              <a:rPr lang="en-US" sz="2200" dirty="0"/>
              <a:t>Use explicit transactions by using BEGIN/END TRANSACTION and keep transactions as short as possible. Longer transactions mean longer record locking and a greater potential for </a:t>
            </a:r>
            <a:r>
              <a:rPr lang="en-US" sz="2200" dirty="0" smtClean="0"/>
              <a:t>deadlocking</a:t>
            </a:r>
          </a:p>
          <a:p>
            <a:r>
              <a:rPr lang="en-US" sz="2200" dirty="0"/>
              <a:t>Use the Transact-SQL TRY…CATCH feature for error handling inside a </a:t>
            </a:r>
            <a:r>
              <a:rPr lang="en-US" sz="2200" dirty="0" smtClean="0"/>
              <a:t>procedure. It </a:t>
            </a:r>
            <a:r>
              <a:rPr lang="en-US" sz="2200" dirty="0"/>
              <a:t>makes error reporting more accurate with significantly less programming.</a:t>
            </a:r>
            <a:endParaRPr lang="en-US" sz="2200" dirty="0" smtClean="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30</a:t>
            </a:fld>
            <a:endParaRPr lang="en-US" dirty="0"/>
          </a:p>
        </p:txBody>
      </p:sp>
    </p:spTree>
    <p:extLst>
      <p:ext uri="{BB962C8B-B14F-4D97-AF65-F5344CB8AC3E}">
        <p14:creationId xmlns:p14="http://schemas.microsoft.com/office/powerpoint/2010/main" xmlns="" val="37869698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and restrictions</a:t>
            </a:r>
            <a:endParaRPr lang="en-US" dirty="0"/>
          </a:p>
        </p:txBody>
      </p:sp>
      <p:sp>
        <p:nvSpPr>
          <p:cNvPr id="3" name="Content Placeholder 2"/>
          <p:cNvSpPr>
            <a:spLocks noGrp="1"/>
          </p:cNvSpPr>
          <p:nvPr>
            <p:ph idx="1"/>
          </p:nvPr>
        </p:nvSpPr>
        <p:spPr/>
        <p:txBody>
          <a:bodyPr/>
          <a:lstStyle/>
          <a:p>
            <a:r>
              <a:rPr lang="en-US" dirty="0"/>
              <a:t>You cannot specify a function name as a parameter default value or as the value passed to a parameter when executing a procedure</a:t>
            </a:r>
            <a:r>
              <a:rPr lang="en-US" dirty="0" smtClean="0"/>
              <a:t>.</a:t>
            </a:r>
          </a:p>
          <a:p>
            <a:r>
              <a:rPr lang="en-US" dirty="0" smtClean="0"/>
              <a:t> </a:t>
            </a:r>
            <a:r>
              <a:rPr lang="en-US" dirty="0"/>
              <a:t>However, you can pass a function as a </a:t>
            </a:r>
            <a:r>
              <a:rPr lang="en-US" dirty="0" smtClean="0"/>
              <a:t>variable</a:t>
            </a:r>
          </a:p>
          <a:p>
            <a:pPr marL="457200" lvl="1" indent="0">
              <a:buNone/>
            </a:pPr>
            <a:r>
              <a:rPr lang="en-US" dirty="0"/>
              <a:t> </a:t>
            </a:r>
            <a:r>
              <a:rPr lang="en-US" dirty="0" smtClean="0"/>
              <a:t>  	 DECLARE </a:t>
            </a:r>
            <a:r>
              <a:rPr lang="en-US" dirty="0"/>
              <a:t>@CheckDate datetime = GETDATE(); </a:t>
            </a:r>
            <a:endParaRPr lang="en-US" dirty="0" smtClean="0"/>
          </a:p>
          <a:p>
            <a:pPr marL="457200" lvl="1" indent="0">
              <a:buNone/>
            </a:pPr>
            <a:r>
              <a:rPr lang="en-US" dirty="0"/>
              <a:t>	</a:t>
            </a:r>
            <a:r>
              <a:rPr lang="en-US" dirty="0" smtClean="0"/>
              <a:t>EXEC </a:t>
            </a:r>
            <a:r>
              <a:rPr lang="en-US" dirty="0"/>
              <a:t>dbo.uspGetWhereUsedProductID 819, @CheckDate; </a:t>
            </a:r>
            <a:endParaRPr lang="en-US" dirty="0" smtClean="0"/>
          </a:p>
          <a:p>
            <a:pPr marL="457200" lvl="1" indent="0">
              <a:buNone/>
            </a:pPr>
            <a:r>
              <a:rPr lang="en-US" dirty="0"/>
              <a:t>	</a:t>
            </a:r>
            <a:r>
              <a:rPr lang="en-US" dirty="0" smtClean="0"/>
              <a:t>GO </a:t>
            </a:r>
            <a:endParaRPr lang="en-US" dirty="0"/>
          </a:p>
          <a:p>
            <a:pPr lvl="1"/>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31</a:t>
            </a:fld>
            <a:endParaRPr lang="en-US" dirty="0"/>
          </a:p>
        </p:txBody>
      </p:sp>
    </p:spTree>
    <p:extLst>
      <p:ext uri="{BB962C8B-B14F-4D97-AF65-F5344CB8AC3E}">
        <p14:creationId xmlns:p14="http://schemas.microsoft.com/office/powerpoint/2010/main" xmlns="" val="25802308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When we run a stored procedure, Adaptive Server prepares an execution plan so that the procedure's execution is very fast. Stored procedures can: </a:t>
            </a:r>
          </a:p>
          <a:p>
            <a:pPr lvl="1"/>
            <a:r>
              <a:rPr lang="en-US" sz="2400" dirty="0">
                <a:latin typeface="Times New Roman" pitchFamily="18" charset="0"/>
                <a:cs typeface="Times New Roman" pitchFamily="18" charset="0"/>
              </a:rPr>
              <a:t>Take parameters  </a:t>
            </a:r>
          </a:p>
          <a:p>
            <a:pPr lvl="1"/>
            <a:r>
              <a:rPr lang="en-US" sz="2400" dirty="0">
                <a:latin typeface="Times New Roman" pitchFamily="18" charset="0"/>
                <a:cs typeface="Times New Roman" pitchFamily="18" charset="0"/>
              </a:rPr>
              <a:t>Call other procedures </a:t>
            </a:r>
          </a:p>
          <a:p>
            <a:pPr lvl="1"/>
            <a:r>
              <a:rPr lang="en-US" sz="2400" dirty="0">
                <a:latin typeface="Times New Roman" pitchFamily="18" charset="0"/>
                <a:cs typeface="Times New Roman" pitchFamily="18" charset="0"/>
              </a:rPr>
              <a:t>Return a status value to a calling procedure or batch to indicate success or failure and the reason for failure </a:t>
            </a:r>
          </a:p>
          <a:p>
            <a:pPr lvl="1"/>
            <a:r>
              <a:rPr lang="en-US" sz="2400" dirty="0">
                <a:latin typeface="Times New Roman" pitchFamily="18" charset="0"/>
                <a:cs typeface="Times New Roman" pitchFamily="18" charset="0"/>
              </a:rPr>
              <a:t>Return values of parameters to a calling procedure or batch </a:t>
            </a:r>
          </a:p>
          <a:p>
            <a:pPr lvl="1"/>
            <a:r>
              <a:rPr lang="en-US" sz="2400" dirty="0">
                <a:latin typeface="Times New Roman" pitchFamily="18" charset="0"/>
                <a:cs typeface="Times New Roman" pitchFamily="18" charset="0"/>
              </a:rPr>
              <a:t>Be executed on remote Adaptive Servers </a:t>
            </a:r>
          </a:p>
          <a:p>
            <a:endParaRPr lang="en-US" sz="2400" dirty="0"/>
          </a:p>
        </p:txBody>
      </p:sp>
    </p:spTree>
    <p:extLst>
      <p:ext uri="{BB962C8B-B14F-4D97-AF65-F5344CB8AC3E}">
        <p14:creationId xmlns:p14="http://schemas.microsoft.com/office/powerpoint/2010/main" xmlns="" val="35152507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p>
            <a:fld id="{C7935480-8D21-4AF7-8706-419CCB8B8FF3}" type="slidenum">
              <a:rPr lang="en-US" smtClean="0"/>
              <a:pPr/>
              <a:t>33</a:t>
            </a:fld>
            <a:endParaRPr lang="en-US" dirty="0" smtClean="0"/>
          </a:p>
        </p:txBody>
      </p:sp>
      <p:sp>
        <p:nvSpPr>
          <p:cNvPr id="14339" name="Rectangle 2"/>
          <p:cNvSpPr>
            <a:spLocks noGrp="1" noChangeArrowheads="1"/>
          </p:cNvSpPr>
          <p:nvPr>
            <p:ph type="title"/>
          </p:nvPr>
        </p:nvSpPr>
        <p:spPr/>
        <p:txBody>
          <a:bodyPr/>
          <a:lstStyle/>
          <a:p>
            <a:pPr eaLnBrk="1" hangingPunct="1"/>
            <a:r>
              <a:rPr lang="en-US" sz="3600" dirty="0" smtClean="0"/>
              <a:t>Test Your Understanding</a:t>
            </a:r>
          </a:p>
        </p:txBody>
      </p:sp>
      <p:sp>
        <p:nvSpPr>
          <p:cNvPr id="14340" name="Rectangle 3"/>
          <p:cNvSpPr>
            <a:spLocks noGrp="1" noChangeArrowheads="1"/>
          </p:cNvSpPr>
          <p:nvPr>
            <p:ph type="body" idx="1"/>
          </p:nvPr>
        </p:nvSpPr>
        <p:spPr/>
        <p:txBody>
          <a:bodyPr/>
          <a:lstStyle/>
          <a:p>
            <a:pPr eaLnBrk="1" hangingPunct="1"/>
            <a:r>
              <a:rPr lang="en-US" dirty="0" smtClean="0"/>
              <a:t>What are stored procedures?</a:t>
            </a:r>
          </a:p>
          <a:p>
            <a:pPr eaLnBrk="1" hangingPunct="1"/>
            <a:r>
              <a:rPr lang="en-US" dirty="0" smtClean="0"/>
              <a:t>What are the types of functions?</a:t>
            </a:r>
          </a:p>
          <a:p>
            <a:pPr marL="0" indent="0" eaLnBrk="1" hangingPunct="1">
              <a:buNone/>
            </a:pPr>
            <a:endParaRPr lang="en-US" dirty="0" smtClean="0"/>
          </a:p>
        </p:txBody>
      </p:sp>
      <p:pic>
        <p:nvPicPr>
          <p:cNvPr id="14341" name="Picture 8"/>
          <p:cNvPicPr>
            <a:picLocks noChangeAspect="1" noChangeArrowheads="1"/>
          </p:cNvPicPr>
          <p:nvPr/>
        </p:nvPicPr>
        <p:blipFill>
          <a:blip r:embed="rId2" cstate="print"/>
          <a:srcRect/>
          <a:stretch>
            <a:fillRect/>
          </a:stretch>
        </p:blipFill>
        <p:spPr bwMode="auto">
          <a:xfrm>
            <a:off x="8201025" y="0"/>
            <a:ext cx="942975" cy="990600"/>
          </a:xfrm>
          <a:prstGeom prst="rect">
            <a:avLst/>
          </a:prstGeom>
          <a:noFill/>
          <a:ln w="9525" algn="ctr">
            <a:noFill/>
            <a:miter lim="800000"/>
            <a:headEnd/>
            <a:tailEnd/>
          </a:ln>
        </p:spPr>
      </p:pic>
    </p:spTree>
    <p:extLst>
      <p:ext uri="{BB962C8B-B14F-4D97-AF65-F5344CB8AC3E}">
        <p14:creationId xmlns:p14="http://schemas.microsoft.com/office/powerpoint/2010/main" xmlns="" val="37144883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SQL Server 2008 allows creation of scalar and table values functions.</a:t>
            </a:r>
          </a:p>
          <a:p>
            <a:r>
              <a:rPr lang="en-US" dirty="0" smtClean="0"/>
              <a:t>Functions should end with  RETURN statement.</a:t>
            </a:r>
          </a:p>
          <a:p>
            <a:r>
              <a:rPr lang="en-US" dirty="0" smtClean="0"/>
              <a:t>Functions cannot alter the state of the database or SQL Server instance.</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4FCED92C-D024-4A30-90BA-A528B7CA74B8}" type="slidenum">
              <a:rPr lang="en-US" smtClean="0"/>
              <a:pPr>
                <a:defRPr/>
              </a:pPr>
              <a:t>34</a:t>
            </a:fld>
            <a:endParaRPr lang="en-US" dirty="0"/>
          </a:p>
        </p:txBody>
      </p:sp>
    </p:spTree>
    <p:extLst>
      <p:ext uri="{BB962C8B-B14F-4D97-AF65-F5344CB8AC3E}">
        <p14:creationId xmlns:p14="http://schemas.microsoft.com/office/powerpoint/2010/main" xmlns="" val="7540284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ctrTitle"/>
          </p:nvPr>
        </p:nvSpPr>
        <p:spPr/>
        <p:txBody>
          <a:bodyPr/>
          <a:lstStyle/>
          <a:p>
            <a:pPr eaLnBrk="1" hangingPunct="1"/>
            <a:r>
              <a:rPr lang="en-US" sz="3200" dirty="0" smtClean="0">
                <a:latin typeface="Trebuchet MS" pitchFamily="34" charset="0"/>
              </a:rPr>
              <a:t>You have successfully completed </a:t>
            </a:r>
            <a:br>
              <a:rPr lang="en-US" sz="3200" dirty="0" smtClean="0">
                <a:latin typeface="Trebuchet MS" pitchFamily="34" charset="0"/>
              </a:rPr>
            </a:br>
            <a:r>
              <a:rPr lang="en-US" sz="3200" dirty="0" smtClean="0">
                <a:latin typeface="Trebuchet MS" pitchFamily="34" charset="0"/>
              </a:rPr>
              <a:t>SQL Server 2008 Stored Procedures</a:t>
            </a:r>
          </a:p>
        </p:txBody>
      </p:sp>
      <p:pic>
        <p:nvPicPr>
          <p:cNvPr id="17412" name="Picture 7" descr="MrSmarty_Mascot_L"/>
          <p:cNvPicPr>
            <a:picLocks noChangeAspect="1" noChangeArrowheads="1"/>
          </p:cNvPicPr>
          <p:nvPr/>
        </p:nvPicPr>
        <p:blipFill>
          <a:blip r:embed="rId2" cstate="print"/>
          <a:srcRect/>
          <a:stretch>
            <a:fillRect/>
          </a:stretch>
        </p:blipFill>
        <p:spPr bwMode="auto">
          <a:xfrm>
            <a:off x="7505700" y="917575"/>
            <a:ext cx="1371600" cy="1444625"/>
          </a:xfrm>
          <a:prstGeom prst="rect">
            <a:avLst/>
          </a:prstGeom>
          <a:noFill/>
          <a:ln w="9525">
            <a:solidFill>
              <a:srgbClr val="3366FF"/>
            </a:solid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a:t>
            </a:r>
            <a:endParaRPr lang="en-US" dirty="0"/>
          </a:p>
        </p:txBody>
      </p:sp>
      <p:sp>
        <p:nvSpPr>
          <p:cNvPr id="3" name="Content Placeholder 2"/>
          <p:cNvSpPr>
            <a:spLocks noGrp="1"/>
          </p:cNvSpPr>
          <p:nvPr>
            <p:ph idx="1"/>
          </p:nvPr>
        </p:nvSpPr>
        <p:spPr/>
        <p:txBody>
          <a:bodyPr/>
          <a:lstStyle/>
          <a:p>
            <a:r>
              <a:rPr lang="en-US" dirty="0" smtClean="0"/>
              <a:t>Definition</a:t>
            </a:r>
          </a:p>
          <a:p>
            <a:r>
              <a:rPr lang="en-US" dirty="0" smtClean="0"/>
              <a:t>System Stored Procedures</a:t>
            </a:r>
          </a:p>
          <a:p>
            <a:r>
              <a:rPr lang="en-US" dirty="0" smtClean="0"/>
              <a:t>User Defined Procedures</a:t>
            </a:r>
          </a:p>
          <a:p>
            <a:r>
              <a:rPr lang="en-US" dirty="0" smtClean="0"/>
              <a:t>Creating Procedure</a:t>
            </a:r>
          </a:p>
          <a:p>
            <a:r>
              <a:rPr lang="en-US" dirty="0" smtClean="0"/>
              <a:t>Variables and Parameters</a:t>
            </a:r>
          </a:p>
          <a:p>
            <a:r>
              <a:rPr lang="en-US" dirty="0" smtClean="0"/>
              <a:t>Executing Procedure</a:t>
            </a:r>
          </a:p>
          <a:p>
            <a:r>
              <a:rPr lang="en-US" dirty="0" smtClean="0"/>
              <a:t>Why do we use?</a:t>
            </a:r>
          </a:p>
          <a:p>
            <a:r>
              <a:rPr lang="en-US" dirty="0" smtClean="0"/>
              <a:t>After compilation.</a:t>
            </a:r>
          </a:p>
          <a:p>
            <a:r>
              <a:rPr lang="en-US" dirty="0" smtClean="0"/>
              <a:t>Best practices.</a:t>
            </a:r>
          </a:p>
          <a:p>
            <a:r>
              <a:rPr lang="en-US" dirty="0" smtClean="0"/>
              <a:t>Limitations and restrictions</a:t>
            </a:r>
            <a:endParaRPr lang="en-US" dirty="0"/>
          </a:p>
        </p:txBody>
      </p:sp>
    </p:spTree>
    <p:extLst>
      <p:ext uri="{BB962C8B-B14F-4D97-AF65-F5344CB8AC3E}">
        <p14:creationId xmlns:p14="http://schemas.microsoft.com/office/powerpoint/2010/main" xmlns="" val="25665181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dirty="0" smtClean="0"/>
              <a:t>Definition</a:t>
            </a:r>
          </a:p>
        </p:txBody>
      </p:sp>
      <p:sp>
        <p:nvSpPr>
          <p:cNvPr id="3" name="Content Placeholder 2"/>
          <p:cNvSpPr>
            <a:spLocks noGrp="1"/>
          </p:cNvSpPr>
          <p:nvPr>
            <p:ph idx="1"/>
          </p:nvPr>
        </p:nvSpPr>
        <p:spPr/>
        <p:txBody>
          <a:bodyPr rtlCol="0">
            <a:normAutofit/>
          </a:bodyPr>
          <a:lstStyle/>
          <a:p>
            <a:pPr fontAlgn="auto">
              <a:spcAft>
                <a:spcPts val="0"/>
              </a:spcAft>
              <a:defRPr/>
            </a:pPr>
            <a:r>
              <a:rPr lang="en-US" dirty="0" smtClean="0">
                <a:latin typeface="Times New Roman" pitchFamily="18" charset="0"/>
                <a:cs typeface="Times New Roman" pitchFamily="18" charset="0"/>
              </a:rPr>
              <a:t>Stored procedures allow us to make changes to the database structure and manage performance without needing to rewrite applications.</a:t>
            </a:r>
          </a:p>
          <a:p>
            <a:pPr fontAlgn="auto">
              <a:spcAft>
                <a:spcPts val="0"/>
              </a:spcAft>
              <a:defRPr/>
            </a:pPr>
            <a:r>
              <a:rPr lang="en-US" dirty="0" smtClean="0">
                <a:latin typeface="Times New Roman" pitchFamily="18" charset="0"/>
                <a:cs typeface="Times New Roman" pitchFamily="18" charset="0"/>
              </a:rPr>
              <a:t>A stored procedure is one or more statements that has been given a name and stored within the database.</a:t>
            </a:r>
          </a:p>
          <a:p>
            <a:pPr fontAlgn="auto">
              <a:spcAft>
                <a:spcPts val="0"/>
              </a:spcAft>
              <a:defRPr/>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16348827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Stored Procedures</a:t>
            </a:r>
            <a:endParaRPr lang="en-US" dirty="0"/>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SQL Server includes a large number of system stored procedures to assist in database administration tasks</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Many of the tasks </a:t>
            </a:r>
            <a:r>
              <a:rPr lang="en-US" sz="2400" dirty="0" smtClean="0">
                <a:latin typeface="Times New Roman" pitchFamily="18" charset="0"/>
                <a:cs typeface="Times New Roman" pitchFamily="18" charset="0"/>
              </a:rPr>
              <a:t>that one can </a:t>
            </a:r>
            <a:r>
              <a:rPr lang="en-US" sz="2400" dirty="0">
                <a:latin typeface="Times New Roman" pitchFamily="18" charset="0"/>
                <a:cs typeface="Times New Roman" pitchFamily="18" charset="0"/>
              </a:rPr>
              <a:t>perform via SQL Server Management Studio can be done via a system stored </a:t>
            </a:r>
            <a:r>
              <a:rPr lang="en-US" sz="2400" dirty="0" smtClean="0">
                <a:latin typeface="Times New Roman" pitchFamily="18" charset="0"/>
                <a:cs typeface="Times New Roman" pitchFamily="18" charset="0"/>
              </a:rPr>
              <a:t>procedure</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which includes</a:t>
            </a:r>
          </a:p>
          <a:p>
            <a:pPr lvl="1"/>
            <a:r>
              <a:rPr lang="en-US" sz="2400" dirty="0" smtClean="0">
                <a:latin typeface="Times New Roman" pitchFamily="18" charset="0"/>
                <a:cs typeface="Times New Roman" pitchFamily="18" charset="0"/>
              </a:rPr>
              <a:t>configure </a:t>
            </a:r>
            <a:r>
              <a:rPr lang="en-US" sz="2400" dirty="0">
                <a:latin typeface="Times New Roman" pitchFamily="18" charset="0"/>
                <a:cs typeface="Times New Roman" pitchFamily="18" charset="0"/>
              </a:rPr>
              <a:t>security accounts</a:t>
            </a:r>
          </a:p>
          <a:p>
            <a:pPr lvl="1"/>
            <a:r>
              <a:rPr lang="en-US" sz="2400" dirty="0">
                <a:latin typeface="Times New Roman" pitchFamily="18" charset="0"/>
                <a:cs typeface="Times New Roman" pitchFamily="18" charset="0"/>
              </a:rPr>
              <a:t>set up linked servers</a:t>
            </a:r>
          </a:p>
          <a:p>
            <a:pPr lvl="1"/>
            <a:r>
              <a:rPr lang="en-US" sz="2400" dirty="0">
                <a:latin typeface="Times New Roman" pitchFamily="18" charset="0"/>
                <a:cs typeface="Times New Roman" pitchFamily="18" charset="0"/>
              </a:rPr>
              <a:t>create a database maintenance plan</a:t>
            </a:r>
          </a:p>
          <a:p>
            <a:pPr lvl="1"/>
            <a:r>
              <a:rPr lang="en-US" sz="2400" dirty="0">
                <a:latin typeface="Times New Roman" pitchFamily="18" charset="0"/>
                <a:cs typeface="Times New Roman" pitchFamily="18" charset="0"/>
              </a:rPr>
              <a:t>create full text search catalogs</a:t>
            </a:r>
          </a:p>
          <a:p>
            <a:pPr lvl="1"/>
            <a:r>
              <a:rPr lang="en-US" sz="2400" dirty="0">
                <a:latin typeface="Times New Roman" pitchFamily="18" charset="0"/>
                <a:cs typeface="Times New Roman" pitchFamily="18" charset="0"/>
              </a:rPr>
              <a:t>configure </a:t>
            </a:r>
            <a:r>
              <a:rPr lang="en-US" sz="2400" dirty="0" smtClean="0">
                <a:latin typeface="Times New Roman" pitchFamily="18" charset="0"/>
                <a:cs typeface="Times New Roman" pitchFamily="18" charset="0"/>
              </a:rPr>
              <a:t>replication</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28587353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sz="2400" dirty="0">
                <a:latin typeface="Times New Roman" pitchFamily="18" charset="0"/>
                <a:cs typeface="Times New Roman" pitchFamily="18" charset="0"/>
              </a:rPr>
              <a:t>System stored procedures are prefixed by sp_</a:t>
            </a:r>
          </a:p>
          <a:p>
            <a:r>
              <a:rPr lang="en-US" sz="2400" dirty="0">
                <a:latin typeface="Times New Roman" pitchFamily="18" charset="0"/>
                <a:cs typeface="Times New Roman" pitchFamily="18" charset="0"/>
              </a:rPr>
              <a:t>Creating a stored procedure prefixed with sp_ and placing it in the master database will make it available to any database without the need to prefix the stored procedure with the name of the database. </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3039371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a:t>
            </a:r>
            <a:r>
              <a:rPr lang="en-US" b="1" dirty="0" smtClean="0"/>
              <a:t> </a:t>
            </a:r>
            <a:r>
              <a:rPr lang="en-US" dirty="0" smtClean="0"/>
              <a:t>Stored</a:t>
            </a:r>
            <a:r>
              <a:rPr lang="en-US" b="1" dirty="0" smtClean="0"/>
              <a:t> </a:t>
            </a:r>
            <a:r>
              <a:rPr lang="en-US" dirty="0" smtClean="0"/>
              <a:t>Procedures</a:t>
            </a:r>
            <a:endParaRPr lang="en-US" dirty="0"/>
          </a:p>
        </p:txBody>
      </p:sp>
      <p:sp>
        <p:nvSpPr>
          <p:cNvPr id="3" name="Content Placeholder 2"/>
          <p:cNvSpPr>
            <a:spLocks noGrp="1"/>
          </p:cNvSpPr>
          <p:nvPr>
            <p:ph idx="1"/>
          </p:nvPr>
        </p:nvSpPr>
        <p:spPr/>
        <p:txBody>
          <a:bodyPr/>
          <a:lstStyle/>
          <a:p>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user stored procedure is any program that is stored and compiled within SQL Server (but not in the master database</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User </a:t>
            </a:r>
            <a:r>
              <a:rPr lang="en-US" sz="2400" dirty="0">
                <a:latin typeface="Times New Roman" pitchFamily="18" charset="0"/>
                <a:cs typeface="Times New Roman" pitchFamily="18" charset="0"/>
              </a:rPr>
              <a:t>stored procedures can be categorized into three distinct types: </a:t>
            </a:r>
          </a:p>
          <a:p>
            <a:pPr lvl="1"/>
            <a:r>
              <a:rPr lang="en-US" sz="2400" dirty="0">
                <a:latin typeface="Times New Roman" pitchFamily="18" charset="0"/>
                <a:cs typeface="Times New Roman" pitchFamily="18" charset="0"/>
              </a:rPr>
              <a:t>User stored procedures  </a:t>
            </a:r>
          </a:p>
          <a:p>
            <a:pPr lvl="1"/>
            <a:r>
              <a:rPr lang="en-US" sz="2400" dirty="0">
                <a:latin typeface="Times New Roman" pitchFamily="18" charset="0"/>
                <a:cs typeface="Times New Roman" pitchFamily="18" charset="0"/>
              </a:rPr>
              <a:t>Triggers, and </a:t>
            </a:r>
          </a:p>
          <a:p>
            <a:pPr lvl="1"/>
            <a:r>
              <a:rPr lang="en-US" sz="2400" dirty="0">
                <a:latin typeface="Times New Roman" pitchFamily="18" charset="0"/>
                <a:cs typeface="Times New Roman" pitchFamily="18" charset="0"/>
              </a:rPr>
              <a:t>User defined functions </a:t>
            </a: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7797687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Procedure</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884362" y="1447800"/>
            <a:ext cx="6600825" cy="4800600"/>
          </a:xfrm>
        </p:spPr>
      </p:pic>
    </p:spTree>
    <p:extLst>
      <p:ext uri="{BB962C8B-B14F-4D97-AF65-F5344CB8AC3E}">
        <p14:creationId xmlns:p14="http://schemas.microsoft.com/office/powerpoint/2010/main" xmlns="" val="1102169770"/>
      </p:ext>
    </p:extLst>
  </p:cSld>
  <p:clrMapOvr>
    <a:masterClrMapping/>
  </p:clrMapOvr>
  <p:timing>
    <p:tnLst>
      <p:par>
        <p:cTn id="1" dur="indefinite" restart="never" nodeType="tmRoot"/>
      </p:par>
    </p:tnLst>
  </p:timing>
</p:sld>
</file>

<file path=ppt/theme/theme1.xml><?xml version="1.0" encoding="utf-8"?>
<a:theme xmlns:a="http://schemas.openxmlformats.org/drawingml/2006/main" name="CA - Presentation Template">
  <a:themeElements>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fontScheme name="CA - Presentation Template">
      <a:majorFont>
        <a:latin typeface="Monotype Corsiva"/>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clrMap bg1="lt1" tx1="dk1" bg2="lt2" tx2="dk2" accent1="accent1" accent2="accent2" accent3="accent3" accent4="accent4" accent5="accent5" accent6="accent6" hlink="hlink" folHlink="folHlink"/>
    </a:extraClrScheme>
    <a:extraClrScheme>
      <a:clrScheme name="CA - Presentation Template 2">
        <a:dk1>
          <a:srgbClr val="0E5D92"/>
        </a:dk1>
        <a:lt1>
          <a:srgbClr val="FFFFFF"/>
        </a:lt1>
        <a:dk2>
          <a:srgbClr val="137C9D"/>
        </a:dk2>
        <a:lt2>
          <a:srgbClr val="C0C0C0"/>
        </a:lt2>
        <a:accent1>
          <a:srgbClr val="35AACF"/>
        </a:accent1>
        <a:accent2>
          <a:srgbClr val="75CDB2"/>
        </a:accent2>
        <a:accent3>
          <a:srgbClr val="FFFFFF"/>
        </a:accent3>
        <a:accent4>
          <a:srgbClr val="0A4E7C"/>
        </a:accent4>
        <a:accent5>
          <a:srgbClr val="AED2E4"/>
        </a:accent5>
        <a:accent6>
          <a:srgbClr val="69BAA1"/>
        </a:accent6>
        <a:hlink>
          <a:srgbClr val="E8C86E"/>
        </a:hlink>
        <a:folHlink>
          <a:srgbClr val="1E68D6"/>
        </a:folHlink>
      </a:clrScheme>
      <a:clrMap bg1="lt1" tx1="dk1" bg2="lt2" tx2="dk2" accent1="accent1" accent2="accent2" accent3="accent3" accent4="accent4" accent5="accent5" accent6="accent6" hlink="hlink" folHlink="folHlink"/>
    </a:extraClrScheme>
    <a:extraClrScheme>
      <a:clrScheme name="CA - Presentation Template 3">
        <a:dk1>
          <a:srgbClr val="164D60"/>
        </a:dk1>
        <a:lt1>
          <a:srgbClr val="FFFFFF"/>
        </a:lt1>
        <a:dk2>
          <a:srgbClr val="2A8486"/>
        </a:dk2>
        <a:lt2>
          <a:srgbClr val="C0C0C0"/>
        </a:lt2>
        <a:accent1>
          <a:srgbClr val="48BC77"/>
        </a:accent1>
        <a:accent2>
          <a:srgbClr val="ECCA4C"/>
        </a:accent2>
        <a:accent3>
          <a:srgbClr val="FFFFFF"/>
        </a:accent3>
        <a:accent4>
          <a:srgbClr val="114051"/>
        </a:accent4>
        <a:accent5>
          <a:srgbClr val="B1DABD"/>
        </a:accent5>
        <a:accent6>
          <a:srgbClr val="D6B744"/>
        </a:accent6>
        <a:hlink>
          <a:srgbClr val="3191E9"/>
        </a:hlink>
        <a:folHlink>
          <a:srgbClr val="E3694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5853CA5FB43A041B01B8A49D56019A7" ma:contentTypeVersion="0" ma:contentTypeDescription="Create a new document." ma:contentTypeScope="" ma:versionID="c7f63ddf50ac6eadbfba414dc7ac3c1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3E4D5D-2D56-4309-82F7-F464123E27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3DEFE3-AD54-47C2-9D47-A1EC4A5FE25A}">
  <ds:schemaRefs>
    <ds:schemaRef ds:uri="http://schemas.openxmlformats.org/package/2006/metadata/core-properties"/>
    <ds:schemaRef ds:uri="http://purl.org/dc/terms/"/>
    <ds:schemaRef ds:uri="http://schemas.microsoft.com/office/2006/documentManagement/types"/>
    <ds:schemaRef ds:uri="http://purl.org/dc/dcmitype/"/>
    <ds:schemaRef ds:uri="http://schemas.microsoft.com/office/2006/metadata/properties"/>
    <ds:schemaRef ds:uri="http://purl.org/dc/elements/1.1/"/>
    <ds:schemaRef ds:uri="http://www.w3.org/XML/1998/namespace"/>
  </ds:schemaRefs>
</ds:datastoreItem>
</file>

<file path=customXml/itemProps3.xml><?xml version="1.0" encoding="utf-8"?>
<ds:datastoreItem xmlns:ds="http://schemas.openxmlformats.org/officeDocument/2006/customXml" ds:itemID="{2462CF21-71B9-487C-862D-1C5CB065CA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CA - Presentation Template</Template>
  <TotalTime>14543</TotalTime>
  <Words>1243</Words>
  <Application>Microsoft Office PowerPoint</Application>
  <PresentationFormat>On-screen Show (4:3)</PresentationFormat>
  <Paragraphs>238</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CA - Presentation Template</vt:lpstr>
      <vt:lpstr>SQL Server 2008  Stored Procedures</vt:lpstr>
      <vt:lpstr>About the Author</vt:lpstr>
      <vt:lpstr>Icons Used</vt:lpstr>
      <vt:lpstr>Objective </vt:lpstr>
      <vt:lpstr>Definition</vt:lpstr>
      <vt:lpstr>System Stored Procedures</vt:lpstr>
      <vt:lpstr>Slide 7</vt:lpstr>
      <vt:lpstr>User Stored Procedures</vt:lpstr>
      <vt:lpstr>Creating  Procedure</vt:lpstr>
      <vt:lpstr>Syntax</vt:lpstr>
      <vt:lpstr>Options </vt:lpstr>
      <vt:lpstr>Options</vt:lpstr>
      <vt:lpstr>Options</vt:lpstr>
      <vt:lpstr>Options</vt:lpstr>
      <vt:lpstr>Slide 15</vt:lpstr>
      <vt:lpstr>Variables</vt:lpstr>
      <vt:lpstr>Global variables</vt:lpstr>
      <vt:lpstr>Local variables</vt:lpstr>
      <vt:lpstr>PARAMETERS</vt:lpstr>
      <vt:lpstr>Types of parameters</vt:lpstr>
      <vt:lpstr>Using a table valued parameter</vt:lpstr>
      <vt:lpstr>Slide 22</vt:lpstr>
      <vt:lpstr>Slide 23</vt:lpstr>
      <vt:lpstr>Modifying Procedure</vt:lpstr>
      <vt:lpstr>After compilation</vt:lpstr>
      <vt:lpstr>Slide 26</vt:lpstr>
      <vt:lpstr>Executing Stored procedures</vt:lpstr>
      <vt:lpstr>Why do we use?</vt:lpstr>
      <vt:lpstr>Set Nocount</vt:lpstr>
      <vt:lpstr>Best Practices</vt:lpstr>
      <vt:lpstr>Limitations and restrictions</vt:lpstr>
      <vt:lpstr>Summary</vt:lpstr>
      <vt:lpstr>Test Your Understanding</vt:lpstr>
      <vt:lpstr>SUMMARY</vt:lpstr>
      <vt:lpstr>You have successfully completed  SQL Server 2008 Stored Procedures</vt:lpstr>
    </vt:vector>
  </TitlesOfParts>
  <Company>Cognizant Technology Solutions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add title</dc:title>
  <dc:creator>121246</dc:creator>
  <cp:lastModifiedBy>217673</cp:lastModifiedBy>
  <cp:revision>1300</cp:revision>
  <dcterms:created xsi:type="dcterms:W3CDTF">2006-08-07T10:58:16Z</dcterms:created>
  <dcterms:modified xsi:type="dcterms:W3CDTF">2012-10-31T04:15:55Z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Cognizant Academy</vt:lpwstr>
  </property>
  <property fmtid="{D5CDD505-2E9C-101B-9397-08002B2CF9AE}" pid="3" name="ContentTypeId">
    <vt:lpwstr>0x01010045853CA5FB43A041B01B8A49D56019A7</vt:lpwstr>
  </property>
</Properties>
</file>