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307" r:id="rId3"/>
    <p:sldId id="258" r:id="rId4"/>
    <p:sldId id="259" r:id="rId5"/>
    <p:sldId id="275" r:id="rId6"/>
    <p:sldId id="285" r:id="rId7"/>
    <p:sldId id="276" r:id="rId8"/>
    <p:sldId id="278" r:id="rId9"/>
    <p:sldId id="290" r:id="rId10"/>
    <p:sldId id="291" r:id="rId11"/>
    <p:sldId id="292" r:id="rId12"/>
    <p:sldId id="293" r:id="rId13"/>
    <p:sldId id="295" r:id="rId14"/>
    <p:sldId id="296" r:id="rId15"/>
    <p:sldId id="294" r:id="rId16"/>
    <p:sldId id="298" r:id="rId17"/>
    <p:sldId id="299" r:id="rId18"/>
    <p:sldId id="300" r:id="rId19"/>
    <p:sldId id="301" r:id="rId20"/>
    <p:sldId id="302" r:id="rId21"/>
    <p:sldId id="303" r:id="rId22"/>
    <p:sldId id="304" r:id="rId23"/>
    <p:sldId id="305" r:id="rId24"/>
    <p:sldId id="277" r:id="rId25"/>
    <p:sldId id="279" r:id="rId26"/>
    <p:sldId id="280" r:id="rId27"/>
    <p:sldId id="284" r:id="rId28"/>
    <p:sldId id="283" r:id="rId29"/>
    <p:sldId id="286"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6" d="100"/>
          <a:sy n="76" d="100"/>
        </p:scale>
        <p:origin x="-34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fld id="{BA6DB623-2118-4996-A0C3-CEFC4676A5F3}" type="datetimeFigureOut">
              <a:rPr lang="en-US" smtClean="0"/>
              <a:pPr>
                <a:defRPr/>
              </a:pPr>
              <a:t>9/27/2012</a:t>
            </a:fld>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3063614B-7C39-415B-90B2-73C59943711C}"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35F7BCEA-B95B-43EB-95C2-36FC3B4325CB}" type="datetimeFigureOut">
              <a:rPr lang="en-US" smtClean="0"/>
              <a:pPr>
                <a:defRPr/>
              </a:pPr>
              <a:t>9/27/2012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23C07E5-B2ED-4443-9263-17A313347B8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885E1AD7-9753-427C-A0AB-E3A68C86CE63}" type="datetimeFigureOut">
              <a:rPr lang="en-US" smtClean="0"/>
              <a:pPr>
                <a:defRPr/>
              </a:pPr>
              <a:t>9/27/2012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4B36065-C517-4C36-B55A-9CF7FFA9CDC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DA6A41E5-B5C4-43BD-9A92-F4F8F7CEE79A}" type="datetimeFigureOut">
              <a:rPr lang="en-US" smtClean="0"/>
              <a:pPr>
                <a:defRPr/>
              </a:pPr>
              <a:t>9/27/2012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266B87A3-6ED4-4523-BE98-48F2AF0E6A6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34DB8E56-F52C-45A7-B9EA-5D200C801868}" type="datetimeFigureOut">
              <a:rPr lang="en-US" smtClean="0"/>
              <a:pPr>
                <a:defRPr/>
              </a:pPr>
              <a:t>9/27/2012</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E3F496F-5D24-4B97-905E-AAF30E304720}"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41EBC4DC-5BBF-4D94-87B4-FB566F7F3422}" type="datetimeFigureOut">
              <a:rPr lang="en-US" smtClean="0"/>
              <a:pPr>
                <a:defRPr/>
              </a:pPr>
              <a:t>9/27/2012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0E517F8-C655-4A7F-8985-3244B10F874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7C53E872-96AE-44EB-AB9B-53BA11B72E6C}" type="datetimeFigureOut">
              <a:rPr lang="en-US" smtClean="0"/>
              <a:pPr>
                <a:defRPr/>
              </a:pPr>
              <a:t>9/27/2012</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40644145-6A2C-4A52-90FA-2513CB282B5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8DB4EC0E-676D-43BA-AD8E-4EC03E5CA957}" type="datetimeFigureOut">
              <a:rPr lang="en-US" smtClean="0"/>
              <a:pPr>
                <a:defRPr/>
              </a:pPr>
              <a:t>9/27/2012</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06901A01-667D-44CC-82AF-7E4248EBC9B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fld id="{090F476F-0074-424C-BEC8-7C506DDA409D}" type="datetimeFigureOut">
              <a:rPr lang="en-US" smtClean="0"/>
              <a:pPr>
                <a:defRPr/>
              </a:pPr>
              <a:t>9/27/2012</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AC718CEC-0285-44FC-A3F4-71047D72EAB3}"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C6F5B8D-59FF-4E4B-B57C-B7EA1CEB1856}" type="datetimeFigureOut">
              <a:rPr lang="en-US" smtClean="0"/>
              <a:pPr>
                <a:defRPr/>
              </a:pPr>
              <a:t>9/27/2012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5B9A588-5DE4-4B6C-BAD4-0ED5009307A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fld id="{C842EC49-2BB9-4101-9E90-35CDB7FF0783}" type="datetimeFigureOut">
              <a:rPr lang="en-US" smtClean="0"/>
              <a:pPr>
                <a:defRPr/>
              </a:pPr>
              <a:t>9/27/2012</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CFE4E3CA-5ED3-4C53-A0E8-E09D2D6F9704}"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10670388-3999-47AB-9F82-1EF915147826}" type="datetimeFigureOut">
              <a:rPr lang="en-US" smtClean="0"/>
              <a:pPr>
                <a:defRPr/>
              </a:pPr>
              <a:t>9/27/2012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9CE94D80-F220-497F-89CF-9E21ED4A98FC}"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dirty="0" smtClean="0"/>
              <a:t>STORED PROCEDURES</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t>
            </a:r>
            <a:endParaRPr lang="en-US" dirty="0"/>
          </a:p>
        </p:txBody>
      </p:sp>
      <p:sp>
        <p:nvSpPr>
          <p:cNvPr id="3" name="Content Placeholder 2"/>
          <p:cNvSpPr>
            <a:spLocks noGrp="1"/>
          </p:cNvSpPr>
          <p:nvPr>
            <p:ph idx="1"/>
          </p:nvPr>
        </p:nvSpPr>
        <p:spPr/>
        <p:txBody>
          <a:bodyPr>
            <a:noAutofit/>
          </a:bodyPr>
          <a:lstStyle/>
          <a:p>
            <a:r>
              <a:rPr lang="en-US" sz="2400" dirty="0" err="1" smtClean="0">
                <a:latin typeface="Times New Roman" pitchFamily="18" charset="0"/>
                <a:cs typeface="Times New Roman" pitchFamily="18" charset="0"/>
              </a:rPr>
              <a:t>schema_name</a:t>
            </a:r>
            <a:endParaRPr lang="en-US" sz="2400" dirty="0" smtClean="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Indicates the </a:t>
            </a:r>
            <a:r>
              <a:rPr lang="en-US" sz="2400" dirty="0">
                <a:latin typeface="Times New Roman" pitchFamily="18" charset="0"/>
                <a:cs typeface="Times New Roman" pitchFamily="18" charset="0"/>
              </a:rPr>
              <a:t>name of the schema to which the procedure belongs.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a schema name is not specified when the procedure is created, the default schema of the user who is creating the procedure is automatically assigned. </a:t>
            </a:r>
            <a:endParaRPr lang="en-US" sz="2400" dirty="0" smtClean="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388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err="1">
                <a:latin typeface="Times New Roman" pitchFamily="18" charset="0"/>
                <a:cs typeface="Times New Roman" pitchFamily="18" charset="0"/>
              </a:rPr>
              <a:t>procedure_name</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The name of the procedure.</a:t>
            </a:r>
          </a:p>
          <a:p>
            <a:pPr lvl="1"/>
            <a:r>
              <a:rPr lang="en-US" sz="2400" dirty="0">
                <a:latin typeface="Times New Roman" pitchFamily="18" charset="0"/>
                <a:cs typeface="Times New Roman" pitchFamily="18" charset="0"/>
              </a:rPr>
              <a:t> Procedure names must comply with the rules for identifiers and must be unique within the </a:t>
            </a:r>
            <a:r>
              <a:rPr lang="en-US" sz="2400" dirty="0" smtClean="0">
                <a:latin typeface="Times New Roman" pitchFamily="18" charset="0"/>
                <a:cs typeface="Times New Roman" pitchFamily="18" charset="0"/>
              </a:rPr>
              <a:t>schema.</a:t>
            </a:r>
          </a:p>
          <a:p>
            <a:pPr lvl="1"/>
            <a:r>
              <a:rPr lang="en-US" sz="2400" dirty="0" smtClean="0">
                <a:latin typeface="Times New Roman" pitchFamily="18" charset="0"/>
                <a:cs typeface="Times New Roman" pitchFamily="18" charset="0"/>
              </a:rPr>
              <a:t>Avoid </a:t>
            </a:r>
            <a:r>
              <a:rPr lang="en-US" sz="2400" dirty="0">
                <a:latin typeface="Times New Roman" pitchFamily="18" charset="0"/>
                <a:cs typeface="Times New Roman" pitchFamily="18" charset="0"/>
              </a:rPr>
              <a:t>the use of the </a:t>
            </a:r>
            <a:r>
              <a:rPr lang="en-US" sz="2400" b="1" dirty="0" err="1">
                <a:latin typeface="Times New Roman" pitchFamily="18" charset="0"/>
                <a:cs typeface="Times New Roman" pitchFamily="18" charset="0"/>
              </a:rPr>
              <a:t>sp</a:t>
            </a:r>
            <a:r>
              <a:rPr lang="en-US" sz="2400" b="1" dirty="0">
                <a:latin typeface="Times New Roman" pitchFamily="18" charset="0"/>
                <a:cs typeface="Times New Roman" pitchFamily="18" charset="0"/>
              </a:rPr>
              <a:t>_</a:t>
            </a:r>
            <a:r>
              <a:rPr lang="en-US" sz="2400" dirty="0">
                <a:latin typeface="Times New Roman" pitchFamily="18" charset="0"/>
                <a:cs typeface="Times New Roman" pitchFamily="18" charset="0"/>
              </a:rPr>
              <a:t> prefix when naming procedures. This prefix is used by SQL Server to designate system procedures. Using the prefix can cause application code to break if there is a system procedure with the same name.</a:t>
            </a:r>
          </a:p>
          <a:p>
            <a:endParaRPr lang="en-US" dirty="0"/>
          </a:p>
        </p:txBody>
      </p:sp>
    </p:spTree>
    <p:extLst>
      <p:ext uri="{BB962C8B-B14F-4D97-AF65-F5344CB8AC3E}">
        <p14:creationId xmlns:p14="http://schemas.microsoft.com/office/powerpoint/2010/main" val="2261013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Number</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 optional integer that is used to group procedures of the same name.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grouped procedures can be dropped together by using one DROP PROCEDURE </a:t>
            </a:r>
            <a:r>
              <a:rPr lang="en-US" sz="2400" dirty="0" smtClean="0">
                <a:latin typeface="Times New Roman" pitchFamily="18" charset="0"/>
                <a:cs typeface="Times New Roman" pitchFamily="18" charset="0"/>
              </a:rPr>
              <a:t>statement.</a:t>
            </a:r>
          </a:p>
          <a:p>
            <a:pPr lvl="1"/>
            <a:r>
              <a:rPr lang="en-US" sz="2400" dirty="0" smtClean="0">
                <a:latin typeface="Times New Roman" pitchFamily="18" charset="0"/>
                <a:cs typeface="Times New Roman" pitchFamily="18" charset="0"/>
              </a:rPr>
              <a:t>Numbered </a:t>
            </a:r>
            <a:r>
              <a:rPr lang="en-US" sz="2400" dirty="0">
                <a:latin typeface="Times New Roman" pitchFamily="18" charset="0"/>
                <a:cs typeface="Times New Roman" pitchFamily="18" charset="0"/>
              </a:rPr>
              <a:t>procedures cannot use the </a:t>
            </a:r>
            <a:r>
              <a:rPr lang="en-US" sz="2400" b="1" dirty="0">
                <a:latin typeface="Times New Roman" pitchFamily="18" charset="0"/>
                <a:cs typeface="Times New Roman" pitchFamily="18" charset="0"/>
              </a:rPr>
              <a:t>xml</a:t>
            </a:r>
            <a:r>
              <a:rPr lang="en-US" sz="2400" dirty="0">
                <a:latin typeface="Times New Roman" pitchFamily="18" charset="0"/>
                <a:cs typeface="Times New Roman" pitchFamily="18" charset="0"/>
              </a:rPr>
              <a:t> or CLR user-defined types </a:t>
            </a: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5664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parameter</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parameter declared in the procedure.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Specify </a:t>
            </a:r>
            <a:r>
              <a:rPr lang="en-US" sz="2400" dirty="0">
                <a:latin typeface="Times New Roman" pitchFamily="18" charset="0"/>
                <a:cs typeface="Times New Roman" pitchFamily="18" charset="0"/>
              </a:rPr>
              <a:t>a parameter name by using the at sign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as the first character.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Parameters </a:t>
            </a:r>
            <a:r>
              <a:rPr lang="en-US" sz="2400" dirty="0">
                <a:latin typeface="Times New Roman" pitchFamily="18" charset="0"/>
                <a:cs typeface="Times New Roman" pitchFamily="18" charset="0"/>
              </a:rPr>
              <a:t>are local to the </a:t>
            </a:r>
            <a:r>
              <a:rPr lang="en-US" sz="2400" dirty="0" smtClean="0">
                <a:latin typeface="Times New Roman" pitchFamily="18" charset="0"/>
                <a:cs typeface="Times New Roman" pitchFamily="18" charset="0"/>
              </a:rPr>
              <a:t>procedure</a:t>
            </a:r>
          </a:p>
          <a:p>
            <a:pPr lvl="1"/>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same parameter names can be used in other procedures.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One </a:t>
            </a:r>
            <a:r>
              <a:rPr lang="en-US" sz="2400" dirty="0">
                <a:latin typeface="Times New Roman" pitchFamily="18" charset="0"/>
                <a:cs typeface="Times New Roman" pitchFamily="18" charset="0"/>
              </a:rPr>
              <a:t>or more parameters can be declared; the maximum is 2,100</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36028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OUT | </a:t>
            </a:r>
            <a:r>
              <a:rPr lang="en-US" sz="2400" dirty="0" smtClean="0">
                <a:latin typeface="Times New Roman" pitchFamily="18" charset="0"/>
                <a:cs typeface="Times New Roman" pitchFamily="18" charset="0"/>
              </a:rPr>
              <a:t>OUTPUT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Indicates that the parameter is an output parameter.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OUTPUT parameters to return values to the caller of the procedure.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text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ntext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image parameters cannot be used as OUTPUT </a:t>
            </a:r>
            <a:r>
              <a:rPr lang="en-US" sz="2400" dirty="0" smtClean="0">
                <a:latin typeface="Times New Roman" pitchFamily="18" charset="0"/>
                <a:cs typeface="Times New Roman" pitchFamily="18" charset="0"/>
              </a:rPr>
              <a:t>parameters</a:t>
            </a:r>
          </a:p>
          <a:p>
            <a:pPr lvl="1"/>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READONLY </a:t>
            </a:r>
            <a:endParaRPr lang="en-US" sz="2400" dirty="0" smtClean="0">
              <a:latin typeface="Times New Roman" pitchFamily="18" charset="0"/>
              <a:cs typeface="Times New Roman" pitchFamily="18" charset="0"/>
            </a:endParaRPr>
          </a:p>
          <a:p>
            <a:pPr lvl="1">
              <a:buFont typeface="Courier New" pitchFamily="49" charset="0"/>
              <a:buChar char="o"/>
            </a:pPr>
            <a:r>
              <a:rPr lang="en-US" sz="2400" dirty="0" smtClean="0">
                <a:latin typeface="Times New Roman" pitchFamily="18" charset="0"/>
                <a:cs typeface="Times New Roman" pitchFamily="18" charset="0"/>
              </a:rPr>
              <a:t>Indicates </a:t>
            </a:r>
            <a:r>
              <a:rPr lang="en-US" sz="2400" dirty="0">
                <a:latin typeface="Times New Roman" pitchFamily="18" charset="0"/>
                <a:cs typeface="Times New Roman" pitchFamily="18" charset="0"/>
              </a:rPr>
              <a:t>that the parameter cannot be updated or modified within the body of the procedure. </a:t>
            </a:r>
          </a:p>
          <a:p>
            <a:pPr lvl="1">
              <a:buFont typeface="Courier New" pitchFamily="49" charset="0"/>
              <a:buChar char="o"/>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parameter type is a table-value type, READONLY must be specified.</a:t>
            </a: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94539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RECOMPILE</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Indicates that the Database Engine does not cache a query plan for this procedure, forcing it to be compiled each time it is executed</a:t>
            </a:r>
          </a:p>
          <a:p>
            <a:r>
              <a:rPr lang="en-US" sz="2400" dirty="0">
                <a:latin typeface="Times New Roman" pitchFamily="18" charset="0"/>
                <a:cs typeface="Times New Roman" pitchFamily="18" charset="0"/>
              </a:rPr>
              <a:t>EXECUTE AS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Specifies </a:t>
            </a:r>
            <a:r>
              <a:rPr lang="en-US" sz="2400" dirty="0">
                <a:latin typeface="Times New Roman" pitchFamily="18" charset="0"/>
                <a:cs typeface="Times New Roman" pitchFamily="18" charset="0"/>
              </a:rPr>
              <a:t>the security context under which to execute the </a:t>
            </a:r>
            <a:r>
              <a:rPr lang="en-US" sz="2400" dirty="0" smtClean="0">
                <a:latin typeface="Times New Roman" pitchFamily="18" charset="0"/>
                <a:cs typeface="Times New Roman" pitchFamily="18" charset="0"/>
              </a:rPr>
              <a:t>procedure.</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9723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Parameters</a:t>
            </a:r>
            <a:endParaRPr lang="en-US" dirty="0"/>
          </a:p>
        </p:txBody>
      </p:sp>
      <p:sp>
        <p:nvSpPr>
          <p:cNvPr id="3" name="Content Placeholder 2"/>
          <p:cNvSpPr>
            <a:spLocks noGrp="1"/>
          </p:cNvSpPr>
          <p:nvPr>
            <p:ph idx="1"/>
          </p:nvPr>
        </p:nvSpPr>
        <p:spPr/>
        <p:txBody>
          <a:bodyPr/>
          <a:lstStyle/>
          <a:p>
            <a:r>
              <a:rPr lang="en-US" sz="2400" b="1" dirty="0">
                <a:latin typeface="Times New Roman" pitchFamily="18" charset="0"/>
                <a:cs typeface="Times New Roman" pitchFamily="18" charset="0"/>
              </a:rPr>
              <a:t>Creating a procedure with input parameters</a:t>
            </a:r>
          </a:p>
          <a:p>
            <a:pPr lvl="1"/>
            <a:r>
              <a:rPr lang="en-US" sz="2400" dirty="0">
                <a:latin typeface="Times New Roman" pitchFamily="18" charset="0"/>
                <a:cs typeface="Times New Roman" pitchFamily="18" charset="0"/>
              </a:rPr>
              <a:t>The following example creates a stored procedure that returns information for a specific employee by passing values for the employee's first name and last name. This procedure accepts only exact matches for the parameters passed.</a:t>
            </a:r>
          </a:p>
          <a:p>
            <a:pPr lvl="1"/>
            <a:endParaRPr lang="en-US" dirty="0"/>
          </a:p>
        </p:txBody>
      </p:sp>
    </p:spTree>
    <p:extLst>
      <p:ext uri="{BB962C8B-B14F-4D97-AF65-F5344CB8AC3E}">
        <p14:creationId xmlns:p14="http://schemas.microsoft.com/office/powerpoint/2010/main" val="2073432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pPr marL="82296" indent="0">
              <a:buNone/>
            </a:pPr>
            <a:r>
              <a:rPr lang="en-US" sz="2400" dirty="0">
                <a:latin typeface="Times New Roman" pitchFamily="18" charset="0"/>
                <a:cs typeface="Times New Roman" pitchFamily="18" charset="0"/>
              </a:rPr>
              <a:t>USE AdventureWorks2012;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GO</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IF OBJECT_ID (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'P' ) IS NOT NULL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DROP </a:t>
            </a:r>
            <a:r>
              <a:rPr lang="en-US" sz="2400" dirty="0">
                <a:latin typeface="Times New Roman" pitchFamily="18" charset="0"/>
                <a:cs typeface="Times New Roman" pitchFamily="18" charset="0"/>
              </a:rPr>
              <a:t>PROCEDURE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GO</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CREATE </a:t>
            </a:r>
            <a:r>
              <a:rPr lang="en-US" sz="2400" dirty="0">
                <a:latin typeface="Times New Roman" pitchFamily="18" charset="0"/>
                <a:cs typeface="Times New Roman" pitchFamily="18" charset="0"/>
              </a:rPr>
              <a:t>PROCEDURE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nvarchar</a:t>
            </a:r>
            <a:r>
              <a:rPr lang="en-US" sz="2400" dirty="0">
                <a:latin typeface="Times New Roman" pitchFamily="18" charset="0"/>
                <a:cs typeface="Times New Roman" pitchFamily="18" charset="0"/>
              </a:rPr>
              <a:t>(50),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nvarchar</a:t>
            </a:r>
            <a:r>
              <a:rPr lang="en-US" sz="2400" dirty="0" smtClean="0">
                <a:latin typeface="Times New Roman" pitchFamily="18" charset="0"/>
                <a:cs typeface="Times New Roman" pitchFamily="18" charset="0"/>
              </a:rPr>
              <a:t>(50)</a:t>
            </a:r>
          </a:p>
          <a:p>
            <a:pPr marL="82296" indent="0">
              <a:buNone/>
            </a:pPr>
            <a:r>
              <a:rPr lang="en-US" sz="2400" dirty="0" smtClean="0">
                <a:latin typeface="Times New Roman" pitchFamily="18" charset="0"/>
                <a:cs typeface="Times New Roman" pitchFamily="18" charset="0"/>
              </a:rPr>
              <a:t>SELECT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Department FROM </a:t>
            </a:r>
            <a:r>
              <a:rPr lang="en-US" sz="2400" dirty="0" err="1">
                <a:latin typeface="Times New Roman" pitchFamily="18" charset="0"/>
                <a:cs typeface="Times New Roman" pitchFamily="18" charset="0"/>
              </a:rPr>
              <a:t>HumanResources.vEmployeeDepartmentHistory</a:t>
            </a:r>
            <a:r>
              <a:rPr lang="en-US" sz="2400" dirty="0">
                <a:latin typeface="Times New Roman" pitchFamily="18" charset="0"/>
                <a:cs typeface="Times New Roman" pitchFamily="18" charset="0"/>
              </a:rPr>
              <a:t> WHERE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LastName</a:t>
            </a:r>
            <a:r>
              <a:rPr lang="en-US" sz="2400" dirty="0" smtClean="0">
                <a:latin typeface="Times New Roman" pitchFamily="18" charset="0"/>
                <a:cs typeface="Times New Roman" pitchFamily="18" charset="0"/>
              </a:rPr>
              <a:t>;</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GO </a:t>
            </a:r>
          </a:p>
        </p:txBody>
      </p:sp>
    </p:spTree>
    <p:extLst>
      <p:ext uri="{BB962C8B-B14F-4D97-AF65-F5344CB8AC3E}">
        <p14:creationId xmlns:p14="http://schemas.microsoft.com/office/powerpoint/2010/main" val="130210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82296"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uspGetEmployees</a:t>
            </a:r>
            <a:r>
              <a:rPr lang="en-US" sz="2400" dirty="0">
                <a:latin typeface="Times New Roman" pitchFamily="18" charset="0"/>
                <a:cs typeface="Times New Roman" pitchFamily="18" charset="0"/>
              </a:rPr>
              <a:t> procedure can be executed in the following ways:</a:t>
            </a:r>
          </a:p>
          <a:p>
            <a:pPr marL="82296" indent="0">
              <a:buNone/>
            </a:pPr>
            <a:r>
              <a:rPr lang="en-US" sz="2400" dirty="0">
                <a:latin typeface="Times New Roman" pitchFamily="18" charset="0"/>
                <a:cs typeface="Times New Roman" pitchFamily="18" charset="0"/>
              </a:rPr>
              <a:t>EXECUTE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N'Ackerman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N'Pilar</a:t>
            </a:r>
            <a:r>
              <a:rPr lang="en-US" sz="2400" dirty="0" smtClean="0">
                <a:latin typeface="Times New Roman" pitchFamily="18" charset="0"/>
                <a:cs typeface="Times New Roman" pitchFamily="18" charset="0"/>
              </a:rPr>
              <a:t>';</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Or</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EXEC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N'Ackerman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N'Pilar</a:t>
            </a:r>
            <a:r>
              <a:rPr lang="en-US" sz="2400" dirty="0" smtClean="0">
                <a:latin typeface="Times New Roman" pitchFamily="18" charset="0"/>
                <a:cs typeface="Times New Roman" pitchFamily="18" charset="0"/>
              </a:rPr>
              <a:t>';</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GO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 Or</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EXECUTE </a:t>
            </a:r>
            <a:r>
              <a:rPr lang="en-US" sz="2400" dirty="0" err="1">
                <a:latin typeface="Times New Roman" pitchFamily="18" charset="0"/>
                <a:cs typeface="Times New Roman" pitchFamily="18" charset="0"/>
              </a:rPr>
              <a:t>HumanResources.uspGetEmployees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N'Pilar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N'Ackerman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GO </a:t>
            </a:r>
          </a:p>
          <a:p>
            <a:pPr marL="82296"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11015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table valued parameter</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following example uses a table-valued parameter type to insert multiple rows into a table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example creates the parameter type, declares a table variable to reference it, fills the parameter list, and then passes the values to a stored procedure.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stored procedure uses the values to insert multiple rows into a table.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05946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Definition</a:t>
            </a:r>
          </a:p>
          <a:p>
            <a:r>
              <a:rPr lang="en-US" dirty="0" smtClean="0"/>
              <a:t>System Stored Procedures</a:t>
            </a:r>
          </a:p>
          <a:p>
            <a:r>
              <a:rPr lang="en-US" dirty="0" smtClean="0"/>
              <a:t>User Defined Procedures</a:t>
            </a:r>
          </a:p>
          <a:p>
            <a:r>
              <a:rPr lang="en-US" dirty="0" smtClean="0"/>
              <a:t>Creating Procedure</a:t>
            </a:r>
          </a:p>
          <a:p>
            <a:r>
              <a:rPr lang="en-US" dirty="0" smtClean="0"/>
              <a:t>Passing Parameters</a:t>
            </a:r>
          </a:p>
          <a:p>
            <a:r>
              <a:rPr lang="en-US" dirty="0" smtClean="0"/>
              <a:t>Executing Procedure</a:t>
            </a:r>
            <a:endParaRPr lang="en-US" dirty="0"/>
          </a:p>
        </p:txBody>
      </p:sp>
    </p:spTree>
    <p:extLst>
      <p:ext uri="{BB962C8B-B14F-4D97-AF65-F5344CB8AC3E}">
        <p14:creationId xmlns:p14="http://schemas.microsoft.com/office/powerpoint/2010/main" val="2209183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82296" indent="0">
              <a:buNone/>
            </a:pPr>
            <a:r>
              <a:rPr lang="en-US" sz="2000" dirty="0">
                <a:latin typeface="Times New Roman" pitchFamily="18" charset="0"/>
                <a:cs typeface="Times New Roman" pitchFamily="18" charset="0"/>
              </a:rPr>
              <a:t>USE AdventureWorks2012;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table type.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CREATE </a:t>
            </a:r>
            <a:r>
              <a:rPr lang="en-US" sz="2000" dirty="0">
                <a:latin typeface="Times New Roman" pitchFamily="18" charset="0"/>
                <a:cs typeface="Times New Roman" pitchFamily="18" charset="0"/>
              </a:rPr>
              <a:t>TYPE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AS TABLE ( </a:t>
            </a:r>
            <a:r>
              <a:rPr lang="en-US" sz="2000" dirty="0" err="1">
                <a:latin typeface="Times New Roman" pitchFamily="18" charset="0"/>
                <a:cs typeface="Times New Roman" pitchFamily="18" charset="0"/>
              </a:rPr>
              <a:t>LocationName</a:t>
            </a:r>
            <a:r>
              <a:rPr lang="en-US" sz="2000" dirty="0">
                <a:latin typeface="Times New Roman" pitchFamily="18" charset="0"/>
                <a:cs typeface="Times New Roman" pitchFamily="18" charset="0"/>
              </a:rPr>
              <a:t> VARCHAR(50) ,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INT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procedure to receive data for the table-valued parameter. </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CREATE PROCEDURE </a:t>
            </a:r>
            <a:r>
              <a:rPr lang="en-US" sz="2000" dirty="0" err="1">
                <a:latin typeface="Times New Roman" pitchFamily="18" charset="0"/>
                <a:cs typeface="Times New Roman" pitchFamily="18" charset="0"/>
              </a:rPr>
              <a:t>usp_InsertProductionLocation</a:t>
            </a:r>
            <a:r>
              <a:rPr lang="en-US" sz="2000" dirty="0">
                <a:latin typeface="Times New Roman" pitchFamily="18" charset="0"/>
                <a:cs typeface="Times New Roman" pitchFamily="18" charset="0"/>
              </a:rPr>
              <a:t> @TVP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READONLY AS SET NOCOUNT ON INSERT INTO [AdventureWorks2012].[Production].[Location] ([Name]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,[Availability] ,[</a:t>
            </a:r>
            <a:r>
              <a:rPr lang="en-US" sz="2000" dirty="0" err="1">
                <a:latin typeface="Times New Roman" pitchFamily="18" charset="0"/>
                <a:cs typeface="Times New Roman" pitchFamily="18" charset="0"/>
              </a:rPr>
              <a:t>ModifiedDate</a:t>
            </a:r>
            <a:r>
              <a:rPr lang="en-US" sz="2000" dirty="0">
                <a:latin typeface="Times New Roman" pitchFamily="18" charset="0"/>
                <a:cs typeface="Times New Roman" pitchFamily="18" charset="0"/>
              </a:rPr>
              <a:t>]) SELECT *, 0, GETDATE() FROM @TVP</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GO</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04029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400" dirty="0">
                <a:latin typeface="Times New Roman" pitchFamily="18" charset="0"/>
                <a:cs typeface="Times New Roman" pitchFamily="18" charset="0"/>
              </a:rPr>
              <a:t>/* Declare a variable that references the type. */ DECLARE @</a:t>
            </a:r>
            <a:r>
              <a:rPr lang="en-US" sz="2400" dirty="0" err="1">
                <a:latin typeface="Times New Roman" pitchFamily="18" charset="0"/>
                <a:cs typeface="Times New Roman" pitchFamily="18" charset="0"/>
              </a:rPr>
              <a:t>LocationTVP</a:t>
            </a:r>
            <a:r>
              <a:rPr lang="en-US" sz="2400" dirty="0">
                <a:latin typeface="Times New Roman" pitchFamily="18" charset="0"/>
                <a:cs typeface="Times New Roman" pitchFamily="18" charset="0"/>
              </a:rPr>
              <a:t> AS </a:t>
            </a:r>
            <a:r>
              <a:rPr lang="en-US" sz="2400" dirty="0" err="1">
                <a:latin typeface="Times New Roman" pitchFamily="18" charset="0"/>
                <a:cs typeface="Times New Roman" pitchFamily="18" charset="0"/>
              </a:rPr>
              <a:t>LocationTableType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Add data to the table variable. </a:t>
            </a:r>
            <a:r>
              <a:rPr lang="en-US" sz="2400" dirty="0" smtClean="0">
                <a:latin typeface="Times New Roman" pitchFamily="18" charset="0"/>
                <a:cs typeface="Times New Roman" pitchFamily="18" charset="0"/>
              </a:rPr>
              <a:t>*/ </a:t>
            </a:r>
          </a:p>
          <a:p>
            <a:pPr marL="82296" indent="0">
              <a:buNone/>
            </a:pPr>
            <a:r>
              <a:rPr lang="en-US" sz="2400" dirty="0" smtClean="0">
                <a:latin typeface="Times New Roman" pitchFamily="18" charset="0"/>
                <a:cs typeface="Times New Roman" pitchFamily="18" charset="0"/>
              </a:rPr>
              <a:t>INSERT </a:t>
            </a:r>
            <a:r>
              <a:rPr lang="en-US" sz="2400" dirty="0">
                <a:latin typeface="Times New Roman" pitchFamily="18" charset="0"/>
                <a:cs typeface="Times New Roman" pitchFamily="18" charset="0"/>
              </a:rPr>
              <a:t>INTO @</a:t>
            </a:r>
            <a:r>
              <a:rPr lang="en-US" sz="2400" dirty="0" err="1">
                <a:latin typeface="Times New Roman" pitchFamily="18" charset="0"/>
                <a:cs typeface="Times New Roman" pitchFamily="18" charset="0"/>
              </a:rPr>
              <a:t>LocationTVP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LocationName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CostRate</a:t>
            </a:r>
            <a:r>
              <a:rPr lang="en-US" sz="2400" dirty="0">
                <a:latin typeface="Times New Roman" pitchFamily="18" charset="0"/>
                <a:cs typeface="Times New Roman" pitchFamily="18" charset="0"/>
              </a:rPr>
              <a:t>) SELECT [Name], 0.00 FROM [AdventureWorks2012].[Person].[</a:t>
            </a:r>
            <a:r>
              <a:rPr lang="en-US" sz="2400" dirty="0" err="1">
                <a:latin typeface="Times New Roman" pitchFamily="18" charset="0"/>
                <a:cs typeface="Times New Roman" pitchFamily="18" charset="0"/>
              </a:rPr>
              <a:t>StateProvince</a:t>
            </a:r>
            <a:r>
              <a:rPr lang="en-US" sz="2400" dirty="0" smtClean="0">
                <a:latin typeface="Times New Roman" pitchFamily="18" charset="0"/>
                <a:cs typeface="Times New Roman" pitchFamily="18" charset="0"/>
              </a:rPr>
              <a:t>];</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Pass the table variable data to a stored procedure. */ EXEC </a:t>
            </a:r>
            <a:r>
              <a:rPr lang="en-US" sz="2400" dirty="0" err="1">
                <a:latin typeface="Times New Roman" pitchFamily="18" charset="0"/>
                <a:cs typeface="Times New Roman" pitchFamily="18" charset="0"/>
              </a:rPr>
              <a:t>usp_InsertProductionLocation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LocationTVP</a:t>
            </a:r>
            <a:r>
              <a:rPr lang="en-US" sz="2400" dirty="0">
                <a:latin typeface="Times New Roman" pitchFamily="18" charset="0"/>
                <a:cs typeface="Times New Roman" pitchFamily="18" charset="0"/>
              </a:rPr>
              <a:t>; GO </a:t>
            </a:r>
          </a:p>
          <a:p>
            <a:pPr marL="82296" indent="0">
              <a:buNone/>
            </a:pPr>
            <a:endParaRPr lang="en-US" sz="2400" dirty="0">
              <a:latin typeface="Times New Roman" pitchFamily="18" charset="0"/>
              <a:cs typeface="Times New Roman" pitchFamily="18" charset="0"/>
            </a:endParaRPr>
          </a:p>
          <a:p>
            <a:pPr marL="82296" indent="0">
              <a:buNone/>
            </a:pPr>
            <a:endParaRPr lang="en-US" sz="2400" dirty="0"/>
          </a:p>
        </p:txBody>
      </p:sp>
    </p:spTree>
    <p:extLst>
      <p:ext uri="{BB962C8B-B14F-4D97-AF65-F5344CB8AC3E}">
        <p14:creationId xmlns:p14="http://schemas.microsoft.com/office/powerpoint/2010/main" val="852696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Output Parameter	</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following example creates the </a:t>
            </a:r>
            <a:r>
              <a:rPr lang="en-US" sz="2400" dirty="0" err="1">
                <a:latin typeface="Times New Roman" pitchFamily="18" charset="0"/>
                <a:cs typeface="Times New Roman" pitchFamily="18" charset="0"/>
              </a:rPr>
              <a:t>uspGetList</a:t>
            </a:r>
            <a:r>
              <a:rPr lang="en-US" sz="2400" dirty="0">
                <a:latin typeface="Times New Roman" pitchFamily="18" charset="0"/>
                <a:cs typeface="Times New Roman" pitchFamily="18" charset="0"/>
              </a:rPr>
              <a:t> procedure.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procedures returns a list of products that have prices that do not exceed a specified amount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example shows using multiple SELECT statements and multiple OUTPUT parameters.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OUTPUT </a:t>
            </a:r>
            <a:r>
              <a:rPr lang="en-US" sz="2400" dirty="0">
                <a:latin typeface="Times New Roman" pitchFamily="18" charset="0"/>
                <a:cs typeface="Times New Roman" pitchFamily="18" charset="0"/>
              </a:rPr>
              <a:t>parameters enable an external procedure, a batch, or more than one Transact-SQL statement to access a value set during the procedure execution.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68519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82296" indent="0">
              <a:buNone/>
            </a:pPr>
            <a:r>
              <a:rPr lang="en-US" sz="2400" dirty="0">
                <a:latin typeface="Times New Roman" pitchFamily="18" charset="0"/>
                <a:cs typeface="Times New Roman" pitchFamily="18" charset="0"/>
              </a:rPr>
              <a:t>USE AdventureWorks2012;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GO </a:t>
            </a:r>
            <a:r>
              <a:rPr lang="en-US" sz="2400" dirty="0">
                <a:latin typeface="Times New Roman" pitchFamily="18" charset="0"/>
                <a:cs typeface="Times New Roman" pitchFamily="18" charset="0"/>
              </a:rPr>
              <a:t>IF OBJECT_ID ( '</a:t>
            </a:r>
            <a:r>
              <a:rPr lang="en-US" sz="2400" dirty="0" err="1">
                <a:latin typeface="Times New Roman" pitchFamily="18" charset="0"/>
                <a:cs typeface="Times New Roman" pitchFamily="18" charset="0"/>
              </a:rPr>
              <a:t>Production.uspGetList</a:t>
            </a:r>
            <a:r>
              <a:rPr lang="en-US" sz="2400" dirty="0">
                <a:latin typeface="Times New Roman" pitchFamily="18" charset="0"/>
                <a:cs typeface="Times New Roman" pitchFamily="18" charset="0"/>
              </a:rPr>
              <a:t>', 'P' ) IS NOT </a:t>
            </a:r>
            <a:r>
              <a:rPr lang="en-US" sz="2400" dirty="0" smtClean="0">
                <a:latin typeface="Times New Roman" pitchFamily="18" charset="0"/>
                <a:cs typeface="Times New Roman" pitchFamily="18" charset="0"/>
              </a:rPr>
              <a:t>NULL</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DROP PROCEDURE </a:t>
            </a:r>
            <a:r>
              <a:rPr lang="en-US" sz="2400" dirty="0" err="1">
                <a:latin typeface="Times New Roman" pitchFamily="18" charset="0"/>
                <a:cs typeface="Times New Roman" pitchFamily="18" charset="0"/>
              </a:rPr>
              <a:t>Production.uspGetList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82296" indent="0">
              <a:buNone/>
            </a:pPr>
            <a:r>
              <a:rPr lang="en-US" sz="2400" dirty="0" smtClean="0">
                <a:latin typeface="Times New Roman" pitchFamily="18" charset="0"/>
                <a:cs typeface="Times New Roman" pitchFamily="18" charset="0"/>
              </a:rPr>
              <a:t>GO</a:t>
            </a:r>
          </a:p>
          <a:p>
            <a:pPr marL="82296"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CREATE PROCEDURE </a:t>
            </a:r>
            <a:r>
              <a:rPr lang="en-US" sz="2400" dirty="0" err="1">
                <a:latin typeface="Times New Roman" pitchFamily="18" charset="0"/>
                <a:cs typeface="Times New Roman" pitchFamily="18" charset="0"/>
              </a:rPr>
              <a:t>Production.uspGetList</a:t>
            </a:r>
            <a:r>
              <a:rPr lang="en-US" sz="2400" dirty="0">
                <a:latin typeface="Times New Roman" pitchFamily="18" charset="0"/>
                <a:cs typeface="Times New Roman" pitchFamily="18" charset="0"/>
              </a:rPr>
              <a:t> @Product </a:t>
            </a:r>
            <a:r>
              <a:rPr lang="en-US" sz="2400" dirty="0" err="1">
                <a:latin typeface="Times New Roman" pitchFamily="18" charset="0"/>
                <a:cs typeface="Times New Roman" pitchFamily="18" charset="0"/>
              </a:rPr>
              <a:t>varchar</a:t>
            </a:r>
            <a:r>
              <a:rPr lang="en-US" sz="2400" dirty="0">
                <a:latin typeface="Times New Roman" pitchFamily="18" charset="0"/>
                <a:cs typeface="Times New Roman" pitchFamily="18" charset="0"/>
              </a:rPr>
              <a:t>(40) , @</a:t>
            </a:r>
            <a:r>
              <a:rPr lang="en-US" sz="2400" dirty="0" err="1">
                <a:latin typeface="Times New Roman" pitchFamily="18" charset="0"/>
                <a:cs typeface="Times New Roman" pitchFamily="18" charset="0"/>
              </a:rPr>
              <a:t>MaxPrice</a:t>
            </a:r>
            <a:r>
              <a:rPr lang="en-US" sz="2400" dirty="0">
                <a:latin typeface="Times New Roman" pitchFamily="18" charset="0"/>
                <a:cs typeface="Times New Roman" pitchFamily="18" charset="0"/>
              </a:rPr>
              <a:t> money , @</a:t>
            </a:r>
            <a:r>
              <a:rPr lang="en-US" sz="2400" dirty="0" err="1">
                <a:latin typeface="Times New Roman" pitchFamily="18" charset="0"/>
                <a:cs typeface="Times New Roman" pitchFamily="18" charset="0"/>
              </a:rPr>
              <a:t>ComparePrice</a:t>
            </a:r>
            <a:r>
              <a:rPr lang="en-US" sz="2400" dirty="0">
                <a:latin typeface="Times New Roman" pitchFamily="18" charset="0"/>
                <a:cs typeface="Times New Roman" pitchFamily="18" charset="0"/>
              </a:rPr>
              <a:t> money OUTPUT , @</a:t>
            </a:r>
            <a:r>
              <a:rPr lang="en-US" sz="2400" dirty="0" err="1">
                <a:latin typeface="Times New Roman" pitchFamily="18" charset="0"/>
                <a:cs typeface="Times New Roman" pitchFamily="18" charset="0"/>
              </a:rPr>
              <a:t>ListPrice</a:t>
            </a:r>
            <a:r>
              <a:rPr lang="en-US" sz="2400" dirty="0">
                <a:latin typeface="Times New Roman" pitchFamily="18" charset="0"/>
                <a:cs typeface="Times New Roman" pitchFamily="18" charset="0"/>
              </a:rPr>
              <a:t> money OUT AS SET NOCOUNT ON</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10202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Procedure</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To modify the stored procedure just replace create with alter</a:t>
            </a:r>
          </a:p>
          <a:p>
            <a:r>
              <a:rPr lang="en-US" sz="2400" dirty="0">
                <a:latin typeface="Times New Roman" pitchFamily="18" charset="0"/>
                <a:cs typeface="Times New Roman" pitchFamily="18" charset="0"/>
              </a:rPr>
              <a:t>ALTER PROCEDURE </a:t>
            </a:r>
            <a:r>
              <a:rPr lang="en-US" sz="2400" dirty="0" err="1">
                <a:latin typeface="Times New Roman" pitchFamily="18" charset="0"/>
                <a:cs typeface="Times New Roman" pitchFamily="18" charset="0"/>
              </a:rPr>
              <a:t>MyStoredProcedure</a:t>
            </a:r>
            <a:r>
              <a:rPr lang="en-US" sz="2400" dirty="0">
                <a:latin typeface="Times New Roman" pitchFamily="18" charset="0"/>
                <a:cs typeface="Times New Roman" pitchFamily="18" charset="0"/>
              </a:rPr>
              <a:t> AS</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52056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Once it is compiled, the details of the stored procedure are stored in three system tables in the concerned database, they are as follows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Sys.sysobjects</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one row for each object (constraint, default, log, rule, stored procedure, and so on) created within a database. In </a:t>
            </a:r>
            <a:r>
              <a:rPr lang="en-US" sz="2400" b="1" dirty="0" err="1">
                <a:latin typeface="Times New Roman" pitchFamily="18" charset="0"/>
                <a:cs typeface="Times New Roman" pitchFamily="18" charset="0"/>
              </a:rPr>
              <a:t>tempdb</a:t>
            </a:r>
            <a:r>
              <a:rPr lang="en-US" sz="2400" dirty="0">
                <a:latin typeface="Times New Roman" pitchFamily="18" charset="0"/>
                <a:cs typeface="Times New Roman" pitchFamily="18" charset="0"/>
              </a:rPr>
              <a:t> only, this table includes a row for each temporary object.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9887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err="1" smtClean="0">
                <a:latin typeface="Times New Roman" pitchFamily="18" charset="0"/>
                <a:cs typeface="Times New Roman" pitchFamily="18" charset="0"/>
              </a:rPr>
              <a:t>Sys.sysdepends</a:t>
            </a:r>
            <a:r>
              <a:rPr lang="en-US" sz="2400" b="1"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Contains dependency information between objects (views, procedures, and triggers) in the database, and the objects (tables, views, and procedures) that are contained in their definition.</a:t>
            </a:r>
          </a:p>
          <a:p>
            <a:r>
              <a:rPr lang="en-US" sz="2400" b="1" dirty="0" err="1" smtClean="0">
                <a:latin typeface="Times New Roman" pitchFamily="18" charset="0"/>
                <a:cs typeface="Times New Roman" pitchFamily="18" charset="0"/>
              </a:rPr>
              <a:t>Sys.syscomments</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entries for each view, rule, default, trigger, CHECK constraint, DEFAULT constraint, and stored procedure within the database. The </a:t>
            </a:r>
            <a:r>
              <a:rPr lang="en-US" sz="2400" b="1" dirty="0">
                <a:latin typeface="Times New Roman" pitchFamily="18" charset="0"/>
                <a:cs typeface="Times New Roman" pitchFamily="18" charset="0"/>
              </a:rPr>
              <a:t>text</a:t>
            </a:r>
            <a:r>
              <a:rPr lang="en-US" sz="2400" dirty="0">
                <a:latin typeface="Times New Roman" pitchFamily="18" charset="0"/>
                <a:cs typeface="Times New Roman" pitchFamily="18" charset="0"/>
              </a:rPr>
              <a:t> column contains the original SQL definition statements.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86218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Procedure</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un </a:t>
            </a:r>
            <a:r>
              <a:rPr lang="en-US" sz="2400" dirty="0">
                <a:latin typeface="Times New Roman" pitchFamily="18" charset="0"/>
                <a:cs typeface="Times New Roman" pitchFamily="18" charset="0"/>
              </a:rPr>
              <a:t>a stored procedure by using EXECUTE or </a:t>
            </a:r>
            <a:r>
              <a:rPr lang="en-US" sz="2400" dirty="0" smtClean="0">
                <a:latin typeface="Times New Roman" pitchFamily="18" charset="0"/>
                <a:cs typeface="Times New Roman" pitchFamily="18" charset="0"/>
              </a:rPr>
              <a:t>EXEC</a:t>
            </a:r>
          </a:p>
          <a:p>
            <a:pPr marL="0" indent="0">
              <a:buNone/>
            </a:pPr>
            <a:r>
              <a:rPr lang="en-US" sz="2400" dirty="0" smtClean="0">
                <a:latin typeface="Times New Roman" pitchFamily="18" charset="0"/>
                <a:cs typeface="Times New Roman" pitchFamily="18" charset="0"/>
              </a:rPr>
              <a:t>	EXEC </a:t>
            </a:r>
            <a:r>
              <a:rPr lang="en-US" sz="2400" dirty="0" err="1" smtClean="0">
                <a:latin typeface="Times New Roman" pitchFamily="18" charset="0"/>
                <a:cs typeface="Times New Roman" pitchFamily="18" charset="0"/>
              </a:rPr>
              <a:t>MyStoredProcedure</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If the stored procedure has spaces in its name, enclose it between double quotes</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EXEC </a:t>
            </a:r>
            <a:r>
              <a:rPr lang="en-US" sz="2400" dirty="0">
                <a:latin typeface="Times New Roman" pitchFamily="18" charset="0"/>
                <a:cs typeface="Times New Roman" pitchFamily="18" charset="0"/>
              </a:rPr>
              <a:t>"My Stored </a:t>
            </a:r>
            <a:r>
              <a:rPr lang="en-US" sz="2400" dirty="0" smtClean="0">
                <a:latin typeface="Times New Roman" pitchFamily="18" charset="0"/>
                <a:cs typeface="Times New Roman" pitchFamily="18" charset="0"/>
              </a:rPr>
              <a:t>Procedure“</a:t>
            </a:r>
          </a:p>
          <a:p>
            <a:r>
              <a:rPr lang="en-US" sz="2400" dirty="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stored procedure accepts any parameters, they are placed after the procedure name:</a:t>
            </a:r>
          </a:p>
          <a:p>
            <a:pPr marL="0" indent="0">
              <a:buNone/>
            </a:pPr>
            <a:r>
              <a:rPr lang="en-US" sz="2400" dirty="0" smtClean="0">
                <a:latin typeface="Times New Roman" pitchFamily="18" charset="0"/>
                <a:cs typeface="Times New Roman" pitchFamily="18" charset="0"/>
              </a:rPr>
              <a:t>	EXEC </a:t>
            </a:r>
            <a:r>
              <a:rPr lang="en-US" sz="2400" dirty="0" err="1">
                <a:latin typeface="Times New Roman" pitchFamily="18" charset="0"/>
                <a:cs typeface="Times New Roman" pitchFamily="18" charset="0"/>
              </a:rPr>
              <a:t>MyStoredProcedure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ParameterName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MyParameter</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633167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When we run a stored procedure, Adaptive Server prepares an execution plan so that the procedure's execution is very fast. Stored procedures can: </a:t>
            </a:r>
          </a:p>
          <a:p>
            <a:pPr lvl="1"/>
            <a:r>
              <a:rPr lang="en-US" sz="2400" dirty="0">
                <a:latin typeface="Times New Roman" pitchFamily="18" charset="0"/>
                <a:cs typeface="Times New Roman" pitchFamily="18" charset="0"/>
              </a:rPr>
              <a:t>Take parameters  </a:t>
            </a:r>
          </a:p>
          <a:p>
            <a:pPr lvl="1"/>
            <a:r>
              <a:rPr lang="en-US" sz="2400" dirty="0">
                <a:latin typeface="Times New Roman" pitchFamily="18" charset="0"/>
                <a:cs typeface="Times New Roman" pitchFamily="18" charset="0"/>
              </a:rPr>
              <a:t>Call other procedures </a:t>
            </a:r>
          </a:p>
          <a:p>
            <a:pPr lvl="1"/>
            <a:r>
              <a:rPr lang="en-US" sz="2400" dirty="0">
                <a:latin typeface="Times New Roman" pitchFamily="18" charset="0"/>
                <a:cs typeface="Times New Roman" pitchFamily="18" charset="0"/>
              </a:rPr>
              <a:t>Return a status value to a calling procedure or batch to indicate success or failure and the reason for failure </a:t>
            </a:r>
          </a:p>
          <a:p>
            <a:pPr lvl="1"/>
            <a:r>
              <a:rPr lang="en-US" sz="2400" dirty="0">
                <a:latin typeface="Times New Roman" pitchFamily="18" charset="0"/>
                <a:cs typeface="Times New Roman" pitchFamily="18" charset="0"/>
              </a:rPr>
              <a:t>Return values of parameters to a calling procedure or batch </a:t>
            </a:r>
          </a:p>
          <a:p>
            <a:pPr lvl="1"/>
            <a:r>
              <a:rPr lang="en-US" sz="2400" dirty="0">
                <a:latin typeface="Times New Roman" pitchFamily="18" charset="0"/>
                <a:cs typeface="Times New Roman" pitchFamily="18" charset="0"/>
              </a:rPr>
              <a:t>Be executed on remote Adaptive Servers </a:t>
            </a:r>
          </a:p>
          <a:p>
            <a:endParaRPr lang="en-US" sz="2400" dirty="0"/>
          </a:p>
        </p:txBody>
      </p:sp>
    </p:spTree>
    <p:extLst>
      <p:ext uri="{BB962C8B-B14F-4D97-AF65-F5344CB8AC3E}">
        <p14:creationId xmlns:p14="http://schemas.microsoft.com/office/powerpoint/2010/main" val="1179402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endParaRPr lang="en-US" sz="4400" dirty="0" smtClean="0">
              <a:latin typeface="Castellar" pitchFamily="18" charset="0"/>
            </a:endParaRPr>
          </a:p>
          <a:p>
            <a:r>
              <a:rPr lang="en-US" sz="4400" dirty="0" smtClean="0">
                <a:latin typeface="Castellar" pitchFamily="18" charset="0"/>
              </a:rPr>
              <a:t>Thank You</a:t>
            </a:r>
            <a:endParaRPr lang="en-US" sz="4400" dirty="0">
              <a:latin typeface="Castellar" pitchFamily="18" charset="0"/>
            </a:endParaRPr>
          </a:p>
        </p:txBody>
      </p:sp>
    </p:spTree>
    <p:extLst>
      <p:ext uri="{BB962C8B-B14F-4D97-AF65-F5344CB8AC3E}">
        <p14:creationId xmlns:p14="http://schemas.microsoft.com/office/powerpoint/2010/main" val="263871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t>Definition</a:t>
            </a:r>
          </a:p>
        </p:txBody>
      </p:sp>
      <p:sp>
        <p:nvSpPr>
          <p:cNvPr id="3" name="Content Placeholder 2"/>
          <p:cNvSpPr>
            <a:spLocks noGrp="1"/>
          </p:cNvSpPr>
          <p:nvPr>
            <p:ph idx="1"/>
          </p:nvPr>
        </p:nvSpPr>
        <p:spPr/>
        <p:txBody>
          <a:bodyPr rtlCol="0">
            <a:normAutofit/>
          </a:bodyPr>
          <a:lstStyle/>
          <a:p>
            <a:pPr marL="0" indent="0" fontAlgn="auto">
              <a:spcAft>
                <a:spcPts val="0"/>
              </a:spcAft>
              <a:buFont typeface="Arial" pitchFamily="34" charset="0"/>
              <a:buNone/>
              <a:defRPr/>
            </a:pPr>
            <a:endParaRPr lang="en-US" sz="2400" dirty="0" smtClean="0">
              <a:latin typeface="Times New Roman" pitchFamily="18" charset="0"/>
              <a:cs typeface="Times New Roman" pitchFamily="18" charset="0"/>
            </a:endParaRPr>
          </a:p>
          <a:p>
            <a:pPr fontAlgn="auto">
              <a:spcAft>
                <a:spcPts val="0"/>
              </a:spcAft>
              <a:buFont typeface="Arial" pitchFamily="34" charset="0"/>
              <a:buChar char="•"/>
              <a:defRPr/>
            </a:pPr>
            <a:r>
              <a:rPr lang="en-US" sz="2400" dirty="0">
                <a:latin typeface="Times New Roman" pitchFamily="18" charset="0"/>
                <a:cs typeface="Times New Roman" pitchFamily="18" charset="0"/>
              </a:rPr>
              <a:t>Stored Procedure </a:t>
            </a:r>
            <a:r>
              <a:rPr lang="en-US" sz="2400" dirty="0" smtClean="0">
                <a:latin typeface="Times New Roman" pitchFamily="18" charset="0"/>
                <a:cs typeface="Times New Roman" pitchFamily="18" charset="0"/>
              </a:rPr>
              <a:t>in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server can be defined as the set of </a:t>
            </a:r>
            <a:r>
              <a:rPr lang="en-US" sz="2400" dirty="0" smtClean="0">
                <a:latin typeface="Times New Roman" pitchFamily="18" charset="0"/>
                <a:cs typeface="Times New Roman" pitchFamily="18" charset="0"/>
              </a:rPr>
              <a:t>logical </a:t>
            </a:r>
            <a:r>
              <a:rPr lang="en-US" sz="2400" dirty="0">
                <a:latin typeface="Times New Roman" pitchFamily="18" charset="0"/>
                <a:cs typeface="Times New Roman" pitchFamily="18" charset="0"/>
              </a:rPr>
              <a:t>group of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statement which are grouped to perform a specific 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dirty="0" smtClean="0"/>
              <a:t>Advantages</a:t>
            </a:r>
          </a:p>
        </p:txBody>
      </p:sp>
      <p:sp>
        <p:nvSpPr>
          <p:cNvPr id="15362"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One of the main benefit of using the Stored procedure is that it reduces the amount of information sent to the database server.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It helps in </a:t>
            </a:r>
            <a:r>
              <a:rPr lang="en-US" sz="2400" dirty="0" smtClean="0">
                <a:latin typeface="Times New Roman" pitchFamily="18" charset="0"/>
                <a:cs typeface="Times New Roman" pitchFamily="18" charset="0"/>
              </a:rPr>
              <a:t>reusability </a:t>
            </a:r>
            <a:r>
              <a:rPr lang="en-US" sz="2400" dirty="0">
                <a:latin typeface="Times New Roman" pitchFamily="18" charset="0"/>
                <a:cs typeface="Times New Roman" pitchFamily="18" charset="0"/>
              </a:rPr>
              <a:t>of the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code</a:t>
            </a:r>
          </a:p>
          <a:p>
            <a:r>
              <a:rPr lang="en-US" sz="2400" dirty="0">
                <a:latin typeface="Times New Roman" pitchFamily="18" charset="0"/>
                <a:cs typeface="Times New Roman" pitchFamily="18" charset="0"/>
              </a:rPr>
              <a:t>Stored procedure is helpful in enhancing the </a:t>
            </a:r>
            <a:r>
              <a:rPr lang="en-US" sz="2400" dirty="0" smtClean="0">
                <a:latin typeface="Times New Roman" pitchFamily="18" charset="0"/>
                <a:cs typeface="Times New Roman" pitchFamily="18" charset="0"/>
              </a:rPr>
              <a:t>security.</a:t>
            </a:r>
          </a:p>
          <a:p>
            <a:pPr lvl="0"/>
            <a:r>
              <a:rPr lang="en-US" sz="2400" dirty="0">
                <a:latin typeface="Times New Roman" pitchFamily="18" charset="0"/>
                <a:cs typeface="Times New Roman" pitchFamily="18" charset="0"/>
              </a:rPr>
              <a:t>Sometime it is useful to use the database for storing the business logic in the form of stored procedure since it make it secure and if any change is needed in the business logic then we may only need to make changes in the stored </a:t>
            </a:r>
            <a:r>
              <a:rPr lang="en-US" sz="2400" dirty="0" smtClean="0">
                <a:latin typeface="Times New Roman" pitchFamily="18" charset="0"/>
                <a:cs typeface="Times New Roman" pitchFamily="18" charset="0"/>
              </a:rPr>
              <a:t>procedure and not in the files contained on the web server. </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Stored Procedures</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SQL Server includes a large number of system stored procedures to assist in database administration tasks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Many of the tasks </a:t>
            </a:r>
            <a:r>
              <a:rPr lang="en-US" sz="2400" dirty="0" smtClean="0">
                <a:latin typeface="Times New Roman" pitchFamily="18" charset="0"/>
                <a:cs typeface="Times New Roman" pitchFamily="18" charset="0"/>
              </a:rPr>
              <a:t>that one can </a:t>
            </a:r>
            <a:r>
              <a:rPr lang="en-US" sz="2400" dirty="0">
                <a:latin typeface="Times New Roman" pitchFamily="18" charset="0"/>
                <a:cs typeface="Times New Roman" pitchFamily="18" charset="0"/>
              </a:rPr>
              <a:t>perform via SQL Server Management Studio can be done via a system stored </a:t>
            </a:r>
            <a:r>
              <a:rPr lang="en-US" sz="2400" dirty="0" smtClean="0">
                <a:latin typeface="Times New Roman" pitchFamily="18" charset="0"/>
                <a:cs typeface="Times New Roman" pitchFamily="18" charset="0"/>
              </a:rPr>
              <a:t>procedure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which includes</a:t>
            </a:r>
          </a:p>
          <a:p>
            <a:pPr lvl="1"/>
            <a:r>
              <a:rPr lang="en-US" sz="2400" dirty="0" smtClean="0">
                <a:latin typeface="Times New Roman" pitchFamily="18" charset="0"/>
                <a:cs typeface="Times New Roman" pitchFamily="18" charset="0"/>
              </a:rPr>
              <a:t>configure </a:t>
            </a:r>
            <a:r>
              <a:rPr lang="en-US" sz="2400" dirty="0">
                <a:latin typeface="Times New Roman" pitchFamily="18" charset="0"/>
                <a:cs typeface="Times New Roman" pitchFamily="18" charset="0"/>
              </a:rPr>
              <a:t>security accounts</a:t>
            </a:r>
          </a:p>
          <a:p>
            <a:pPr lvl="1"/>
            <a:r>
              <a:rPr lang="en-US" sz="2400" dirty="0">
                <a:latin typeface="Times New Roman" pitchFamily="18" charset="0"/>
                <a:cs typeface="Times New Roman" pitchFamily="18" charset="0"/>
              </a:rPr>
              <a:t>set up linked servers</a:t>
            </a:r>
          </a:p>
          <a:p>
            <a:pPr lvl="1"/>
            <a:r>
              <a:rPr lang="en-US" sz="2400" dirty="0">
                <a:latin typeface="Times New Roman" pitchFamily="18" charset="0"/>
                <a:cs typeface="Times New Roman" pitchFamily="18" charset="0"/>
              </a:rPr>
              <a:t>create a database maintenance plan</a:t>
            </a:r>
          </a:p>
          <a:p>
            <a:pPr lvl="1"/>
            <a:r>
              <a:rPr lang="en-US" sz="2400" dirty="0">
                <a:latin typeface="Times New Roman" pitchFamily="18" charset="0"/>
                <a:cs typeface="Times New Roman" pitchFamily="18" charset="0"/>
              </a:rPr>
              <a:t>create full text search catalogs</a:t>
            </a:r>
          </a:p>
          <a:p>
            <a:pPr lvl="1"/>
            <a:r>
              <a:rPr lang="en-US" sz="2400" dirty="0">
                <a:latin typeface="Times New Roman" pitchFamily="18" charset="0"/>
                <a:cs typeface="Times New Roman" pitchFamily="18" charset="0"/>
              </a:rPr>
              <a:t>configure </a:t>
            </a:r>
            <a:r>
              <a:rPr lang="en-US" sz="2400" dirty="0" smtClean="0">
                <a:latin typeface="Times New Roman" pitchFamily="18" charset="0"/>
                <a:cs typeface="Times New Roman" pitchFamily="18" charset="0"/>
              </a:rPr>
              <a:t>replication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45646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System stored procedures are prefixed by </a:t>
            </a:r>
            <a:r>
              <a:rPr lang="en-US" sz="2400" dirty="0" err="1">
                <a:latin typeface="Times New Roman" pitchFamily="18" charset="0"/>
                <a:cs typeface="Times New Roman" pitchFamily="18" charset="0"/>
              </a:rPr>
              <a:t>sp</a:t>
            </a:r>
            <a:r>
              <a:rPr lang="en-US" sz="2400" dirty="0">
                <a:latin typeface="Times New Roman" pitchFamily="18" charset="0"/>
                <a:cs typeface="Times New Roman" pitchFamily="18" charset="0"/>
              </a:rPr>
              <a:t>_</a:t>
            </a:r>
          </a:p>
          <a:p>
            <a:r>
              <a:rPr lang="en-US" sz="2400" dirty="0">
                <a:latin typeface="Times New Roman" pitchFamily="18" charset="0"/>
                <a:cs typeface="Times New Roman" pitchFamily="18" charset="0"/>
              </a:rPr>
              <a:t>Creating a stored procedure prefixed with </a:t>
            </a:r>
            <a:r>
              <a:rPr lang="en-US" sz="2400" dirty="0" err="1">
                <a:latin typeface="Times New Roman" pitchFamily="18" charset="0"/>
                <a:cs typeface="Times New Roman" pitchFamily="18" charset="0"/>
              </a:rPr>
              <a:t>sp</a:t>
            </a:r>
            <a:r>
              <a:rPr lang="en-US" sz="2400" dirty="0">
                <a:latin typeface="Times New Roman" pitchFamily="18" charset="0"/>
                <a:cs typeface="Times New Roman" pitchFamily="18" charset="0"/>
              </a:rPr>
              <a:t>_ and placing it in the master database will make it available to any database without the need to prefix the stored procedure with the name of the database.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9172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r>
              <a:rPr lang="en-US" b="1" dirty="0" smtClean="0"/>
              <a:t> </a:t>
            </a:r>
            <a:r>
              <a:rPr lang="en-US" dirty="0" smtClean="0"/>
              <a:t>Stored</a:t>
            </a:r>
            <a:r>
              <a:rPr lang="en-US" b="1" dirty="0" smtClean="0"/>
              <a:t> </a:t>
            </a:r>
            <a:r>
              <a:rPr lang="en-US" dirty="0" smtClean="0"/>
              <a:t>Procedures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user stored procedure is any program that is stored and compiled within SQL Server (but not in the master database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stored procedures can be categorized into three distinct types: </a:t>
            </a:r>
          </a:p>
          <a:p>
            <a:pPr lvl="1"/>
            <a:r>
              <a:rPr lang="en-US" sz="2400" dirty="0">
                <a:latin typeface="Times New Roman" pitchFamily="18" charset="0"/>
                <a:cs typeface="Times New Roman" pitchFamily="18" charset="0"/>
              </a:rPr>
              <a:t>User stored procedures  </a:t>
            </a:r>
          </a:p>
          <a:p>
            <a:pPr lvl="1"/>
            <a:r>
              <a:rPr lang="en-US" sz="2400" dirty="0">
                <a:latin typeface="Times New Roman" pitchFamily="18" charset="0"/>
                <a:cs typeface="Times New Roman" pitchFamily="18" charset="0"/>
              </a:rPr>
              <a:t>Triggers, and </a:t>
            </a:r>
          </a:p>
          <a:p>
            <a:pPr lvl="1"/>
            <a:r>
              <a:rPr lang="en-US" sz="2400" dirty="0">
                <a:latin typeface="Times New Roman" pitchFamily="18" charset="0"/>
                <a:cs typeface="Times New Roman" pitchFamily="18" charset="0"/>
              </a:rPr>
              <a:t>User defined functions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8310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Procedure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362" y="1447800"/>
            <a:ext cx="6600825" cy="4800600"/>
          </a:xfrm>
        </p:spPr>
      </p:pic>
    </p:spTree>
    <p:extLst>
      <p:ext uri="{BB962C8B-B14F-4D97-AF65-F5344CB8AC3E}">
        <p14:creationId xmlns:p14="http://schemas.microsoft.com/office/powerpoint/2010/main" val="2015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CREATE </a:t>
            </a:r>
            <a:r>
              <a:rPr lang="en-US" sz="2400" dirty="0">
                <a:latin typeface="Times New Roman" pitchFamily="18" charset="0"/>
                <a:cs typeface="Times New Roman" pitchFamily="18" charset="0"/>
              </a:rPr>
              <a:t>{ PROC | PROCEDURE } [</a:t>
            </a:r>
            <a:r>
              <a:rPr lang="en-US" sz="2400" dirty="0" err="1">
                <a:latin typeface="Times New Roman" pitchFamily="18" charset="0"/>
                <a:cs typeface="Times New Roman" pitchFamily="18" charset="0"/>
              </a:rPr>
              <a:t>schema_name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procedure_name</a:t>
            </a:r>
            <a:r>
              <a:rPr lang="en-US" sz="2400" dirty="0">
                <a:latin typeface="Times New Roman" pitchFamily="18" charset="0"/>
                <a:cs typeface="Times New Roman" pitchFamily="18" charset="0"/>
              </a:rPr>
              <a:t> [ ; number ]     [ { @parameter [ </a:t>
            </a:r>
            <a:r>
              <a:rPr lang="en-US" sz="2400" dirty="0" err="1">
                <a:latin typeface="Times New Roman" pitchFamily="18" charset="0"/>
                <a:cs typeface="Times New Roman" pitchFamily="18" charset="0"/>
              </a:rPr>
              <a:t>type_schema_name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data_type</a:t>
            </a:r>
            <a:r>
              <a:rPr lang="en-US" sz="2400" dirty="0">
                <a:latin typeface="Times New Roman" pitchFamily="18" charset="0"/>
                <a:cs typeface="Times New Roman" pitchFamily="18" charset="0"/>
              </a:rPr>
              <a:t> }         [ VARYING ] [ = default ] [ OUT | OUTPUT ] [READONLY]     ] [ ,...n ] [ WITH &lt;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,...n ] ] [ FOR REPLICATION ] AS { [ BEGIN ] </a:t>
            </a:r>
            <a:r>
              <a:rPr lang="en-US" sz="2400" dirty="0" err="1">
                <a:latin typeface="Times New Roman" pitchFamily="18" charset="0"/>
                <a:cs typeface="Times New Roman" pitchFamily="18" charset="0"/>
              </a:rPr>
              <a:t>sql_statement</a:t>
            </a:r>
            <a:r>
              <a:rPr lang="en-US" sz="2400" dirty="0">
                <a:latin typeface="Times New Roman" pitchFamily="18" charset="0"/>
                <a:cs typeface="Times New Roman" pitchFamily="18" charset="0"/>
              </a:rPr>
              <a:t> [;] [ ...n ] [ END ] } [;] &lt;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 ENCRYPTION ]     [ RECOMPILE ]     [ EXECUTE AS Clause ] </a:t>
            </a:r>
          </a:p>
        </p:txBody>
      </p:sp>
    </p:spTree>
    <p:extLst>
      <p:ext uri="{BB962C8B-B14F-4D97-AF65-F5344CB8AC3E}">
        <p14:creationId xmlns:p14="http://schemas.microsoft.com/office/powerpoint/2010/main" val="1030677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909</TotalTime>
  <Words>850</Words>
  <Application>Microsoft Office PowerPoint</Application>
  <PresentationFormat>On-screen Show (4:3)</PresentationFormat>
  <Paragraphs>138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STORED PROCEDURES</vt:lpstr>
      <vt:lpstr>Objective </vt:lpstr>
      <vt:lpstr>Definition</vt:lpstr>
      <vt:lpstr>Advantages</vt:lpstr>
      <vt:lpstr>System Stored Procedures</vt:lpstr>
      <vt:lpstr>PowerPoint Presentation</vt:lpstr>
      <vt:lpstr>User Stored Procedures</vt:lpstr>
      <vt:lpstr>Creating  Procedure</vt:lpstr>
      <vt:lpstr>Syntax</vt:lpstr>
      <vt:lpstr>Arguments </vt:lpstr>
      <vt:lpstr>PowerPoint Presentation</vt:lpstr>
      <vt:lpstr>PowerPoint Presentation</vt:lpstr>
      <vt:lpstr>PowerPoint Presentation</vt:lpstr>
      <vt:lpstr>PowerPoint Presentation</vt:lpstr>
      <vt:lpstr>PowerPoint Presentation</vt:lpstr>
      <vt:lpstr>Passing Parameters</vt:lpstr>
      <vt:lpstr>Example</vt:lpstr>
      <vt:lpstr>PowerPoint Presentation</vt:lpstr>
      <vt:lpstr>Using a table valued parameter</vt:lpstr>
      <vt:lpstr>PowerPoint Presentation</vt:lpstr>
      <vt:lpstr>PowerPoint Presentation</vt:lpstr>
      <vt:lpstr>Using Output Parameter </vt:lpstr>
      <vt:lpstr>PowerPoint Presentation</vt:lpstr>
      <vt:lpstr>Modifying Procedure</vt:lpstr>
      <vt:lpstr>PowerPoint Presentation</vt:lpstr>
      <vt:lpstr>PowerPoint Presentation</vt:lpstr>
      <vt:lpstr>Executing Procedure</vt:lpstr>
      <vt:lpstr>Summary</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338684</dc:creator>
  <cp:lastModifiedBy>Balasubramanian, Santoshi kalyani (Cognizant)</cp:lastModifiedBy>
  <cp:revision>38</cp:revision>
  <dcterms:created xsi:type="dcterms:W3CDTF">2012-09-24T10:35:53Z</dcterms:created>
  <dcterms:modified xsi:type="dcterms:W3CDTF">2012-09-27T05:24:03Z</dcterms:modified>
</cp:coreProperties>
</file>