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8"/>
  </p:notesMasterIdLst>
  <p:sldIdLst>
    <p:sldId id="267" r:id="rId2"/>
    <p:sldId id="293" r:id="rId3"/>
    <p:sldId id="256" r:id="rId4"/>
    <p:sldId id="257" r:id="rId5"/>
    <p:sldId id="268" r:id="rId6"/>
    <p:sldId id="278" r:id="rId7"/>
    <p:sldId id="279" r:id="rId8"/>
    <p:sldId id="280" r:id="rId9"/>
    <p:sldId id="281" r:id="rId10"/>
    <p:sldId id="282" r:id="rId11"/>
    <p:sldId id="283" r:id="rId12"/>
    <p:sldId id="284" r:id="rId13"/>
    <p:sldId id="285" r:id="rId14"/>
    <p:sldId id="286" r:id="rId15"/>
    <p:sldId id="287" r:id="rId16"/>
    <p:sldId id="288" r:id="rId17"/>
    <p:sldId id="289" r:id="rId18"/>
    <p:sldId id="290" r:id="rId19"/>
    <p:sldId id="261" r:id="rId20"/>
    <p:sldId id="262" r:id="rId21"/>
    <p:sldId id="291" r:id="rId22"/>
    <p:sldId id="263" r:id="rId23"/>
    <p:sldId id="264" r:id="rId24"/>
    <p:sldId id="269" r:id="rId25"/>
    <p:sldId id="294" r:id="rId26"/>
    <p:sldId id="292"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342" y="2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D958E49-99AC-4EFC-B707-3C6990918FDA}" type="datetimeFigureOut">
              <a:rPr lang="en-US" smtClean="0"/>
              <a:pPr/>
              <a:t>10/3/2012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627EC9A-1136-4328-8F00-9BCB99F4A188}" type="slidenum">
              <a:rPr lang="en-US" smtClean="0"/>
              <a:pPr/>
              <a:t>‹#›</a:t>
            </a:fld>
            <a:endParaRPr lang="en-US"/>
          </a:p>
        </p:txBody>
      </p:sp>
    </p:spTree>
    <p:extLst>
      <p:ext uri="{BB962C8B-B14F-4D97-AF65-F5344CB8AC3E}">
        <p14:creationId xmlns:p14="http://schemas.microsoft.com/office/powerpoint/2010/main" val="26093493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627EC9A-1136-4328-8F00-9BCB99F4A188}" type="slidenum">
              <a:rPr lang="en-US" smtClean="0"/>
              <a:pPr/>
              <a:t>4</a:t>
            </a:fld>
            <a:endParaRPr lang="en-US"/>
          </a:p>
        </p:txBody>
      </p:sp>
    </p:spTree>
    <p:extLst>
      <p:ext uri="{BB962C8B-B14F-4D97-AF65-F5344CB8AC3E}">
        <p14:creationId xmlns:p14="http://schemas.microsoft.com/office/powerpoint/2010/main" val="10672506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fill-factor option is provided for fine-tuning index data storage and performance. When an index is created or rebuilt, the fill-factor value determines the percentage of space on each leaf-level page to be filled with data, reserving the remainder on each page as free space for future growth. For example, specifying a fill-factor value of 80 means that 20 percent of each leaf-level page will be left empty, providing space for index expansion as data is added to the underlying table. The empty space is reserved between the index rows rather than at the end of the index.</a:t>
            </a:r>
          </a:p>
          <a:p>
            <a:r>
              <a:rPr lang="en-US" dirty="0" smtClean="0"/>
              <a:t>The fill-factor value is a percentage from 1 to 100, and the server-wide default is 0 which means that the leaf-level pages are filled to capacity.</a:t>
            </a:r>
          </a:p>
          <a:p>
            <a:r>
              <a:rPr lang="en-US" dirty="0" smtClean="0"/>
              <a:t>The </a:t>
            </a:r>
            <a:r>
              <a:rPr lang="en-US" b="0" dirty="0" smtClean="0"/>
              <a:t>media retention</a:t>
            </a:r>
            <a:r>
              <a:rPr lang="en-US" dirty="0" smtClean="0"/>
              <a:t> option helps protect backups from being overwritten until the specified number of days has elapsed. </a:t>
            </a:r>
            <a:endParaRPr lang="en-US" dirty="0"/>
          </a:p>
        </p:txBody>
      </p:sp>
      <p:sp>
        <p:nvSpPr>
          <p:cNvPr id="4" name="Slide Number Placeholder 3"/>
          <p:cNvSpPr>
            <a:spLocks noGrp="1"/>
          </p:cNvSpPr>
          <p:nvPr>
            <p:ph type="sldNum" sz="quarter" idx="10"/>
          </p:nvPr>
        </p:nvSpPr>
        <p:spPr/>
        <p:txBody>
          <a:bodyPr/>
          <a:lstStyle/>
          <a:p>
            <a:fld id="{8627EC9A-1136-4328-8F00-9BCB99F4A188}" type="slidenum">
              <a:rPr lang="en-US" smtClean="0"/>
              <a:pPr/>
              <a:t>22</a:t>
            </a:fld>
            <a:endParaRPr lang="en-US"/>
          </a:p>
        </p:txBody>
      </p:sp>
    </p:spTree>
    <p:extLst>
      <p:ext uri="{BB962C8B-B14F-4D97-AF65-F5344CB8AC3E}">
        <p14:creationId xmlns:p14="http://schemas.microsoft.com/office/powerpoint/2010/main" val="7934113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smtClean="0"/>
              <a:t>Use the blocked process threshold option to specify the threshold, in seconds, at which blocked process reports are generated. </a:t>
            </a:r>
          </a:p>
          <a:p>
            <a:endParaRPr lang="en-US" b="0" dirty="0" smtClean="0"/>
          </a:p>
          <a:p>
            <a:r>
              <a:rPr lang="en-US" b="0" dirty="0" smtClean="0"/>
              <a:t>If the query optimizer estimates that the number of returned rows is greater than this threshold, the cursor is generated asynchronously, allowing the user to fetch rows from the cursor while the cursor continues to be populated. Otherwise, the cursor is generated synchronously, and the query waits until all rows are returned.</a:t>
            </a:r>
          </a:p>
          <a:p>
            <a:r>
              <a:rPr lang="en-US" b="0" dirty="0" smtClean="0"/>
              <a:t>If you set cursor threshold to -1, all keysets are generated synchronously, which benefits small cursor sets. If you set cursor threshold to 0, all cursor keysets are generated asynchronously. With other values, the query optimizer compares the number of expected rows in the cursor set and builds the keyset asynchronously if it exceeds the number set in cursor threshold. Do not set cursor threshold too low, because small result sets are better built synchronously.</a:t>
            </a:r>
          </a:p>
          <a:p>
            <a:endParaRPr lang="en-US" b="0" dirty="0" smtClean="0"/>
          </a:p>
          <a:p>
            <a:r>
              <a:rPr lang="en-US" b="0" dirty="0" smtClean="0"/>
              <a:t>Use the max text </a:t>
            </a:r>
            <a:r>
              <a:rPr lang="en-US" b="0" dirty="0" err="1" smtClean="0"/>
              <a:t>repl</a:t>
            </a:r>
            <a:r>
              <a:rPr lang="en-US" b="0" dirty="0" smtClean="0"/>
              <a:t> size option to specify the maximum size (in bytes) of text, </a:t>
            </a:r>
            <a:r>
              <a:rPr lang="en-US" b="0" dirty="0" err="1" smtClean="0"/>
              <a:t>ntext</a:t>
            </a:r>
            <a:r>
              <a:rPr lang="en-US" b="0" dirty="0" smtClean="0"/>
              <a:t>, </a:t>
            </a:r>
            <a:r>
              <a:rPr lang="en-US" b="0" dirty="0" err="1" smtClean="0"/>
              <a:t>varchar</a:t>
            </a:r>
            <a:r>
              <a:rPr lang="en-US" b="0" dirty="0" smtClean="0"/>
              <a:t>(max), </a:t>
            </a:r>
            <a:r>
              <a:rPr lang="en-US" b="0" dirty="0" err="1" smtClean="0"/>
              <a:t>nvarchar</a:t>
            </a:r>
            <a:r>
              <a:rPr lang="en-US" b="0" dirty="0" smtClean="0"/>
              <a:t>(max), </a:t>
            </a:r>
            <a:r>
              <a:rPr lang="en-US" b="0" dirty="0" err="1" smtClean="0"/>
              <a:t>varbinary</a:t>
            </a:r>
            <a:r>
              <a:rPr lang="en-US" b="0" dirty="0" smtClean="0"/>
              <a:t>(max), xml, and image data that can be added to a replicated column</a:t>
            </a:r>
          </a:p>
          <a:p>
            <a:endParaRPr lang="en-US" b="0" dirty="0" smtClean="0"/>
          </a:p>
          <a:p>
            <a:r>
              <a:rPr lang="en-US" b="0" dirty="0" smtClean="0"/>
              <a:t>A two-digit year that is less than or equal to the last two digits of the cutoff year is in the same century as the cutoff year. A two-digit year that is greater than the last two digits of the cutoff year is in the century that precedes the cutoff year. For example, if two digit year cutoff is 2049 (the default), the two-digit year 49 is interpreted as 2049 and the two-digit year 50 is interpreted as 1950.</a:t>
            </a:r>
          </a:p>
          <a:p>
            <a:r>
              <a:rPr lang="en-US" b="0" dirty="0" smtClean="0"/>
              <a:t>Optimize Ad</a:t>
            </a:r>
            <a:r>
              <a:rPr lang="en-US" b="0" baseline="0" dirty="0" smtClean="0"/>
              <a:t> hoc Workloads:</a:t>
            </a:r>
            <a:endParaRPr lang="en-US" b="0" dirty="0" smtClean="0"/>
          </a:p>
          <a:p>
            <a:r>
              <a:rPr lang="en-US" dirty="0" smtClean="0"/>
              <a:t>At a very high level, the SQL Query Optimizer takes in a batch for execution and tries to locate an appropriate query plan in the plan cache.  If it’s unable to find one, it compiles a plan and stores it in cache so that the next time it’s called, the cost of compiling such a plan is not incurred.  The downside to this is that if the batch (and hence the plan) is only used once, that plan will take up space in memory that could be better allocated towards something else.</a:t>
            </a:r>
          </a:p>
          <a:p>
            <a:r>
              <a:rPr lang="en-US" dirty="0" smtClean="0"/>
              <a:t>When “Optimize for Ad hoc Workloads” is enabled, an extra step is added to the above process.  The first time a plan is created for a batch, it isn’t stored in the cache.  Instead, a hash of the plan is stored, which takes up much less space.  If a plan is used that already has a hash stored, then the full plan is added to the cache since it has now been used twice and is likely to be called again in the future.</a:t>
            </a:r>
          </a:p>
          <a:p>
            <a:endParaRPr lang="en-US" b="0" dirty="0" smtClean="0"/>
          </a:p>
        </p:txBody>
      </p:sp>
      <p:sp>
        <p:nvSpPr>
          <p:cNvPr id="4" name="Slide Number Placeholder 3"/>
          <p:cNvSpPr>
            <a:spLocks noGrp="1"/>
          </p:cNvSpPr>
          <p:nvPr>
            <p:ph type="sldNum" sz="quarter" idx="10"/>
          </p:nvPr>
        </p:nvSpPr>
        <p:spPr/>
        <p:txBody>
          <a:bodyPr/>
          <a:lstStyle/>
          <a:p>
            <a:fld id="{8627EC9A-1136-4328-8F00-9BCB99F4A188}" type="slidenum">
              <a:rPr lang="en-US" smtClean="0"/>
              <a:pPr/>
              <a:t>23</a:t>
            </a:fld>
            <a:endParaRPr lang="en-US"/>
          </a:p>
        </p:txBody>
      </p:sp>
    </p:spTree>
    <p:extLst>
      <p:ext uri="{BB962C8B-B14F-4D97-AF65-F5344CB8AC3E}">
        <p14:creationId xmlns:p14="http://schemas.microsoft.com/office/powerpoint/2010/main" val="1974017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Setting maximum degree of parallelism to 0 allows SQL Server to use all the available processors up to 64 processors. To suppress parallel plan generation, set max degree of parallelism to 1. Set the value to a number greater than 1 to restrict the maximum number of processors used by a single query execution.</a:t>
            </a:r>
            <a:endParaRPr lang="en-US" dirty="0"/>
          </a:p>
        </p:txBody>
      </p:sp>
      <p:sp>
        <p:nvSpPr>
          <p:cNvPr id="4" name="Slide Number Placeholder 3"/>
          <p:cNvSpPr>
            <a:spLocks noGrp="1"/>
          </p:cNvSpPr>
          <p:nvPr>
            <p:ph type="sldNum" sz="quarter" idx="10"/>
          </p:nvPr>
        </p:nvSpPr>
        <p:spPr/>
        <p:txBody>
          <a:bodyPr/>
          <a:lstStyle/>
          <a:p>
            <a:fld id="{8627EC9A-1136-4328-8F00-9BCB99F4A188}" type="slidenum">
              <a:rPr lang="en-US" smtClean="0"/>
              <a:pPr/>
              <a:t>24</a:t>
            </a:fld>
            <a:endParaRPr lang="en-US"/>
          </a:p>
        </p:txBody>
      </p:sp>
    </p:spTree>
    <p:extLst>
      <p:ext uri="{BB962C8B-B14F-4D97-AF65-F5344CB8AC3E}">
        <p14:creationId xmlns:p14="http://schemas.microsoft.com/office/powerpoint/2010/main" val="18289253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 collation specifies the bit patterns that represent each character and the rules by which characters are sorted and compared.</a:t>
            </a:r>
          </a:p>
          <a:p>
            <a:endParaRPr lang="en-US" dirty="0"/>
          </a:p>
        </p:txBody>
      </p:sp>
      <p:sp>
        <p:nvSpPr>
          <p:cNvPr id="4" name="Slide Number Placeholder 3"/>
          <p:cNvSpPr>
            <a:spLocks noGrp="1"/>
          </p:cNvSpPr>
          <p:nvPr>
            <p:ph type="sldNum" sz="quarter" idx="10"/>
          </p:nvPr>
        </p:nvSpPr>
        <p:spPr/>
        <p:txBody>
          <a:bodyPr/>
          <a:lstStyle/>
          <a:p>
            <a:fld id="{8627EC9A-1136-4328-8F00-9BCB99F4A188}" type="slidenum">
              <a:rPr lang="en-US" smtClean="0"/>
              <a:pPr/>
              <a:t>5</a:t>
            </a:fld>
            <a:endParaRPr lang="en-US"/>
          </a:p>
        </p:txBody>
      </p:sp>
    </p:spTree>
    <p:extLst>
      <p:ext uri="{BB962C8B-B14F-4D97-AF65-F5344CB8AC3E}">
        <p14:creationId xmlns:p14="http://schemas.microsoft.com/office/powerpoint/2010/main" val="9165412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Case sensitive: If selected, lowercase letters sort ahead of their uppercase versions. Hiragana: curving style, native </a:t>
            </a:r>
            <a:r>
              <a:rPr lang="en-US" dirty="0" err="1" smtClean="0"/>
              <a:t>japanese</a:t>
            </a:r>
            <a:r>
              <a:rPr lang="en-US" dirty="0" smtClean="0"/>
              <a:t> words. Katakana: angular characters,</a:t>
            </a:r>
            <a:r>
              <a:rPr lang="en-US" baseline="0" dirty="0" smtClean="0"/>
              <a:t> </a:t>
            </a:r>
            <a:r>
              <a:rPr lang="en-US" baseline="0" dirty="0" err="1" smtClean="0"/>
              <a:t>japanese</a:t>
            </a:r>
            <a:r>
              <a:rPr lang="en-US" baseline="0" dirty="0" smtClean="0"/>
              <a:t> words which originated from </a:t>
            </a:r>
            <a:r>
              <a:rPr lang="en-US" baseline="0" dirty="0" err="1" smtClean="0"/>
              <a:t>english</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8627EC9A-1136-4328-8F00-9BCB99F4A188}" type="slidenum">
              <a:rPr lang="en-US" smtClean="0"/>
              <a:pPr/>
              <a:t>10</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Maximum server memory must be less than the amount</a:t>
            </a:r>
            <a:r>
              <a:rPr lang="en-US" baseline="0" dirty="0" smtClean="0"/>
              <a:t> of physical memory present in the system.</a:t>
            </a:r>
          </a:p>
          <a:p>
            <a:r>
              <a:rPr lang="en-US" baseline="0" dirty="0" err="1" smtClean="0"/>
              <a:t>sp_configure</a:t>
            </a:r>
            <a:endParaRPr lang="en-US" dirty="0"/>
          </a:p>
        </p:txBody>
      </p:sp>
      <p:sp>
        <p:nvSpPr>
          <p:cNvPr id="4" name="Slide Number Placeholder 3"/>
          <p:cNvSpPr>
            <a:spLocks noGrp="1"/>
          </p:cNvSpPr>
          <p:nvPr>
            <p:ph type="sldNum" sz="quarter" idx="10"/>
          </p:nvPr>
        </p:nvSpPr>
        <p:spPr/>
        <p:txBody>
          <a:bodyPr/>
          <a:lstStyle/>
          <a:p>
            <a:fld id="{8627EC9A-1136-4328-8F00-9BCB99F4A188}" type="slidenum">
              <a:rPr lang="en-US" smtClean="0"/>
              <a:pPr/>
              <a:t>12</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Supports very large memory sizes</a:t>
            </a:r>
            <a:endParaRPr lang="en-US" dirty="0"/>
          </a:p>
        </p:txBody>
      </p:sp>
      <p:sp>
        <p:nvSpPr>
          <p:cNvPr id="4" name="Slide Number Placeholder 3"/>
          <p:cNvSpPr>
            <a:spLocks noGrp="1"/>
          </p:cNvSpPr>
          <p:nvPr>
            <p:ph type="sldNum" sz="quarter" idx="10"/>
          </p:nvPr>
        </p:nvSpPr>
        <p:spPr/>
        <p:txBody>
          <a:bodyPr/>
          <a:lstStyle/>
          <a:p>
            <a:fld id="{8627EC9A-1136-4328-8F00-9BCB99F4A188}" type="slidenum">
              <a:rPr lang="en-US" smtClean="0"/>
              <a:pPr/>
              <a:t>13</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Sort,merge,hash</a:t>
            </a:r>
            <a:r>
              <a:rPr lang="en-US" dirty="0" smtClean="0"/>
              <a:t> operations receive memory in a very dynamic</a:t>
            </a:r>
            <a:r>
              <a:rPr lang="en-US" baseline="0" dirty="0" smtClean="0"/>
              <a:t> fashion. If you need to do a lot of such operations, improve performance by adjusting this value. On smaller machines, setting this value too high causes virtual memory to page, this degrades server performance.</a:t>
            </a:r>
            <a:endParaRPr lang="en-US" dirty="0"/>
          </a:p>
        </p:txBody>
      </p:sp>
      <p:sp>
        <p:nvSpPr>
          <p:cNvPr id="4" name="Slide Number Placeholder 3"/>
          <p:cNvSpPr>
            <a:spLocks noGrp="1"/>
          </p:cNvSpPr>
          <p:nvPr>
            <p:ph type="sldNum" sz="quarter" idx="10"/>
          </p:nvPr>
        </p:nvSpPr>
        <p:spPr/>
        <p:txBody>
          <a:bodyPr/>
          <a:lstStyle/>
          <a:p>
            <a:fld id="{8627EC9A-1136-4328-8F00-9BCB99F4A188}" type="slidenum">
              <a:rPr lang="en-US" smtClean="0"/>
              <a:pPr/>
              <a:t>15</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However, with hundreds of connections to the server, using one thread per query request can consume large amounts of system resources. When the actual number of query request is less than the amount set in </a:t>
            </a:r>
            <a:r>
              <a:rPr lang="en-US" b="1" dirty="0" smtClean="0"/>
              <a:t>max worker threads</a:t>
            </a:r>
            <a:r>
              <a:rPr lang="en-US" dirty="0" smtClean="0"/>
              <a:t>, one thread handles each query request. However, if the actual number of query request exceeds the amount set in </a:t>
            </a:r>
            <a:r>
              <a:rPr lang="en-US" b="1" dirty="0" smtClean="0"/>
              <a:t>max worker threads</a:t>
            </a:r>
            <a:r>
              <a:rPr lang="en-US" dirty="0" smtClean="0"/>
              <a:t>, SQL Server pools the worker threads so that the next available worker thread can handle the request.</a:t>
            </a:r>
            <a:endParaRPr lang="en-US" dirty="0"/>
          </a:p>
        </p:txBody>
      </p:sp>
      <p:sp>
        <p:nvSpPr>
          <p:cNvPr id="4" name="Slide Number Placeholder 3"/>
          <p:cNvSpPr>
            <a:spLocks noGrp="1"/>
          </p:cNvSpPr>
          <p:nvPr>
            <p:ph type="sldNum" sz="quarter" idx="10"/>
          </p:nvPr>
        </p:nvSpPr>
        <p:spPr/>
        <p:txBody>
          <a:bodyPr/>
          <a:lstStyle/>
          <a:p>
            <a:fld id="{8627EC9A-1136-4328-8F00-9BCB99F4A188}" type="slidenum">
              <a:rPr lang="en-US" smtClean="0"/>
              <a:pPr/>
              <a:t>17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If the machine is fully dedicated to SQL Server,</a:t>
            </a:r>
            <a:r>
              <a:rPr lang="en-US" baseline="0" dirty="0" smtClean="0"/>
              <a:t> enable the priority boost. It is recommended to leave it alone.</a:t>
            </a:r>
            <a:endParaRPr lang="en-US" dirty="0"/>
          </a:p>
        </p:txBody>
      </p:sp>
      <p:sp>
        <p:nvSpPr>
          <p:cNvPr id="4" name="Slide Number Placeholder 3"/>
          <p:cNvSpPr>
            <a:spLocks noGrp="1"/>
          </p:cNvSpPr>
          <p:nvPr>
            <p:ph type="sldNum" sz="quarter" idx="10"/>
          </p:nvPr>
        </p:nvSpPr>
        <p:spPr/>
        <p:txBody>
          <a:bodyPr/>
          <a:lstStyle/>
          <a:p>
            <a:fld id="{8627EC9A-1136-4328-8F00-9BCB99F4A188}" type="slidenum">
              <a:rPr lang="en-US" smtClean="0"/>
              <a:pPr/>
              <a:t>18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smtClean="0"/>
              <a:t>Maximum concurrent user connections</a:t>
            </a:r>
          </a:p>
          <a:p>
            <a:r>
              <a:rPr lang="en-US" dirty="0" smtClean="0"/>
              <a:t>Specify the maximum concurrent user connections. Entering zero means there can be an unlimited number of concurrent user connections.</a:t>
            </a:r>
          </a:p>
          <a:p>
            <a:r>
              <a:rPr lang="en-US" b="0" dirty="0" smtClean="0"/>
              <a:t>Query time-out (seconds)</a:t>
            </a:r>
          </a:p>
          <a:p>
            <a:r>
              <a:rPr lang="en-US" dirty="0" smtClean="0"/>
              <a:t>Specify the number of seconds that must elapse during a remote query before the query times out. Specifying zero means that an unlimited amount of time can elapse.</a:t>
            </a:r>
          </a:p>
          <a:p>
            <a:endParaRPr lang="en-US" dirty="0"/>
          </a:p>
        </p:txBody>
      </p:sp>
      <p:sp>
        <p:nvSpPr>
          <p:cNvPr id="4" name="Slide Number Placeholder 3"/>
          <p:cNvSpPr>
            <a:spLocks noGrp="1"/>
          </p:cNvSpPr>
          <p:nvPr>
            <p:ph type="sldNum" sz="quarter" idx="10"/>
          </p:nvPr>
        </p:nvSpPr>
        <p:spPr/>
        <p:txBody>
          <a:bodyPr/>
          <a:lstStyle/>
          <a:p>
            <a:fld id="{8627EC9A-1136-4328-8F00-9BCB99F4A188}" type="slidenum">
              <a:rPr lang="en-US" smtClean="0"/>
              <a:pPr/>
              <a:t>20</a:t>
            </a:fld>
            <a:endParaRPr lang="en-US"/>
          </a:p>
        </p:txBody>
      </p:sp>
    </p:spTree>
    <p:extLst>
      <p:ext uri="{BB962C8B-B14F-4D97-AF65-F5344CB8AC3E}">
        <p14:creationId xmlns:p14="http://schemas.microsoft.com/office/powerpoint/2010/main" val="41366272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FDB67E0B-9917-4A5B-A861-0B1CCD34EDB7}" type="datetimeFigureOut">
              <a:rPr lang="en-US" smtClean="0"/>
              <a:pPr/>
              <a:t>10/3/2012</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F3444D10-A59C-4E3E-9B11-A95B479B49E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DB67E0B-9917-4A5B-A861-0B1CCD34EDB7}" type="datetimeFigureOut">
              <a:rPr lang="en-US" smtClean="0"/>
              <a:pPr/>
              <a:t>10/3/2012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F3444D10-A59C-4E3E-9B11-A95B479B49E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DB67E0B-9917-4A5B-A861-0B1CCD34EDB7}" type="datetimeFigureOut">
              <a:rPr lang="en-US" smtClean="0"/>
              <a:pPr/>
              <a:t>10/3/2012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F3444D10-A59C-4E3E-9B11-A95B479B49E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DB67E0B-9917-4A5B-A861-0B1CCD34EDB7}" type="datetimeFigureOut">
              <a:rPr lang="en-US" smtClean="0"/>
              <a:pPr/>
              <a:t>10/3/2012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F3444D10-A59C-4E3E-9B11-A95B479B49E9}"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FDB67E0B-9917-4A5B-A861-0B1CCD34EDB7}" type="datetimeFigureOut">
              <a:rPr lang="en-US" smtClean="0"/>
              <a:pPr/>
              <a:t>10/3/2012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F3444D10-A59C-4E3E-9B11-A95B479B49E9}"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FDB67E0B-9917-4A5B-A861-0B1CCD34EDB7}" type="datetimeFigureOut">
              <a:rPr lang="en-US" smtClean="0"/>
              <a:pPr/>
              <a:t>10/3/2012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F3444D10-A59C-4E3E-9B11-A95B479B49E9}"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FDB67E0B-9917-4A5B-A861-0B1CCD34EDB7}" type="datetimeFigureOut">
              <a:rPr lang="en-US" smtClean="0"/>
              <a:pPr/>
              <a:t>10/3/2012</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F3444D10-A59C-4E3E-9B11-A95B479B49E9}"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FDB67E0B-9917-4A5B-A861-0B1CCD34EDB7}" type="datetimeFigureOut">
              <a:rPr lang="en-US" smtClean="0"/>
              <a:pPr/>
              <a:t>10/3/2012</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F3444D10-A59C-4E3E-9B11-A95B479B49E9}"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FDB67E0B-9917-4A5B-A861-0B1CCD34EDB7}" type="datetimeFigureOut">
              <a:rPr lang="en-US" smtClean="0"/>
              <a:pPr/>
              <a:t>10/3/2012</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F3444D10-A59C-4E3E-9B11-A95B479B49E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FDB67E0B-9917-4A5B-A861-0B1CCD34EDB7}" type="datetimeFigureOut">
              <a:rPr lang="en-US" smtClean="0"/>
              <a:pPr/>
              <a:t>10/3/2012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F3444D10-A59C-4E3E-9B11-A95B479B49E9}"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FDB67E0B-9917-4A5B-A861-0B1CCD34EDB7}" type="datetimeFigureOut">
              <a:rPr lang="en-US" smtClean="0"/>
              <a:pPr/>
              <a:t>10/3/2012</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F3444D10-A59C-4E3E-9B11-A95B479B49E9}"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FDB67E0B-9917-4A5B-A861-0B1CCD34EDB7}" type="datetimeFigureOut">
              <a:rPr lang="en-US" smtClean="0"/>
              <a:pPr/>
              <a:t>10/3/2012</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F3444D10-A59C-4E3E-9B11-A95B479B49E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qlserverpedia.com/blog/sql-server-bloggers/optimizing-for-ad-hoc-workloads/" TargetMode="External"/><Relationship Id="rId2" Type="http://schemas.openxmlformats.org/officeDocument/2006/relationships/hyperlink" Target="http://msdn.microsoft.com/en-us/library/aa215238(v=sql.80).aspx" TargetMode="External"/><Relationship Id="rId1" Type="http://schemas.openxmlformats.org/officeDocument/2006/relationships/slideLayout" Target="../slideLayouts/slideLayout2.xml"/><Relationship Id="rId4" Type="http://schemas.openxmlformats.org/officeDocument/2006/relationships/hyperlink" Target="http://www.databasejournal.com/features/mssql/article.php/3302341/SQL-Server-and-Collation.htm"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Server Level </a:t>
            </a:r>
            <a:r>
              <a:rPr lang="en-US" dirty="0"/>
              <a:t>O</a:t>
            </a:r>
            <a:r>
              <a:rPr lang="en-US" dirty="0" smtClean="0"/>
              <a:t>ptions</a:t>
            </a:r>
            <a:endParaRPr lang="en-US" dirty="0"/>
          </a:p>
        </p:txBody>
      </p:sp>
    </p:spTree>
    <p:extLst>
      <p:ext uri="{BB962C8B-B14F-4D97-AF65-F5344CB8AC3E}">
        <p14:creationId xmlns:p14="http://schemas.microsoft.com/office/powerpoint/2010/main" val="6302522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304800" y="304800"/>
          <a:ext cx="8229600" cy="6510051"/>
        </p:xfrm>
        <a:graphic>
          <a:graphicData uri="http://schemas.openxmlformats.org/drawingml/2006/table">
            <a:tbl>
              <a:tblPr firstRow="1" bandRow="1">
                <a:tableStyleId>{5C22544A-7EE6-4342-B048-85BDC9FD1C3A}</a:tableStyleId>
              </a:tblPr>
              <a:tblGrid>
                <a:gridCol w="4114800"/>
                <a:gridCol w="4114800"/>
              </a:tblGrid>
              <a:tr h="591978">
                <a:tc>
                  <a:txBody>
                    <a:bodyPr/>
                    <a:lstStyle/>
                    <a:p>
                      <a:pPr algn="just"/>
                      <a:r>
                        <a:rPr lang="en-US" dirty="0" smtClean="0"/>
                        <a:t>Sort order (suffix)</a:t>
                      </a:r>
                      <a:endParaRPr lang="en-US" dirty="0"/>
                    </a:p>
                  </a:txBody>
                  <a:tcPr/>
                </a:tc>
                <a:tc>
                  <a:txBody>
                    <a:bodyPr/>
                    <a:lstStyle/>
                    <a:p>
                      <a:pPr algn="just"/>
                      <a:r>
                        <a:rPr lang="en-US" dirty="0" smtClean="0"/>
                        <a:t>Description</a:t>
                      </a:r>
                      <a:endParaRPr lang="en-US" dirty="0"/>
                    </a:p>
                  </a:txBody>
                  <a:tcPr/>
                </a:tc>
              </a:tr>
              <a:tr h="660863">
                <a:tc>
                  <a:txBody>
                    <a:bodyPr/>
                    <a:lstStyle/>
                    <a:p>
                      <a:pPr algn="just"/>
                      <a:r>
                        <a:rPr lang="en-US" dirty="0" smtClean="0"/>
                        <a:t>Case-sensitive (_CS)</a:t>
                      </a:r>
                      <a:endParaRPr lang="en-US" dirty="0"/>
                    </a:p>
                  </a:txBody>
                  <a:tcPr/>
                </a:tc>
                <a:tc>
                  <a:txBody>
                    <a:bodyPr/>
                    <a:lstStyle/>
                    <a:p>
                      <a:pPr algn="just"/>
                      <a:r>
                        <a:rPr lang="en-US" dirty="0" smtClean="0"/>
                        <a:t>Distinguishes between uppercase and lowercase letters</a:t>
                      </a:r>
                      <a:endParaRPr lang="en-US" dirty="0"/>
                    </a:p>
                  </a:txBody>
                  <a:tcPr/>
                </a:tc>
              </a:tr>
              <a:tr h="660863">
                <a:tc>
                  <a:txBody>
                    <a:bodyPr/>
                    <a:lstStyle/>
                    <a:p>
                      <a:pPr algn="just"/>
                      <a:r>
                        <a:rPr lang="en-US" dirty="0" smtClean="0"/>
                        <a:t>Case-insensitive (_CI)</a:t>
                      </a:r>
                      <a:endParaRPr lang="en-US" dirty="0"/>
                    </a:p>
                  </a:txBody>
                  <a:tcPr/>
                </a:tc>
                <a:tc>
                  <a:txBody>
                    <a:bodyPr/>
                    <a:lstStyle/>
                    <a:p>
                      <a:pPr algn="just"/>
                      <a:r>
                        <a:rPr lang="en-US" dirty="0" smtClean="0"/>
                        <a:t>Considers the uppercase and lowercase letters to be identical for sorting purposes</a:t>
                      </a:r>
                      <a:endParaRPr lang="en-US" dirty="0"/>
                    </a:p>
                  </a:txBody>
                  <a:tcPr/>
                </a:tc>
              </a:tr>
              <a:tr h="944089">
                <a:tc>
                  <a:txBody>
                    <a:bodyPr/>
                    <a:lstStyle/>
                    <a:p>
                      <a:pPr algn="just"/>
                      <a:r>
                        <a:rPr lang="en-US" dirty="0" smtClean="0"/>
                        <a:t>Accent-sensitive (_AS)</a:t>
                      </a:r>
                      <a:endParaRPr lang="en-US" dirty="0"/>
                    </a:p>
                  </a:txBody>
                  <a:tcPr/>
                </a:tc>
                <a:tc>
                  <a:txBody>
                    <a:bodyPr/>
                    <a:lstStyle/>
                    <a:p>
                      <a:pPr algn="just"/>
                      <a:r>
                        <a:rPr lang="en-US" dirty="0" smtClean="0"/>
                        <a:t>Distinguishes between accented and unaccented characters. For example, 'a' is not equal to 'ấ'</a:t>
                      </a:r>
                      <a:endParaRPr lang="en-US" dirty="0"/>
                    </a:p>
                  </a:txBody>
                  <a:tcPr/>
                </a:tc>
              </a:tr>
              <a:tr h="944089">
                <a:tc>
                  <a:txBody>
                    <a:bodyPr/>
                    <a:lstStyle/>
                    <a:p>
                      <a:pPr algn="just"/>
                      <a:r>
                        <a:rPr lang="en-US" dirty="0" smtClean="0"/>
                        <a:t>Accent-insensitive (_AI)</a:t>
                      </a:r>
                      <a:endParaRPr lang="en-US" dirty="0"/>
                    </a:p>
                  </a:txBody>
                  <a:tcPr/>
                </a:tc>
                <a:tc>
                  <a:txBody>
                    <a:bodyPr/>
                    <a:lstStyle/>
                    <a:p>
                      <a:pPr algn="just"/>
                      <a:r>
                        <a:rPr lang="en-US" dirty="0" smtClean="0"/>
                        <a:t>Considers the accented and unaccented versions of letters to be identical for sorting purposes</a:t>
                      </a:r>
                      <a:endParaRPr lang="en-US" dirty="0"/>
                    </a:p>
                  </a:txBody>
                  <a:tcPr/>
                </a:tc>
              </a:tr>
              <a:tr h="1227316">
                <a:tc>
                  <a:txBody>
                    <a:bodyPr/>
                    <a:lstStyle/>
                    <a:p>
                      <a:pPr algn="just"/>
                      <a:r>
                        <a:rPr lang="en-US" dirty="0" smtClean="0"/>
                        <a:t>Kana-sensitive (_KS)</a:t>
                      </a:r>
                      <a:endParaRPr lang="en-US" dirty="0"/>
                    </a:p>
                  </a:txBody>
                  <a:tcPr/>
                </a:tc>
                <a:tc>
                  <a:txBody>
                    <a:bodyPr/>
                    <a:lstStyle/>
                    <a:p>
                      <a:pPr algn="just"/>
                      <a:r>
                        <a:rPr lang="en-US" dirty="0" smtClean="0"/>
                        <a:t>Distinguishes between the two types of Japanese kana characters: hiragana and </a:t>
                      </a:r>
                    </a:p>
                    <a:p>
                      <a:pPr algn="just"/>
                      <a:r>
                        <a:rPr lang="en-US" dirty="0" smtClean="0"/>
                        <a:t>katakana</a:t>
                      </a:r>
                    </a:p>
                  </a:txBody>
                  <a:tcPr/>
                </a:tc>
              </a:tr>
              <a:tr h="1227316">
                <a:tc>
                  <a:txBody>
                    <a:bodyPr/>
                    <a:lstStyle/>
                    <a:p>
                      <a:pPr algn="just"/>
                      <a:r>
                        <a:rPr lang="en-US" dirty="0" smtClean="0"/>
                        <a:t>Width-sensitive (_WS)</a:t>
                      </a:r>
                      <a:endParaRPr lang="en-US" dirty="0"/>
                    </a:p>
                  </a:txBody>
                  <a:tcPr/>
                </a:tc>
                <a:tc>
                  <a:txBody>
                    <a:bodyPr/>
                    <a:lstStyle/>
                    <a:p>
                      <a:pPr algn="just"/>
                      <a:r>
                        <a:rPr lang="en-US" dirty="0" smtClean="0"/>
                        <a:t>Distinguishes between a single-byte character and the same character when represented as a double-byte character</a:t>
                      </a:r>
                    </a:p>
                  </a:txBody>
                  <a:tcPr/>
                </a:tc>
              </a:tr>
            </a:tbl>
          </a:graphicData>
        </a:graphic>
      </p:graphicFrame>
      <p:pic>
        <p:nvPicPr>
          <p:cNvPr id="2050" name="Picture 2"/>
          <p:cNvPicPr>
            <a:picLocks noChangeAspect="1" noChangeArrowheads="1"/>
          </p:cNvPicPr>
          <p:nvPr/>
        </p:nvPicPr>
        <p:blipFill>
          <a:blip r:embed="rId3"/>
          <a:srcRect/>
          <a:stretch>
            <a:fillRect/>
          </a:stretch>
        </p:blipFill>
        <p:spPr bwMode="auto">
          <a:xfrm>
            <a:off x="2667000" y="4343400"/>
            <a:ext cx="1209675" cy="752475"/>
          </a:xfrm>
          <a:prstGeom prst="rect">
            <a:avLst/>
          </a:prstGeom>
          <a:solidFill>
            <a:schemeClr val="accent5">
              <a:lumMod val="40000"/>
              <a:lumOff val="60000"/>
            </a:schemeClr>
          </a:solid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pPr>
              <a:buNone/>
            </a:pPr>
            <a:r>
              <a:rPr lang="en-US" dirty="0" smtClean="0"/>
              <a:t>    </a:t>
            </a:r>
          </a:p>
          <a:p>
            <a:pPr>
              <a:buNone/>
            </a:pPr>
            <a:endParaRPr lang="en-US" dirty="0" smtClean="0"/>
          </a:p>
          <a:p>
            <a:pPr>
              <a:buNone/>
            </a:pPr>
            <a:r>
              <a:rPr lang="en-US" dirty="0" smtClean="0"/>
              <a:t>  </a:t>
            </a:r>
            <a:r>
              <a:rPr lang="en-US" sz="2800" dirty="0" smtClean="0"/>
              <a:t>SQL_Latin1_General_CP1_CI_AS</a:t>
            </a:r>
          </a:p>
          <a:p>
            <a:pPr>
              <a:buNone/>
            </a:pPr>
            <a:endParaRPr lang="en-US" dirty="0"/>
          </a:p>
        </p:txBody>
      </p:sp>
      <p:sp>
        <p:nvSpPr>
          <p:cNvPr id="2" name="Title 1"/>
          <p:cNvSpPr>
            <a:spLocks noGrp="1"/>
          </p:cNvSpPr>
          <p:nvPr>
            <p:ph type="title"/>
          </p:nvPr>
        </p:nvSpPr>
        <p:spPr/>
        <p:txBody>
          <a:bodyPr/>
          <a:lstStyle/>
          <a:p>
            <a:r>
              <a:rPr lang="en-US" dirty="0" smtClean="0"/>
              <a:t>Collation Name</a:t>
            </a:r>
            <a:endParaRPr lang="en-US" dirty="0"/>
          </a:p>
        </p:txBody>
      </p:sp>
      <p:cxnSp>
        <p:nvCxnSpPr>
          <p:cNvPr id="7" name="Straight Connector 6"/>
          <p:cNvCxnSpPr>
            <a:stCxn id="17" idx="1"/>
          </p:cNvCxnSpPr>
          <p:nvPr/>
        </p:nvCxnSpPr>
        <p:spPr>
          <a:xfrm rot="5400000" flipH="1">
            <a:off x="-256381" y="3534569"/>
            <a:ext cx="2818606" cy="18256"/>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1143000" y="2133600"/>
            <a:ext cx="5105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324600" y="1981200"/>
            <a:ext cx="2590800" cy="369332"/>
          </a:xfrm>
          <a:prstGeom prst="rect">
            <a:avLst/>
          </a:prstGeom>
          <a:noFill/>
        </p:spPr>
        <p:txBody>
          <a:bodyPr wrap="square" rtlCol="0">
            <a:spAutoFit/>
          </a:bodyPr>
          <a:lstStyle/>
          <a:p>
            <a:pPr algn="just"/>
            <a:r>
              <a:rPr lang="en-US" dirty="0" smtClean="0"/>
              <a:t>SQL Collation</a:t>
            </a:r>
            <a:endParaRPr lang="en-US" dirty="0"/>
          </a:p>
        </p:txBody>
      </p:sp>
      <p:sp>
        <p:nvSpPr>
          <p:cNvPr id="11" name="Right Brace 10"/>
          <p:cNvSpPr/>
          <p:nvPr/>
        </p:nvSpPr>
        <p:spPr>
          <a:xfrm rot="16200000">
            <a:off x="2781300" y="3848100"/>
            <a:ext cx="381000" cy="2438400"/>
          </a:xfrm>
          <a:prstGeom prst="rightBrace">
            <a:avLst>
              <a:gd name="adj1" fmla="val 8333"/>
              <a:gd name="adj2" fmla="val 49135"/>
            </a:avLst>
          </a:prstGeom>
          <a:scene3d>
            <a:camera prst="orthographicFront">
              <a:rot lat="300000" lon="0" rev="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3" name="Straight Connector 12"/>
          <p:cNvCxnSpPr/>
          <p:nvPr/>
        </p:nvCxnSpPr>
        <p:spPr>
          <a:xfrm rot="5400000" flipH="1" flipV="1">
            <a:off x="1981200" y="3810000"/>
            <a:ext cx="1981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2971800" y="2819400"/>
            <a:ext cx="3276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324600" y="2667000"/>
            <a:ext cx="2133600" cy="646331"/>
          </a:xfrm>
          <a:prstGeom prst="rect">
            <a:avLst/>
          </a:prstGeom>
          <a:noFill/>
        </p:spPr>
        <p:txBody>
          <a:bodyPr wrap="square" rtlCol="0">
            <a:spAutoFit/>
          </a:bodyPr>
          <a:lstStyle/>
          <a:p>
            <a:pPr algn="just"/>
            <a:r>
              <a:rPr lang="en-US" dirty="0" smtClean="0"/>
              <a:t>Unicode sort: Dictionary order</a:t>
            </a:r>
            <a:endParaRPr lang="en-US" dirty="0"/>
          </a:p>
        </p:txBody>
      </p:sp>
      <p:sp>
        <p:nvSpPr>
          <p:cNvPr id="17" name="Right Brace 16"/>
          <p:cNvSpPr/>
          <p:nvPr/>
        </p:nvSpPr>
        <p:spPr>
          <a:xfrm rot="16200000">
            <a:off x="1009650" y="4781550"/>
            <a:ext cx="304800" cy="6477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Right Brace 18"/>
          <p:cNvSpPr/>
          <p:nvPr/>
        </p:nvSpPr>
        <p:spPr>
          <a:xfrm rot="16200000">
            <a:off x="4533900" y="4838700"/>
            <a:ext cx="304800" cy="5334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3" name="Straight Connector 22"/>
          <p:cNvCxnSpPr/>
          <p:nvPr/>
        </p:nvCxnSpPr>
        <p:spPr>
          <a:xfrm rot="5400000" flipH="1" flipV="1">
            <a:off x="3962400" y="4343400"/>
            <a:ext cx="1371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4648200" y="3657600"/>
            <a:ext cx="1600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6324600" y="3505200"/>
            <a:ext cx="2286000" cy="369332"/>
          </a:xfrm>
          <a:prstGeom prst="rect">
            <a:avLst/>
          </a:prstGeom>
          <a:noFill/>
        </p:spPr>
        <p:txBody>
          <a:bodyPr wrap="square" rtlCol="0">
            <a:spAutoFit/>
          </a:bodyPr>
          <a:lstStyle/>
          <a:p>
            <a:pPr algn="just"/>
            <a:r>
              <a:rPr lang="en-US" dirty="0" smtClean="0"/>
              <a:t>Code page 1252</a:t>
            </a:r>
            <a:endParaRPr lang="en-US" dirty="0"/>
          </a:p>
        </p:txBody>
      </p:sp>
      <p:sp>
        <p:nvSpPr>
          <p:cNvPr id="30" name="Right Brace 29"/>
          <p:cNvSpPr/>
          <p:nvPr/>
        </p:nvSpPr>
        <p:spPr>
          <a:xfrm rot="16200000">
            <a:off x="5505450" y="4629150"/>
            <a:ext cx="381000" cy="8763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1" name="Straight Connector 30"/>
          <p:cNvCxnSpPr/>
          <p:nvPr/>
        </p:nvCxnSpPr>
        <p:spPr>
          <a:xfrm rot="5400000" flipH="1" flipV="1">
            <a:off x="5447903" y="4762897"/>
            <a:ext cx="534194"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5715000" y="4495800"/>
            <a:ext cx="533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6324600" y="4343400"/>
            <a:ext cx="2286000" cy="646331"/>
          </a:xfrm>
          <a:prstGeom prst="rect">
            <a:avLst/>
          </a:prstGeom>
          <a:noFill/>
        </p:spPr>
        <p:txBody>
          <a:bodyPr wrap="square" rtlCol="0">
            <a:spAutoFit/>
          </a:bodyPr>
          <a:lstStyle/>
          <a:p>
            <a:pPr algn="just"/>
            <a:r>
              <a:rPr lang="en-US" dirty="0" smtClean="0"/>
              <a:t>Case Insensitive</a:t>
            </a:r>
          </a:p>
          <a:p>
            <a:pPr algn="just"/>
            <a:r>
              <a:rPr lang="en-US" dirty="0" smtClean="0"/>
              <a:t>Accent Sensitive</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a:t>
            </a:r>
            <a:endParaRPr 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r="48950" b="42057"/>
          <a:stretch>
            <a:fillRect/>
          </a:stretch>
        </p:blipFill>
        <p:spPr bwMode="auto">
          <a:xfrm>
            <a:off x="380999" y="1295400"/>
            <a:ext cx="5895109"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8" name="Straight Arrow Connector 7"/>
          <p:cNvCxnSpPr/>
          <p:nvPr/>
        </p:nvCxnSpPr>
        <p:spPr>
          <a:xfrm>
            <a:off x="4495800" y="2438400"/>
            <a:ext cx="2133600" cy="1588"/>
          </a:xfrm>
          <a:prstGeom prst="straightConnector1">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629400" y="2209800"/>
            <a:ext cx="2209800" cy="923330"/>
          </a:xfrm>
          <a:prstGeom prst="rect">
            <a:avLst/>
          </a:prstGeom>
          <a:noFill/>
        </p:spPr>
        <p:txBody>
          <a:bodyPr wrap="square" rtlCol="0">
            <a:spAutoFit/>
          </a:bodyPr>
          <a:lstStyle/>
          <a:p>
            <a:pPr algn="just"/>
            <a:r>
              <a:rPr lang="en-US" dirty="0" smtClean="0"/>
              <a:t>Address Windowing Extensions</a:t>
            </a:r>
            <a:endParaRPr lang="en-US" dirty="0"/>
          </a:p>
        </p:txBody>
      </p:sp>
      <p:cxnSp>
        <p:nvCxnSpPr>
          <p:cNvPr id="11" name="Straight Arrow Connector 10"/>
          <p:cNvCxnSpPr/>
          <p:nvPr/>
        </p:nvCxnSpPr>
        <p:spPr>
          <a:xfrm>
            <a:off x="3429000" y="5410200"/>
            <a:ext cx="3124200" cy="1588"/>
          </a:xfrm>
          <a:prstGeom prst="straightConnector1">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553200" y="5181600"/>
            <a:ext cx="2057400" cy="1477328"/>
          </a:xfrm>
          <a:prstGeom prst="rect">
            <a:avLst/>
          </a:prstGeom>
          <a:noFill/>
        </p:spPr>
        <p:txBody>
          <a:bodyPr wrap="square" rtlCol="0">
            <a:spAutoFit/>
          </a:bodyPr>
          <a:lstStyle/>
          <a:p>
            <a:pPr algn="just"/>
            <a:r>
              <a:rPr lang="en-US" dirty="0" smtClean="0"/>
              <a:t>Maximum amount of memory initially allocated for creating indexes</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dirty="0" smtClean="0"/>
              <a:t>If free memory &lt; 3 GB</a:t>
            </a:r>
          </a:p>
          <a:p>
            <a:pPr algn="just">
              <a:buNone/>
            </a:pPr>
            <a:r>
              <a:rPr lang="en-US" dirty="0" smtClean="0"/>
              <a:t>    Dynamic memory allocation (non-AWE mode)</a:t>
            </a:r>
          </a:p>
          <a:p>
            <a:pPr algn="just"/>
            <a:r>
              <a:rPr lang="en-US" dirty="0" smtClean="0"/>
              <a:t>If </a:t>
            </a:r>
            <a:r>
              <a:rPr lang="en-US" i="1" dirty="0" smtClean="0"/>
              <a:t>max server memory</a:t>
            </a:r>
            <a:r>
              <a:rPr lang="en-US" dirty="0" smtClean="0"/>
              <a:t> is set and</a:t>
            </a:r>
          </a:p>
          <a:p>
            <a:pPr lvl="1" algn="just"/>
            <a:r>
              <a:rPr lang="en-US" dirty="0" smtClean="0"/>
              <a:t>free memory &gt;= 3 GB</a:t>
            </a:r>
          </a:p>
          <a:p>
            <a:pPr lvl="2" algn="just"/>
            <a:r>
              <a:rPr lang="en-US" dirty="0" smtClean="0"/>
              <a:t>	Instance acquires the </a:t>
            </a:r>
            <a:r>
              <a:rPr lang="en-US" i="1" dirty="0" smtClean="0"/>
              <a:t>max server memory</a:t>
            </a:r>
          </a:p>
          <a:p>
            <a:pPr lvl="1" algn="just"/>
            <a:r>
              <a:rPr lang="en-US" dirty="0" smtClean="0"/>
              <a:t>free memory &lt; </a:t>
            </a:r>
            <a:r>
              <a:rPr lang="en-US" i="1" dirty="0" smtClean="0"/>
              <a:t>max server memory</a:t>
            </a:r>
          </a:p>
          <a:p>
            <a:pPr lvl="2" algn="just"/>
            <a:r>
              <a:rPr lang="en-US" dirty="0" smtClean="0"/>
              <a:t>	Instance acquires all of the available memory</a:t>
            </a:r>
            <a:endParaRPr lang="en-US" dirty="0"/>
          </a:p>
        </p:txBody>
      </p:sp>
      <p:sp>
        <p:nvSpPr>
          <p:cNvPr id="2" name="Title 1"/>
          <p:cNvSpPr>
            <a:spLocks noGrp="1"/>
          </p:cNvSpPr>
          <p:nvPr>
            <p:ph type="title"/>
          </p:nvPr>
        </p:nvSpPr>
        <p:spPr/>
        <p:txBody>
          <a:bodyPr/>
          <a:lstStyle/>
          <a:p>
            <a:r>
              <a:rPr lang="en-US" dirty="0" smtClean="0"/>
              <a:t>Enabling AWE</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dirty="0" smtClean="0"/>
              <a:t>Each instance has a </a:t>
            </a:r>
            <a:r>
              <a:rPr lang="en-US" i="1" dirty="0" smtClean="0"/>
              <a:t>max server memory </a:t>
            </a:r>
            <a:r>
              <a:rPr lang="en-US" dirty="0" smtClean="0"/>
              <a:t>setting</a:t>
            </a:r>
          </a:p>
          <a:p>
            <a:pPr algn="just"/>
            <a:r>
              <a:rPr lang="en-US" dirty="0" smtClean="0"/>
              <a:t>Sum of the </a:t>
            </a:r>
            <a:r>
              <a:rPr lang="en-US" i="1" dirty="0" smtClean="0"/>
              <a:t>max server memory</a:t>
            </a:r>
            <a:r>
              <a:rPr lang="en-US" dirty="0" smtClean="0"/>
              <a:t> values for all the instances &lt; amount of physical memory in the computer</a:t>
            </a:r>
            <a:endParaRPr lang="en-US" dirty="0"/>
          </a:p>
        </p:txBody>
      </p:sp>
      <p:sp>
        <p:nvSpPr>
          <p:cNvPr id="2" name="Title 1"/>
          <p:cNvSpPr>
            <a:spLocks noGrp="1"/>
          </p:cNvSpPr>
          <p:nvPr>
            <p:ph type="title"/>
          </p:nvPr>
        </p:nvSpPr>
        <p:spPr/>
        <p:txBody>
          <a:bodyPr/>
          <a:lstStyle/>
          <a:p>
            <a:r>
              <a:rPr lang="en-US" dirty="0" smtClean="0"/>
              <a:t>Multiple Instances</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dirty="0" smtClean="0"/>
              <a:t>Allows to specify a minimum amount of memory (in KB)</a:t>
            </a:r>
          </a:p>
          <a:p>
            <a:pPr algn="just"/>
            <a:r>
              <a:rPr lang="en-US" dirty="0" smtClean="0"/>
              <a:t>Relevant for operations like:</a:t>
            </a:r>
          </a:p>
          <a:p>
            <a:pPr lvl="1" algn="just"/>
            <a:r>
              <a:rPr lang="en-US" dirty="0" smtClean="0"/>
              <a:t>Sort</a:t>
            </a:r>
          </a:p>
          <a:p>
            <a:pPr lvl="1" algn="just"/>
            <a:r>
              <a:rPr lang="en-US" dirty="0" smtClean="0"/>
              <a:t>Merge</a:t>
            </a:r>
          </a:p>
          <a:p>
            <a:pPr lvl="1" algn="just"/>
            <a:r>
              <a:rPr lang="en-US" dirty="0" smtClean="0"/>
              <a:t>Hash</a:t>
            </a:r>
            <a:endParaRPr lang="en-US" dirty="0"/>
          </a:p>
        </p:txBody>
      </p:sp>
      <p:sp>
        <p:nvSpPr>
          <p:cNvPr id="2" name="Title 1"/>
          <p:cNvSpPr>
            <a:spLocks noGrp="1"/>
          </p:cNvSpPr>
          <p:nvPr>
            <p:ph type="title"/>
          </p:nvPr>
        </p:nvSpPr>
        <p:spPr/>
        <p:txBody>
          <a:bodyPr/>
          <a:lstStyle/>
          <a:p>
            <a:r>
              <a:rPr lang="en-US" dirty="0" smtClean="0"/>
              <a:t>Minimum memory per query</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Processors</a:t>
            </a:r>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r="29205" b="40845"/>
          <a:stretch>
            <a:fillRect/>
          </a:stretch>
        </p:blipFill>
        <p:spPr bwMode="auto">
          <a:xfrm>
            <a:off x="0" y="1295400"/>
            <a:ext cx="7193643"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algn="just"/>
            <a:r>
              <a:rPr lang="en-US" dirty="0" smtClean="0"/>
              <a:t>For each query request, a separate operating system thread is created</a:t>
            </a:r>
          </a:p>
          <a:p>
            <a:pPr algn="just"/>
            <a:r>
              <a:rPr lang="en-US" dirty="0" smtClean="0"/>
              <a:t>Thread pooling helps optimize performance when large numbers of clients are connected to the server</a:t>
            </a:r>
          </a:p>
          <a:p>
            <a:pPr algn="just"/>
            <a:r>
              <a:rPr lang="en-US" dirty="0" smtClean="0"/>
              <a:t>Enables SQL Server to create a pool of worker threads to service a larger number of query request, which improves performance</a:t>
            </a:r>
          </a:p>
          <a:p>
            <a:pPr algn="just"/>
            <a:r>
              <a:rPr lang="en-US" dirty="0" smtClean="0"/>
              <a:t>Default value 0 - allows SQL Server to automatically configure the number of worker threads at startup</a:t>
            </a:r>
            <a:endParaRPr lang="en-US" dirty="0"/>
          </a:p>
        </p:txBody>
      </p:sp>
      <p:sp>
        <p:nvSpPr>
          <p:cNvPr id="2" name="Title 1"/>
          <p:cNvSpPr>
            <a:spLocks noGrp="1"/>
          </p:cNvSpPr>
          <p:nvPr>
            <p:ph type="title"/>
          </p:nvPr>
        </p:nvSpPr>
        <p:spPr/>
        <p:txBody>
          <a:bodyPr/>
          <a:lstStyle/>
          <a:p>
            <a:r>
              <a:rPr lang="en-US" dirty="0" smtClean="0"/>
              <a:t>Max worker threads</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dirty="0"/>
              <a:t>S</a:t>
            </a:r>
            <a:r>
              <a:rPr lang="en-US" dirty="0" smtClean="0"/>
              <a:t>pecify </a:t>
            </a:r>
            <a:r>
              <a:rPr lang="en-US" dirty="0" smtClean="0"/>
              <a:t>whether Microsoft SQL Server should run at a higher scheduling priority than other processes on the same computer</a:t>
            </a:r>
          </a:p>
          <a:p>
            <a:pPr algn="just"/>
            <a:r>
              <a:rPr lang="en-US" dirty="0" smtClean="0"/>
              <a:t>Default 0 - Normal priority</a:t>
            </a:r>
          </a:p>
          <a:p>
            <a:pPr algn="just"/>
            <a:r>
              <a:rPr lang="en-US" dirty="0" smtClean="0"/>
              <a:t>If Enabled - Higher priority</a:t>
            </a:r>
          </a:p>
          <a:p>
            <a:pPr algn="just"/>
            <a:r>
              <a:rPr lang="en-US" dirty="0" smtClean="0"/>
              <a:t>Raising the priority too high may drain resources from other essential processes</a:t>
            </a:r>
          </a:p>
          <a:p>
            <a:pPr algn="just">
              <a:buNone/>
            </a:pPr>
            <a:endParaRPr lang="en-US" dirty="0"/>
          </a:p>
        </p:txBody>
      </p:sp>
      <p:sp>
        <p:nvSpPr>
          <p:cNvPr id="2" name="Title 1"/>
          <p:cNvSpPr>
            <a:spLocks noGrp="1"/>
          </p:cNvSpPr>
          <p:nvPr>
            <p:ph type="title"/>
          </p:nvPr>
        </p:nvSpPr>
        <p:spPr/>
        <p:txBody>
          <a:bodyPr/>
          <a:lstStyle/>
          <a:p>
            <a:r>
              <a:rPr lang="en-US" dirty="0" smtClean="0"/>
              <a:t>Priority boost</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srcRect/>
          <a:stretch>
            <a:fillRect/>
          </a:stretch>
        </p:blipFill>
        <p:spPr bwMode="auto">
          <a:xfrm>
            <a:off x="609600" y="1182666"/>
            <a:ext cx="4876800" cy="4857750"/>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en-US" dirty="0" smtClean="0"/>
              <a:t>Security</a:t>
            </a:r>
            <a:endParaRPr lang="en-US" dirty="0"/>
          </a:p>
        </p:txBody>
      </p:sp>
      <p:sp>
        <p:nvSpPr>
          <p:cNvPr id="3" name="Right Brace 2"/>
          <p:cNvSpPr/>
          <p:nvPr/>
        </p:nvSpPr>
        <p:spPr>
          <a:xfrm>
            <a:off x="5486400" y="2133600"/>
            <a:ext cx="228600" cy="685800"/>
          </a:xfrm>
          <a:prstGeom prst="rightBrace">
            <a:avLst/>
          </a:prstGeom>
          <a:ln>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0000"/>
              </a:solidFill>
            </a:endParaRPr>
          </a:p>
        </p:txBody>
      </p:sp>
      <p:sp>
        <p:nvSpPr>
          <p:cNvPr id="4" name="TextBox 3"/>
          <p:cNvSpPr txBox="1"/>
          <p:nvPr/>
        </p:nvSpPr>
        <p:spPr>
          <a:xfrm>
            <a:off x="5715000" y="2152389"/>
            <a:ext cx="3048000" cy="646331"/>
          </a:xfrm>
          <a:prstGeom prst="rect">
            <a:avLst/>
          </a:prstGeom>
          <a:noFill/>
        </p:spPr>
        <p:txBody>
          <a:bodyPr wrap="square" rtlCol="0">
            <a:spAutoFit/>
          </a:bodyPr>
          <a:lstStyle/>
          <a:p>
            <a:pPr algn="just"/>
            <a:r>
              <a:rPr lang="en-US" dirty="0" smtClean="0"/>
              <a:t>Specify authentication mode</a:t>
            </a:r>
            <a:endParaRPr lang="en-US" dirty="0"/>
          </a:p>
        </p:txBody>
      </p:sp>
      <p:sp>
        <p:nvSpPr>
          <p:cNvPr id="5" name="Right Brace 4"/>
          <p:cNvSpPr/>
          <p:nvPr/>
        </p:nvSpPr>
        <p:spPr>
          <a:xfrm>
            <a:off x="5486400" y="2971800"/>
            <a:ext cx="228600" cy="1143000"/>
          </a:xfrm>
          <a:prstGeom prst="rightBrace">
            <a:avLst/>
          </a:prstGeom>
          <a:ln>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p:cNvSpPr txBox="1"/>
          <p:nvPr/>
        </p:nvSpPr>
        <p:spPr>
          <a:xfrm>
            <a:off x="5715000" y="3124200"/>
            <a:ext cx="3048000" cy="923330"/>
          </a:xfrm>
          <a:prstGeom prst="rect">
            <a:avLst/>
          </a:prstGeom>
          <a:noFill/>
        </p:spPr>
        <p:txBody>
          <a:bodyPr wrap="square" rtlCol="0">
            <a:spAutoFit/>
          </a:bodyPr>
          <a:lstStyle/>
          <a:p>
            <a:pPr algn="just"/>
            <a:r>
              <a:rPr lang="en-US" dirty="0" smtClean="0"/>
              <a:t>Record </a:t>
            </a:r>
            <a:r>
              <a:rPr lang="en-US" dirty="0"/>
              <a:t>attempted user accesses </a:t>
            </a:r>
            <a:r>
              <a:rPr lang="en-US" dirty="0" smtClean="0"/>
              <a:t>and </a:t>
            </a:r>
            <a:r>
              <a:rPr lang="en-US" dirty="0"/>
              <a:t>other SQL Server log </a:t>
            </a:r>
            <a:r>
              <a:rPr lang="en-US" dirty="0" smtClean="0"/>
              <a:t>information</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US" dirty="0" smtClean="0"/>
              <a:t>Server wide configuration options</a:t>
            </a:r>
          </a:p>
          <a:p>
            <a:pPr algn="just"/>
            <a:endParaRPr lang="en-US" dirty="0"/>
          </a:p>
        </p:txBody>
      </p:sp>
      <p:sp>
        <p:nvSpPr>
          <p:cNvPr id="3" name="Title 2"/>
          <p:cNvSpPr>
            <a:spLocks noGrp="1"/>
          </p:cNvSpPr>
          <p:nvPr>
            <p:ph type="title"/>
          </p:nvPr>
        </p:nvSpPr>
        <p:spPr/>
        <p:txBody>
          <a:bodyPr/>
          <a:lstStyle/>
          <a:p>
            <a:r>
              <a:rPr lang="en-US" dirty="0" smtClean="0"/>
              <a:t>Objective</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3"/>
          <a:srcRect/>
          <a:stretch>
            <a:fillRect/>
          </a:stretch>
        </p:blipFill>
        <p:spPr bwMode="auto">
          <a:xfrm>
            <a:off x="990601" y="1208274"/>
            <a:ext cx="5029199" cy="4668651"/>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en-US" dirty="0" smtClean="0"/>
              <a:t>Connections</a:t>
            </a:r>
            <a:endParaRPr lang="en-US" dirty="0"/>
          </a:p>
        </p:txBody>
      </p:sp>
      <p:sp>
        <p:nvSpPr>
          <p:cNvPr id="3" name="Rounded Rectangle 2"/>
          <p:cNvSpPr/>
          <p:nvPr/>
        </p:nvSpPr>
        <p:spPr>
          <a:xfrm>
            <a:off x="2895600" y="2209800"/>
            <a:ext cx="3048000" cy="533400"/>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ounded Rectangle 3"/>
          <p:cNvSpPr/>
          <p:nvPr/>
        </p:nvSpPr>
        <p:spPr>
          <a:xfrm>
            <a:off x="2895600" y="4572000"/>
            <a:ext cx="3048000" cy="457200"/>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p:cNvCxnSpPr>
            <a:stCxn id="3" idx="3"/>
          </p:cNvCxnSpPr>
          <p:nvPr/>
        </p:nvCxnSpPr>
        <p:spPr>
          <a:xfrm>
            <a:off x="5943600" y="2476500"/>
            <a:ext cx="609600" cy="0"/>
          </a:xfrm>
          <a:prstGeom prst="straightConnector1">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6553200" y="2209800"/>
            <a:ext cx="2209800" cy="923330"/>
          </a:xfrm>
          <a:prstGeom prst="rect">
            <a:avLst/>
          </a:prstGeom>
          <a:noFill/>
        </p:spPr>
        <p:txBody>
          <a:bodyPr wrap="square" rtlCol="0">
            <a:spAutoFit/>
          </a:bodyPr>
          <a:lstStyle/>
          <a:p>
            <a:pPr algn="just"/>
            <a:r>
              <a:rPr lang="en-US" dirty="0"/>
              <a:t>Maximum concurrent user </a:t>
            </a:r>
            <a:r>
              <a:rPr lang="en-US" dirty="0" smtClean="0"/>
              <a:t>connections</a:t>
            </a:r>
            <a:endParaRPr lang="en-US" dirty="0"/>
          </a:p>
        </p:txBody>
      </p:sp>
      <p:cxnSp>
        <p:nvCxnSpPr>
          <p:cNvPr id="9" name="Straight Arrow Connector 8"/>
          <p:cNvCxnSpPr>
            <a:stCxn id="4" idx="3"/>
          </p:cNvCxnSpPr>
          <p:nvPr/>
        </p:nvCxnSpPr>
        <p:spPr>
          <a:xfrm>
            <a:off x="5943600" y="4800600"/>
            <a:ext cx="609600" cy="0"/>
          </a:xfrm>
          <a:prstGeom prst="straightConnector1">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553200" y="4572000"/>
            <a:ext cx="2209800" cy="1200329"/>
          </a:xfrm>
          <a:prstGeom prst="rect">
            <a:avLst/>
          </a:prstGeom>
          <a:noFill/>
        </p:spPr>
        <p:txBody>
          <a:bodyPr wrap="square" rtlCol="0">
            <a:spAutoFit/>
          </a:bodyPr>
          <a:lstStyle/>
          <a:p>
            <a:pPr algn="just"/>
            <a:r>
              <a:rPr lang="en-US" dirty="0"/>
              <a:t>Allow other instances to connect remotely to this server </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dirty="0" smtClean="0"/>
              <a:t>Prevents long-running queries</a:t>
            </a:r>
          </a:p>
          <a:p>
            <a:pPr algn="just"/>
            <a:r>
              <a:rPr lang="en-US" dirty="0" smtClean="0"/>
              <a:t>Does not execute queries </a:t>
            </a:r>
          </a:p>
          <a:p>
            <a:pPr lvl="1" algn="just"/>
            <a:r>
              <a:rPr lang="en-US" dirty="0" smtClean="0"/>
              <a:t>Time taken to run &gt; query governor cost limit</a:t>
            </a:r>
            <a:endParaRPr lang="en-US" dirty="0"/>
          </a:p>
        </p:txBody>
      </p:sp>
      <p:sp>
        <p:nvSpPr>
          <p:cNvPr id="2" name="Title 1"/>
          <p:cNvSpPr>
            <a:spLocks noGrp="1"/>
          </p:cNvSpPr>
          <p:nvPr>
            <p:ph type="title"/>
          </p:nvPr>
        </p:nvSpPr>
        <p:spPr/>
        <p:txBody>
          <a:bodyPr/>
          <a:lstStyle/>
          <a:p>
            <a:r>
              <a:rPr lang="en-US" dirty="0" smtClean="0"/>
              <a:t>Query Governor</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3"/>
          <a:srcRect/>
          <a:stretch>
            <a:fillRect/>
          </a:stretch>
        </p:blipFill>
        <p:spPr bwMode="auto">
          <a:xfrm>
            <a:off x="457202" y="1099804"/>
            <a:ext cx="4724398" cy="4919996"/>
          </a:xfrm>
          <a:prstGeom prst="rect">
            <a:avLst/>
          </a:prstGeom>
          <a:noFill/>
          <a:ln w="9525">
            <a:noFill/>
            <a:miter lim="800000"/>
            <a:headEnd/>
            <a:tailEnd/>
          </a:ln>
          <a:effectLst/>
        </p:spPr>
      </p:pic>
      <p:sp>
        <p:nvSpPr>
          <p:cNvPr id="2" name="Rounded Rectangle 1"/>
          <p:cNvSpPr/>
          <p:nvPr/>
        </p:nvSpPr>
        <p:spPr>
          <a:xfrm>
            <a:off x="1715022" y="1618236"/>
            <a:ext cx="3429000" cy="607512"/>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Arrow Connector 3"/>
          <p:cNvCxnSpPr/>
          <p:nvPr/>
        </p:nvCxnSpPr>
        <p:spPr>
          <a:xfrm>
            <a:off x="5144022" y="1933764"/>
            <a:ext cx="769307" cy="0"/>
          </a:xfrm>
          <a:prstGeom prst="straightConnector1">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5950906" y="1598826"/>
            <a:ext cx="2735893" cy="646331"/>
          </a:xfrm>
          <a:prstGeom prst="rect">
            <a:avLst/>
          </a:prstGeom>
          <a:noFill/>
        </p:spPr>
        <p:txBody>
          <a:bodyPr wrap="square" rtlCol="0">
            <a:spAutoFit/>
          </a:bodyPr>
          <a:lstStyle/>
          <a:p>
            <a:pPr algn="just"/>
            <a:r>
              <a:rPr lang="en-US" dirty="0" smtClean="0"/>
              <a:t>Percentage </a:t>
            </a:r>
            <a:r>
              <a:rPr lang="en-US" dirty="0"/>
              <a:t>of space to be filled with data</a:t>
            </a:r>
          </a:p>
        </p:txBody>
      </p:sp>
      <p:sp>
        <p:nvSpPr>
          <p:cNvPr id="6" name="Rounded Rectangle 5"/>
          <p:cNvSpPr/>
          <p:nvPr/>
        </p:nvSpPr>
        <p:spPr>
          <a:xfrm>
            <a:off x="1759907" y="4462862"/>
            <a:ext cx="3384115" cy="642538"/>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p:cNvCxnSpPr>
            <a:stCxn id="6" idx="3"/>
          </p:cNvCxnSpPr>
          <p:nvPr/>
        </p:nvCxnSpPr>
        <p:spPr>
          <a:xfrm flipV="1">
            <a:off x="5144022" y="4762501"/>
            <a:ext cx="806885" cy="21630"/>
          </a:xfrm>
          <a:prstGeom prst="straightConnector1">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947775" y="4462862"/>
            <a:ext cx="2739024" cy="646331"/>
          </a:xfrm>
          <a:prstGeom prst="rect">
            <a:avLst/>
          </a:prstGeom>
          <a:noFill/>
        </p:spPr>
        <p:txBody>
          <a:bodyPr wrap="square" rtlCol="0">
            <a:spAutoFit/>
          </a:bodyPr>
          <a:lstStyle/>
          <a:p>
            <a:pPr algn="just"/>
            <a:r>
              <a:rPr lang="en-US" dirty="0" smtClean="0"/>
              <a:t>Default location of data and log files</a:t>
            </a:r>
            <a:endParaRPr lang="en-US" dirty="0"/>
          </a:p>
        </p:txBody>
      </p:sp>
      <p:sp>
        <p:nvSpPr>
          <p:cNvPr id="11" name="Title 10"/>
          <p:cNvSpPr>
            <a:spLocks noGrp="1"/>
          </p:cNvSpPr>
          <p:nvPr>
            <p:ph type="title"/>
          </p:nvPr>
        </p:nvSpPr>
        <p:spPr/>
        <p:txBody>
          <a:bodyPr/>
          <a:lstStyle/>
          <a:p>
            <a:r>
              <a:rPr lang="en-US" dirty="0" smtClean="0"/>
              <a:t>Database Settings</a:t>
            </a:r>
            <a:endParaRPr lang="en-US" dirty="0"/>
          </a:p>
        </p:txBody>
      </p:sp>
      <p:sp>
        <p:nvSpPr>
          <p:cNvPr id="10" name="Rounded Rectangle 9"/>
          <p:cNvSpPr/>
          <p:nvPr/>
        </p:nvSpPr>
        <p:spPr>
          <a:xfrm>
            <a:off x="1676400" y="3200400"/>
            <a:ext cx="3505200" cy="381000"/>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p:cNvCxnSpPr/>
          <p:nvPr/>
        </p:nvCxnSpPr>
        <p:spPr>
          <a:xfrm>
            <a:off x="5181600" y="3352800"/>
            <a:ext cx="769307" cy="0"/>
          </a:xfrm>
          <a:prstGeom prst="straightConnector1">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019800" y="3124200"/>
            <a:ext cx="2667000" cy="923330"/>
          </a:xfrm>
          <a:prstGeom prst="rect">
            <a:avLst/>
          </a:prstGeom>
          <a:noFill/>
        </p:spPr>
        <p:txBody>
          <a:bodyPr wrap="square" rtlCol="0">
            <a:spAutoFit/>
          </a:bodyPr>
          <a:lstStyle/>
          <a:p>
            <a:pPr algn="just"/>
            <a:r>
              <a:rPr lang="en-US" dirty="0" smtClean="0"/>
              <a:t>Length of time to retain each backup set</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a:srcRect/>
          <a:stretch>
            <a:fillRect/>
          </a:stretch>
        </p:blipFill>
        <p:spPr bwMode="auto">
          <a:xfrm>
            <a:off x="381001" y="909638"/>
            <a:ext cx="5562599" cy="5038725"/>
          </a:xfrm>
          <a:prstGeom prst="rect">
            <a:avLst/>
          </a:prstGeom>
          <a:noFill/>
          <a:ln w="9525">
            <a:noFill/>
            <a:miter lim="800000"/>
            <a:headEnd/>
            <a:tailEnd/>
          </a:ln>
          <a:effectLst/>
        </p:spPr>
      </p:pic>
      <p:sp>
        <p:nvSpPr>
          <p:cNvPr id="4" name="Rounded Rectangle 3"/>
          <p:cNvSpPr/>
          <p:nvPr/>
        </p:nvSpPr>
        <p:spPr>
          <a:xfrm>
            <a:off x="2133600" y="4495800"/>
            <a:ext cx="3505200" cy="152400"/>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p:cNvCxnSpPr/>
          <p:nvPr/>
        </p:nvCxnSpPr>
        <p:spPr>
          <a:xfrm>
            <a:off x="5638800" y="4572000"/>
            <a:ext cx="457200" cy="0"/>
          </a:xfrm>
          <a:prstGeom prst="straightConnector1">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6096000" y="4343400"/>
            <a:ext cx="2819400" cy="1200329"/>
          </a:xfrm>
          <a:prstGeom prst="rect">
            <a:avLst/>
          </a:prstGeom>
          <a:noFill/>
        </p:spPr>
        <p:txBody>
          <a:bodyPr wrap="square" rtlCol="0">
            <a:spAutoFit/>
          </a:bodyPr>
          <a:lstStyle/>
          <a:p>
            <a:pPr algn="just"/>
            <a:r>
              <a:rPr lang="en-US" dirty="0" smtClean="0"/>
              <a:t>Threshold </a:t>
            </a:r>
            <a:r>
              <a:rPr lang="en-US" dirty="0"/>
              <a:t>at which SQL Server creates and runs parallel plans for queries</a:t>
            </a:r>
          </a:p>
        </p:txBody>
      </p:sp>
      <p:sp>
        <p:nvSpPr>
          <p:cNvPr id="2" name="Title 1"/>
          <p:cNvSpPr>
            <a:spLocks noGrp="1"/>
          </p:cNvSpPr>
          <p:nvPr>
            <p:ph type="title"/>
          </p:nvPr>
        </p:nvSpPr>
        <p:spPr>
          <a:xfrm>
            <a:off x="433193" y="152400"/>
            <a:ext cx="8229600" cy="635000"/>
          </a:xfrm>
        </p:spPr>
        <p:txBody>
          <a:bodyPr>
            <a:normAutofit fontScale="90000"/>
          </a:bodyPr>
          <a:lstStyle/>
          <a:p>
            <a:r>
              <a:rPr lang="en-US" dirty="0" smtClean="0"/>
              <a:t>Advanced</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3"/>
          <a:srcRect/>
          <a:stretch>
            <a:fillRect/>
          </a:stretch>
        </p:blipFill>
        <p:spPr bwMode="auto">
          <a:xfrm>
            <a:off x="381001" y="909638"/>
            <a:ext cx="5562599" cy="5038725"/>
          </a:xfrm>
          <a:prstGeom prst="rect">
            <a:avLst/>
          </a:prstGeom>
          <a:noFill/>
          <a:ln w="9525">
            <a:noFill/>
            <a:miter lim="800000"/>
            <a:headEnd/>
            <a:tailEnd/>
          </a:ln>
          <a:effectLst/>
        </p:spPr>
      </p:pic>
      <p:sp>
        <p:nvSpPr>
          <p:cNvPr id="3" name="Rounded Rectangle 2"/>
          <p:cNvSpPr/>
          <p:nvPr/>
        </p:nvSpPr>
        <p:spPr>
          <a:xfrm>
            <a:off x="2061575" y="4829827"/>
            <a:ext cx="3581400" cy="152400"/>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p:cNvCxnSpPr/>
          <p:nvPr/>
        </p:nvCxnSpPr>
        <p:spPr>
          <a:xfrm>
            <a:off x="5642975" y="4906027"/>
            <a:ext cx="605425" cy="0"/>
          </a:xfrm>
          <a:prstGeom prst="straightConnector1">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248400" y="4520562"/>
            <a:ext cx="2667000" cy="1200329"/>
          </a:xfrm>
          <a:prstGeom prst="rect">
            <a:avLst/>
          </a:prstGeom>
          <a:noFill/>
        </p:spPr>
        <p:txBody>
          <a:bodyPr wrap="square" rtlCol="0">
            <a:spAutoFit/>
          </a:bodyPr>
          <a:lstStyle/>
          <a:p>
            <a:pPr algn="just"/>
            <a:r>
              <a:rPr lang="en-US" dirty="0" smtClean="0"/>
              <a:t>Limit </a:t>
            </a:r>
            <a:r>
              <a:rPr lang="en-US" dirty="0"/>
              <a:t>the number of processors to use in parallel plan execution</a:t>
            </a:r>
          </a:p>
        </p:txBody>
      </p:sp>
      <p:sp>
        <p:nvSpPr>
          <p:cNvPr id="6" name="Title 1"/>
          <p:cNvSpPr txBox="1">
            <a:spLocks/>
          </p:cNvSpPr>
          <p:nvPr/>
        </p:nvSpPr>
        <p:spPr>
          <a:xfrm>
            <a:off x="457200" y="274638"/>
            <a:ext cx="8229600" cy="635000"/>
          </a:xfrm>
          <a:prstGeom prst="rect">
            <a:avLst/>
          </a:prstGeom>
        </p:spPr>
        <p:txBody>
          <a:bodyPr>
            <a:normAutofit fontScale="9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Advanced</a:t>
            </a:r>
            <a:endParaRPr lang="en-US" dirty="0"/>
          </a:p>
        </p:txBody>
      </p:sp>
    </p:spTree>
    <p:extLst>
      <p:ext uri="{BB962C8B-B14F-4D97-AF65-F5344CB8AC3E}">
        <p14:creationId xmlns:p14="http://schemas.microsoft.com/office/powerpoint/2010/main" val="106485299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dirty="0" smtClean="0"/>
              <a:t>Configuration changes can degrade system performance just as easily as they can improve it</a:t>
            </a:r>
            <a:endParaRPr lang="en-US" dirty="0"/>
          </a:p>
        </p:txBody>
      </p:sp>
      <p:sp>
        <p:nvSpPr>
          <p:cNvPr id="2" name="Title 1"/>
          <p:cNvSpPr>
            <a:spLocks noGrp="1"/>
          </p:cNvSpPr>
          <p:nvPr>
            <p:ph type="title"/>
          </p:nvPr>
        </p:nvSpPr>
        <p:spPr/>
        <p:txBody>
          <a:bodyPr/>
          <a:lstStyle/>
          <a:p>
            <a:r>
              <a:rPr lang="en-US" dirty="0" smtClean="0"/>
              <a:t>Summary</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dirty="0" smtClean="0"/>
              <a:t>Kalen Delaney, “Inside Microsoft SQL Server 2000”, 2001</a:t>
            </a:r>
          </a:p>
          <a:p>
            <a:pPr algn="just"/>
            <a:r>
              <a:rPr lang="en-US" dirty="0" smtClean="0">
                <a:solidFill>
                  <a:schemeClr val="accent1"/>
                </a:solidFill>
                <a:hlinkClick r:id="rId2"/>
              </a:rPr>
              <a:t>http://msdn.microsoft.com/en-us/library/aa215238%28v=sql.80%29.aspx</a:t>
            </a:r>
            <a:endParaRPr lang="en-US" dirty="0" smtClean="0">
              <a:solidFill>
                <a:schemeClr val="accent1"/>
              </a:solidFill>
            </a:endParaRPr>
          </a:p>
          <a:p>
            <a:pPr algn="just"/>
            <a:r>
              <a:rPr lang="en-US" u="sng" dirty="0" smtClean="0">
                <a:solidFill>
                  <a:schemeClr val="accent1"/>
                </a:solidFill>
                <a:hlinkClick r:id="rId3"/>
              </a:rPr>
              <a:t>http://sqlserverpedia.com/blog/sql-server-bloggers/optimizing-for-ad-hoc-workloads/</a:t>
            </a:r>
            <a:endParaRPr lang="en-US" u="sng" dirty="0" smtClean="0">
              <a:solidFill>
                <a:schemeClr val="accent1"/>
              </a:solidFill>
            </a:endParaRPr>
          </a:p>
          <a:p>
            <a:pPr algn="just"/>
            <a:r>
              <a:rPr lang="en-US" u="sng" dirty="0" smtClean="0">
                <a:solidFill>
                  <a:schemeClr val="accent1"/>
                </a:solidFill>
                <a:hlinkClick r:id="rId4"/>
              </a:rPr>
              <a:t>http://www.databasejournal.com/features/mssql/article.php/3302341/SQL-Server-and-Collation.htm</a:t>
            </a:r>
            <a:endParaRPr lang="en-US" u="sng" dirty="0">
              <a:solidFill>
                <a:schemeClr val="accent1"/>
              </a:solidFill>
            </a:endParaRPr>
          </a:p>
        </p:txBody>
      </p:sp>
      <p:sp>
        <p:nvSpPr>
          <p:cNvPr id="2" name="Title 1"/>
          <p:cNvSpPr>
            <a:spLocks noGrp="1"/>
          </p:cNvSpPr>
          <p:nvPr>
            <p:ph type="title"/>
          </p:nvPr>
        </p:nvSpPr>
        <p:spPr/>
        <p:txBody>
          <a:bodyPr/>
          <a:lstStyle/>
          <a:p>
            <a:r>
              <a:rPr lang="en-US" dirty="0" smtClean="0"/>
              <a:t>References</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1524001" y="819150"/>
            <a:ext cx="4586288" cy="52197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srcRect/>
          <a:stretch>
            <a:fillRect/>
          </a:stretch>
        </p:blipFill>
        <p:spPr bwMode="auto">
          <a:xfrm>
            <a:off x="239038" y="1447800"/>
            <a:ext cx="5638800" cy="4748211"/>
          </a:xfrm>
          <a:prstGeom prst="rect">
            <a:avLst/>
          </a:prstGeom>
          <a:noFill/>
          <a:ln w="9525">
            <a:noFill/>
            <a:miter lim="800000"/>
            <a:headEnd/>
            <a:tailEnd/>
          </a:ln>
          <a:effectLst/>
        </p:spPr>
      </p:pic>
      <p:sp>
        <p:nvSpPr>
          <p:cNvPr id="2" name="Rounded Rectangle 1"/>
          <p:cNvSpPr/>
          <p:nvPr/>
        </p:nvSpPr>
        <p:spPr>
          <a:xfrm>
            <a:off x="1930052" y="3625241"/>
            <a:ext cx="3581400" cy="152400"/>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Arrow Connector 3"/>
          <p:cNvCxnSpPr/>
          <p:nvPr/>
        </p:nvCxnSpPr>
        <p:spPr>
          <a:xfrm>
            <a:off x="5511452" y="3701441"/>
            <a:ext cx="457200" cy="0"/>
          </a:xfrm>
          <a:prstGeom prst="straightConnector1">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5968652" y="3513840"/>
            <a:ext cx="2870548" cy="369332"/>
          </a:xfrm>
          <a:prstGeom prst="rect">
            <a:avLst/>
          </a:prstGeom>
          <a:noFill/>
        </p:spPr>
        <p:txBody>
          <a:bodyPr wrap="square" rtlCol="0">
            <a:spAutoFit/>
          </a:bodyPr>
          <a:lstStyle/>
          <a:p>
            <a:pPr algn="just"/>
            <a:r>
              <a:rPr lang="en-US" dirty="0" smtClean="0"/>
              <a:t>High availability feature</a:t>
            </a:r>
            <a:endParaRPr lang="en-US" dirty="0"/>
          </a:p>
        </p:txBody>
      </p:sp>
      <p:sp>
        <p:nvSpPr>
          <p:cNvPr id="7" name="Title 6"/>
          <p:cNvSpPr>
            <a:spLocks noGrp="1"/>
          </p:cNvSpPr>
          <p:nvPr>
            <p:ph type="title"/>
          </p:nvPr>
        </p:nvSpPr>
        <p:spPr/>
        <p:txBody>
          <a:bodyPr/>
          <a:lstStyle/>
          <a:p>
            <a:r>
              <a:rPr lang="en-US" dirty="0" smtClean="0"/>
              <a:t>General</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3"/>
          <a:srcRect/>
          <a:stretch>
            <a:fillRect/>
          </a:stretch>
        </p:blipFill>
        <p:spPr bwMode="auto">
          <a:xfrm>
            <a:off x="228601" y="1447798"/>
            <a:ext cx="5596002" cy="4748211"/>
          </a:xfrm>
          <a:prstGeom prst="rect">
            <a:avLst/>
          </a:prstGeom>
          <a:noFill/>
          <a:ln w="9525">
            <a:noFill/>
            <a:miter lim="800000"/>
            <a:headEnd/>
            <a:tailEnd/>
          </a:ln>
          <a:effectLst/>
        </p:spPr>
      </p:pic>
      <p:sp>
        <p:nvSpPr>
          <p:cNvPr id="3" name="Rounded Rectangle 2"/>
          <p:cNvSpPr/>
          <p:nvPr/>
        </p:nvSpPr>
        <p:spPr>
          <a:xfrm>
            <a:off x="1905000" y="4191000"/>
            <a:ext cx="3492674" cy="152400"/>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p:cNvCxnSpPr>
            <a:stCxn id="3" idx="3"/>
          </p:cNvCxnSpPr>
          <p:nvPr/>
        </p:nvCxnSpPr>
        <p:spPr>
          <a:xfrm>
            <a:off x="5397674" y="4267200"/>
            <a:ext cx="698326" cy="0"/>
          </a:xfrm>
          <a:prstGeom prst="straightConnector1">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6096000" y="4191000"/>
            <a:ext cx="2750507" cy="923330"/>
          </a:xfrm>
          <a:prstGeom prst="rect">
            <a:avLst/>
          </a:prstGeom>
          <a:noFill/>
        </p:spPr>
        <p:txBody>
          <a:bodyPr wrap="square" rtlCol="0">
            <a:spAutoFit/>
          </a:bodyPr>
          <a:lstStyle/>
          <a:p>
            <a:pPr algn="just"/>
            <a:r>
              <a:rPr lang="en-US" dirty="0" smtClean="0"/>
              <a:t>A </a:t>
            </a:r>
            <a:r>
              <a:rPr lang="en-US" dirty="0"/>
              <a:t>set of rules that determine how data is sorted and compared</a:t>
            </a:r>
          </a:p>
        </p:txBody>
      </p:sp>
      <p:sp>
        <p:nvSpPr>
          <p:cNvPr id="4" name="Title 3"/>
          <p:cNvSpPr>
            <a:spLocks noGrp="1"/>
          </p:cNvSpPr>
          <p:nvPr>
            <p:ph type="title"/>
          </p:nvPr>
        </p:nvSpPr>
        <p:spPr/>
        <p:txBody>
          <a:bodyPr/>
          <a:lstStyle/>
          <a:p>
            <a:r>
              <a:rPr lang="en-US" dirty="0" smtClean="0"/>
              <a:t>General</a:t>
            </a:r>
            <a:endParaRPr lang="en-US" dirty="0"/>
          </a:p>
        </p:txBody>
      </p:sp>
    </p:spTree>
    <p:extLst>
      <p:ext uri="{BB962C8B-B14F-4D97-AF65-F5344CB8AC3E}">
        <p14:creationId xmlns:p14="http://schemas.microsoft.com/office/powerpoint/2010/main" val="6191058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dirty="0" smtClean="0"/>
              <a:t>The code page for non-Unicode characters </a:t>
            </a:r>
          </a:p>
          <a:p>
            <a:pPr algn="just"/>
            <a:r>
              <a:rPr lang="en-US" dirty="0" smtClean="0"/>
              <a:t>The sort order to be used for non-Unicode characters</a:t>
            </a:r>
          </a:p>
          <a:p>
            <a:pPr algn="just"/>
            <a:r>
              <a:rPr lang="en-US" dirty="0" smtClean="0"/>
              <a:t>The sort order to be used for Unicode characters</a:t>
            </a:r>
            <a:endParaRPr lang="en-US" dirty="0"/>
          </a:p>
        </p:txBody>
      </p:sp>
      <p:sp>
        <p:nvSpPr>
          <p:cNvPr id="2" name="Title 1"/>
          <p:cNvSpPr>
            <a:spLocks noGrp="1"/>
          </p:cNvSpPr>
          <p:nvPr>
            <p:ph type="title"/>
          </p:nvPr>
        </p:nvSpPr>
        <p:spPr/>
        <p:txBody>
          <a:bodyPr/>
          <a:lstStyle/>
          <a:p>
            <a:r>
              <a:rPr lang="en-US" dirty="0" smtClean="0"/>
              <a:t>Collation Properties</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dirty="0" smtClean="0"/>
              <a:t>Defines the characters mapped to bit patterns</a:t>
            </a:r>
          </a:p>
          <a:p>
            <a:pPr algn="just"/>
            <a:r>
              <a:rPr lang="en-US" dirty="0" smtClean="0"/>
              <a:t>Includes:</a:t>
            </a:r>
          </a:p>
          <a:p>
            <a:pPr lvl="1" algn="just"/>
            <a:r>
              <a:rPr lang="en-US" dirty="0" smtClean="0"/>
              <a:t>Uppercase and lowercase characters</a:t>
            </a:r>
          </a:p>
          <a:p>
            <a:pPr lvl="1" algn="just"/>
            <a:r>
              <a:rPr lang="en-US" dirty="0" smtClean="0"/>
              <a:t>Digits</a:t>
            </a:r>
          </a:p>
          <a:p>
            <a:pPr lvl="1" algn="just"/>
            <a:r>
              <a:rPr lang="en-US" dirty="0" smtClean="0"/>
              <a:t>Symbols and special characters [(!),(@),(#),(%)]</a:t>
            </a:r>
          </a:p>
          <a:p>
            <a:pPr algn="just"/>
            <a:r>
              <a:rPr lang="en-US" dirty="0" smtClean="0"/>
              <a:t>Types:</a:t>
            </a:r>
          </a:p>
          <a:p>
            <a:pPr lvl="1" algn="just"/>
            <a:r>
              <a:rPr lang="en-US" dirty="0" smtClean="0"/>
              <a:t>Single-byte code pages</a:t>
            </a:r>
          </a:p>
          <a:p>
            <a:pPr lvl="1" algn="just"/>
            <a:r>
              <a:rPr lang="en-US" dirty="0" smtClean="0"/>
              <a:t>Double-byte code pages</a:t>
            </a:r>
            <a:endParaRPr lang="en-US" dirty="0"/>
          </a:p>
        </p:txBody>
      </p:sp>
      <p:sp>
        <p:nvSpPr>
          <p:cNvPr id="2" name="Title 1"/>
          <p:cNvSpPr>
            <a:spLocks noGrp="1"/>
          </p:cNvSpPr>
          <p:nvPr>
            <p:ph type="title"/>
          </p:nvPr>
        </p:nvSpPr>
        <p:spPr/>
        <p:txBody>
          <a:bodyPr/>
          <a:lstStyle/>
          <a:p>
            <a:r>
              <a:rPr lang="en-US" dirty="0" smtClean="0"/>
              <a:t>Code page</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sp>
        <p:nvSpPr>
          <p:cNvPr id="2" name="Title 1"/>
          <p:cNvSpPr>
            <a:spLocks noGrp="1"/>
          </p:cNvSpPr>
          <p:nvPr>
            <p:ph type="title"/>
          </p:nvPr>
        </p:nvSpPr>
        <p:spPr/>
        <p:txBody>
          <a:bodyPr>
            <a:normAutofit fontScale="90000"/>
          </a:bodyPr>
          <a:lstStyle/>
          <a:p>
            <a:r>
              <a:rPr lang="en-US" dirty="0" smtClean="0"/>
              <a:t>Code pages supported by SQL Server</a:t>
            </a:r>
            <a:endParaRPr lang="en-US" dirty="0"/>
          </a:p>
        </p:txBody>
      </p:sp>
      <p:pic>
        <p:nvPicPr>
          <p:cNvPr id="1026" name="Picture 2"/>
          <p:cNvPicPr>
            <a:picLocks noChangeAspect="1" noChangeArrowheads="1"/>
          </p:cNvPicPr>
          <p:nvPr/>
        </p:nvPicPr>
        <p:blipFill>
          <a:blip r:embed="rId2"/>
          <a:srcRect/>
          <a:stretch>
            <a:fillRect/>
          </a:stretch>
        </p:blipFill>
        <p:spPr bwMode="auto">
          <a:xfrm>
            <a:off x="457200" y="1391161"/>
            <a:ext cx="8229599" cy="508584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dirty="0" smtClean="0"/>
              <a:t>Determines how characters compare and assign their values</a:t>
            </a:r>
          </a:p>
          <a:p>
            <a:pPr algn="just"/>
            <a:r>
              <a:rPr lang="en-US" dirty="0" smtClean="0"/>
              <a:t>Called as Collating Sequence</a:t>
            </a:r>
          </a:p>
          <a:p>
            <a:pPr algn="just"/>
            <a:endParaRPr lang="en-US" dirty="0"/>
          </a:p>
        </p:txBody>
      </p:sp>
      <p:sp>
        <p:nvSpPr>
          <p:cNvPr id="2" name="Title 1"/>
          <p:cNvSpPr>
            <a:spLocks noGrp="1"/>
          </p:cNvSpPr>
          <p:nvPr>
            <p:ph type="title"/>
          </p:nvPr>
        </p:nvSpPr>
        <p:spPr/>
        <p:txBody>
          <a:bodyPr/>
          <a:lstStyle/>
          <a:p>
            <a:r>
              <a:rPr lang="en-US" dirty="0" smtClean="0"/>
              <a:t>Sort order</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818</TotalTime>
  <Words>1372</Words>
  <Application>Microsoft Office PowerPoint</Application>
  <PresentationFormat>On-screen Show (4:3)</PresentationFormat>
  <Paragraphs>149</Paragraphs>
  <Slides>26</Slides>
  <Notes>12</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Concourse</vt:lpstr>
      <vt:lpstr>Server Level Options</vt:lpstr>
      <vt:lpstr>Objective</vt:lpstr>
      <vt:lpstr>PowerPoint Presentation</vt:lpstr>
      <vt:lpstr>General</vt:lpstr>
      <vt:lpstr>General</vt:lpstr>
      <vt:lpstr>Collation Properties</vt:lpstr>
      <vt:lpstr>Code page</vt:lpstr>
      <vt:lpstr>Code pages supported by SQL Server</vt:lpstr>
      <vt:lpstr>Sort order</vt:lpstr>
      <vt:lpstr>PowerPoint Presentation</vt:lpstr>
      <vt:lpstr>Collation Name</vt:lpstr>
      <vt:lpstr>Memory </vt:lpstr>
      <vt:lpstr>Enabling AWE</vt:lpstr>
      <vt:lpstr>Multiple Instances</vt:lpstr>
      <vt:lpstr>Minimum memory per query</vt:lpstr>
      <vt:lpstr>Processors</vt:lpstr>
      <vt:lpstr>Max worker threads</vt:lpstr>
      <vt:lpstr>Priority boost</vt:lpstr>
      <vt:lpstr>Security</vt:lpstr>
      <vt:lpstr>Connections</vt:lpstr>
      <vt:lpstr>Query Governor</vt:lpstr>
      <vt:lpstr>Database Settings</vt:lpstr>
      <vt:lpstr>Advanced</vt:lpstr>
      <vt:lpstr>PowerPoint Presentation</vt:lpstr>
      <vt:lpstr>Summary</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DELL</dc:creator>
  <cp:lastModifiedBy>Varadarajan, Shyamala (Cognizant)</cp:lastModifiedBy>
  <cp:revision>100</cp:revision>
  <dcterms:created xsi:type="dcterms:W3CDTF">2012-09-23T16:39:50Z</dcterms:created>
  <dcterms:modified xsi:type="dcterms:W3CDTF">2012-10-03T04:37:42Z</dcterms:modified>
</cp:coreProperties>
</file>