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3"/>
  </p:notesMasterIdLst>
  <p:sldIdLst>
    <p:sldId id="256" r:id="rId2"/>
    <p:sldId id="295" r:id="rId3"/>
    <p:sldId id="296" r:id="rId4"/>
    <p:sldId id="257" r:id="rId5"/>
    <p:sldId id="291" r:id="rId6"/>
    <p:sldId id="292" r:id="rId7"/>
    <p:sldId id="258" r:id="rId8"/>
    <p:sldId id="259" r:id="rId9"/>
    <p:sldId id="261" r:id="rId10"/>
    <p:sldId id="297" r:id="rId11"/>
    <p:sldId id="262" r:id="rId12"/>
    <p:sldId id="263" r:id="rId13"/>
    <p:sldId id="264" r:id="rId14"/>
    <p:sldId id="265" r:id="rId15"/>
    <p:sldId id="266" r:id="rId16"/>
    <p:sldId id="267" r:id="rId17"/>
    <p:sldId id="268" r:id="rId18"/>
    <p:sldId id="269" r:id="rId19"/>
    <p:sldId id="290" r:id="rId20"/>
    <p:sldId id="293" r:id="rId21"/>
    <p:sldId id="294" r:id="rId22"/>
    <p:sldId id="277" r:id="rId23"/>
    <p:sldId id="278" r:id="rId24"/>
    <p:sldId id="271" r:id="rId25"/>
    <p:sldId id="283" r:id="rId26"/>
    <p:sldId id="284" r:id="rId27"/>
    <p:sldId id="285" r:id="rId28"/>
    <p:sldId id="279" r:id="rId29"/>
    <p:sldId id="280" r:id="rId30"/>
    <p:sldId id="270" r:id="rId31"/>
    <p:sldId id="28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4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832C78-7F0C-4850-9D85-51486CC40846}" type="datetimeFigureOut">
              <a:rPr lang="en-US" smtClean="0"/>
              <a:t>10/3/2012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66B746-80FA-4938-B7D5-7D5ED088B676}" type="slidenum">
              <a:rPr lang="en-US" smtClean="0"/>
              <a:t>‹#›</a:t>
            </a:fld>
            <a:endParaRPr lang="en-US"/>
          </a:p>
        </p:txBody>
      </p:sp>
    </p:spTree>
    <p:extLst>
      <p:ext uri="{BB962C8B-B14F-4D97-AF65-F5344CB8AC3E}">
        <p14:creationId xmlns:p14="http://schemas.microsoft.com/office/powerpoint/2010/main" val="273253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66B746-80FA-4938-B7D5-7D5ED088B676}" type="slidenum">
              <a:rPr lang="en-US" smtClean="0"/>
              <a:t>6</a:t>
            </a:fld>
            <a:endParaRPr lang="en-US"/>
          </a:p>
        </p:txBody>
      </p:sp>
    </p:spTree>
    <p:extLst>
      <p:ext uri="{BB962C8B-B14F-4D97-AF65-F5344CB8AC3E}">
        <p14:creationId xmlns:p14="http://schemas.microsoft.com/office/powerpoint/2010/main" val="3036026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C708A304-49BD-4422-A052-0206EBABB478}" type="datetimeFigureOut">
              <a:rPr lang="en-US" smtClean="0"/>
              <a:pPr/>
              <a:t>10/3/2012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7D22956-9254-413A-9EF3-578AF95AFB45}"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8A304-49BD-4422-A052-0206EBABB478}"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22956-9254-413A-9EF3-578AF95AFB4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8A304-49BD-4422-A052-0206EBABB478}"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22956-9254-413A-9EF3-578AF95AFB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08A304-49BD-4422-A052-0206EBABB478}"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22956-9254-413A-9EF3-578AF95AFB4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08A304-49BD-4422-A052-0206EBABB478}" type="datetimeFigureOut">
              <a:rPr lang="en-US" smtClean="0"/>
              <a:pPr/>
              <a:t>10/3/2012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22956-9254-413A-9EF3-578AF95AFB4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708A304-49BD-4422-A052-0206EBABB478}" type="datetimeFigureOut">
              <a:rPr lang="en-US" smtClean="0"/>
              <a:pPr/>
              <a:t>10/3/2012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22956-9254-413A-9EF3-578AF95AFB45}"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08A304-49BD-4422-A052-0206EBABB478}" type="datetimeFigureOut">
              <a:rPr lang="en-US" smtClean="0"/>
              <a:pPr/>
              <a:t>10/3/2012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22956-9254-413A-9EF3-578AF95AFB4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08A304-49BD-4422-A052-0206EBABB478}" type="datetimeFigureOut">
              <a:rPr lang="en-US" smtClean="0"/>
              <a:pPr/>
              <a:t>10/3/2012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22956-9254-413A-9EF3-578AF95AFB4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8A304-49BD-4422-A052-0206EBABB478}" type="datetimeFigureOut">
              <a:rPr lang="en-US" smtClean="0"/>
              <a:pPr/>
              <a:t>10/3/2012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22956-9254-413A-9EF3-578AF95AFB4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708A304-49BD-4422-A052-0206EBABB478}" type="datetimeFigureOut">
              <a:rPr lang="en-US" smtClean="0"/>
              <a:pPr/>
              <a:t>10/3/2012</a:t>
            </a:fld>
            <a:endParaRPr lang="en-US"/>
          </a:p>
        </p:txBody>
      </p:sp>
      <p:sp>
        <p:nvSpPr>
          <p:cNvPr id="7" name="Slide Number Placeholder 6"/>
          <p:cNvSpPr>
            <a:spLocks noGrp="1"/>
          </p:cNvSpPr>
          <p:nvPr>
            <p:ph type="sldNum" sz="quarter" idx="12"/>
          </p:nvPr>
        </p:nvSpPr>
        <p:spPr/>
        <p:txBody>
          <a:bodyPr/>
          <a:lstStyle/>
          <a:p>
            <a:fld id="{57D22956-9254-413A-9EF3-578AF95AFB45}"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08A304-49BD-4422-A052-0206EBABB478}" type="datetimeFigureOut">
              <a:rPr lang="en-US" smtClean="0"/>
              <a:pPr/>
              <a:t>10/3/2012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57D22956-9254-413A-9EF3-578AF95AFB4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708A304-49BD-4422-A052-0206EBABB478}" type="datetimeFigureOut">
              <a:rPr lang="en-US" smtClean="0"/>
              <a:pPr/>
              <a:t>10/3/2012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7D22956-9254-413A-9EF3-578AF95AFB4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DMV_Locks.rtf" TargetMode="External"/><Relationship Id="rId2" Type="http://schemas.openxmlformats.org/officeDocument/2006/relationships/hyperlink" Target="http://msdn.microsoft.com/en-us/library/ms190345.asp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informit.com/articles/article.aspx?p=26890&amp;seqNum=4" TargetMode="External"/><Relationship Id="rId2" Type="http://schemas.openxmlformats.org/officeDocument/2006/relationships/hyperlink" Target="http://msdn.microsoft.com/en-us/library/aa213039(v=sql.80).aspx"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438400"/>
            <a:ext cx="3877235" cy="1905000"/>
          </a:xfrm>
        </p:spPr>
        <p:txBody>
          <a:bodyPr>
            <a:normAutofit/>
          </a:bodyPr>
          <a:lstStyle/>
          <a:p>
            <a:r>
              <a:rPr lang="en-US" sz="4800" b="1" dirty="0" smtClean="0">
                <a:latin typeface="Algerian" pitchFamily="82" charset="0"/>
                <a:ea typeface="Verdana" pitchFamily="34" charset="0"/>
                <a:cs typeface="Verdana" pitchFamily="34" charset="0"/>
              </a:rPr>
              <a:t>Locking in SQL Server</a:t>
            </a:r>
            <a:endParaRPr lang="en-US" sz="4800" b="1" dirty="0">
              <a:latin typeface="Algerian" pitchFamily="82" charset="0"/>
              <a:ea typeface="Verdana" pitchFamily="34" charset="0"/>
              <a:cs typeface="Verdana" pitchFamily="34" charset="0"/>
            </a:endParaRPr>
          </a:p>
        </p:txBody>
      </p:sp>
    </p:spTree>
    <p:extLst>
      <p:ext uri="{BB962C8B-B14F-4D97-AF65-F5344CB8AC3E}">
        <p14:creationId xmlns:p14="http://schemas.microsoft.com/office/powerpoint/2010/main" val="89131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024744" cy="1143000"/>
          </a:xfrm>
        </p:spPr>
        <p:txBody>
          <a:bodyPr>
            <a:normAutofit/>
          </a:bodyPr>
          <a:lstStyle/>
          <a:p>
            <a:r>
              <a:rPr lang="en-US" sz="4400" b="1" dirty="0">
                <a:latin typeface="Verdana" pitchFamily="34" charset="0"/>
                <a:ea typeface="Verdana" pitchFamily="34" charset="0"/>
                <a:cs typeface="Verdana" pitchFamily="34" charset="0"/>
              </a:rPr>
              <a:t>Update Locks</a:t>
            </a:r>
          </a:p>
        </p:txBody>
      </p:sp>
      <p:sp>
        <p:nvSpPr>
          <p:cNvPr id="3" name="Content Placeholder 2"/>
          <p:cNvSpPr>
            <a:spLocks noGrp="1"/>
          </p:cNvSpPr>
          <p:nvPr>
            <p:ph idx="1"/>
          </p:nvPr>
        </p:nvSpPr>
        <p:spPr>
          <a:xfrm>
            <a:off x="1066800" y="1905000"/>
            <a:ext cx="7239000" cy="4419600"/>
          </a:xfrm>
        </p:spPr>
        <p:txBody>
          <a:bodyPr>
            <a:noAutofit/>
          </a:bodyPr>
          <a:lstStyle/>
          <a:p>
            <a:r>
              <a:rPr lang="en-US" dirty="0" smtClean="0">
                <a:latin typeface="Verdana" pitchFamily="34" charset="0"/>
                <a:ea typeface="Verdana" pitchFamily="34" charset="0"/>
                <a:cs typeface="Verdana" pitchFamily="34" charset="0"/>
              </a:rPr>
              <a:t>Update </a:t>
            </a:r>
            <a:r>
              <a:rPr lang="en-US" dirty="0">
                <a:latin typeface="Verdana" pitchFamily="34" charset="0"/>
                <a:ea typeface="Verdana" pitchFamily="34" charset="0"/>
                <a:cs typeface="Verdana" pitchFamily="34" charset="0"/>
              </a:rPr>
              <a:t>locks (U) are acquired just prior to modifying the data</a:t>
            </a:r>
            <a:r>
              <a:rPr lang="en-US" dirty="0" smtClean="0">
                <a:latin typeface="Verdana" pitchFamily="34" charset="0"/>
                <a:ea typeface="Verdana" pitchFamily="34" charset="0"/>
                <a:cs typeface="Verdana" pitchFamily="34" charset="0"/>
              </a:rPr>
              <a:t>.</a:t>
            </a:r>
          </a:p>
          <a:p>
            <a:r>
              <a:rPr lang="en-US" dirty="0" smtClean="0">
                <a:latin typeface="Verdana" pitchFamily="34" charset="0"/>
                <a:ea typeface="Verdana" pitchFamily="34" charset="0"/>
                <a:cs typeface="Verdana" pitchFamily="34" charset="0"/>
              </a:rPr>
              <a:t>If </a:t>
            </a:r>
            <a:r>
              <a:rPr lang="en-US" dirty="0">
                <a:latin typeface="Verdana" pitchFamily="34" charset="0"/>
                <a:ea typeface="Verdana" pitchFamily="34" charset="0"/>
                <a:cs typeface="Verdana" pitchFamily="34" charset="0"/>
              </a:rPr>
              <a:t>a transaction modifies a row, then the update lock is escalated to an exclusive lock; otherwise, it is converted to a shared lock</a:t>
            </a:r>
            <a:r>
              <a:rPr lang="en-US" dirty="0" smtClean="0">
                <a:latin typeface="Verdana" pitchFamily="34" charset="0"/>
                <a:ea typeface="Verdana" pitchFamily="34" charset="0"/>
                <a:cs typeface="Verdana" pitchFamily="34" charset="0"/>
              </a:rPr>
              <a:t>.</a:t>
            </a:r>
          </a:p>
          <a:p>
            <a:r>
              <a:rPr lang="en-US" dirty="0">
                <a:latin typeface="Verdana" pitchFamily="34" charset="0"/>
                <a:ea typeface="Verdana" pitchFamily="34" charset="0"/>
                <a:cs typeface="Verdana" pitchFamily="34" charset="0"/>
              </a:rPr>
              <a:t>Used on resources that can be updated. It prevents a common form of deadlock that occurs when multiple sessions are reading, locking, and potentially updating resources later. </a:t>
            </a:r>
          </a:p>
          <a:p>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35724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43800" cy="1981200"/>
          </a:xfrm>
        </p:spPr>
        <p:txBody>
          <a:bodyPr>
            <a:noAutofit/>
          </a:bodyPr>
          <a:lstStyle/>
          <a:p>
            <a:r>
              <a:rPr lang="en-US" sz="4400" b="1" dirty="0" smtClean="0">
                <a:latin typeface="Verdana" pitchFamily="34" charset="0"/>
                <a:ea typeface="Verdana" pitchFamily="34" charset="0"/>
                <a:cs typeface="Verdana" pitchFamily="34" charset="0"/>
              </a:rPr>
              <a:t>Diff. between Exclusive and Update locks</a:t>
            </a:r>
            <a:endParaRPr lang="en-US" sz="44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914400" y="2362200"/>
            <a:ext cx="7467600" cy="3508977"/>
          </a:xfrm>
        </p:spPr>
        <p:txBody>
          <a:bodyPr/>
          <a:lstStyle/>
          <a:p>
            <a:r>
              <a:rPr lang="en-US" dirty="0">
                <a:latin typeface="Verdana" pitchFamily="34" charset="0"/>
                <a:ea typeface="Verdana" pitchFamily="34" charset="0"/>
                <a:cs typeface="Verdana" pitchFamily="34" charset="0"/>
              </a:rPr>
              <a:t>Update Lock is kind of Exclusive Lock except it can be placed on the row which already have Shared Lock on it. </a:t>
            </a:r>
            <a:endParaRPr lang="en-US" dirty="0" smtClean="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Update </a:t>
            </a:r>
            <a:r>
              <a:rPr lang="en-US" dirty="0">
                <a:latin typeface="Verdana" pitchFamily="34" charset="0"/>
                <a:ea typeface="Verdana" pitchFamily="34" charset="0"/>
                <a:cs typeface="Verdana" pitchFamily="34" charset="0"/>
              </a:rPr>
              <a:t>Lock reads the data of row </a:t>
            </a:r>
            <a:r>
              <a:rPr lang="en-US" b="1" dirty="0">
                <a:latin typeface="Verdana" pitchFamily="34" charset="0"/>
                <a:ea typeface="Verdana" pitchFamily="34" charset="0"/>
                <a:cs typeface="Verdana" pitchFamily="34" charset="0"/>
              </a:rPr>
              <a:t>which has Shared Lock</a:t>
            </a:r>
            <a:r>
              <a:rPr lang="en-US" dirty="0">
                <a:latin typeface="Verdana" pitchFamily="34" charset="0"/>
                <a:ea typeface="Verdana" pitchFamily="34" charset="0"/>
                <a:cs typeface="Verdana" pitchFamily="34" charset="0"/>
              </a:rPr>
              <a:t>, as soon as Update Lock is ready to change the data it converts itself to Exclusive Lock.</a:t>
            </a:r>
          </a:p>
        </p:txBody>
      </p:sp>
    </p:spTree>
    <p:extLst>
      <p:ext uri="{BB962C8B-B14F-4D97-AF65-F5344CB8AC3E}">
        <p14:creationId xmlns:p14="http://schemas.microsoft.com/office/powerpoint/2010/main" val="2941351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024744" cy="1143000"/>
          </a:xfrm>
        </p:spPr>
        <p:txBody>
          <a:bodyPr>
            <a:normAutofit/>
          </a:bodyPr>
          <a:lstStyle/>
          <a:p>
            <a:r>
              <a:rPr lang="en-US" sz="4400" b="1" dirty="0" smtClean="0">
                <a:latin typeface="Verdana" pitchFamily="34" charset="0"/>
                <a:ea typeface="Verdana" pitchFamily="34" charset="0"/>
                <a:cs typeface="Verdana" pitchFamily="34" charset="0"/>
              </a:rPr>
              <a:t>Intent locks</a:t>
            </a:r>
            <a:endParaRPr lang="en-US" sz="44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838200" y="2057400"/>
            <a:ext cx="7414708" cy="3775229"/>
          </a:xfrm>
        </p:spPr>
        <p:txBody>
          <a:bodyPr>
            <a:noAutofit/>
          </a:bodyPr>
          <a:lstStyle/>
          <a:p>
            <a:r>
              <a:rPr lang="en-US" dirty="0">
                <a:latin typeface="Verdana" pitchFamily="34" charset="0"/>
                <a:ea typeface="Verdana" pitchFamily="34" charset="0"/>
                <a:cs typeface="Verdana" pitchFamily="34" charset="0"/>
              </a:rPr>
              <a:t>The intent lock shows the </a:t>
            </a:r>
            <a:r>
              <a:rPr lang="en-US" b="1" dirty="0">
                <a:latin typeface="Verdana" pitchFamily="34" charset="0"/>
                <a:ea typeface="Verdana" pitchFamily="34" charset="0"/>
                <a:cs typeface="Verdana" pitchFamily="34" charset="0"/>
              </a:rPr>
              <a:t>future intention of SQL Server's lock manager </a:t>
            </a:r>
            <a:r>
              <a:rPr lang="en-US" dirty="0">
                <a:latin typeface="Verdana" pitchFamily="34" charset="0"/>
                <a:ea typeface="Verdana" pitchFamily="34" charset="0"/>
                <a:cs typeface="Verdana" pitchFamily="34" charset="0"/>
              </a:rPr>
              <a:t>to acquire </a:t>
            </a:r>
            <a:r>
              <a:rPr lang="en-US" b="1" dirty="0">
                <a:latin typeface="Verdana" pitchFamily="34" charset="0"/>
                <a:ea typeface="Verdana" pitchFamily="34" charset="0"/>
                <a:cs typeface="Verdana" pitchFamily="34" charset="0"/>
              </a:rPr>
              <a:t>locks on a specific unit of data </a:t>
            </a:r>
            <a:r>
              <a:rPr lang="en-US" dirty="0">
                <a:latin typeface="Verdana" pitchFamily="34" charset="0"/>
                <a:ea typeface="Verdana" pitchFamily="34" charset="0"/>
                <a:cs typeface="Verdana" pitchFamily="34" charset="0"/>
              </a:rPr>
              <a:t>for a particular transaction</a:t>
            </a:r>
            <a:r>
              <a:rPr lang="en-US" dirty="0" smtClean="0">
                <a:latin typeface="Verdana" pitchFamily="34" charset="0"/>
                <a:ea typeface="Verdana" pitchFamily="34" charset="0"/>
                <a:cs typeface="Verdana" pitchFamily="34" charset="0"/>
              </a:rPr>
              <a:t>.</a:t>
            </a:r>
          </a:p>
          <a:p>
            <a:r>
              <a:rPr lang="en-US" dirty="0" smtClean="0">
                <a:latin typeface="Verdana" pitchFamily="34" charset="0"/>
                <a:ea typeface="Verdana" pitchFamily="34" charset="0"/>
                <a:cs typeface="Verdana" pitchFamily="34" charset="0"/>
              </a:rPr>
              <a:t> </a:t>
            </a:r>
            <a:r>
              <a:rPr lang="en-US" dirty="0">
                <a:latin typeface="Verdana" pitchFamily="34" charset="0"/>
                <a:ea typeface="Verdana" pitchFamily="34" charset="0"/>
                <a:cs typeface="Verdana" pitchFamily="34" charset="0"/>
              </a:rPr>
              <a:t>SQL Server uses intent locks </a:t>
            </a:r>
            <a:r>
              <a:rPr lang="en-US" b="1" dirty="0">
                <a:latin typeface="Verdana" pitchFamily="34" charset="0"/>
                <a:ea typeface="Verdana" pitchFamily="34" charset="0"/>
                <a:cs typeface="Verdana" pitchFamily="34" charset="0"/>
              </a:rPr>
              <a:t>to queue exclusive locks</a:t>
            </a:r>
            <a:r>
              <a:rPr lang="en-US" dirty="0">
                <a:latin typeface="Verdana" pitchFamily="34" charset="0"/>
                <a:ea typeface="Verdana" pitchFamily="34" charset="0"/>
                <a:cs typeface="Verdana" pitchFamily="34" charset="0"/>
              </a:rPr>
              <a:t>, thereby ensuring that these locks will be placed on the data elements </a:t>
            </a:r>
            <a:r>
              <a:rPr lang="en-US" b="1" dirty="0">
                <a:latin typeface="Verdana" pitchFamily="34" charset="0"/>
                <a:ea typeface="Verdana" pitchFamily="34" charset="0"/>
                <a:cs typeface="Verdana" pitchFamily="34" charset="0"/>
              </a:rPr>
              <a:t>in the order the transactions were </a:t>
            </a:r>
            <a:r>
              <a:rPr lang="en-US" b="1" dirty="0" smtClean="0">
                <a:latin typeface="Verdana" pitchFamily="34" charset="0"/>
                <a:ea typeface="Verdana" pitchFamily="34" charset="0"/>
                <a:cs typeface="Verdana" pitchFamily="34" charset="0"/>
              </a:rPr>
              <a:t>initiated</a:t>
            </a:r>
            <a:r>
              <a:rPr lang="en-US" dirty="0" smtClean="0">
                <a:latin typeface="Verdana" pitchFamily="34" charset="0"/>
                <a:ea typeface="Verdana" pitchFamily="34" charset="0"/>
                <a:cs typeface="Verdana" pitchFamily="34" charset="0"/>
              </a:rPr>
              <a:t>.</a:t>
            </a:r>
          </a:p>
          <a:p>
            <a:r>
              <a:rPr lang="en-US" dirty="0" smtClean="0">
                <a:latin typeface="Verdana" pitchFamily="34" charset="0"/>
                <a:ea typeface="Verdana" pitchFamily="34" charset="0"/>
                <a:cs typeface="Verdana" pitchFamily="34" charset="0"/>
              </a:rPr>
              <a:t>You can queue your transactions to acquire the locks later.</a:t>
            </a: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957730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14400"/>
            <a:ext cx="7024744" cy="1143000"/>
          </a:xfrm>
        </p:spPr>
        <p:txBody>
          <a:bodyPr>
            <a:normAutofit/>
          </a:bodyPr>
          <a:lstStyle/>
          <a:p>
            <a:r>
              <a:rPr lang="en-US" sz="4400" b="1" dirty="0" smtClean="0">
                <a:latin typeface="Verdana" pitchFamily="34" charset="0"/>
                <a:ea typeface="Verdana" pitchFamily="34" charset="0"/>
                <a:cs typeface="Verdana" pitchFamily="34" charset="0"/>
              </a:rPr>
              <a:t>Intent Shared(IS)</a:t>
            </a:r>
            <a:endParaRPr lang="en-US" sz="44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1066800" y="2362200"/>
            <a:ext cx="6777317" cy="3508977"/>
          </a:xfrm>
        </p:spPr>
        <p:txBody>
          <a:bodyPr/>
          <a:lstStyle/>
          <a:p>
            <a:r>
              <a:rPr lang="en-US" dirty="0">
                <a:latin typeface="Verdana" pitchFamily="34" charset="0"/>
                <a:ea typeface="Verdana" pitchFamily="34" charset="0"/>
                <a:cs typeface="Verdana" pitchFamily="34" charset="0"/>
              </a:rPr>
              <a:t>IS locks indicate that the transaction will read some </a:t>
            </a:r>
            <a:r>
              <a:rPr lang="en-US" b="1" dirty="0">
                <a:latin typeface="Verdana" pitchFamily="34" charset="0"/>
                <a:ea typeface="Verdana" pitchFamily="34" charset="0"/>
                <a:cs typeface="Verdana" pitchFamily="34" charset="0"/>
              </a:rPr>
              <a:t>(but not all) </a:t>
            </a:r>
            <a:r>
              <a:rPr lang="en-US" dirty="0" smtClean="0">
                <a:latin typeface="Verdana" pitchFamily="34" charset="0"/>
                <a:ea typeface="Verdana" pitchFamily="34" charset="0"/>
                <a:cs typeface="Verdana" pitchFamily="34" charset="0"/>
              </a:rPr>
              <a:t>resources </a:t>
            </a:r>
            <a:r>
              <a:rPr lang="en-US" dirty="0">
                <a:latin typeface="Verdana" pitchFamily="34" charset="0"/>
                <a:ea typeface="Verdana" pitchFamily="34" charset="0"/>
                <a:cs typeface="Verdana" pitchFamily="34" charset="0"/>
              </a:rPr>
              <a:t>in the table or page by placing shared locks. </a:t>
            </a:r>
          </a:p>
          <a:p>
            <a:pPr marL="64008" indent="0">
              <a:buNone/>
            </a:pP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441510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Verdana" pitchFamily="34" charset="0"/>
                <a:ea typeface="Verdana" pitchFamily="34" charset="0"/>
                <a:cs typeface="Verdana" pitchFamily="34" charset="0"/>
              </a:rPr>
              <a:t>Intent Exclusive(IX)</a:t>
            </a:r>
            <a:endParaRPr lang="en-US" sz="44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1066800" y="2438400"/>
            <a:ext cx="6777317" cy="3508977"/>
          </a:xfrm>
        </p:spPr>
        <p:txBody>
          <a:bodyPr/>
          <a:lstStyle/>
          <a:p>
            <a:r>
              <a:rPr lang="en-US" dirty="0">
                <a:latin typeface="Verdana" pitchFamily="34" charset="0"/>
                <a:ea typeface="Verdana" pitchFamily="34" charset="0"/>
                <a:cs typeface="Verdana" pitchFamily="34" charset="0"/>
              </a:rPr>
              <a:t>IX locks indicate that the transaction will modify some </a:t>
            </a:r>
            <a:r>
              <a:rPr lang="en-US" b="1" dirty="0">
                <a:latin typeface="Verdana" pitchFamily="34" charset="0"/>
                <a:ea typeface="Verdana" pitchFamily="34" charset="0"/>
                <a:cs typeface="Verdana" pitchFamily="34" charset="0"/>
              </a:rPr>
              <a:t>(but not all) </a:t>
            </a:r>
            <a:r>
              <a:rPr lang="en-US" dirty="0">
                <a:latin typeface="Verdana" pitchFamily="34" charset="0"/>
                <a:ea typeface="Verdana" pitchFamily="34" charset="0"/>
                <a:cs typeface="Verdana" pitchFamily="34" charset="0"/>
              </a:rPr>
              <a:t>resources in the table or page by placing exclusive locks. </a:t>
            </a:r>
          </a:p>
          <a:p>
            <a:pPr marL="64008" indent="0">
              <a:buNone/>
            </a:pP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75468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7262310" cy="1408664"/>
          </a:xfrm>
        </p:spPr>
        <p:txBody>
          <a:bodyPr>
            <a:noAutofit/>
          </a:bodyPr>
          <a:lstStyle/>
          <a:p>
            <a:r>
              <a:rPr lang="en-US" sz="4400" b="1" dirty="0" smtClean="0">
                <a:latin typeface="Verdana" pitchFamily="34" charset="0"/>
                <a:ea typeface="Verdana" pitchFamily="34" charset="0"/>
                <a:cs typeface="Verdana" pitchFamily="34" charset="0"/>
              </a:rPr>
              <a:t>Shared with Intent Exclusive(SIX)</a:t>
            </a:r>
            <a:endParaRPr lang="en-US" sz="44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a:bodyPr>
          <a:lstStyle/>
          <a:p>
            <a:r>
              <a:rPr lang="en-US" dirty="0">
                <a:latin typeface="Verdana" pitchFamily="34" charset="0"/>
                <a:ea typeface="Verdana" pitchFamily="34" charset="0"/>
                <a:cs typeface="Verdana" pitchFamily="34" charset="0"/>
              </a:rPr>
              <a:t>SIX locks indicate that the transaction will read all resources, and modify some(but not all) of them. </a:t>
            </a:r>
            <a:endParaRPr lang="en-US" dirty="0" smtClean="0">
              <a:latin typeface="Verdana" pitchFamily="34" charset="0"/>
              <a:ea typeface="Verdana" pitchFamily="34" charset="0"/>
              <a:cs typeface="Verdana" pitchFamily="34" charset="0"/>
            </a:endParaRPr>
          </a:p>
          <a:p>
            <a:endParaRPr lang="en-US" dirty="0" smtClean="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This </a:t>
            </a:r>
            <a:r>
              <a:rPr lang="en-US" dirty="0">
                <a:latin typeface="Verdana" pitchFamily="34" charset="0"/>
                <a:ea typeface="Verdana" pitchFamily="34" charset="0"/>
                <a:cs typeface="Verdana" pitchFamily="34" charset="0"/>
              </a:rPr>
              <a:t>will be accomplished by placing the shared locks on the resources read and exclusive locks on the rows modified</a:t>
            </a:r>
            <a:r>
              <a:rPr lang="en-US" dirty="0" smtClean="0">
                <a:latin typeface="Verdana" pitchFamily="34" charset="0"/>
                <a:ea typeface="Verdana" pitchFamily="34" charset="0"/>
                <a:cs typeface="Verdana" pitchFamily="34" charset="0"/>
              </a:rPr>
              <a:t>.</a:t>
            </a:r>
          </a:p>
          <a:p>
            <a:pPr marL="64008" indent="0">
              <a:buNone/>
            </a:pPr>
            <a:endParaRPr lang="en-US" dirty="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86129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Verdana" pitchFamily="34" charset="0"/>
                <a:ea typeface="Verdana" pitchFamily="34" charset="0"/>
                <a:cs typeface="Verdana" pitchFamily="34" charset="0"/>
              </a:rPr>
              <a:t>SIX….</a:t>
            </a:r>
            <a:endParaRPr lang="en-US" sz="44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r>
              <a:rPr lang="en-US" dirty="0">
                <a:latin typeface="Verdana" pitchFamily="34" charset="0"/>
                <a:ea typeface="Verdana" pitchFamily="34" charset="0"/>
                <a:cs typeface="Verdana" pitchFamily="34" charset="0"/>
              </a:rPr>
              <a:t>Only one SIX lock is allowed per resource at one time; therefore, SIX locks prevent other connections from modifying any data in the resource (page or table), although they do allow reading the data in the same resource</a:t>
            </a:r>
          </a:p>
        </p:txBody>
      </p:sp>
    </p:spTree>
    <p:extLst>
      <p:ext uri="{BB962C8B-B14F-4D97-AF65-F5344CB8AC3E}">
        <p14:creationId xmlns:p14="http://schemas.microsoft.com/office/powerpoint/2010/main" val="2386672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024744" cy="1143000"/>
          </a:xfrm>
        </p:spPr>
        <p:txBody>
          <a:bodyPr>
            <a:normAutofit/>
          </a:bodyPr>
          <a:lstStyle/>
          <a:p>
            <a:r>
              <a:rPr lang="en-US" sz="4400" b="1" dirty="0" smtClean="0">
                <a:latin typeface="Verdana" pitchFamily="34" charset="0"/>
                <a:ea typeface="Verdana" pitchFamily="34" charset="0"/>
                <a:cs typeface="Verdana" pitchFamily="34" charset="0"/>
              </a:rPr>
              <a:t>Schema Locks</a:t>
            </a:r>
            <a:endParaRPr lang="en-US" sz="44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762000" y="2057400"/>
            <a:ext cx="7262308" cy="4114800"/>
          </a:xfrm>
        </p:spPr>
        <p:txBody>
          <a:bodyPr>
            <a:normAutofit lnSpcReduction="10000"/>
          </a:bodyPr>
          <a:lstStyle/>
          <a:p>
            <a:r>
              <a:rPr lang="en-US" dirty="0">
                <a:latin typeface="Verdana" pitchFamily="34" charset="0"/>
                <a:ea typeface="Verdana" pitchFamily="34" charset="0"/>
                <a:cs typeface="Verdana" pitchFamily="34" charset="0"/>
              </a:rPr>
              <a:t>Schema modification locks (</a:t>
            </a:r>
            <a:r>
              <a:rPr lang="en-US" dirty="0" err="1">
                <a:latin typeface="Verdana" pitchFamily="34" charset="0"/>
                <a:ea typeface="Verdana" pitchFamily="34" charset="0"/>
                <a:cs typeface="Verdana" pitchFamily="34" charset="0"/>
              </a:rPr>
              <a:t>Sch</a:t>
            </a:r>
            <a:r>
              <a:rPr lang="en-US" dirty="0">
                <a:latin typeface="Verdana" pitchFamily="34" charset="0"/>
                <a:ea typeface="Verdana" pitchFamily="34" charset="0"/>
                <a:cs typeface="Verdana" pitchFamily="34" charset="0"/>
              </a:rPr>
              <a:t>-M) are acquired when data definition language statements, such as CREATE TABLE, CREATE INDEX, ALTER TABLE, and so on are being executed</a:t>
            </a:r>
            <a:r>
              <a:rPr lang="en-US" dirty="0" smtClean="0">
                <a:latin typeface="Verdana" pitchFamily="34" charset="0"/>
                <a:ea typeface="Verdana" pitchFamily="34" charset="0"/>
                <a:cs typeface="Verdana" pitchFamily="34" charset="0"/>
              </a:rPr>
              <a:t>.</a:t>
            </a:r>
            <a:r>
              <a:rPr lang="en-US" dirty="0">
                <a:latin typeface="Verdana" pitchFamily="34" charset="0"/>
                <a:ea typeface="Verdana" pitchFamily="34" charset="0"/>
                <a:cs typeface="Verdana" pitchFamily="34" charset="0"/>
              </a:rPr>
              <a:t> </a:t>
            </a:r>
            <a:r>
              <a:rPr lang="en-US" dirty="0" smtClean="0">
                <a:latin typeface="Verdana" pitchFamily="34" charset="0"/>
                <a:ea typeface="Verdana" pitchFamily="34" charset="0"/>
                <a:cs typeface="Verdana" pitchFamily="34" charset="0"/>
              </a:rPr>
              <a:t>It blocks </a:t>
            </a:r>
            <a:r>
              <a:rPr lang="en-US" dirty="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he transactional locks.</a:t>
            </a:r>
          </a:p>
          <a:p>
            <a:endParaRPr lang="en-US" dirty="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 </a:t>
            </a:r>
            <a:r>
              <a:rPr lang="en-US" dirty="0">
                <a:latin typeface="Verdana" pitchFamily="34" charset="0"/>
                <a:ea typeface="Verdana" pitchFamily="34" charset="0"/>
                <a:cs typeface="Verdana" pitchFamily="34" charset="0"/>
              </a:rPr>
              <a:t>Schema stability locks (</a:t>
            </a:r>
            <a:r>
              <a:rPr lang="en-US" dirty="0" err="1">
                <a:latin typeface="Verdana" pitchFamily="34" charset="0"/>
                <a:ea typeface="Verdana" pitchFamily="34" charset="0"/>
                <a:cs typeface="Verdana" pitchFamily="34" charset="0"/>
              </a:rPr>
              <a:t>Sch</a:t>
            </a:r>
            <a:r>
              <a:rPr lang="en-US" dirty="0">
                <a:latin typeface="Verdana" pitchFamily="34" charset="0"/>
                <a:ea typeface="Verdana" pitchFamily="34" charset="0"/>
                <a:cs typeface="Verdana" pitchFamily="34" charset="0"/>
              </a:rPr>
              <a:t>-S) are acquired when </a:t>
            </a:r>
            <a:r>
              <a:rPr lang="en-US" dirty="0" smtClean="0">
                <a:latin typeface="Verdana" pitchFamily="34" charset="0"/>
                <a:ea typeface="Verdana" pitchFamily="34" charset="0"/>
                <a:cs typeface="Verdana" pitchFamily="34" charset="0"/>
              </a:rPr>
              <a:t>compiling queries.</a:t>
            </a:r>
            <a:r>
              <a:rPr lang="en-US" dirty="0">
                <a:latin typeface="Verdana" pitchFamily="34" charset="0"/>
                <a:ea typeface="Verdana" pitchFamily="34" charset="0"/>
                <a:cs typeface="Verdana" pitchFamily="34" charset="0"/>
              </a:rPr>
              <a:t> Schema stability (</a:t>
            </a:r>
            <a:r>
              <a:rPr lang="en-US" dirty="0" err="1">
                <a:latin typeface="Verdana" pitchFamily="34" charset="0"/>
                <a:ea typeface="Verdana" pitchFamily="34" charset="0"/>
                <a:cs typeface="Verdana" pitchFamily="34" charset="0"/>
              </a:rPr>
              <a:t>Sch</a:t>
            </a:r>
            <a:r>
              <a:rPr lang="en-US" dirty="0">
                <a:latin typeface="Verdana" pitchFamily="34" charset="0"/>
                <a:ea typeface="Verdana" pitchFamily="34" charset="0"/>
                <a:cs typeface="Verdana" pitchFamily="34" charset="0"/>
              </a:rPr>
              <a:t>-S) locks do not block any transactional </a:t>
            </a:r>
            <a:r>
              <a:rPr lang="en-US" dirty="0" smtClean="0">
                <a:latin typeface="Verdana" pitchFamily="34" charset="0"/>
                <a:ea typeface="Verdana" pitchFamily="34" charset="0"/>
                <a:cs typeface="Verdana" pitchFamily="34" charset="0"/>
              </a:rPr>
              <a:t>locks.</a:t>
            </a:r>
            <a:endParaRPr lang="en-US" dirty="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574555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1143000"/>
          </a:xfrm>
        </p:spPr>
        <p:txBody>
          <a:bodyPr>
            <a:normAutofit/>
          </a:bodyPr>
          <a:lstStyle/>
          <a:p>
            <a:r>
              <a:rPr lang="en-US" sz="4400" b="1" dirty="0" smtClean="0">
                <a:latin typeface="Verdana" pitchFamily="34" charset="0"/>
                <a:ea typeface="Verdana" pitchFamily="34" charset="0"/>
                <a:cs typeface="Verdana" pitchFamily="34" charset="0"/>
              </a:rPr>
              <a:t>Bulk </a:t>
            </a:r>
            <a:r>
              <a:rPr lang="en-US" sz="4400" b="1" dirty="0" smtClean="0">
                <a:latin typeface="Verdana" pitchFamily="34" charset="0"/>
                <a:ea typeface="Verdana" pitchFamily="34" charset="0"/>
                <a:cs typeface="Verdana" pitchFamily="34" charset="0"/>
              </a:rPr>
              <a:t>Update locks</a:t>
            </a:r>
            <a:endParaRPr lang="en-US" sz="44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normAutofit lnSpcReduction="10000"/>
          </a:bodyPr>
          <a:lstStyle/>
          <a:p>
            <a:r>
              <a:rPr lang="en-US" dirty="0">
                <a:latin typeface="Verdana" pitchFamily="34" charset="0"/>
                <a:ea typeface="Verdana" pitchFamily="34" charset="0"/>
                <a:cs typeface="Verdana" pitchFamily="34" charset="0"/>
              </a:rPr>
              <a:t>Bulk update locks (BU) are used when performing a bulk-copy of data into a table with TABLOCK hint. </a:t>
            </a:r>
            <a:endParaRPr lang="en-US" dirty="0" smtClean="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These </a:t>
            </a:r>
            <a:r>
              <a:rPr lang="en-US" dirty="0">
                <a:latin typeface="Verdana" pitchFamily="34" charset="0"/>
                <a:ea typeface="Verdana" pitchFamily="34" charset="0"/>
                <a:cs typeface="Verdana" pitchFamily="34" charset="0"/>
              </a:rPr>
              <a:t>locks improve performance while bulk copying data into a table; however, they reduce concurrency by effectively disabling any other connections to read or modify data in the table.</a:t>
            </a:r>
          </a:p>
        </p:txBody>
      </p:sp>
    </p:spTree>
    <p:extLst>
      <p:ext uri="{BB962C8B-B14F-4D97-AF65-F5344CB8AC3E}">
        <p14:creationId xmlns:p14="http://schemas.microsoft.com/office/powerpoint/2010/main" val="1223697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024744" cy="1295400"/>
          </a:xfrm>
        </p:spPr>
        <p:txBody>
          <a:bodyPr>
            <a:normAutofit/>
          </a:bodyPr>
          <a:lstStyle/>
          <a:p>
            <a:r>
              <a:rPr lang="en-US" sz="4400" b="1" dirty="0" smtClean="0">
                <a:latin typeface="Verdana" pitchFamily="34" charset="0"/>
                <a:ea typeface="Verdana" pitchFamily="34" charset="0"/>
                <a:cs typeface="Verdana" pitchFamily="34" charset="0"/>
              </a:rPr>
              <a:t>Lock compatibility</a:t>
            </a:r>
            <a:endParaRPr lang="en-US" sz="4400" b="1" dirty="0">
              <a:latin typeface="Verdana" pitchFamily="34" charset="0"/>
              <a:ea typeface="Verdana" pitchFamily="34" charset="0"/>
              <a:cs typeface="Verdana"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867" y="1752600"/>
            <a:ext cx="6417933" cy="4114800"/>
          </a:xfrm>
        </p:spPr>
      </p:pic>
    </p:spTree>
    <p:extLst>
      <p:ext uri="{BB962C8B-B14F-4D97-AF65-F5344CB8AC3E}">
        <p14:creationId xmlns:p14="http://schemas.microsoft.com/office/powerpoint/2010/main" val="710386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024744" cy="1143000"/>
          </a:xfrm>
        </p:spPr>
        <p:txBody>
          <a:bodyPr/>
          <a:lstStyle/>
          <a:p>
            <a:r>
              <a:rPr lang="en-US" b="1" dirty="0" smtClean="0">
                <a:latin typeface="Verdana" pitchFamily="34" charset="0"/>
                <a:ea typeface="Verdana" pitchFamily="34" charset="0"/>
                <a:cs typeface="Verdana" pitchFamily="34" charset="0"/>
              </a:rPr>
              <a:t>Overview</a:t>
            </a:r>
            <a:endParaRPr lang="en-US"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1066800" y="1828800"/>
            <a:ext cx="6777317" cy="4038600"/>
          </a:xfrm>
        </p:spPr>
        <p:txBody>
          <a:bodyPr/>
          <a:lstStyle/>
          <a:p>
            <a:r>
              <a:rPr lang="en-US" dirty="0" smtClean="0">
                <a:latin typeface="Verdana" pitchFamily="34" charset="0"/>
                <a:ea typeface="Verdana" pitchFamily="34" charset="0"/>
                <a:cs typeface="Verdana" pitchFamily="34" charset="0"/>
              </a:rPr>
              <a:t>Locks and their types, modes</a:t>
            </a:r>
          </a:p>
          <a:p>
            <a:r>
              <a:rPr lang="en-US" dirty="0" smtClean="0">
                <a:latin typeface="Verdana" pitchFamily="34" charset="0"/>
                <a:ea typeface="Verdana" pitchFamily="34" charset="0"/>
                <a:cs typeface="Verdana" pitchFamily="34" charset="0"/>
              </a:rPr>
              <a:t>Lock compatibility </a:t>
            </a:r>
          </a:p>
          <a:p>
            <a:r>
              <a:rPr lang="en-US" dirty="0" smtClean="0">
                <a:latin typeface="Verdana" pitchFamily="34" charset="0"/>
                <a:ea typeface="Verdana" pitchFamily="34" charset="0"/>
                <a:cs typeface="Verdana" pitchFamily="34" charset="0"/>
              </a:rPr>
              <a:t>Lock Escalation</a:t>
            </a:r>
          </a:p>
          <a:p>
            <a:r>
              <a:rPr lang="en-US" dirty="0" smtClean="0">
                <a:latin typeface="Verdana" pitchFamily="34" charset="0"/>
                <a:ea typeface="Verdana" pitchFamily="34" charset="0"/>
                <a:cs typeface="Verdana" pitchFamily="34" charset="0"/>
              </a:rPr>
              <a:t>Dynamic locking</a:t>
            </a:r>
          </a:p>
          <a:p>
            <a:r>
              <a:rPr lang="en-US" dirty="0" smtClean="0">
                <a:latin typeface="Verdana" pitchFamily="34" charset="0"/>
                <a:ea typeface="Verdana" pitchFamily="34" charset="0"/>
                <a:cs typeface="Verdana" pitchFamily="34" charset="0"/>
              </a:rPr>
              <a:t>Identifying Locks</a:t>
            </a:r>
          </a:p>
          <a:p>
            <a:r>
              <a:rPr lang="en-US" dirty="0" smtClean="0">
                <a:latin typeface="Verdana" pitchFamily="34" charset="0"/>
                <a:ea typeface="Verdana" pitchFamily="34" charset="0"/>
                <a:cs typeface="Verdana" pitchFamily="34" charset="0"/>
              </a:rPr>
              <a:t>Lock configuration</a:t>
            </a:r>
          </a:p>
          <a:p>
            <a:r>
              <a:rPr lang="en-US" dirty="0" smtClean="0">
                <a:latin typeface="Verdana" pitchFamily="34" charset="0"/>
                <a:ea typeface="Verdana" pitchFamily="34" charset="0"/>
                <a:cs typeface="Verdana" pitchFamily="34" charset="0"/>
              </a:rPr>
              <a:t>Locking Hints</a:t>
            </a: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801483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239000" cy="838200"/>
          </a:xfrm>
        </p:spPr>
        <p:txBody>
          <a:bodyPr>
            <a:normAutofit/>
          </a:bodyPr>
          <a:lstStyle/>
          <a:p>
            <a:r>
              <a:rPr lang="en-US" sz="4400" b="1" dirty="0" smtClean="0">
                <a:latin typeface="Verdana" pitchFamily="34" charset="0"/>
                <a:ea typeface="Verdana" pitchFamily="34" charset="0"/>
                <a:cs typeface="Verdana" pitchFamily="34" charset="0"/>
              </a:rPr>
              <a:t>Lock escalation</a:t>
            </a:r>
            <a:endParaRPr lang="en-US" sz="44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609600" y="1905000"/>
            <a:ext cx="8153400" cy="4191000"/>
          </a:xfrm>
        </p:spPr>
        <p:txBody>
          <a:bodyPr>
            <a:noAutofit/>
          </a:bodyPr>
          <a:lstStyle/>
          <a:p>
            <a:r>
              <a:rPr lang="en-US" sz="2400" dirty="0" smtClean="0">
                <a:latin typeface="Verdana" pitchFamily="34" charset="0"/>
                <a:ea typeface="Verdana" pitchFamily="34" charset="0"/>
                <a:cs typeface="Verdana" pitchFamily="34" charset="0"/>
              </a:rPr>
              <a:t>Lock escalation is the process of converting many fine-grain locks into fewer coarse-grain locks, reducing system overhead.</a:t>
            </a:r>
          </a:p>
          <a:p>
            <a:r>
              <a:rPr lang="en-US" sz="2400" dirty="0" smtClean="0">
                <a:latin typeface="Verdana" pitchFamily="34" charset="0"/>
                <a:ea typeface="Verdana" pitchFamily="34" charset="0"/>
                <a:cs typeface="Verdana" pitchFamily="34" charset="0"/>
              </a:rPr>
              <a:t> SQL Server automatically escalates row locks and page locks into table locks when a transaction exceeds its escalation threshold.</a:t>
            </a:r>
          </a:p>
          <a:p>
            <a:r>
              <a:rPr lang="en-US" dirty="0" smtClean="0">
                <a:latin typeface="Verdana" pitchFamily="34" charset="0"/>
                <a:ea typeface="Verdana" pitchFamily="34" charset="0"/>
                <a:cs typeface="Verdana" pitchFamily="34" charset="0"/>
              </a:rPr>
              <a:t>When Row lock is </a:t>
            </a:r>
            <a:r>
              <a:rPr lang="en-US" dirty="0" smtClean="0">
                <a:latin typeface="Verdana" pitchFamily="34" charset="0"/>
                <a:ea typeface="Verdana" pitchFamily="34" charset="0"/>
                <a:cs typeface="Verdana" pitchFamily="34" charset="0"/>
              </a:rPr>
              <a:t>acquired </a:t>
            </a:r>
            <a:r>
              <a:rPr lang="en-US" dirty="0" smtClean="0">
                <a:latin typeface="Verdana" pitchFamily="34" charset="0"/>
                <a:ea typeface="Verdana" pitchFamily="34" charset="0"/>
                <a:cs typeface="Verdana" pitchFamily="34" charset="0"/>
              </a:rPr>
              <a:t>– SQL Server sets intent lock on page or key – when threshold exceeded- row lock </a:t>
            </a:r>
            <a:r>
              <a:rPr lang="en-US" dirty="0" smtClean="0">
                <a:latin typeface="Verdana" pitchFamily="34" charset="0"/>
                <a:ea typeface="Verdana" pitchFamily="34" charset="0"/>
                <a:cs typeface="Verdana" pitchFamily="34" charset="0"/>
              </a:rPr>
              <a:t>transforms </a:t>
            </a:r>
            <a:r>
              <a:rPr lang="en-US" dirty="0" smtClean="0">
                <a:latin typeface="Verdana" pitchFamily="34" charset="0"/>
                <a:ea typeface="Verdana" pitchFamily="34" charset="0"/>
                <a:cs typeface="Verdana" pitchFamily="34" charset="0"/>
              </a:rPr>
              <a:t>to higher lock – to overcome system </a:t>
            </a:r>
            <a:r>
              <a:rPr lang="en-US" dirty="0">
                <a:latin typeface="Verdana" pitchFamily="34" charset="0"/>
                <a:ea typeface="Verdana" pitchFamily="34" charset="0"/>
                <a:cs typeface="Verdana" pitchFamily="34" charset="0"/>
              </a:rPr>
              <a:t>overhead. </a:t>
            </a:r>
          </a:p>
          <a:p>
            <a:endParaRPr lang="en-US" dirty="0" smtClean="0">
              <a:latin typeface="Verdana" pitchFamily="34" charset="0"/>
              <a:ea typeface="Verdana" pitchFamily="34" charset="0"/>
              <a:cs typeface="Verdana" pitchFamily="34" charset="0"/>
            </a:endParaRPr>
          </a:p>
          <a:p>
            <a:pPr marL="68580" indent="0">
              <a:buNone/>
            </a:pPr>
            <a:endParaRPr lang="en-US" sz="2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514634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024744" cy="1143000"/>
          </a:xfrm>
        </p:spPr>
        <p:txBody>
          <a:bodyPr>
            <a:normAutofit/>
          </a:bodyPr>
          <a:lstStyle/>
          <a:p>
            <a:r>
              <a:rPr lang="en-US" sz="4400" b="1" dirty="0" smtClean="0">
                <a:latin typeface="Verdana" pitchFamily="34" charset="0"/>
                <a:ea typeface="Verdana" pitchFamily="34" charset="0"/>
                <a:cs typeface="Verdana" pitchFamily="34" charset="0"/>
              </a:rPr>
              <a:t>Dynamic locking</a:t>
            </a:r>
            <a:endParaRPr lang="en-US" sz="44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838200" y="1828800"/>
            <a:ext cx="7467600" cy="4267200"/>
          </a:xfrm>
        </p:spPr>
        <p:txBody>
          <a:bodyPr>
            <a:noAutofit/>
          </a:bodyPr>
          <a:lstStyle/>
          <a:p>
            <a:r>
              <a:rPr lang="en-US" dirty="0" smtClean="0">
                <a:latin typeface="Verdana" pitchFamily="34" charset="0"/>
                <a:ea typeface="Verdana" pitchFamily="34" charset="0"/>
                <a:cs typeface="Verdana" pitchFamily="34" charset="0"/>
              </a:rPr>
              <a:t>Although row level locks increase concurrency, it is at the cost of system overhead. Table or page locks lower overhead, but at the expense of lowering concurrency.</a:t>
            </a:r>
          </a:p>
          <a:p>
            <a:endParaRPr lang="en-US" dirty="0" smtClean="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 SQL Server automatically determines what locks are most appropriate when the query is executed, based on the characteristics of the schema and query.</a:t>
            </a: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143752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024744" cy="1143000"/>
          </a:xfrm>
        </p:spPr>
        <p:txBody>
          <a:bodyPr>
            <a:normAutofit/>
          </a:bodyPr>
          <a:lstStyle/>
          <a:p>
            <a:r>
              <a:rPr lang="en-US" sz="4400" b="1" dirty="0" smtClean="0">
                <a:latin typeface="Verdana" pitchFamily="34" charset="0"/>
                <a:ea typeface="Verdana" pitchFamily="34" charset="0"/>
                <a:cs typeface="Verdana" pitchFamily="34" charset="0"/>
              </a:rPr>
              <a:t>Identifying locks</a:t>
            </a:r>
            <a:endParaRPr lang="en-US" sz="44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1043492" y="1752600"/>
            <a:ext cx="6777317" cy="4080029"/>
          </a:xfrm>
        </p:spPr>
        <p:txBody>
          <a:bodyPr>
            <a:normAutofit lnSpcReduction="10000"/>
          </a:bodyPr>
          <a:lstStyle/>
          <a:p>
            <a:r>
              <a:rPr lang="en-US" b="1" dirty="0" err="1" smtClean="0"/>
              <a:t>sp_lock</a:t>
            </a:r>
            <a:r>
              <a:rPr lang="en-US" dirty="0" smtClean="0"/>
              <a:t> :</a:t>
            </a:r>
          </a:p>
          <a:p>
            <a:pPr marL="68580" indent="0">
              <a:buNone/>
            </a:pPr>
            <a:r>
              <a:rPr lang="en-US" dirty="0" smtClean="0"/>
              <a:t>       - information </a:t>
            </a:r>
            <a:r>
              <a:rPr lang="en-US" dirty="0"/>
              <a:t>about locks.</a:t>
            </a:r>
          </a:p>
          <a:p>
            <a:pPr marL="68580" indent="0">
              <a:buNone/>
            </a:pPr>
            <a:r>
              <a:rPr lang="en-US" b="1" dirty="0" smtClean="0"/>
              <a:t>  Syntax</a:t>
            </a:r>
            <a:endParaRPr lang="en-US" b="1" dirty="0"/>
          </a:p>
          <a:p>
            <a:pPr marL="68580" indent="0">
              <a:buNone/>
            </a:pPr>
            <a:r>
              <a:rPr lang="en-US" b="1" dirty="0" smtClean="0"/>
              <a:t>      - </a:t>
            </a:r>
            <a:r>
              <a:rPr lang="en-US" b="1" dirty="0" err="1" smtClean="0"/>
              <a:t>sp_lock</a:t>
            </a:r>
            <a:r>
              <a:rPr lang="en-US" dirty="0" smtClean="0"/>
              <a:t> </a:t>
            </a:r>
            <a:r>
              <a:rPr lang="en-US" dirty="0"/>
              <a:t>[[</a:t>
            </a:r>
            <a:r>
              <a:rPr lang="en-US" b="1" dirty="0"/>
              <a:t>@spid1 =</a:t>
            </a:r>
            <a:r>
              <a:rPr lang="en-US" dirty="0"/>
              <a:t>] </a:t>
            </a:r>
            <a:r>
              <a:rPr lang="en-US" b="1" dirty="0"/>
              <a:t>'</a:t>
            </a:r>
            <a:r>
              <a:rPr lang="en-US" i="1" dirty="0"/>
              <a:t>spid1</a:t>
            </a:r>
            <a:r>
              <a:rPr lang="en-US" b="1" dirty="0"/>
              <a:t>'</a:t>
            </a:r>
            <a:r>
              <a:rPr lang="en-US" dirty="0"/>
              <a:t>] [</a:t>
            </a:r>
            <a:r>
              <a:rPr lang="en-US" b="1" dirty="0"/>
              <a:t>,</a:t>
            </a:r>
            <a:r>
              <a:rPr lang="en-US" dirty="0"/>
              <a:t>[</a:t>
            </a:r>
            <a:r>
              <a:rPr lang="en-US" b="1" dirty="0"/>
              <a:t>@spid2 =</a:t>
            </a:r>
            <a:r>
              <a:rPr lang="en-US" dirty="0"/>
              <a:t>] </a:t>
            </a:r>
            <a:r>
              <a:rPr lang="en-US" dirty="0" smtClean="0"/>
              <a:t>         </a:t>
            </a:r>
            <a:r>
              <a:rPr lang="en-US" b="1" dirty="0" smtClean="0"/>
              <a:t>'</a:t>
            </a:r>
            <a:r>
              <a:rPr lang="en-US" i="1" dirty="0" smtClean="0"/>
              <a:t>spid2</a:t>
            </a:r>
            <a:r>
              <a:rPr lang="en-US" b="1" dirty="0"/>
              <a:t>'</a:t>
            </a:r>
            <a:r>
              <a:rPr lang="en-US" dirty="0"/>
              <a:t>]</a:t>
            </a:r>
          </a:p>
          <a:p>
            <a:r>
              <a:rPr lang="en-US" b="1" dirty="0" err="1" smtClean="0"/>
              <a:t>sp_who</a:t>
            </a:r>
            <a:r>
              <a:rPr lang="en-US" dirty="0" smtClean="0"/>
              <a:t> :</a:t>
            </a:r>
          </a:p>
          <a:p>
            <a:pPr marL="68580" indent="0">
              <a:buNone/>
            </a:pPr>
            <a:r>
              <a:rPr lang="en-US" dirty="0" smtClean="0"/>
              <a:t>      - to </a:t>
            </a:r>
            <a:r>
              <a:rPr lang="en-US" dirty="0"/>
              <a:t>obtain process information about the lock.</a:t>
            </a:r>
            <a:endParaRPr lang="en-US" dirty="0" smtClean="0"/>
          </a:p>
          <a:p>
            <a:r>
              <a:rPr lang="en-US" b="1" dirty="0" smtClean="0"/>
              <a:t>Sp_who2 :</a:t>
            </a:r>
          </a:p>
          <a:p>
            <a:pPr marL="68580" indent="0">
              <a:buNone/>
            </a:pPr>
            <a:r>
              <a:rPr lang="en-US" b="1" dirty="0"/>
              <a:t> </a:t>
            </a:r>
            <a:r>
              <a:rPr lang="en-US" b="1" dirty="0" smtClean="0"/>
              <a:t>    -</a:t>
            </a:r>
            <a:r>
              <a:rPr lang="en-US" dirty="0" smtClean="0"/>
              <a:t>  </a:t>
            </a:r>
            <a:r>
              <a:rPr lang="en-US" dirty="0" smtClean="0"/>
              <a:t>current  </a:t>
            </a:r>
            <a:r>
              <a:rPr lang="en-US" dirty="0" smtClean="0"/>
              <a:t>blocked and blocking process</a:t>
            </a:r>
          </a:p>
          <a:p>
            <a:endParaRPr lang="en-US" u="sng"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609600"/>
            <a:ext cx="6777317" cy="5223029"/>
          </a:xfrm>
        </p:spPr>
        <p:txBody>
          <a:bodyPr>
            <a:noAutofit/>
          </a:bodyPr>
          <a:lstStyle/>
          <a:p>
            <a:r>
              <a:rPr lang="en-US" b="1" dirty="0" smtClean="0">
                <a:latin typeface="Verdana" pitchFamily="34" charset="0"/>
                <a:ea typeface="Verdana" pitchFamily="34" charset="0"/>
                <a:cs typeface="Verdana" pitchFamily="34" charset="0"/>
              </a:rPr>
              <a:t>Using system table</a:t>
            </a:r>
          </a:p>
          <a:p>
            <a:pPr marL="68580" indent="0">
              <a:buNone/>
            </a:pPr>
            <a:r>
              <a:rPr lang="en-US" dirty="0" smtClean="0">
                <a:latin typeface="Verdana" pitchFamily="34" charset="0"/>
                <a:ea typeface="Verdana" pitchFamily="34" charset="0"/>
                <a:cs typeface="Verdana" pitchFamily="34" charset="0"/>
              </a:rPr>
              <a:t>        select </a:t>
            </a:r>
            <a:r>
              <a:rPr lang="en-US" dirty="0" err="1">
                <a:latin typeface="Verdana" pitchFamily="34" charset="0"/>
                <a:ea typeface="Verdana" pitchFamily="34" charset="0"/>
                <a:cs typeface="Verdana" pitchFamily="34" charset="0"/>
              </a:rPr>
              <a:t>cmd</a:t>
            </a:r>
            <a:r>
              <a:rPr lang="en-US" dirty="0">
                <a:latin typeface="Verdana" pitchFamily="34" charset="0"/>
                <a:ea typeface="Verdana" pitchFamily="34" charset="0"/>
                <a:cs typeface="Verdana" pitchFamily="34" charset="0"/>
              </a:rPr>
              <a:t>,* from </a:t>
            </a:r>
            <a:r>
              <a:rPr lang="en-US" dirty="0" err="1" smtClean="0">
                <a:latin typeface="Verdana" pitchFamily="34" charset="0"/>
                <a:ea typeface="Verdana" pitchFamily="34" charset="0"/>
                <a:cs typeface="Verdana" pitchFamily="34" charset="0"/>
              </a:rPr>
              <a:t>sys.sysprocesses</a:t>
            </a:r>
            <a:r>
              <a:rPr lang="en-US" dirty="0" smtClean="0">
                <a:latin typeface="Verdana" pitchFamily="34" charset="0"/>
                <a:ea typeface="Verdana" pitchFamily="34" charset="0"/>
                <a:cs typeface="Verdana" pitchFamily="34" charset="0"/>
              </a:rPr>
              <a:t> where </a:t>
            </a:r>
            <a:r>
              <a:rPr lang="en-US" dirty="0">
                <a:latin typeface="Verdana" pitchFamily="34" charset="0"/>
                <a:ea typeface="Verdana" pitchFamily="34" charset="0"/>
                <a:cs typeface="Verdana" pitchFamily="34" charset="0"/>
              </a:rPr>
              <a:t>blocked &gt; 0</a:t>
            </a:r>
          </a:p>
          <a:p>
            <a:endParaRPr lang="en-US" dirty="0" smtClean="0">
              <a:latin typeface="Verdana" pitchFamily="34" charset="0"/>
              <a:ea typeface="Verdana" pitchFamily="34" charset="0"/>
              <a:cs typeface="Verdana" pitchFamily="34" charset="0"/>
            </a:endParaRPr>
          </a:p>
          <a:p>
            <a:r>
              <a:rPr lang="en-US" b="1" dirty="0" smtClean="0">
                <a:latin typeface="Verdana" pitchFamily="34" charset="0"/>
                <a:ea typeface="Verdana" pitchFamily="34" charset="0"/>
                <a:cs typeface="Verdana" pitchFamily="34" charset="0"/>
              </a:rPr>
              <a:t>Using DMV - </a:t>
            </a:r>
            <a:r>
              <a:rPr lang="en-US" b="1" u="sng" dirty="0" err="1" smtClean="0">
                <a:latin typeface="Verdana" pitchFamily="34" charset="0"/>
                <a:ea typeface="Verdana" pitchFamily="34" charset="0"/>
                <a:cs typeface="Verdana" pitchFamily="34" charset="0"/>
                <a:hlinkClick r:id="rId2"/>
              </a:rPr>
              <a:t>sys.dm_tran_locks</a:t>
            </a:r>
            <a:endParaRPr lang="en-US" b="1" u="sng" dirty="0">
              <a:latin typeface="Verdana" pitchFamily="34" charset="0"/>
              <a:ea typeface="Verdana" pitchFamily="34" charset="0"/>
              <a:cs typeface="Verdana" pitchFamily="34" charset="0"/>
            </a:endParaRPr>
          </a:p>
          <a:p>
            <a:pPr marL="1691640" lvl="7" indent="0">
              <a:buNone/>
            </a:pPr>
            <a:endParaRPr lang="en-US" sz="2400" dirty="0" smtClean="0">
              <a:latin typeface="Verdana" pitchFamily="34" charset="0"/>
              <a:ea typeface="Verdana" pitchFamily="34" charset="0"/>
              <a:cs typeface="Verdana" pitchFamily="34" charset="0"/>
              <a:hlinkClick r:id="rId3" action="ppaction://hlinkfile"/>
            </a:endParaRPr>
          </a:p>
          <a:p>
            <a:pPr marL="1691640" lvl="7" indent="0">
              <a:buNone/>
            </a:pPr>
            <a:r>
              <a:rPr lang="en-US" sz="2400" dirty="0" smtClean="0">
                <a:latin typeface="Verdana" pitchFamily="34" charset="0"/>
                <a:ea typeface="Verdana" pitchFamily="34" charset="0"/>
                <a:cs typeface="Verdana" pitchFamily="34" charset="0"/>
                <a:hlinkClick r:id="rId3" action="ppaction://hlinkfile"/>
              </a:rPr>
              <a:t>Example script</a:t>
            </a:r>
            <a:endParaRPr lang="en-US" sz="2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114177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685800"/>
            <a:ext cx="7024744" cy="1143000"/>
          </a:xfrm>
        </p:spPr>
        <p:txBody>
          <a:bodyPr>
            <a:normAutofit/>
          </a:bodyPr>
          <a:lstStyle/>
          <a:p>
            <a:r>
              <a:rPr lang="en-US" sz="4400" b="1" dirty="0" smtClean="0">
                <a:latin typeface="Verdana" pitchFamily="34" charset="0"/>
                <a:ea typeface="Verdana" pitchFamily="34" charset="0"/>
                <a:cs typeface="Verdana" pitchFamily="34" charset="0"/>
              </a:rPr>
              <a:t>Configure lock</a:t>
            </a:r>
            <a:endParaRPr lang="en-US" sz="4400" b="1" dirty="0">
              <a:latin typeface="Verdana" pitchFamily="34" charset="0"/>
              <a:ea typeface="Verdana" pitchFamily="34" charset="0"/>
              <a:cs typeface="Verdana" pitchFamily="34" charset="0"/>
            </a:endParaRPr>
          </a:p>
        </p:txBody>
      </p:sp>
      <p:sp>
        <p:nvSpPr>
          <p:cNvPr id="5" name="Rectangle 4"/>
          <p:cNvSpPr/>
          <p:nvPr/>
        </p:nvSpPr>
        <p:spPr>
          <a:xfrm>
            <a:off x="914400" y="1828800"/>
            <a:ext cx="7239000" cy="4524315"/>
          </a:xfrm>
          <a:prstGeom prst="rect">
            <a:avLst/>
          </a:prstGeom>
        </p:spPr>
        <p:txBody>
          <a:bodyPr wrap="square">
            <a:spAutoFit/>
          </a:bodyPr>
          <a:lstStyle/>
          <a:p>
            <a:pPr marL="342900" indent="-342900">
              <a:buClr>
                <a:schemeClr val="accent1"/>
              </a:buClr>
              <a:buFont typeface="Wingdings" pitchFamily="2" charset="2"/>
              <a:buChar char="Ø"/>
            </a:pPr>
            <a:r>
              <a:rPr lang="en-US" sz="2400" dirty="0">
                <a:latin typeface="Verdana" pitchFamily="34" charset="0"/>
                <a:ea typeface="Verdana" pitchFamily="34" charset="0"/>
                <a:cs typeface="Verdana" pitchFamily="34" charset="0"/>
              </a:rPr>
              <a:t>In Object Explorer, right-click a server and select </a:t>
            </a:r>
            <a:r>
              <a:rPr lang="en-US" sz="2400" b="1" dirty="0">
                <a:latin typeface="Verdana" pitchFamily="34" charset="0"/>
                <a:ea typeface="Verdana" pitchFamily="34" charset="0"/>
                <a:cs typeface="Verdana" pitchFamily="34" charset="0"/>
              </a:rPr>
              <a:t>Properties</a:t>
            </a:r>
            <a:r>
              <a:rPr lang="en-US" sz="2400" dirty="0">
                <a:latin typeface="Verdana" pitchFamily="34" charset="0"/>
                <a:ea typeface="Verdana" pitchFamily="34" charset="0"/>
                <a:cs typeface="Verdana" pitchFamily="34" charset="0"/>
              </a:rPr>
              <a:t>.</a:t>
            </a:r>
          </a:p>
          <a:p>
            <a:pPr marL="342900" indent="-342900">
              <a:buClr>
                <a:schemeClr val="accent1"/>
              </a:buClr>
              <a:buFont typeface="Wingdings" pitchFamily="2" charset="2"/>
              <a:buChar char="Ø"/>
            </a:pPr>
            <a:r>
              <a:rPr lang="en-US" sz="2400" dirty="0">
                <a:latin typeface="Verdana" pitchFamily="34" charset="0"/>
                <a:ea typeface="Verdana" pitchFamily="34" charset="0"/>
                <a:cs typeface="Verdana" pitchFamily="34" charset="0"/>
              </a:rPr>
              <a:t>Click the </a:t>
            </a:r>
            <a:r>
              <a:rPr lang="en-US" sz="2400" b="1" dirty="0">
                <a:latin typeface="Verdana" pitchFamily="34" charset="0"/>
                <a:ea typeface="Verdana" pitchFamily="34" charset="0"/>
                <a:cs typeface="Verdana" pitchFamily="34" charset="0"/>
              </a:rPr>
              <a:t>Advanced</a:t>
            </a:r>
            <a:r>
              <a:rPr lang="en-US" sz="2400" dirty="0">
                <a:latin typeface="Verdana" pitchFamily="34" charset="0"/>
                <a:ea typeface="Verdana" pitchFamily="34" charset="0"/>
                <a:cs typeface="Verdana" pitchFamily="34" charset="0"/>
              </a:rPr>
              <a:t> node.</a:t>
            </a:r>
          </a:p>
          <a:p>
            <a:pPr marL="342900" indent="-342900">
              <a:buClr>
                <a:schemeClr val="accent1"/>
              </a:buClr>
              <a:buFont typeface="Wingdings" pitchFamily="2" charset="2"/>
              <a:buChar char="Ø"/>
            </a:pPr>
            <a:r>
              <a:rPr lang="en-US" sz="2400" dirty="0">
                <a:latin typeface="Verdana" pitchFamily="34" charset="0"/>
                <a:ea typeface="Verdana" pitchFamily="34" charset="0"/>
                <a:cs typeface="Verdana" pitchFamily="34" charset="0"/>
              </a:rPr>
              <a:t>Under </a:t>
            </a:r>
            <a:r>
              <a:rPr lang="en-US" sz="2400" b="1" dirty="0">
                <a:latin typeface="Verdana" pitchFamily="34" charset="0"/>
                <a:ea typeface="Verdana" pitchFamily="34" charset="0"/>
                <a:cs typeface="Verdana" pitchFamily="34" charset="0"/>
              </a:rPr>
              <a:t>Parallelism</a:t>
            </a:r>
            <a:r>
              <a:rPr lang="en-US" sz="2400" dirty="0">
                <a:latin typeface="Verdana" pitchFamily="34" charset="0"/>
                <a:ea typeface="Verdana" pitchFamily="34" charset="0"/>
                <a:cs typeface="Verdana" pitchFamily="34" charset="0"/>
              </a:rPr>
              <a:t>, type the desired value for the </a:t>
            </a:r>
            <a:r>
              <a:rPr lang="en-US" sz="2400" b="1" dirty="0">
                <a:latin typeface="Verdana" pitchFamily="34" charset="0"/>
                <a:ea typeface="Verdana" pitchFamily="34" charset="0"/>
                <a:cs typeface="Verdana" pitchFamily="34" charset="0"/>
              </a:rPr>
              <a:t>locks</a:t>
            </a:r>
            <a:r>
              <a:rPr lang="en-US" sz="2400" dirty="0">
                <a:latin typeface="Verdana" pitchFamily="34" charset="0"/>
                <a:ea typeface="Verdana" pitchFamily="34" charset="0"/>
                <a:cs typeface="Verdana" pitchFamily="34" charset="0"/>
              </a:rPr>
              <a:t> option. </a:t>
            </a:r>
          </a:p>
          <a:p>
            <a:pPr marL="342900" indent="-342900">
              <a:buClr>
                <a:schemeClr val="accent1"/>
              </a:buClr>
              <a:buFont typeface="Wingdings" pitchFamily="2" charset="2"/>
              <a:buChar char="Ø"/>
            </a:pPr>
            <a:r>
              <a:rPr lang="en-US" sz="2400" dirty="0">
                <a:latin typeface="Verdana" pitchFamily="34" charset="0"/>
                <a:ea typeface="Verdana" pitchFamily="34" charset="0"/>
                <a:cs typeface="Verdana" pitchFamily="34" charset="0"/>
              </a:rPr>
              <a:t>Use the </a:t>
            </a:r>
            <a:r>
              <a:rPr lang="en-US" sz="2400" b="1" dirty="0">
                <a:latin typeface="Verdana" pitchFamily="34" charset="0"/>
                <a:ea typeface="Verdana" pitchFamily="34" charset="0"/>
                <a:cs typeface="Verdana" pitchFamily="34" charset="0"/>
              </a:rPr>
              <a:t>locks</a:t>
            </a:r>
            <a:r>
              <a:rPr lang="en-US" sz="2400" dirty="0">
                <a:latin typeface="Verdana" pitchFamily="34" charset="0"/>
                <a:ea typeface="Verdana" pitchFamily="34" charset="0"/>
                <a:cs typeface="Verdana" pitchFamily="34" charset="0"/>
              </a:rPr>
              <a:t> option to set the maximum number of available </a:t>
            </a:r>
            <a:r>
              <a:rPr lang="en-US" sz="2400" dirty="0" smtClean="0">
                <a:latin typeface="Verdana" pitchFamily="34" charset="0"/>
                <a:ea typeface="Verdana" pitchFamily="34" charset="0"/>
                <a:cs typeface="Verdana" pitchFamily="34" charset="0"/>
              </a:rPr>
              <a:t>locks.</a:t>
            </a:r>
          </a:p>
          <a:p>
            <a:pPr marL="342900" indent="-342900">
              <a:buClr>
                <a:schemeClr val="accent1"/>
              </a:buClr>
              <a:buFont typeface="Wingdings" pitchFamily="2" charset="2"/>
              <a:buChar char="Ø"/>
            </a:pPr>
            <a:r>
              <a:rPr lang="en-US" sz="2400" dirty="0" smtClean="0">
                <a:latin typeface="Verdana" pitchFamily="34" charset="0"/>
                <a:ea typeface="Verdana" pitchFamily="34" charset="0"/>
                <a:cs typeface="Verdana" pitchFamily="34" charset="0"/>
              </a:rPr>
              <a:t> </a:t>
            </a:r>
            <a:r>
              <a:rPr lang="en-US" sz="2400" dirty="0">
                <a:latin typeface="Verdana" pitchFamily="34" charset="0"/>
                <a:ea typeface="Verdana" pitchFamily="34" charset="0"/>
                <a:cs typeface="Verdana" pitchFamily="34" charset="0"/>
              </a:rPr>
              <a:t>The default setting is 0, which allows SQL Server to allocate and </a:t>
            </a:r>
            <a:r>
              <a:rPr lang="en-US" sz="2400" dirty="0" err="1">
                <a:latin typeface="Verdana" pitchFamily="34" charset="0"/>
                <a:ea typeface="Verdana" pitchFamily="34" charset="0"/>
                <a:cs typeface="Verdana" pitchFamily="34" charset="0"/>
              </a:rPr>
              <a:t>deallocate</a:t>
            </a:r>
            <a:r>
              <a:rPr lang="en-US" sz="2400" dirty="0">
                <a:latin typeface="Verdana" pitchFamily="34" charset="0"/>
                <a:ea typeface="Verdana" pitchFamily="34" charset="0"/>
                <a:cs typeface="Verdana" pitchFamily="34" charset="0"/>
              </a:rPr>
              <a:t> locks dynamically based on changing system requirements</a:t>
            </a:r>
            <a:r>
              <a:rPr lang="en-US" sz="2400" dirty="0" smtClean="0">
                <a:latin typeface="Verdana" pitchFamily="34" charset="0"/>
                <a:ea typeface="Verdana" pitchFamily="34" charset="0"/>
                <a:cs typeface="Verdana" pitchFamily="34" charset="0"/>
              </a:rPr>
              <a:t>.</a:t>
            </a:r>
          </a:p>
          <a:p>
            <a:pPr marL="342900" indent="-342900">
              <a:buClr>
                <a:schemeClr val="accent1"/>
              </a:buClr>
              <a:buFont typeface="Wingdings" pitchFamily="2" charset="2"/>
              <a:buChar char="Ø"/>
            </a:pPr>
            <a:r>
              <a:rPr lang="en-US" sz="2400" dirty="0" smtClean="0">
                <a:latin typeface="Verdana" pitchFamily="34" charset="0"/>
                <a:ea typeface="Verdana" pitchFamily="34" charset="0"/>
                <a:cs typeface="Verdana" pitchFamily="34" charset="0"/>
              </a:rPr>
              <a:t>Max number of locks/session : 262143</a:t>
            </a:r>
            <a:endParaRPr lang="en-US" sz="2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483973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024744" cy="1143000"/>
          </a:xfrm>
        </p:spPr>
        <p:txBody>
          <a:bodyPr>
            <a:normAutofit/>
          </a:bodyPr>
          <a:lstStyle/>
          <a:p>
            <a:r>
              <a:rPr lang="en-US" sz="4400" b="1" dirty="0">
                <a:latin typeface="Verdana" pitchFamily="34" charset="0"/>
                <a:ea typeface="Verdana" pitchFamily="34" charset="0"/>
                <a:cs typeface="Verdana" pitchFamily="34" charset="0"/>
              </a:rPr>
              <a:t>Locking Hints </a:t>
            </a:r>
            <a:endParaRPr lang="en-US" sz="4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609600" y="1447800"/>
            <a:ext cx="8229600" cy="5105400"/>
          </a:xfrm>
        </p:spPr>
        <p:txBody>
          <a:bodyPr>
            <a:noAutofit/>
          </a:bodyPr>
          <a:lstStyle/>
          <a:p>
            <a:r>
              <a:rPr lang="en-US" b="1" dirty="0">
                <a:latin typeface="Verdana" pitchFamily="34" charset="0"/>
                <a:ea typeface="Verdana" pitchFamily="34" charset="0"/>
                <a:cs typeface="Verdana" pitchFamily="34" charset="0"/>
              </a:rPr>
              <a:t>ROWLOCK</a:t>
            </a:r>
            <a:r>
              <a:rPr lang="en-US" dirty="0">
                <a:latin typeface="Verdana" pitchFamily="34" charset="0"/>
                <a:ea typeface="Verdana" pitchFamily="34" charset="0"/>
                <a:cs typeface="Verdana" pitchFamily="34" charset="0"/>
              </a:rPr>
              <a:t/>
            </a:r>
            <a:br>
              <a:rPr lang="en-US" dirty="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Use row-level locks when reading or modifying data.</a:t>
            </a:r>
          </a:p>
          <a:p>
            <a:r>
              <a:rPr lang="en-US" b="1" dirty="0">
                <a:latin typeface="Verdana" pitchFamily="34" charset="0"/>
                <a:ea typeface="Verdana" pitchFamily="34" charset="0"/>
                <a:cs typeface="Verdana" pitchFamily="34" charset="0"/>
              </a:rPr>
              <a:t>PAGLOCK</a:t>
            </a:r>
            <a:r>
              <a:rPr lang="en-US" dirty="0">
                <a:latin typeface="Verdana" pitchFamily="34" charset="0"/>
                <a:ea typeface="Verdana" pitchFamily="34" charset="0"/>
                <a:cs typeface="Verdana" pitchFamily="34" charset="0"/>
              </a:rPr>
              <a:t/>
            </a:r>
            <a:br>
              <a:rPr lang="en-US" dirty="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Use page-level locks when reading or modifying data.</a:t>
            </a:r>
          </a:p>
          <a:p>
            <a:r>
              <a:rPr lang="en-US" b="1" dirty="0">
                <a:latin typeface="Verdana" pitchFamily="34" charset="0"/>
                <a:ea typeface="Verdana" pitchFamily="34" charset="0"/>
                <a:cs typeface="Verdana" pitchFamily="34" charset="0"/>
              </a:rPr>
              <a:t>TABLOCK</a:t>
            </a:r>
            <a:r>
              <a:rPr lang="en-US" dirty="0">
                <a:latin typeface="Verdana" pitchFamily="34" charset="0"/>
                <a:ea typeface="Verdana" pitchFamily="34" charset="0"/>
                <a:cs typeface="Verdana" pitchFamily="34" charset="0"/>
              </a:rPr>
              <a:t/>
            </a:r>
            <a:br>
              <a:rPr lang="en-US" dirty="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Use a table lock when reading or </a:t>
            </a:r>
            <a:r>
              <a:rPr lang="en-US" dirty="0" smtClean="0">
                <a:latin typeface="Verdana" pitchFamily="34" charset="0"/>
                <a:ea typeface="Verdana" pitchFamily="34" charset="0"/>
                <a:cs typeface="Verdana" pitchFamily="34" charset="0"/>
              </a:rPr>
              <a:t>modifying data</a:t>
            </a:r>
            <a:r>
              <a:rPr lang="en-US" dirty="0">
                <a:latin typeface="Verdana" pitchFamily="34" charset="0"/>
                <a:ea typeface="Verdana" pitchFamily="34" charset="0"/>
                <a:cs typeface="Verdana" pitchFamily="34" charset="0"/>
              </a:rPr>
              <a:t>.</a:t>
            </a:r>
          </a:p>
          <a:p>
            <a:r>
              <a:rPr lang="en-US" b="1" dirty="0">
                <a:latin typeface="Verdana" pitchFamily="34" charset="0"/>
                <a:ea typeface="Verdana" pitchFamily="34" charset="0"/>
                <a:cs typeface="Verdana" pitchFamily="34" charset="0"/>
              </a:rPr>
              <a:t>DBLOCK</a:t>
            </a:r>
            <a:r>
              <a:rPr lang="en-US" dirty="0">
                <a:latin typeface="Verdana" pitchFamily="34" charset="0"/>
                <a:ea typeface="Verdana" pitchFamily="34" charset="0"/>
                <a:cs typeface="Verdana" pitchFamily="34" charset="0"/>
              </a:rPr>
              <a:t/>
            </a:r>
            <a:br>
              <a:rPr lang="en-US" dirty="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Use a database lock when reading or modifying data</a:t>
            </a:r>
            <a:r>
              <a:rPr lang="en-US" dirty="0" smtClean="0">
                <a:latin typeface="Verdana" pitchFamily="34" charset="0"/>
                <a:ea typeface="Verdana" pitchFamily="34" charset="0"/>
                <a:cs typeface="Verdana" pitchFamily="34" charset="0"/>
              </a:rPr>
              <a:t>.</a:t>
            </a: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917173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024744" cy="1143000"/>
          </a:xfrm>
        </p:spPr>
        <p:txBody>
          <a:bodyPr/>
          <a:lstStyle/>
          <a:p>
            <a:r>
              <a:rPr lang="en-US" b="1" dirty="0">
                <a:latin typeface="Verdana" pitchFamily="34" charset="0"/>
                <a:ea typeface="Verdana" pitchFamily="34" charset="0"/>
                <a:cs typeface="Verdana" pitchFamily="34" charset="0"/>
              </a:rPr>
              <a:t>Locking Hints </a:t>
            </a:r>
            <a:r>
              <a:rPr lang="en-US" b="1" dirty="0" smtClean="0">
                <a:latin typeface="Verdana" pitchFamily="34" charset="0"/>
                <a:ea typeface="Verdana" pitchFamily="34" charset="0"/>
                <a:cs typeface="Verdana" pitchFamily="34" charset="0"/>
              </a:rPr>
              <a:t>(1)</a:t>
            </a:r>
            <a:endParaRPr lang="en-US" dirty="0"/>
          </a:p>
        </p:txBody>
      </p:sp>
      <p:sp>
        <p:nvSpPr>
          <p:cNvPr id="3" name="Content Placeholder 2"/>
          <p:cNvSpPr>
            <a:spLocks noGrp="1"/>
          </p:cNvSpPr>
          <p:nvPr>
            <p:ph idx="1"/>
          </p:nvPr>
        </p:nvSpPr>
        <p:spPr>
          <a:xfrm>
            <a:off x="609600" y="1524000"/>
            <a:ext cx="8077200" cy="4648200"/>
          </a:xfrm>
        </p:spPr>
        <p:txBody>
          <a:bodyPr>
            <a:noAutofit/>
          </a:bodyPr>
          <a:lstStyle/>
          <a:p>
            <a:endParaRPr lang="en-US" b="1" dirty="0" smtClean="0">
              <a:latin typeface="Verdana" pitchFamily="34" charset="0"/>
              <a:ea typeface="Verdana" pitchFamily="34" charset="0"/>
              <a:cs typeface="Verdana" pitchFamily="34" charset="0"/>
            </a:endParaRPr>
          </a:p>
          <a:p>
            <a:r>
              <a:rPr lang="en-US" b="1" dirty="0" smtClean="0">
                <a:latin typeface="Verdana" pitchFamily="34" charset="0"/>
                <a:ea typeface="Verdana" pitchFamily="34" charset="0"/>
                <a:cs typeface="Verdana" pitchFamily="34" charset="0"/>
              </a:rPr>
              <a:t>UPDLOCK</a:t>
            </a:r>
            <a:r>
              <a:rPr lang="en-US" dirty="0">
                <a:latin typeface="Verdana" pitchFamily="34" charset="0"/>
                <a:ea typeface="Verdana" pitchFamily="34" charset="0"/>
                <a:cs typeface="Verdana" pitchFamily="34" charset="0"/>
              </a:rPr>
              <a:t/>
            </a:r>
            <a:br>
              <a:rPr lang="en-US" dirty="0">
                <a:latin typeface="Verdana" pitchFamily="34" charset="0"/>
                <a:ea typeface="Verdana" pitchFamily="34" charset="0"/>
                <a:cs typeface="Verdana" pitchFamily="34" charset="0"/>
              </a:rPr>
            </a:br>
            <a:r>
              <a:rPr lang="en-US" dirty="0" err="1">
                <a:latin typeface="Verdana" pitchFamily="34" charset="0"/>
                <a:ea typeface="Verdana" pitchFamily="34" charset="0"/>
                <a:cs typeface="Verdana" pitchFamily="34" charset="0"/>
              </a:rPr>
              <a:t>UPDLOCK</a:t>
            </a:r>
            <a:r>
              <a:rPr lang="en-US" dirty="0">
                <a:latin typeface="Verdana" pitchFamily="34" charset="0"/>
                <a:ea typeface="Verdana" pitchFamily="34" charset="0"/>
                <a:cs typeface="Verdana" pitchFamily="34" charset="0"/>
              </a:rPr>
              <a:t> reads data without blocking other readers, and update it later with the assurance that the data has not changed since last </a:t>
            </a:r>
            <a:r>
              <a:rPr lang="en-US" dirty="0" smtClean="0">
                <a:latin typeface="Verdana" pitchFamily="34" charset="0"/>
                <a:ea typeface="Verdana" pitchFamily="34" charset="0"/>
                <a:cs typeface="Verdana" pitchFamily="34" charset="0"/>
              </a:rPr>
              <a:t>read.</a:t>
            </a:r>
          </a:p>
          <a:p>
            <a:endParaRPr lang="en-US" dirty="0" smtClean="0">
              <a:latin typeface="Verdana" pitchFamily="34" charset="0"/>
              <a:ea typeface="Verdana" pitchFamily="34" charset="0"/>
              <a:cs typeface="Verdana" pitchFamily="34" charset="0"/>
            </a:endParaRPr>
          </a:p>
          <a:p>
            <a:r>
              <a:rPr lang="en-US" b="1" dirty="0" smtClean="0">
                <a:latin typeface="Verdana" pitchFamily="34" charset="0"/>
                <a:ea typeface="Verdana" pitchFamily="34" charset="0"/>
                <a:cs typeface="Verdana" pitchFamily="34" charset="0"/>
              </a:rPr>
              <a:t>XLOCK</a:t>
            </a:r>
            <a:r>
              <a:rPr lang="en-US" dirty="0">
                <a:latin typeface="Verdana" pitchFamily="34" charset="0"/>
                <a:ea typeface="Verdana" pitchFamily="34" charset="0"/>
                <a:cs typeface="Verdana" pitchFamily="34" charset="0"/>
              </a:rPr>
              <a:t/>
            </a:r>
            <a:br>
              <a:rPr lang="en-US" dirty="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Use exclusive locks instead of shared locks while reading a table, and use hold locks until the end of the statement or transaction.</a:t>
            </a:r>
          </a:p>
          <a:p>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346668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024744" cy="1143000"/>
          </a:xfrm>
        </p:spPr>
        <p:txBody>
          <a:bodyPr/>
          <a:lstStyle/>
          <a:p>
            <a:r>
              <a:rPr lang="en-US" b="1" dirty="0">
                <a:latin typeface="Verdana" pitchFamily="34" charset="0"/>
                <a:ea typeface="Verdana" pitchFamily="34" charset="0"/>
                <a:cs typeface="Verdana" pitchFamily="34" charset="0"/>
              </a:rPr>
              <a:t>Locking Hints </a:t>
            </a:r>
            <a:r>
              <a:rPr lang="en-US" b="1" dirty="0" smtClean="0">
                <a:latin typeface="Verdana" pitchFamily="34" charset="0"/>
                <a:ea typeface="Verdana" pitchFamily="34" charset="0"/>
                <a:cs typeface="Verdana" pitchFamily="34" charset="0"/>
              </a:rPr>
              <a:t>(2)</a:t>
            </a:r>
            <a:endParaRPr lang="en-US" dirty="0"/>
          </a:p>
        </p:txBody>
      </p:sp>
      <p:sp>
        <p:nvSpPr>
          <p:cNvPr id="3" name="Content Placeholder 2"/>
          <p:cNvSpPr>
            <a:spLocks noGrp="1"/>
          </p:cNvSpPr>
          <p:nvPr>
            <p:ph idx="1"/>
          </p:nvPr>
        </p:nvSpPr>
        <p:spPr>
          <a:xfrm>
            <a:off x="1043492" y="1828800"/>
            <a:ext cx="7338508" cy="4419600"/>
          </a:xfrm>
        </p:spPr>
        <p:txBody>
          <a:bodyPr>
            <a:normAutofit lnSpcReduction="10000"/>
          </a:bodyPr>
          <a:lstStyle/>
          <a:p>
            <a:r>
              <a:rPr lang="en-US" b="1" dirty="0">
                <a:latin typeface="Verdana" pitchFamily="34" charset="0"/>
                <a:ea typeface="Verdana" pitchFamily="34" charset="0"/>
                <a:cs typeface="Verdana" pitchFamily="34" charset="0"/>
              </a:rPr>
              <a:t>HOLDLOCK</a:t>
            </a:r>
            <a:r>
              <a:rPr lang="en-US" dirty="0">
                <a:latin typeface="Verdana" pitchFamily="34" charset="0"/>
                <a:ea typeface="Verdana" pitchFamily="34" charset="0"/>
                <a:cs typeface="Verdana" pitchFamily="34" charset="0"/>
              </a:rPr>
              <a:t/>
            </a:r>
            <a:br>
              <a:rPr lang="en-US" dirty="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Use a hold lock to hold a lock until completion of the transaction, instead of releasing the lock as soon as the required table, row, or data page is no longer required</a:t>
            </a:r>
            <a:r>
              <a:rPr lang="en-US" dirty="0" smtClean="0">
                <a:latin typeface="Verdana" pitchFamily="34" charset="0"/>
                <a:ea typeface="Verdana" pitchFamily="34" charset="0"/>
                <a:cs typeface="Verdana" pitchFamily="34" charset="0"/>
              </a:rPr>
              <a:t>.</a:t>
            </a:r>
          </a:p>
          <a:p>
            <a:endParaRPr lang="en-US" dirty="0">
              <a:latin typeface="Verdana" pitchFamily="34" charset="0"/>
              <a:ea typeface="Verdana" pitchFamily="34" charset="0"/>
              <a:cs typeface="Verdana" pitchFamily="34" charset="0"/>
            </a:endParaRPr>
          </a:p>
          <a:p>
            <a:r>
              <a:rPr lang="en-US" b="1" dirty="0">
                <a:latin typeface="Verdana" pitchFamily="34" charset="0"/>
                <a:ea typeface="Verdana" pitchFamily="34" charset="0"/>
                <a:cs typeface="Verdana" pitchFamily="34" charset="0"/>
              </a:rPr>
              <a:t>NOLOCK</a:t>
            </a:r>
            <a:r>
              <a:rPr lang="en-US" dirty="0">
                <a:latin typeface="Verdana" pitchFamily="34" charset="0"/>
                <a:ea typeface="Verdana" pitchFamily="34" charset="0"/>
                <a:cs typeface="Verdana" pitchFamily="34" charset="0"/>
              </a:rPr>
              <a:t/>
            </a:r>
            <a:br>
              <a:rPr lang="en-US" dirty="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This does not lock any object. This is the default for SELECT operations. It does not apply to INSERT, UPDATE, and DELETE statements.</a:t>
            </a:r>
          </a:p>
          <a:p>
            <a:endParaRPr lang="en-US" dirty="0">
              <a:latin typeface="Verdana" pitchFamily="34" charset="0"/>
              <a:ea typeface="Verdana" pitchFamily="34" charset="0"/>
              <a:cs typeface="Verdana" pitchFamily="34" charset="0"/>
            </a:endParaRPr>
          </a:p>
          <a:p>
            <a:endParaRPr lang="en-US" dirty="0"/>
          </a:p>
        </p:txBody>
      </p:sp>
    </p:spTree>
    <p:extLst>
      <p:ext uri="{BB962C8B-B14F-4D97-AF65-F5344CB8AC3E}">
        <p14:creationId xmlns:p14="http://schemas.microsoft.com/office/powerpoint/2010/main" val="3783479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024744" cy="1143000"/>
          </a:xfrm>
        </p:spPr>
        <p:txBody>
          <a:bodyPr/>
          <a:lstStyle/>
          <a:p>
            <a:r>
              <a:rPr lang="en-US" b="1" dirty="0" smtClean="0">
                <a:latin typeface="Verdana" pitchFamily="34" charset="0"/>
                <a:ea typeface="Verdana" pitchFamily="34" charset="0"/>
                <a:cs typeface="Verdana" pitchFamily="34" charset="0"/>
              </a:rPr>
              <a:t>Summary</a:t>
            </a:r>
            <a:endParaRPr lang="en-US"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1043492" y="1524000"/>
            <a:ext cx="6777317" cy="4308629"/>
          </a:xfrm>
        </p:spPr>
        <p:txBody>
          <a:bodyPr/>
          <a:lstStyle/>
          <a:p>
            <a:r>
              <a:rPr lang="en-US" dirty="0" smtClean="0">
                <a:latin typeface="Verdana" pitchFamily="34" charset="0"/>
                <a:ea typeface="Verdana" pitchFamily="34" charset="0"/>
                <a:cs typeface="Verdana" pitchFamily="34" charset="0"/>
              </a:rPr>
              <a:t>The </a:t>
            </a:r>
            <a:r>
              <a:rPr lang="en-US" dirty="0">
                <a:latin typeface="Verdana" pitchFamily="34" charset="0"/>
                <a:ea typeface="Verdana" pitchFamily="34" charset="0"/>
                <a:cs typeface="Verdana" pitchFamily="34" charset="0"/>
              </a:rPr>
              <a:t>different </a:t>
            </a:r>
            <a:r>
              <a:rPr lang="en-US" dirty="0" smtClean="0">
                <a:latin typeface="Verdana" pitchFamily="34" charset="0"/>
                <a:ea typeface="Verdana" pitchFamily="34" charset="0"/>
                <a:cs typeface="Verdana" pitchFamily="34" charset="0"/>
              </a:rPr>
              <a:t>locks and their usage</a:t>
            </a:r>
          </a:p>
          <a:p>
            <a:pPr marL="68580" indent="0">
              <a:buNone/>
            </a:pPr>
            <a:endParaRPr lang="en-US" dirty="0" smtClean="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How to identify and configure them for better efficiency</a:t>
            </a:r>
            <a:endParaRPr lang="en-US" dirty="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365259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0800" y="1219200"/>
            <a:ext cx="4267200" cy="5087938"/>
          </a:xfrm>
        </p:spPr>
      </p:pic>
    </p:spTree>
    <p:extLst>
      <p:ext uri="{BB962C8B-B14F-4D97-AF65-F5344CB8AC3E}">
        <p14:creationId xmlns:p14="http://schemas.microsoft.com/office/powerpoint/2010/main" val="4061002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024744" cy="1143000"/>
          </a:xfrm>
        </p:spPr>
        <p:txBody>
          <a:bodyPr>
            <a:normAutofit/>
          </a:bodyPr>
          <a:lstStyle/>
          <a:p>
            <a:r>
              <a:rPr lang="en-US" sz="4400" b="1" dirty="0" smtClean="0">
                <a:latin typeface="Verdana" pitchFamily="34" charset="0"/>
                <a:ea typeface="Verdana" pitchFamily="34" charset="0"/>
                <a:cs typeface="Verdana" pitchFamily="34" charset="0"/>
              </a:rPr>
              <a:t>Locks</a:t>
            </a:r>
            <a:endParaRPr lang="en-US" sz="44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1066800" y="1905000"/>
            <a:ext cx="6777317" cy="3508977"/>
          </a:xfrm>
        </p:spPr>
        <p:txBody>
          <a:bodyPr/>
          <a:lstStyle/>
          <a:p>
            <a:r>
              <a:rPr lang="en-US" dirty="0" smtClean="0">
                <a:latin typeface="Verdana" pitchFamily="34" charset="0"/>
                <a:ea typeface="Verdana" pitchFamily="34" charset="0"/>
                <a:cs typeface="Verdana" pitchFamily="34" charset="0"/>
              </a:rPr>
              <a:t> A mechanism to avoid the existence of inconsistent data</a:t>
            </a:r>
          </a:p>
          <a:p>
            <a:endParaRPr lang="en-US" dirty="0" smtClean="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Prevents multiple users or applications from making simultaneous changes to data</a:t>
            </a:r>
          </a:p>
          <a:p>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895001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81000"/>
            <a:ext cx="7024744" cy="1143000"/>
          </a:xfrm>
        </p:spPr>
        <p:txBody>
          <a:bodyPr/>
          <a:lstStyle/>
          <a:p>
            <a:r>
              <a:rPr lang="en-US" b="1" dirty="0" smtClean="0">
                <a:latin typeface="Verdana" pitchFamily="34" charset="0"/>
                <a:ea typeface="Verdana" pitchFamily="34" charset="0"/>
                <a:cs typeface="Verdana" pitchFamily="34" charset="0"/>
              </a:rPr>
              <a:t>References</a:t>
            </a:r>
            <a:endParaRPr lang="en-US"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1066800" y="1828800"/>
            <a:ext cx="6777317" cy="3508977"/>
          </a:xfrm>
        </p:spPr>
        <p:txBody>
          <a:bodyPr/>
          <a:lstStyle/>
          <a:p>
            <a:r>
              <a:rPr lang="en-US" dirty="0">
                <a:hlinkClick r:id="rId2"/>
              </a:rPr>
              <a:t>http://msdn.microsoft.com/en-us/library/aa213039(v=sql.80).</a:t>
            </a:r>
            <a:r>
              <a:rPr lang="en-US" dirty="0" smtClean="0">
                <a:hlinkClick r:id="rId2"/>
              </a:rPr>
              <a:t>aspx</a:t>
            </a:r>
            <a:endParaRPr lang="en-US" dirty="0" smtClean="0"/>
          </a:p>
          <a:p>
            <a:endParaRPr lang="en-US" dirty="0" smtClean="0"/>
          </a:p>
          <a:p>
            <a:r>
              <a:rPr lang="en-US" dirty="0">
                <a:hlinkClick r:id="rId3"/>
              </a:rPr>
              <a:t>http://</a:t>
            </a:r>
            <a:r>
              <a:rPr lang="en-US" dirty="0" smtClean="0">
                <a:hlinkClick r:id="rId3"/>
              </a:rPr>
              <a:t>www.informit.com/articles/article.aspx?p=26890&amp;seqNum=4</a:t>
            </a:r>
            <a:endParaRPr lang="en-US" dirty="0" smtClean="0"/>
          </a:p>
          <a:p>
            <a:endParaRPr lang="en-US" dirty="0"/>
          </a:p>
          <a:p>
            <a:pPr marL="64008" indent="0">
              <a:buNone/>
            </a:pPr>
            <a:endParaRPr lang="en-US" dirty="0"/>
          </a:p>
        </p:txBody>
      </p:sp>
    </p:spTree>
    <p:extLst>
      <p:ext uri="{BB962C8B-B14F-4D97-AF65-F5344CB8AC3E}">
        <p14:creationId xmlns:p14="http://schemas.microsoft.com/office/powerpoint/2010/main" val="5067532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990600" y="2590800"/>
            <a:ext cx="7024688" cy="1143000"/>
          </a:xfrm>
        </p:spPr>
        <p:txBody>
          <a:bodyPr/>
          <a:lstStyle/>
          <a:p>
            <a:pPr algn="ctr" eaLnBrk="1" hangingPunct="1"/>
            <a:r>
              <a:rPr lang="en-US" b="1" smtClean="0">
                <a:latin typeface="Verdana" pitchFamily="34" charset="0"/>
                <a:ea typeface="Verdana" pitchFamily="34" charset="0"/>
                <a:cs typeface="Verdana" pitchFamily="34" charset="0"/>
              </a:rPr>
              <a:t>Thank You </a:t>
            </a:r>
            <a:r>
              <a:rPr lang="en-US" b="1" smtClean="0">
                <a:latin typeface="Verdana" pitchFamily="34" charset="0"/>
                <a:ea typeface="Verdana" pitchFamily="34" charset="0"/>
                <a:cs typeface="Verdana" pitchFamily="34" charset="0"/>
                <a:sym typeface="Wingdings" pitchFamily="2" charset="2"/>
              </a:rPr>
              <a:t></a:t>
            </a:r>
            <a:endParaRPr lang="en-US" b="1"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78579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382434" cy="875264"/>
          </a:xfrm>
        </p:spPr>
        <p:txBody>
          <a:bodyPr>
            <a:noAutofit/>
          </a:bodyPr>
          <a:lstStyle/>
          <a:p>
            <a:r>
              <a:rPr lang="en-US" sz="4400" b="1" dirty="0" smtClean="0">
                <a:latin typeface="Verdana" pitchFamily="34" charset="0"/>
                <a:ea typeface="Verdana" pitchFamily="34" charset="0"/>
                <a:cs typeface="Verdana" pitchFamily="34" charset="0"/>
              </a:rPr>
              <a:t>Lock Types</a:t>
            </a:r>
            <a:endParaRPr lang="en-US" sz="4400" b="1" dirty="0">
              <a:latin typeface="Verdana" pitchFamily="34" charset="0"/>
              <a:ea typeface="Verdana" pitchFamily="34" charset="0"/>
              <a:cs typeface="Verdana"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905000"/>
            <a:ext cx="7848600" cy="3733800"/>
          </a:xfrm>
        </p:spPr>
      </p:pic>
    </p:spTree>
    <p:extLst>
      <p:ext uri="{BB962C8B-B14F-4D97-AF65-F5344CB8AC3E}">
        <p14:creationId xmlns:p14="http://schemas.microsoft.com/office/powerpoint/2010/main" val="1948311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1143000"/>
          </a:xfrm>
        </p:spPr>
        <p:txBody>
          <a:bodyPr>
            <a:normAutofit/>
          </a:bodyPr>
          <a:lstStyle/>
          <a:p>
            <a:r>
              <a:rPr lang="en-US" sz="4400" b="1" dirty="0" smtClean="0">
                <a:latin typeface="Verdana" pitchFamily="34" charset="0"/>
                <a:ea typeface="Verdana" pitchFamily="34" charset="0"/>
                <a:cs typeface="Verdana" pitchFamily="34" charset="0"/>
              </a:rPr>
              <a:t>Key-Range Locks</a:t>
            </a:r>
            <a:endParaRPr lang="en-US" sz="4400" b="1"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1066800" y="2133600"/>
            <a:ext cx="7109908" cy="3886200"/>
          </a:xfrm>
        </p:spPr>
        <p:txBody>
          <a:bodyPr>
            <a:noAutofit/>
          </a:bodyPr>
          <a:lstStyle/>
          <a:p>
            <a:r>
              <a:rPr lang="en-US" dirty="0" smtClean="0">
                <a:latin typeface="Verdana" pitchFamily="34" charset="0"/>
                <a:ea typeface="Verdana" pitchFamily="34" charset="0"/>
                <a:cs typeface="Verdana" pitchFamily="34" charset="0"/>
              </a:rPr>
              <a:t>A key-range lock works by covering the index rows and the ranges between those index rows rather than locking the entire base table rows. Because any attempt to insert, update, or delete any row within the range by a second transaction requires a modification to the index, the second transaction is blocked until the first transaction completes because key-range locks cover the index entries.</a:t>
            </a: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272281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024744" cy="914400"/>
          </a:xfrm>
        </p:spPr>
        <p:txBody>
          <a:bodyPr/>
          <a:lstStyle/>
          <a:p>
            <a:r>
              <a:rPr lang="en-US" b="1" dirty="0">
                <a:latin typeface="Verdana" pitchFamily="34" charset="0"/>
                <a:ea typeface="Verdana" pitchFamily="34" charset="0"/>
                <a:cs typeface="Verdana" pitchFamily="34" charset="0"/>
              </a:rPr>
              <a:t>Key-Range </a:t>
            </a:r>
            <a:r>
              <a:rPr lang="en-US" b="1" dirty="0" smtClean="0">
                <a:latin typeface="Verdana" pitchFamily="34" charset="0"/>
                <a:ea typeface="Verdana" pitchFamily="34" charset="0"/>
                <a:cs typeface="Verdana" pitchFamily="34" charset="0"/>
              </a:rPr>
              <a:t>Locks(1)</a:t>
            </a:r>
            <a:endParaRPr lang="en-US" dirty="0"/>
          </a:p>
        </p:txBody>
      </p:sp>
      <p:sp>
        <p:nvSpPr>
          <p:cNvPr id="3" name="Content Placeholder 2"/>
          <p:cNvSpPr>
            <a:spLocks noGrp="1"/>
          </p:cNvSpPr>
          <p:nvPr>
            <p:ph idx="1"/>
          </p:nvPr>
        </p:nvSpPr>
        <p:spPr>
          <a:xfrm>
            <a:off x="533400" y="1600200"/>
            <a:ext cx="8305800" cy="5029200"/>
          </a:xfrm>
        </p:spPr>
        <p:txBody>
          <a:bodyPr>
            <a:noAutofit/>
          </a:bodyPr>
          <a:lstStyle/>
          <a:p>
            <a:pPr marL="68580" indent="0">
              <a:buNone/>
            </a:pPr>
            <a:r>
              <a:rPr lang="en-US" b="1" dirty="0" smtClean="0">
                <a:latin typeface="Verdana" pitchFamily="34" charset="0"/>
                <a:ea typeface="Verdana" pitchFamily="34" charset="0"/>
                <a:cs typeface="Verdana" pitchFamily="34" charset="0"/>
              </a:rPr>
              <a:t>Includes two </a:t>
            </a:r>
            <a:r>
              <a:rPr lang="en-US" b="1" dirty="0">
                <a:latin typeface="Verdana" pitchFamily="34" charset="0"/>
                <a:ea typeface="Verdana" pitchFamily="34" charset="0"/>
                <a:cs typeface="Verdana" pitchFamily="34" charset="0"/>
              </a:rPr>
              <a:t>C</a:t>
            </a:r>
            <a:r>
              <a:rPr lang="en-US" b="1" dirty="0" smtClean="0">
                <a:latin typeface="Verdana" pitchFamily="34" charset="0"/>
                <a:ea typeface="Verdana" pitchFamily="34" charset="0"/>
                <a:cs typeface="Verdana" pitchFamily="34" charset="0"/>
              </a:rPr>
              <a:t>omponent</a:t>
            </a:r>
            <a:r>
              <a:rPr lang="en-US" dirty="0" smtClean="0">
                <a:latin typeface="Verdana" pitchFamily="34" charset="0"/>
                <a:ea typeface="Verdana" pitchFamily="34" charset="0"/>
                <a:cs typeface="Verdana" pitchFamily="34" charset="0"/>
              </a:rPr>
              <a:t>:</a:t>
            </a:r>
          </a:p>
          <a:p>
            <a:r>
              <a:rPr lang="en-US" b="1" dirty="0" smtClean="0">
                <a:latin typeface="Verdana" pitchFamily="34" charset="0"/>
                <a:ea typeface="Verdana" pitchFamily="34" charset="0"/>
                <a:cs typeface="Verdana" pitchFamily="34" charset="0"/>
              </a:rPr>
              <a:t>Range</a:t>
            </a:r>
            <a:r>
              <a:rPr lang="en-US" dirty="0" smtClean="0">
                <a:latin typeface="Verdana" pitchFamily="34" charset="0"/>
                <a:ea typeface="Verdana" pitchFamily="34" charset="0"/>
                <a:cs typeface="Verdana" pitchFamily="34" charset="0"/>
              </a:rPr>
              <a:t> - the lock mode protecting the range between two consecutive index entries.</a:t>
            </a:r>
          </a:p>
          <a:p>
            <a:r>
              <a:rPr lang="en-US" b="1" dirty="0" smtClean="0">
                <a:latin typeface="Verdana" pitchFamily="34" charset="0"/>
                <a:ea typeface="Verdana" pitchFamily="34" charset="0"/>
                <a:cs typeface="Verdana" pitchFamily="34" charset="0"/>
              </a:rPr>
              <a:t>Row</a:t>
            </a:r>
            <a:r>
              <a:rPr lang="en-US" dirty="0" smtClean="0">
                <a:latin typeface="Verdana" pitchFamily="34" charset="0"/>
                <a:ea typeface="Verdana" pitchFamily="34" charset="0"/>
                <a:cs typeface="Verdana" pitchFamily="34" charset="0"/>
              </a:rPr>
              <a:t> - the lock mode protecting the index entry.</a:t>
            </a:r>
          </a:p>
          <a:p>
            <a:r>
              <a:rPr lang="en-US" b="1" dirty="0" smtClean="0">
                <a:latin typeface="Verdana" pitchFamily="34" charset="0"/>
                <a:ea typeface="Verdana" pitchFamily="34" charset="0"/>
                <a:cs typeface="Verdana" pitchFamily="34" charset="0"/>
              </a:rPr>
              <a:t>Mode</a:t>
            </a:r>
            <a:r>
              <a:rPr lang="en-US" dirty="0" smtClean="0">
                <a:latin typeface="Verdana" pitchFamily="34" charset="0"/>
                <a:ea typeface="Verdana" pitchFamily="34" charset="0"/>
                <a:cs typeface="Verdana" pitchFamily="34" charset="0"/>
              </a:rPr>
              <a:t> - the combined lock mode used. </a:t>
            </a:r>
          </a:p>
          <a:p>
            <a:pPr marL="68580" indent="0">
              <a:buNone/>
            </a:pPr>
            <a:r>
              <a:rPr lang="en-US" dirty="0" smtClean="0">
                <a:latin typeface="Verdana" pitchFamily="34" charset="0"/>
                <a:ea typeface="Verdana" pitchFamily="34" charset="0"/>
                <a:cs typeface="Verdana" pitchFamily="34" charset="0"/>
              </a:rPr>
              <a:t>Key-range lock modes consist of two parts. The first represents lock used on the index range (</a:t>
            </a:r>
            <a:r>
              <a:rPr lang="en-US" dirty="0" err="1" smtClean="0">
                <a:latin typeface="Verdana" pitchFamily="34" charset="0"/>
                <a:ea typeface="Verdana" pitchFamily="34" charset="0"/>
                <a:cs typeface="Verdana" pitchFamily="34" charset="0"/>
              </a:rPr>
              <a:t>Range</a:t>
            </a:r>
            <a:r>
              <a:rPr lang="en-US" i="1" dirty="0" err="1" smtClean="0">
                <a:latin typeface="Verdana" pitchFamily="34" charset="0"/>
                <a:ea typeface="Verdana" pitchFamily="34" charset="0"/>
                <a:cs typeface="Verdana" pitchFamily="34" charset="0"/>
              </a:rPr>
              <a:t>T</a:t>
            </a:r>
            <a:r>
              <a:rPr lang="en-US" dirty="0" smtClean="0">
                <a:latin typeface="Verdana" pitchFamily="34" charset="0"/>
                <a:ea typeface="Verdana" pitchFamily="34" charset="0"/>
                <a:cs typeface="Verdana" pitchFamily="34" charset="0"/>
              </a:rPr>
              <a:t>) and the second represents the lock used on a specific key (</a:t>
            </a:r>
            <a:r>
              <a:rPr lang="en-US" i="1" dirty="0" smtClean="0">
                <a:latin typeface="Verdana" pitchFamily="34" charset="0"/>
                <a:ea typeface="Verdana" pitchFamily="34" charset="0"/>
                <a:cs typeface="Verdana" pitchFamily="34" charset="0"/>
              </a:rPr>
              <a:t>K</a:t>
            </a:r>
            <a:r>
              <a:rPr lang="en-US" dirty="0" smtClean="0">
                <a:latin typeface="Verdana" pitchFamily="34" charset="0"/>
                <a:ea typeface="Verdana" pitchFamily="34" charset="0"/>
                <a:cs typeface="Verdana" pitchFamily="34" charset="0"/>
              </a:rPr>
              <a:t>). The two parts are connected with an underscore (_), such as </a:t>
            </a:r>
            <a:r>
              <a:rPr lang="en-US" dirty="0" err="1" smtClean="0">
                <a:latin typeface="Verdana" pitchFamily="34" charset="0"/>
                <a:ea typeface="Verdana" pitchFamily="34" charset="0"/>
                <a:cs typeface="Verdana" pitchFamily="34" charset="0"/>
              </a:rPr>
              <a:t>Range</a:t>
            </a:r>
            <a:r>
              <a:rPr lang="en-US" i="1" dirty="0" err="1" smtClean="0">
                <a:latin typeface="Verdana" pitchFamily="34" charset="0"/>
                <a:ea typeface="Verdana" pitchFamily="34" charset="0"/>
                <a:cs typeface="Verdana" pitchFamily="34" charset="0"/>
              </a:rPr>
              <a:t>T</a:t>
            </a:r>
            <a:r>
              <a:rPr lang="en-US" dirty="0" err="1" smtClean="0">
                <a:latin typeface="Verdana" pitchFamily="34" charset="0"/>
                <a:ea typeface="Verdana" pitchFamily="34" charset="0"/>
                <a:cs typeface="Verdana" pitchFamily="34" charset="0"/>
              </a:rPr>
              <a:t>_</a:t>
            </a:r>
            <a:r>
              <a:rPr lang="en-US" i="1" dirty="0" err="1" smtClean="0">
                <a:latin typeface="Verdana" pitchFamily="34" charset="0"/>
                <a:ea typeface="Verdana" pitchFamily="34" charset="0"/>
                <a:cs typeface="Verdana" pitchFamily="34" charset="0"/>
              </a:rPr>
              <a:t>K</a:t>
            </a:r>
            <a:r>
              <a:rPr lang="en-US" dirty="0" smtClean="0">
                <a:latin typeface="Verdana" pitchFamily="34" charset="0"/>
                <a:ea typeface="Verdana" pitchFamily="34" charset="0"/>
                <a:cs typeface="Verdana" pitchFamily="34" charset="0"/>
              </a:rPr>
              <a:t>.</a:t>
            </a:r>
          </a:p>
          <a:p>
            <a:endParaRPr lang="en-US" dirty="0" smtClean="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2763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024744" cy="1143000"/>
          </a:xfrm>
        </p:spPr>
        <p:txBody>
          <a:bodyPr>
            <a:normAutofit/>
          </a:bodyPr>
          <a:lstStyle/>
          <a:p>
            <a:r>
              <a:rPr lang="en-US" sz="4400" b="1" dirty="0" smtClean="0">
                <a:latin typeface="Verdana" pitchFamily="34" charset="0"/>
                <a:ea typeface="Verdana" pitchFamily="34" charset="0"/>
                <a:cs typeface="Verdana" pitchFamily="34" charset="0"/>
              </a:rPr>
              <a:t>Different Lock Modes</a:t>
            </a:r>
            <a:endParaRPr lang="en-US" sz="4400" b="1" dirty="0">
              <a:latin typeface="Verdana" pitchFamily="34" charset="0"/>
              <a:ea typeface="Verdana" pitchFamily="34" charset="0"/>
              <a:cs typeface="Verdana"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6400" y="1981200"/>
            <a:ext cx="5105400" cy="3962400"/>
          </a:xfrm>
        </p:spPr>
      </p:pic>
    </p:spTree>
    <p:extLst>
      <p:ext uri="{BB962C8B-B14F-4D97-AF65-F5344CB8AC3E}">
        <p14:creationId xmlns:p14="http://schemas.microsoft.com/office/powerpoint/2010/main" val="1199445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1143000"/>
          </a:xfrm>
        </p:spPr>
        <p:txBody>
          <a:bodyPr>
            <a:normAutofit/>
          </a:bodyPr>
          <a:lstStyle/>
          <a:p>
            <a:r>
              <a:rPr lang="en-US" sz="4400" b="1" dirty="0">
                <a:latin typeface="Verdana" pitchFamily="34" charset="0"/>
                <a:ea typeface="Verdana" pitchFamily="34" charset="0"/>
                <a:cs typeface="Verdana" pitchFamily="34" charset="0"/>
              </a:rPr>
              <a:t>Shared Locks</a:t>
            </a:r>
          </a:p>
        </p:txBody>
      </p:sp>
      <p:sp>
        <p:nvSpPr>
          <p:cNvPr id="3" name="Content Placeholder 2"/>
          <p:cNvSpPr>
            <a:spLocks noGrp="1"/>
          </p:cNvSpPr>
          <p:nvPr>
            <p:ph idx="1"/>
          </p:nvPr>
        </p:nvSpPr>
        <p:spPr/>
        <p:txBody>
          <a:bodyPr>
            <a:normAutofit/>
          </a:bodyPr>
          <a:lstStyle/>
          <a:p>
            <a:r>
              <a:rPr lang="en-US" dirty="0">
                <a:latin typeface="Verdana" pitchFamily="34" charset="0"/>
                <a:ea typeface="Verdana" pitchFamily="34" charset="0"/>
                <a:cs typeface="Verdana" pitchFamily="34" charset="0"/>
              </a:rPr>
              <a:t>Used for operations that do not change or update data (read-only operations), such as a SELECT statement. </a:t>
            </a:r>
            <a:endParaRPr lang="en-US" dirty="0" smtClean="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Released as soon as data are read (except for REPEATABLE READ)</a:t>
            </a: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182124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Verdana" pitchFamily="34" charset="0"/>
                <a:ea typeface="Verdana" pitchFamily="34" charset="0"/>
                <a:cs typeface="Verdana" pitchFamily="34" charset="0"/>
              </a:rPr>
              <a:t>Exclusive Locks</a:t>
            </a:r>
          </a:p>
        </p:txBody>
      </p:sp>
      <p:sp>
        <p:nvSpPr>
          <p:cNvPr id="3" name="Content Placeholder 2"/>
          <p:cNvSpPr>
            <a:spLocks noGrp="1"/>
          </p:cNvSpPr>
          <p:nvPr>
            <p:ph idx="1"/>
          </p:nvPr>
        </p:nvSpPr>
        <p:spPr/>
        <p:txBody>
          <a:bodyPr/>
          <a:lstStyle/>
          <a:p>
            <a:r>
              <a:rPr lang="en-US" dirty="0">
                <a:latin typeface="Verdana" pitchFamily="34" charset="0"/>
                <a:ea typeface="Verdana" pitchFamily="34" charset="0"/>
                <a:cs typeface="Verdana" pitchFamily="34" charset="0"/>
              </a:rPr>
              <a:t>Used for data-modification operations, such as INSERT, UPDATE, or DELETE. It ensures that multiple updates cannot be made to the same resource at the same time. </a:t>
            </a:r>
          </a:p>
        </p:txBody>
      </p:sp>
    </p:spTree>
    <p:extLst>
      <p:ext uri="{BB962C8B-B14F-4D97-AF65-F5344CB8AC3E}">
        <p14:creationId xmlns:p14="http://schemas.microsoft.com/office/powerpoint/2010/main" val="41774222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399</TotalTime>
  <Words>1037</Words>
  <Application>Microsoft Office PowerPoint</Application>
  <PresentationFormat>On-screen Show (4:3)</PresentationFormat>
  <Paragraphs>113</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Austin</vt:lpstr>
      <vt:lpstr>Locking in SQL Server</vt:lpstr>
      <vt:lpstr>Overview</vt:lpstr>
      <vt:lpstr>Locks</vt:lpstr>
      <vt:lpstr>Lock Types</vt:lpstr>
      <vt:lpstr>Key-Range Locks</vt:lpstr>
      <vt:lpstr>Key-Range Locks(1)</vt:lpstr>
      <vt:lpstr>Different Lock Modes</vt:lpstr>
      <vt:lpstr>Shared Locks</vt:lpstr>
      <vt:lpstr>Exclusive Locks</vt:lpstr>
      <vt:lpstr>Update Locks</vt:lpstr>
      <vt:lpstr>Diff. between Exclusive and Update locks</vt:lpstr>
      <vt:lpstr>Intent locks</vt:lpstr>
      <vt:lpstr>Intent Shared(IS)</vt:lpstr>
      <vt:lpstr>Intent Exclusive(IX)</vt:lpstr>
      <vt:lpstr>Shared with Intent Exclusive(SIX)</vt:lpstr>
      <vt:lpstr>SIX….</vt:lpstr>
      <vt:lpstr>Schema Locks</vt:lpstr>
      <vt:lpstr>Bulk Update locks</vt:lpstr>
      <vt:lpstr>Lock compatibility</vt:lpstr>
      <vt:lpstr>Lock escalation</vt:lpstr>
      <vt:lpstr>Dynamic locking</vt:lpstr>
      <vt:lpstr>Identifying locks</vt:lpstr>
      <vt:lpstr>PowerPoint Presentation</vt:lpstr>
      <vt:lpstr>Configure lock</vt:lpstr>
      <vt:lpstr>Locking Hints </vt:lpstr>
      <vt:lpstr>Locking Hints (1)</vt:lpstr>
      <vt:lpstr>Locking Hints (2)</vt:lpstr>
      <vt:lpstr>Summary</vt:lpstr>
      <vt:lpstr>PowerPoint Presentation</vt:lpstr>
      <vt:lpstr>References</vt:lpstr>
      <vt:lpstr>Thank You </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Locking in SQL Server</dc:title>
  <dc:creator>K K, Praveena (Cognizant)</dc:creator>
  <cp:lastModifiedBy>THIRUVENKADAM, JANANI  A T (Cognizant)</cp:lastModifiedBy>
  <cp:revision>36</cp:revision>
  <dcterms:created xsi:type="dcterms:W3CDTF">2012-09-25T06:09:40Z</dcterms:created>
  <dcterms:modified xsi:type="dcterms:W3CDTF">2012-10-03T08:28:43Z</dcterms:modified>
</cp:coreProperties>
</file>