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sldIdLst>
    <p:sldId id="257" r:id="rId2"/>
    <p:sldId id="295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0" r:id="rId20"/>
    <p:sldId id="276" r:id="rId21"/>
    <p:sldId id="277" r:id="rId22"/>
    <p:sldId id="278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90" r:id="rId32"/>
    <p:sldId id="291" r:id="rId33"/>
    <p:sldId id="292" r:id="rId34"/>
    <p:sldId id="293" r:id="rId35"/>
    <p:sldId id="294" r:id="rId36"/>
    <p:sldId id="296" r:id="rId37"/>
    <p:sldId id="29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3" autoAdjust="0"/>
  </p:normalViewPr>
  <p:slideViewPr>
    <p:cSldViewPr>
      <p:cViewPr>
        <p:scale>
          <a:sx n="76" d="100"/>
          <a:sy n="76" d="100"/>
        </p:scale>
        <p:origin x="-342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83FE2-0304-49C7-8BA5-595E22013DC8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96340-B12B-4D88-AFCA-1B8C0E4AE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1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96340-B12B-4D88-AFCA-1B8C0E4AE9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6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8EAF-72A9-4866-9D1E-9CC55665C9C7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0F4528-0144-4A08-B668-AE9184BC809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8EAF-72A9-4866-9D1E-9CC55665C9C7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F4528-0144-4A08-B668-AE9184BC80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8EAF-72A9-4866-9D1E-9CC55665C9C7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F4528-0144-4A08-B668-AE9184BC80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8EAF-72A9-4866-9D1E-9CC55665C9C7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F4528-0144-4A08-B668-AE9184BC80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8EAF-72A9-4866-9D1E-9CC55665C9C7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F4528-0144-4A08-B668-AE9184BC80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8EAF-72A9-4866-9D1E-9CC55665C9C7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F4528-0144-4A08-B668-AE9184BC809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8EAF-72A9-4866-9D1E-9CC55665C9C7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F4528-0144-4A08-B668-AE9184BC80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8EAF-72A9-4866-9D1E-9CC55665C9C7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F4528-0144-4A08-B668-AE9184BC80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8EAF-72A9-4866-9D1E-9CC55665C9C7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F4528-0144-4A08-B668-AE9184BC80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8EAF-72A9-4866-9D1E-9CC55665C9C7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F4528-0144-4A08-B668-AE9184BC80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8EAF-72A9-4866-9D1E-9CC55665C9C7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F4528-0144-4A08-B668-AE9184BC80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1DC8EAF-72A9-4866-9D1E-9CC55665C9C7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80F4528-0144-4A08-B668-AE9184BC809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en-us/library/ms181271.aspx" TargetMode="External"/><Relationship Id="rId3" Type="http://schemas.openxmlformats.org/officeDocument/2006/relationships/slide" Target="slide4.xml"/><Relationship Id="rId7" Type="http://schemas.openxmlformats.org/officeDocument/2006/relationships/hyperlink" Target="http://msdn.microsoft.com/en-us/library/ms174366.aspx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8.xml"/><Relationship Id="rId4" Type="http://schemas.openxmlformats.org/officeDocument/2006/relationships/slide" Target="slide8.xml"/><Relationship Id="rId9" Type="http://schemas.openxmlformats.org/officeDocument/2006/relationships/hyperlink" Target="http://msdn.microsoft.com/en-us/library/ms182717.aspx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1"/>
            <a:ext cx="7772400" cy="2381250"/>
          </a:xfrm>
        </p:spPr>
        <p:txBody>
          <a:bodyPr/>
          <a:lstStyle/>
          <a:p>
            <a:r>
              <a:rPr lang="en-US" b="1" dirty="0" smtClean="0"/>
              <a:t>Control-of-Flow Language (Transact-SQL)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4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1"/>
            <a:ext cx="7315200" cy="1219199"/>
          </a:xfrm>
        </p:spPr>
        <p:txBody>
          <a:bodyPr/>
          <a:lstStyle/>
          <a:p>
            <a:r>
              <a:rPr lang="en-US" b="1" dirty="0"/>
              <a:t>IF...ELSE (Transact-SQL)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315200" cy="4709160"/>
          </a:xfrm>
        </p:spPr>
        <p:txBody>
          <a:bodyPr/>
          <a:lstStyle/>
          <a:p>
            <a:endParaRPr lang="en-US" b="1" dirty="0" smtClean="0"/>
          </a:p>
          <a:p>
            <a:r>
              <a:rPr lang="en-US" b="1" u="sng" dirty="0" smtClean="0"/>
              <a:t>Using </a:t>
            </a:r>
            <a:r>
              <a:rPr lang="en-US" b="1" u="sng" dirty="0"/>
              <a:t>a query as part of a Boolean </a:t>
            </a:r>
            <a:r>
              <a:rPr lang="en-US" b="1" u="sng" dirty="0" smtClean="0"/>
              <a:t>expression</a:t>
            </a:r>
          </a:p>
          <a:p>
            <a:pPr marL="45720" indent="0">
              <a:buNone/>
            </a:pPr>
            <a:endParaRPr lang="en-US" b="1" dirty="0" smtClean="0"/>
          </a:p>
          <a:p>
            <a:pPr marL="45720" indent="0">
              <a:buNone/>
            </a:pPr>
            <a:endParaRPr lang="en-US" b="1" dirty="0"/>
          </a:p>
          <a:p>
            <a:pPr marL="45720" indent="0">
              <a:buNone/>
            </a:pPr>
            <a:r>
              <a:rPr lang="en-US" dirty="0" smtClean="0"/>
              <a:t>   IF </a:t>
            </a:r>
            <a:r>
              <a:rPr lang="en-US" dirty="0"/>
              <a:t>(SELECT COUNT(*) FROM </a:t>
            </a:r>
            <a:r>
              <a:rPr lang="en-US" dirty="0" err="1"/>
              <a:t>Production.Product</a:t>
            </a:r>
            <a:r>
              <a:rPr lang="en-US" dirty="0"/>
              <a:t> WHERE Name LIKE 'Touring-3000%' ) &gt; 5 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       PRINT </a:t>
            </a:r>
            <a:r>
              <a:rPr lang="en-US" dirty="0"/>
              <a:t>'There are more than 5 Touring-3000 bicycles.' 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  ELSE 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PRINT </a:t>
            </a:r>
            <a:r>
              <a:rPr lang="en-US" dirty="0"/>
              <a:t>'There are 5 or less Touring-3000 bicycles.' ; 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GO       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1"/>
            <a:ext cx="7315200" cy="1142999"/>
          </a:xfrm>
        </p:spPr>
        <p:txBody>
          <a:bodyPr/>
          <a:lstStyle/>
          <a:p>
            <a:r>
              <a:rPr lang="en-US" b="1" dirty="0"/>
              <a:t>IF...ELSE (Transact-SQL)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315200" cy="5029199"/>
          </a:xfrm>
        </p:spPr>
        <p:txBody>
          <a:bodyPr/>
          <a:lstStyle/>
          <a:p>
            <a:endParaRPr lang="en-US" b="1" u="sng" dirty="0" smtClean="0"/>
          </a:p>
          <a:p>
            <a:pPr marL="45720" indent="0">
              <a:buNone/>
            </a:pPr>
            <a:r>
              <a:rPr lang="en-US" b="1" u="sng" dirty="0" smtClean="0"/>
              <a:t>Using </a:t>
            </a:r>
            <a:r>
              <a:rPr lang="en-US" b="1" u="sng" dirty="0"/>
              <a:t>a statement </a:t>
            </a:r>
            <a:r>
              <a:rPr lang="en-US" b="1" u="sng" dirty="0" smtClean="0"/>
              <a:t>block</a:t>
            </a:r>
          </a:p>
          <a:p>
            <a:pPr marL="45720" indent="0">
              <a:buNone/>
            </a:pPr>
            <a:endParaRPr lang="en-US" u="sng" dirty="0"/>
          </a:p>
          <a:p>
            <a:pPr marL="45720" indent="0">
              <a:buNone/>
            </a:pPr>
            <a:r>
              <a:rPr lang="en-US" dirty="0" smtClean="0"/>
              <a:t> </a:t>
            </a:r>
            <a:r>
              <a:rPr lang="en-US" dirty="0">
                <a:solidFill>
                  <a:srgbClr val="92D050"/>
                </a:solidFill>
              </a:rPr>
              <a:t>IF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/>
              <a:t>SELECT COUNT(*) FROM </a:t>
            </a:r>
            <a:r>
              <a:rPr lang="en-US" dirty="0" err="1"/>
              <a:t>Production.Product</a:t>
            </a:r>
            <a:r>
              <a:rPr lang="en-US" dirty="0"/>
              <a:t> WHERE Name LIKE 'Touring-3000%' ) &gt; 5 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      </a:t>
            </a:r>
            <a:r>
              <a:rPr lang="en-US" dirty="0" smtClean="0">
                <a:solidFill>
                  <a:srgbClr val="FF0000"/>
                </a:solidFill>
              </a:rPr>
              <a:t>BEGIN</a:t>
            </a:r>
            <a:r>
              <a:rPr lang="en-US" dirty="0" smtClean="0"/>
              <a:t> </a:t>
            </a:r>
            <a:r>
              <a:rPr lang="en-US" dirty="0"/>
              <a:t>   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      SET </a:t>
            </a:r>
            <a:r>
              <a:rPr lang="en-US" dirty="0"/>
              <a:t>@</a:t>
            </a:r>
            <a:r>
              <a:rPr lang="en-US" dirty="0" err="1"/>
              <a:t>BikeCount</a:t>
            </a:r>
            <a:r>
              <a:rPr lang="en-US" dirty="0"/>
              <a:t> =         (SELECT COUNT(*)          FROM </a:t>
            </a:r>
            <a:r>
              <a:rPr lang="en-US" dirty="0" smtClean="0"/>
              <a:t>   </a:t>
            </a:r>
            <a:r>
              <a:rPr lang="en-US" dirty="0" err="1" smtClean="0"/>
              <a:t>Production.Product</a:t>
            </a:r>
            <a:r>
              <a:rPr lang="en-US" dirty="0" smtClean="0"/>
              <a:t> </a:t>
            </a:r>
            <a:r>
              <a:rPr lang="en-US" dirty="0"/>
              <a:t>         WHERE Name LIKE 'Touring-3000%'); 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FF0000"/>
                </a:solidFill>
              </a:rPr>
              <a:t>END</a:t>
            </a:r>
            <a:r>
              <a:rPr lang="en-US" dirty="0" smtClean="0"/>
              <a:t> 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ELSE </a:t>
            </a:r>
          </a:p>
          <a:p>
            <a:pPr marL="45720" indent="0">
              <a:buNone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FF0000"/>
                </a:solidFill>
              </a:rPr>
              <a:t>BEGIN 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…………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END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71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1"/>
            <a:ext cx="7315200" cy="1219199"/>
          </a:xfrm>
        </p:spPr>
        <p:txBody>
          <a:bodyPr/>
          <a:lstStyle/>
          <a:p>
            <a:r>
              <a:rPr lang="en-US" b="1" dirty="0"/>
              <a:t>IF...ELSE (Transact-SQL)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1"/>
            <a:ext cx="7315200" cy="47853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is frequently used to test for the existence of some parameter.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tests can be </a:t>
            </a:r>
            <a:r>
              <a:rPr lang="en-US" dirty="0" smtClean="0"/>
              <a:t>nested </a:t>
            </a:r>
            <a:r>
              <a:rPr lang="en-US" dirty="0"/>
              <a:t>after another IF or following an </a:t>
            </a:r>
            <a:r>
              <a:rPr lang="en-US" dirty="0" smtClean="0"/>
              <a:t>ELSE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The limit to the number of nested levels depends on available memory.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6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1"/>
            <a:ext cx="7315200" cy="6857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IF...ELSE (Transact-SQL)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315200" cy="5410199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 smtClean="0"/>
              <a:t>1 )   if </a:t>
            </a:r>
            <a:r>
              <a:rPr lang="en-US" dirty="0"/>
              <a:t>(a = b) 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          PRINT ‘DUD’ 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else 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PRINT </a:t>
            </a:r>
            <a:r>
              <a:rPr lang="en-US" dirty="0"/>
              <a:t>‘</a:t>
            </a:r>
            <a:r>
              <a:rPr lang="en-US" dirty="0" smtClean="0"/>
              <a:t>DUDE’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     a) what will be the output if a or b  is null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b)</a:t>
            </a:r>
            <a:r>
              <a:rPr lang="en-US" dirty="0"/>
              <a:t> </a:t>
            </a:r>
            <a:r>
              <a:rPr lang="en-US" dirty="0" smtClean="0"/>
              <a:t>what </a:t>
            </a:r>
            <a:r>
              <a:rPr lang="en-US" dirty="0"/>
              <a:t>will be the output if a </a:t>
            </a:r>
            <a:r>
              <a:rPr lang="en-US" dirty="0" smtClean="0"/>
              <a:t>and </a:t>
            </a:r>
            <a:r>
              <a:rPr lang="en-US" dirty="0"/>
              <a:t>b  is null</a:t>
            </a:r>
          </a:p>
          <a:p>
            <a:pPr marL="45720" indent="0">
              <a:buNone/>
            </a:pPr>
            <a:r>
              <a:rPr lang="en-US" dirty="0"/>
              <a:t>    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 2)   if </a:t>
            </a:r>
            <a:r>
              <a:rPr lang="en-US" dirty="0"/>
              <a:t>(a </a:t>
            </a:r>
            <a:r>
              <a:rPr lang="en-US" dirty="0" smtClean="0"/>
              <a:t>&lt;&gt;  </a:t>
            </a:r>
            <a:r>
              <a:rPr lang="en-US" dirty="0"/>
              <a:t>b) </a:t>
            </a:r>
          </a:p>
          <a:p>
            <a:pPr marL="45720" indent="0">
              <a:buNone/>
            </a:pPr>
            <a:r>
              <a:rPr lang="en-US" dirty="0"/>
              <a:t>   </a:t>
            </a:r>
            <a:r>
              <a:rPr lang="en-US" dirty="0" smtClean="0"/>
              <a:t>         PRINT ‘Oh yes !’ 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else 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   </a:t>
            </a:r>
            <a:r>
              <a:rPr lang="en-US" dirty="0" smtClean="0"/>
              <a:t>        PRINT ‘Oh no ! Not again !’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a) what will be the output if a or b  is null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smtClean="0"/>
              <a:t>  </a:t>
            </a:r>
            <a:r>
              <a:rPr lang="en-US" dirty="0"/>
              <a:t>b) what will be the output if a and b  is null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29400" y="25146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hlinkClick r:id="rId2" action="ppaction://hlinksldjump"/>
              </a:rPr>
              <a:t>SOLUTION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29400" y="5437909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hlinkClick r:id="rId3" action="ppaction://hlinksldjump"/>
              </a:rPr>
              <a:t>SOLUTION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13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1"/>
            <a:ext cx="7315200" cy="1066800"/>
          </a:xfrm>
        </p:spPr>
        <p:txBody>
          <a:bodyPr/>
          <a:lstStyle/>
          <a:p>
            <a:r>
              <a:rPr lang="en-US" b="1" dirty="0"/>
              <a:t>IF...ELSE (Transact-SQL)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1"/>
            <a:ext cx="7315200" cy="4480560"/>
          </a:xfrm>
        </p:spPr>
        <p:txBody>
          <a:bodyPr/>
          <a:lstStyle/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3)   if </a:t>
            </a:r>
            <a:r>
              <a:rPr lang="en-US" dirty="0"/>
              <a:t>(not (a &lt;&gt; b</a:t>
            </a:r>
            <a:r>
              <a:rPr lang="en-US" dirty="0" smtClean="0"/>
              <a:t>))</a:t>
            </a:r>
          </a:p>
          <a:p>
            <a:pPr marL="45720" indent="0">
              <a:buNone/>
            </a:pPr>
            <a:r>
              <a:rPr lang="en-US" dirty="0" smtClean="0"/>
              <a:t>          PRINT ‘Wet Floor ! Caution !!’ 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else 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   </a:t>
            </a:r>
            <a:r>
              <a:rPr lang="en-US" dirty="0" smtClean="0"/>
              <a:t>       PRINT ‘Slippery floor .. You were cautioned right ?!’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      a) what will be the output if a or b  is null</a:t>
            </a:r>
          </a:p>
          <a:p>
            <a:pPr marL="45720" indent="0">
              <a:buNone/>
            </a:pPr>
            <a:r>
              <a:rPr lang="en-US" dirty="0"/>
              <a:t>      b) what will be the output if a and b  is null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68782" y="5181600"/>
            <a:ext cx="193963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hlinkClick r:id="rId2" action="ppaction://hlinksldjump"/>
              </a:rPr>
              <a:t>SOLUTION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00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1"/>
            <a:ext cx="7315200" cy="914399"/>
          </a:xfrm>
        </p:spPr>
        <p:txBody>
          <a:bodyPr/>
          <a:lstStyle/>
          <a:p>
            <a:r>
              <a:rPr lang="en-US" dirty="0" smtClean="0"/>
              <a:t>SOLUTION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1"/>
            <a:ext cx="7315200" cy="4861560"/>
          </a:xfrm>
        </p:spPr>
        <p:txBody>
          <a:bodyPr/>
          <a:lstStyle/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502920" indent="-457200">
              <a:buAutoNum type="alphaLcParenR"/>
            </a:pPr>
            <a:r>
              <a:rPr lang="en-US" dirty="0" smtClean="0"/>
              <a:t>Dude</a:t>
            </a:r>
          </a:p>
          <a:p>
            <a:pPr marL="502920" indent="-457200">
              <a:buAutoNum type="alphaLcParenR"/>
            </a:pPr>
            <a:r>
              <a:rPr lang="en-US" dirty="0" smtClean="0"/>
              <a:t>Dude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b="1" u="sng" dirty="0" smtClean="0"/>
              <a:t>EXPLANATION :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If the test expression of an if statement resolves to NULL, the then clause is skipped and the else clause (if present) executed.</a:t>
            </a:r>
          </a:p>
        </p:txBody>
      </p:sp>
    </p:spTree>
    <p:extLst>
      <p:ext uri="{BB962C8B-B14F-4D97-AF65-F5344CB8AC3E}">
        <p14:creationId xmlns:p14="http://schemas.microsoft.com/office/powerpoint/2010/main" val="331655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1"/>
            <a:ext cx="7315200" cy="1219199"/>
          </a:xfrm>
        </p:spPr>
        <p:txBody>
          <a:bodyPr/>
          <a:lstStyle/>
          <a:p>
            <a:r>
              <a:rPr lang="en-US" dirty="0" smtClean="0"/>
              <a:t>SOLUTION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1"/>
            <a:ext cx="7315200" cy="4632960"/>
          </a:xfrm>
        </p:spPr>
        <p:txBody>
          <a:bodyPr/>
          <a:lstStyle/>
          <a:p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 a) Oh no ! Not again !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b) Oh no ! Not again !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The expression may </a:t>
            </a:r>
            <a:r>
              <a:rPr lang="en-US" i="1" dirty="0"/>
              <a:t>behave</a:t>
            </a:r>
            <a:r>
              <a:rPr lang="en-US" dirty="0"/>
              <a:t> like false in this case, but it doesn't have the </a:t>
            </a:r>
            <a:r>
              <a:rPr lang="en-US" i="1" dirty="0"/>
              <a:t>value</a:t>
            </a:r>
            <a:r>
              <a:rPr lang="en-US" dirty="0"/>
              <a:t> false. It's still NULL, and weird things may happen if you forget that</a:t>
            </a:r>
          </a:p>
        </p:txBody>
      </p:sp>
    </p:spTree>
    <p:extLst>
      <p:ext uri="{BB962C8B-B14F-4D97-AF65-F5344CB8AC3E}">
        <p14:creationId xmlns:p14="http://schemas.microsoft.com/office/powerpoint/2010/main" val="151820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1"/>
            <a:ext cx="7315200" cy="1066799"/>
          </a:xfrm>
        </p:spPr>
        <p:txBody>
          <a:bodyPr/>
          <a:lstStyle/>
          <a:p>
            <a:r>
              <a:rPr lang="en-US" dirty="0" smtClean="0"/>
              <a:t>SOLUTION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1"/>
            <a:ext cx="7315200" cy="4861560"/>
          </a:xfrm>
        </p:spPr>
        <p:txBody>
          <a:bodyPr/>
          <a:lstStyle/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 a) Slippery </a:t>
            </a:r>
            <a:r>
              <a:rPr lang="en-US" dirty="0"/>
              <a:t>floor .. You were cautioned right ?!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 b)</a:t>
            </a:r>
            <a:r>
              <a:rPr lang="en-US" dirty="0"/>
              <a:t> Slippery floor .. You were cautioned right ?!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/>
              <a:t>But as soon as a or b becomes NULL, so does the entire test expression, the else clause is executed, and the result is </a:t>
            </a:r>
            <a:r>
              <a:rPr lang="en-US" dirty="0" smtClean="0"/>
              <a:t>“</a:t>
            </a:r>
            <a:r>
              <a:rPr lang="en-US" dirty="0"/>
              <a:t>Slippery floor .. You were cautioned right ?!</a:t>
            </a:r>
            <a:r>
              <a:rPr lang="en-US" dirty="0" smtClean="0"/>
              <a:t>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59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1"/>
            <a:ext cx="7315200" cy="11429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(Transact-SQL)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1"/>
            <a:ext cx="7315200" cy="516636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Sets </a:t>
            </a:r>
            <a:r>
              <a:rPr lang="en-US" dirty="0"/>
              <a:t>a condition for the repeated execution of an SQL statement or </a:t>
            </a:r>
            <a:r>
              <a:rPr lang="en-US" dirty="0" smtClean="0"/>
              <a:t>statement block.</a:t>
            </a:r>
          </a:p>
          <a:p>
            <a:endParaRPr lang="en-US" dirty="0" smtClean="0"/>
          </a:p>
          <a:p>
            <a:pPr marL="4572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b="1" u="sng" dirty="0" smtClean="0"/>
              <a:t>SYNTAX :</a:t>
            </a:r>
          </a:p>
          <a:p>
            <a:pPr marL="45720" indent="0">
              <a:buNone/>
            </a:pPr>
            <a:endParaRPr lang="en-US" b="1" u="sng" dirty="0"/>
          </a:p>
          <a:p>
            <a:pPr marL="45720" indent="0">
              <a:buNone/>
            </a:pPr>
            <a:r>
              <a:rPr lang="en-US" dirty="0" smtClean="0"/>
              <a:t>    WHILE </a:t>
            </a:r>
            <a:r>
              <a:rPr lang="en-US" dirty="0" err="1"/>
              <a:t>Boolean_expression</a:t>
            </a:r>
            <a:r>
              <a:rPr lang="en-US" dirty="0"/>
              <a:t>     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 </a:t>
            </a:r>
            <a:r>
              <a:rPr lang="en-US" dirty="0" smtClean="0"/>
              <a:t>   { </a:t>
            </a:r>
            <a:r>
              <a:rPr lang="en-US" dirty="0" err="1"/>
              <a:t>sql_statement</a:t>
            </a:r>
            <a:r>
              <a:rPr lang="en-US" dirty="0"/>
              <a:t> | </a:t>
            </a:r>
            <a:r>
              <a:rPr lang="en-US" dirty="0" err="1"/>
              <a:t>statement_block</a:t>
            </a:r>
            <a:r>
              <a:rPr lang="en-US" dirty="0"/>
              <a:t> | BREAK | CONTINUE } </a:t>
            </a: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The statements are executed repeatedly as long as the specified condition is true.</a:t>
            </a:r>
          </a:p>
        </p:txBody>
      </p:sp>
    </p:spTree>
    <p:extLst>
      <p:ext uri="{BB962C8B-B14F-4D97-AF65-F5344CB8AC3E}">
        <p14:creationId xmlns:p14="http://schemas.microsoft.com/office/powerpoint/2010/main" val="388563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1"/>
            <a:ext cx="7315200" cy="11429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(Transact-SQL)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1"/>
            <a:ext cx="7315200" cy="5166360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DECLARE </a:t>
            </a:r>
            <a:r>
              <a:rPr lang="en-US" dirty="0" err="1"/>
              <a:t>Employee_Cursor</a:t>
            </a:r>
            <a:r>
              <a:rPr lang="en-US" dirty="0"/>
              <a:t> CURSOR FOR 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SELECT </a:t>
            </a:r>
            <a:r>
              <a:rPr lang="en-US" dirty="0" err="1"/>
              <a:t>EmployeeID</a:t>
            </a:r>
            <a:r>
              <a:rPr lang="en-US" dirty="0"/>
              <a:t>, Title FROM AdventureWorks2012.HumanResources.Employee 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WHERE </a:t>
            </a:r>
            <a:r>
              <a:rPr lang="en-US" dirty="0" err="1"/>
              <a:t>JobTitle</a:t>
            </a:r>
            <a:r>
              <a:rPr lang="en-US" dirty="0"/>
              <a:t> = 'Marketing Specialist'; 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OPEN </a:t>
            </a:r>
            <a:r>
              <a:rPr lang="en-US" dirty="0" err="1"/>
              <a:t>Employee_Cursor</a:t>
            </a:r>
            <a:r>
              <a:rPr lang="en-US" dirty="0"/>
              <a:t>; 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FETCH </a:t>
            </a:r>
            <a:r>
              <a:rPr lang="en-US" dirty="0"/>
              <a:t>NEXT FROM </a:t>
            </a:r>
            <a:r>
              <a:rPr lang="en-US" dirty="0" err="1"/>
              <a:t>Employee_Cursor</a:t>
            </a:r>
            <a:r>
              <a:rPr lang="en-US" dirty="0"/>
              <a:t>; 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WHILE </a:t>
            </a:r>
            <a:r>
              <a:rPr lang="en-US" dirty="0">
                <a:solidFill>
                  <a:srgbClr val="92D050"/>
                </a:solidFill>
              </a:rPr>
              <a:t>@@FETCH_STATUS = 0</a:t>
            </a:r>
            <a:r>
              <a:rPr lang="en-US" dirty="0"/>
              <a:t> 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BEGIN 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FETCH </a:t>
            </a:r>
            <a:r>
              <a:rPr lang="en-US" dirty="0"/>
              <a:t>NEXT FROM </a:t>
            </a:r>
            <a:r>
              <a:rPr lang="en-US" dirty="0" err="1"/>
              <a:t>Employee_Cursor</a:t>
            </a:r>
            <a:r>
              <a:rPr lang="en-US" dirty="0"/>
              <a:t>; 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END</a:t>
            </a:r>
            <a:r>
              <a:rPr lang="en-US" dirty="0"/>
              <a:t>; 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CLOSE </a:t>
            </a:r>
            <a:r>
              <a:rPr lang="en-US" dirty="0" err="1"/>
              <a:t>Employee_Cursor</a:t>
            </a:r>
            <a:r>
              <a:rPr lang="en-US" dirty="0"/>
              <a:t>; 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DEALLOCATE </a:t>
            </a:r>
            <a:r>
              <a:rPr lang="en-US" dirty="0" err="1"/>
              <a:t>Employee_Cursor</a:t>
            </a:r>
            <a:r>
              <a:rPr lang="en-US" dirty="0"/>
              <a:t>; 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GO 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927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315200" cy="12954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/>
              <a:t>Control-of-Flow Language (Transact-SQL)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315200" cy="4800600"/>
          </a:xfrm>
        </p:spPr>
        <p:txBody>
          <a:bodyPr>
            <a:normAutofit/>
          </a:bodyPr>
          <a:lstStyle/>
          <a:p>
            <a:pPr marL="44450" indent="0">
              <a:buFont typeface="Wingdings" pitchFamily="2" charset="2"/>
              <a:buNone/>
            </a:pPr>
            <a:endParaRPr lang="en-US" dirty="0" smtClean="0"/>
          </a:p>
          <a:p>
            <a:pPr marL="44450" indent="0">
              <a:buFont typeface="Wingdings" pitchFamily="2" charset="2"/>
              <a:buNone/>
            </a:pPr>
            <a:r>
              <a:rPr lang="en-US" dirty="0" smtClean="0"/>
              <a:t>The Transact-SQL control-of-flow language keywords are:</a:t>
            </a:r>
          </a:p>
          <a:p>
            <a:pPr marL="44450" indent="0">
              <a:buFont typeface="Wingdings" pitchFamily="2" charset="2"/>
              <a:buNone/>
            </a:pPr>
            <a:endParaRPr lang="en-US" dirty="0" smtClean="0"/>
          </a:p>
          <a:p>
            <a:pPr marL="44450" indent="0"/>
            <a:r>
              <a:rPr lang="en-US" dirty="0" smtClean="0">
                <a:hlinkClick r:id="rId2" action="ppaction://hlinksldjump"/>
              </a:rPr>
              <a:t>BEGIN...END </a:t>
            </a:r>
            <a:endParaRPr lang="en-US" dirty="0" smtClean="0"/>
          </a:p>
          <a:p>
            <a:pPr marL="44450" indent="0"/>
            <a:r>
              <a:rPr lang="en-US" dirty="0" smtClean="0">
                <a:hlinkClick r:id="rId3" action="ppaction://hlinksldjump"/>
              </a:rPr>
              <a:t>RETURN </a:t>
            </a:r>
            <a:endParaRPr lang="en-US" dirty="0" smtClean="0"/>
          </a:p>
          <a:p>
            <a:pPr marL="44450" indent="0"/>
            <a:r>
              <a:rPr lang="en-US" dirty="0" smtClean="0">
                <a:hlinkClick r:id="rId4" action="ppaction://hlinksldjump"/>
              </a:rPr>
              <a:t>IF...ELSE</a:t>
            </a:r>
            <a:endParaRPr lang="en-US" dirty="0" smtClean="0"/>
          </a:p>
          <a:p>
            <a:pPr marL="44450" indent="0"/>
            <a:r>
              <a:rPr lang="en-US" dirty="0" smtClean="0">
                <a:hlinkClick r:id="rId5" action="ppaction://hlinksldjump"/>
              </a:rPr>
              <a:t>WHILE</a:t>
            </a:r>
            <a:endParaRPr lang="en-US" dirty="0" smtClean="0"/>
          </a:p>
          <a:p>
            <a:pPr marL="44450" indent="0"/>
            <a:r>
              <a:rPr lang="en-US" dirty="0" smtClean="0">
                <a:hlinkClick r:id="rId6" action="ppaction://hlinksldjump"/>
              </a:rPr>
              <a:t>BREAK </a:t>
            </a:r>
            <a:endParaRPr lang="en-US" dirty="0" smtClean="0"/>
          </a:p>
          <a:p>
            <a:pPr marL="44450" indent="0"/>
            <a:r>
              <a:rPr lang="en-US" dirty="0" smtClean="0">
                <a:hlinkClick r:id="" action="ppaction://noaction"/>
              </a:rPr>
              <a:t>CONTINUE </a:t>
            </a:r>
            <a:endParaRPr lang="en-US" dirty="0" smtClean="0"/>
          </a:p>
          <a:p>
            <a:pPr marL="44450" indent="0"/>
            <a:r>
              <a:rPr lang="en-US" dirty="0" smtClean="0">
                <a:hlinkClick r:id="" action="ppaction://noaction"/>
              </a:rPr>
              <a:t>GOTO </a:t>
            </a:r>
            <a:r>
              <a:rPr lang="en-US" dirty="0" smtClean="0"/>
              <a:t>label</a:t>
            </a:r>
          </a:p>
          <a:p>
            <a:pPr marL="44450" indent="0"/>
            <a:r>
              <a:rPr lang="en-US" dirty="0" smtClean="0">
                <a:hlinkClick r:id="" action="ppaction://noaction"/>
              </a:rPr>
              <a:t>WAITFOR </a:t>
            </a:r>
            <a:endParaRPr lang="en-US" dirty="0" smtClean="0"/>
          </a:p>
          <a:p>
            <a:pPr marL="44450" indent="0"/>
            <a:r>
              <a:rPr lang="en-US" dirty="0" smtClean="0">
                <a:hlinkClick r:id="rId7"/>
              </a:rPr>
              <a:t>C</a:t>
            </a:r>
            <a:r>
              <a:rPr lang="en-US" dirty="0" smtClean="0">
                <a:hlinkClick r:id="rId8"/>
              </a:rPr>
              <a:t>A</a:t>
            </a:r>
            <a:r>
              <a:rPr lang="en-US" dirty="0" smtClean="0">
                <a:hlinkClick r:id="rId9"/>
              </a:rPr>
              <a:t>SE</a:t>
            </a:r>
            <a:endParaRPr lang="en-US" dirty="0" smtClean="0"/>
          </a:p>
          <a:p>
            <a:pPr marL="44450" indent="0"/>
            <a:endParaRPr lang="en-US" dirty="0" smtClean="0"/>
          </a:p>
          <a:p>
            <a:pPr marL="44450" indent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37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315200" cy="1066800"/>
          </a:xfrm>
        </p:spPr>
        <p:txBody>
          <a:bodyPr/>
          <a:lstStyle/>
          <a:p>
            <a:r>
              <a:rPr lang="en-US" b="1" dirty="0"/>
              <a:t>WHILE (Transact-SQL)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315200" cy="4861561"/>
          </a:xfrm>
        </p:spPr>
        <p:txBody>
          <a:bodyPr/>
          <a:lstStyle/>
          <a:p>
            <a:pPr marL="45720" indent="0">
              <a:buNone/>
            </a:pPr>
            <a:endParaRPr lang="en-US" b="1" u="sng" dirty="0" smtClean="0"/>
          </a:p>
          <a:p>
            <a:pPr marL="45720" indent="0">
              <a:buNone/>
            </a:pPr>
            <a:r>
              <a:rPr lang="en-US" b="1" u="sng" dirty="0" smtClean="0"/>
              <a:t>BREAK :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</a:p>
          <a:p>
            <a:r>
              <a:rPr lang="en-US" dirty="0" smtClean="0"/>
              <a:t>Causes </a:t>
            </a:r>
            <a:r>
              <a:rPr lang="en-US" dirty="0"/>
              <a:t>an exit from the innermost WHILE loop. </a:t>
            </a:r>
            <a:endParaRPr lang="en-US" dirty="0" smtClean="0"/>
          </a:p>
          <a:p>
            <a:r>
              <a:rPr lang="en-US" dirty="0" smtClean="0"/>
              <a:t>Any </a:t>
            </a:r>
            <a:r>
              <a:rPr lang="en-US" dirty="0"/>
              <a:t>statements that appear after the END keyword, marking the end of the loop, are executed. 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b="1" u="sng" dirty="0" smtClean="0"/>
              <a:t>CONTINUE :</a:t>
            </a:r>
            <a:r>
              <a:rPr lang="en-US" dirty="0" smtClean="0"/>
              <a:t> 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 smtClean="0"/>
              <a:t>Causes </a:t>
            </a:r>
            <a:r>
              <a:rPr lang="en-US" dirty="0"/>
              <a:t>the WHILE loop to restart, ignoring any statements after the CONTINUE keyword. 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7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1"/>
            <a:ext cx="7315200" cy="1066799"/>
          </a:xfrm>
        </p:spPr>
        <p:txBody>
          <a:bodyPr/>
          <a:lstStyle/>
          <a:p>
            <a:r>
              <a:rPr lang="en-US" b="1" dirty="0"/>
              <a:t>WHILE (Transact-SQL)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315200" cy="470916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45720" indent="0">
              <a:buNone/>
            </a:pPr>
            <a:r>
              <a:rPr lang="en-US" dirty="0"/>
              <a:t>DECLARE @count </a:t>
            </a:r>
            <a:r>
              <a:rPr lang="en-US" dirty="0" err="1"/>
              <a:t>int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SELECT @</a:t>
            </a:r>
            <a:r>
              <a:rPr lang="en-US" dirty="0" smtClean="0"/>
              <a:t>count=15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WHILE @count &gt; 0</a:t>
            </a:r>
          </a:p>
          <a:p>
            <a:pPr marL="45720" indent="0">
              <a:buNone/>
            </a:pPr>
            <a:r>
              <a:rPr lang="en-US" dirty="0"/>
              <a:t>BEGIN </a:t>
            </a:r>
          </a:p>
          <a:p>
            <a:pPr marL="45720" indent="0">
              <a:buNone/>
            </a:pPr>
            <a:r>
              <a:rPr lang="en-US" dirty="0" smtClean="0"/>
              <a:t> 	SELECT </a:t>
            </a:r>
            <a:r>
              <a:rPr lang="en-US" dirty="0"/>
              <a:t>@count=@count-1</a:t>
            </a:r>
          </a:p>
          <a:p>
            <a:pPr marL="45720" indent="0">
              <a:buNone/>
            </a:pPr>
            <a:r>
              <a:rPr lang="en-US" dirty="0" smtClean="0"/>
              <a:t> 	IF </a:t>
            </a:r>
            <a:r>
              <a:rPr lang="en-US" dirty="0"/>
              <a:t>@</a:t>
            </a:r>
            <a:r>
              <a:rPr lang="en-US" dirty="0" smtClean="0"/>
              <a:t>count=6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 		BREAK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	IF </a:t>
            </a:r>
            <a:r>
              <a:rPr lang="en-US" dirty="0"/>
              <a:t>@</a:t>
            </a:r>
            <a:r>
              <a:rPr lang="en-US" dirty="0" smtClean="0"/>
              <a:t>count=8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		CONTINUE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	PRINT ‘ MY NAME IS BOND,JAMES BOND !!’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END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6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315200" cy="1142999"/>
          </a:xfrm>
        </p:spPr>
        <p:txBody>
          <a:bodyPr/>
          <a:lstStyle/>
          <a:p>
            <a:r>
              <a:rPr lang="en-US" b="1" dirty="0"/>
              <a:t>WHILE (Transact-SQL)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315200" cy="4709160"/>
          </a:xfrm>
        </p:spPr>
        <p:txBody>
          <a:bodyPr/>
          <a:lstStyle/>
          <a:p>
            <a:pPr marL="45720" indent="0">
              <a:buNone/>
            </a:pPr>
            <a:r>
              <a:rPr lang="en-US" b="1" u="sng" dirty="0" smtClean="0"/>
              <a:t>OUTPUT :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The PRINT statement is executed 007 times.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EXPLANATION :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When count=8 it encounters the continue and the while loop is restarted while the rest of the code is ignored.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When count=6 it encounters the “BREAK” statement and it terminates from the while loop.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4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315200" cy="1447799"/>
          </a:xfrm>
        </p:spPr>
        <p:txBody>
          <a:bodyPr>
            <a:normAutofit/>
          </a:bodyPr>
          <a:lstStyle/>
          <a:p>
            <a:r>
              <a:rPr lang="en-US" b="1" dirty="0"/>
              <a:t>GOTO (Transact-SQL)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1"/>
            <a:ext cx="7315200" cy="493776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Alters </a:t>
            </a:r>
            <a:r>
              <a:rPr lang="en-US" dirty="0"/>
              <a:t>the flow of execution to a label.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Transact-SQL statement or statements that follow GOTO are </a:t>
            </a:r>
            <a:r>
              <a:rPr lang="en-US" dirty="0" smtClean="0"/>
              <a:t>skipped </a:t>
            </a:r>
            <a:r>
              <a:rPr lang="en-US" dirty="0"/>
              <a:t>and processing continues at the label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45720" indent="0">
              <a:buNone/>
            </a:pPr>
            <a:r>
              <a:rPr lang="en-US" b="1" dirty="0" smtClean="0"/>
              <a:t>   </a:t>
            </a:r>
            <a:r>
              <a:rPr lang="en-US" b="1" u="sng" dirty="0" smtClean="0"/>
              <a:t>SYNTAX :</a:t>
            </a:r>
            <a:endParaRPr lang="en-US" b="1" u="sng" dirty="0"/>
          </a:p>
          <a:p>
            <a:pPr marL="45720" indent="0">
              <a:buNone/>
            </a:pPr>
            <a:r>
              <a:rPr lang="en-US" dirty="0" smtClean="0"/>
              <a:t>      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Define </a:t>
            </a:r>
            <a:r>
              <a:rPr lang="en-US" dirty="0"/>
              <a:t>the label:  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label</a:t>
            </a:r>
            <a:r>
              <a:rPr lang="en-US" dirty="0"/>
              <a:t>: 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Alter </a:t>
            </a:r>
            <a:r>
              <a:rPr lang="en-US" dirty="0"/>
              <a:t>the execution: 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GOTO </a:t>
            </a:r>
            <a:r>
              <a:rPr lang="en-US" dirty="0"/>
              <a:t>label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60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1"/>
            <a:ext cx="7315200" cy="1066799"/>
          </a:xfrm>
        </p:spPr>
        <p:txBody>
          <a:bodyPr/>
          <a:lstStyle/>
          <a:p>
            <a:r>
              <a:rPr lang="en-US" b="1" dirty="0"/>
              <a:t>GOTO (Transact-SQL)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1"/>
            <a:ext cx="7315200" cy="501396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GOTO can exist within conditional control-of-flow statements, statement blocks, or procedures, but it cannot go to a label outside the batch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GOTO </a:t>
            </a:r>
            <a:r>
              <a:rPr lang="en-US" dirty="0"/>
              <a:t>branching can go to a label defined before or after GOTO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it cannot go to a label outside the </a:t>
            </a:r>
            <a:r>
              <a:rPr lang="en-US" dirty="0" smtClean="0"/>
              <a:t>batch !!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3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315200" cy="761999"/>
          </a:xfrm>
        </p:spPr>
        <p:txBody>
          <a:bodyPr>
            <a:normAutofit/>
          </a:bodyPr>
          <a:lstStyle/>
          <a:p>
            <a:r>
              <a:rPr lang="en-US" b="1" dirty="0"/>
              <a:t>GOTO (Transact-SQL)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7315200" cy="548640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/>
              <a:t>DECLARE @Counter </a:t>
            </a:r>
            <a:r>
              <a:rPr lang="en-US" dirty="0" err="1"/>
              <a:t>int</a:t>
            </a:r>
            <a:r>
              <a:rPr lang="en-US" dirty="0"/>
              <a:t>;</a:t>
            </a:r>
          </a:p>
          <a:p>
            <a:pPr marL="45720" indent="0">
              <a:buNone/>
            </a:pPr>
            <a:r>
              <a:rPr lang="en-US" dirty="0"/>
              <a:t>SET @Counter = 1;</a:t>
            </a:r>
          </a:p>
          <a:p>
            <a:pPr marL="45720" indent="0">
              <a:buNone/>
            </a:pPr>
            <a:r>
              <a:rPr lang="en-US" dirty="0"/>
              <a:t>WHILE @Counter &lt; 10</a:t>
            </a:r>
          </a:p>
          <a:p>
            <a:pPr marL="45720" indent="0">
              <a:buNone/>
            </a:pPr>
            <a:r>
              <a:rPr lang="en-US" dirty="0"/>
              <a:t>BEGIN </a:t>
            </a:r>
          </a:p>
          <a:p>
            <a:pPr marL="45720" indent="0">
              <a:buNone/>
            </a:pPr>
            <a:r>
              <a:rPr lang="en-US" dirty="0" smtClean="0"/>
              <a:t>	SELECT </a:t>
            </a:r>
            <a:r>
              <a:rPr lang="en-US" dirty="0"/>
              <a:t>@Counter 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	SET </a:t>
            </a:r>
            <a:r>
              <a:rPr lang="en-US" dirty="0"/>
              <a:t>@Counter = @Counter + 1 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/>
              <a:t>@Counter = 4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2D050"/>
                </a:solidFill>
              </a:rPr>
              <a:t>GOTO </a:t>
            </a:r>
            <a:r>
              <a:rPr lang="en-US" dirty="0" err="1">
                <a:solidFill>
                  <a:srgbClr val="92D050"/>
                </a:solidFill>
              </a:rPr>
              <a:t>Branch_One</a:t>
            </a:r>
            <a:r>
              <a:rPr lang="en-US" dirty="0"/>
              <a:t> 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/>
              <a:t>@Counter = 5 </a:t>
            </a:r>
            <a:r>
              <a:rPr lang="en-US" dirty="0">
                <a:solidFill>
                  <a:srgbClr val="92D050"/>
                </a:solidFill>
              </a:rPr>
              <a:t>GOTO </a:t>
            </a:r>
            <a:r>
              <a:rPr lang="en-US" dirty="0" err="1">
                <a:solidFill>
                  <a:srgbClr val="92D050"/>
                </a:solidFill>
              </a:rPr>
              <a:t>Branch_Two</a:t>
            </a:r>
            <a:r>
              <a:rPr lang="en-US" dirty="0">
                <a:solidFill>
                  <a:srgbClr val="92D050"/>
                </a:solidFill>
              </a:rPr>
              <a:t> </a:t>
            </a:r>
            <a:endParaRPr lang="en-US" dirty="0" smtClean="0">
              <a:solidFill>
                <a:srgbClr val="92D050"/>
              </a:solidFill>
            </a:endParaRPr>
          </a:p>
          <a:p>
            <a:pPr marL="45720" indent="0">
              <a:buNone/>
            </a:pPr>
            <a:r>
              <a:rPr lang="en-US" dirty="0" smtClean="0"/>
              <a:t>END </a:t>
            </a:r>
          </a:p>
          <a:p>
            <a:pPr marL="45720" indent="0">
              <a:buNone/>
            </a:pPr>
            <a:r>
              <a:rPr lang="en-US" dirty="0" err="1" smtClean="0"/>
              <a:t>Branch_One</a:t>
            </a:r>
            <a:r>
              <a:rPr lang="en-US" dirty="0"/>
              <a:t>: 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SELECT </a:t>
            </a:r>
            <a:r>
              <a:rPr lang="en-US" dirty="0"/>
              <a:t>'Jumping To Branch One.' 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GOTO </a:t>
            </a:r>
            <a:r>
              <a:rPr lang="en-US" dirty="0" err="1">
                <a:solidFill>
                  <a:srgbClr val="00B0F0"/>
                </a:solidFill>
              </a:rPr>
              <a:t>Branch_Three</a:t>
            </a:r>
            <a:r>
              <a:rPr lang="en-US" dirty="0">
                <a:solidFill>
                  <a:srgbClr val="00B0F0"/>
                </a:solidFill>
              </a:rPr>
              <a:t>; </a:t>
            </a:r>
            <a:endParaRPr lang="en-US" dirty="0" smtClean="0">
              <a:solidFill>
                <a:srgbClr val="00B0F0"/>
              </a:solidFill>
            </a:endParaRPr>
          </a:p>
          <a:p>
            <a:pPr marL="45720" indent="0">
              <a:buNone/>
            </a:pPr>
            <a:r>
              <a:rPr lang="en-US" dirty="0" err="1" smtClean="0"/>
              <a:t>Branch_Two</a:t>
            </a:r>
            <a:r>
              <a:rPr lang="en-US" dirty="0"/>
              <a:t>: 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SELECT </a:t>
            </a:r>
            <a:r>
              <a:rPr lang="en-US" dirty="0"/>
              <a:t>'Jumping To Branch Two.' </a:t>
            </a:r>
            <a:endParaRPr lang="en-US" dirty="0" smtClean="0"/>
          </a:p>
          <a:p>
            <a:pPr marL="45720" indent="0">
              <a:buNone/>
            </a:pPr>
            <a:r>
              <a:rPr lang="en-US" dirty="0" err="1" smtClean="0"/>
              <a:t>Branch_Three</a:t>
            </a:r>
            <a:r>
              <a:rPr lang="en-US" dirty="0"/>
              <a:t>: 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SELECT </a:t>
            </a:r>
            <a:r>
              <a:rPr lang="en-US" dirty="0"/>
              <a:t>'Jumping To Branch Three.'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2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1"/>
            <a:ext cx="7315200" cy="11429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WAITFOR (Transact-SQL)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1"/>
            <a:ext cx="7315200" cy="531876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Blocks </a:t>
            </a:r>
            <a:r>
              <a:rPr lang="en-US" dirty="0"/>
              <a:t>the execution of a batch, stored procedure, or transaction until 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    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a)  a </a:t>
            </a:r>
            <a:r>
              <a:rPr lang="en-US" dirty="0"/>
              <a:t>specified time </a:t>
            </a:r>
            <a:r>
              <a:rPr lang="en-US" dirty="0" smtClean="0"/>
              <a:t> or 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b)  time </a:t>
            </a:r>
            <a:r>
              <a:rPr lang="en-US" dirty="0"/>
              <a:t>interval is reached, or 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c)  a </a:t>
            </a:r>
            <a:r>
              <a:rPr lang="en-US" dirty="0"/>
              <a:t>specified statement modifies or returns at least one </a:t>
            </a:r>
            <a:r>
              <a:rPr lang="en-US" dirty="0" smtClean="0"/>
              <a:t>row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b="1" u="sng" dirty="0" smtClean="0"/>
              <a:t>SYNTAX :</a:t>
            </a:r>
            <a:endParaRPr lang="en-US" b="1" u="sng" dirty="0"/>
          </a:p>
          <a:p>
            <a:pPr marL="45720" indent="0">
              <a:buNone/>
            </a:pPr>
            <a:r>
              <a:rPr lang="en-US" dirty="0"/>
              <a:t>WAITFOR 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{ 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DELAY </a:t>
            </a:r>
            <a:r>
              <a:rPr lang="en-US" dirty="0"/>
              <a:t>'</a:t>
            </a:r>
            <a:r>
              <a:rPr lang="en-US" dirty="0" err="1"/>
              <a:t>time_to_pass</a:t>
            </a:r>
            <a:r>
              <a:rPr lang="en-US" dirty="0"/>
              <a:t>' 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	| </a:t>
            </a:r>
            <a:r>
              <a:rPr lang="en-US" dirty="0"/>
              <a:t>TIME '</a:t>
            </a:r>
            <a:r>
              <a:rPr lang="en-US" dirty="0" err="1"/>
              <a:t>time_to_execute</a:t>
            </a:r>
            <a:r>
              <a:rPr lang="en-US" dirty="0"/>
              <a:t>' 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| </a:t>
            </a:r>
            <a:r>
              <a:rPr lang="en-US" dirty="0"/>
              <a:t>[ </a:t>
            </a:r>
            <a:r>
              <a:rPr lang="en-US" dirty="0" smtClean="0"/>
              <a:t>( </a:t>
            </a:r>
            <a:r>
              <a:rPr lang="en-US" dirty="0" err="1" smtClean="0"/>
              <a:t>receive_statement</a:t>
            </a:r>
            <a:r>
              <a:rPr lang="en-US" dirty="0" smtClean="0"/>
              <a:t>(</a:t>
            </a:r>
            <a:r>
              <a:rPr lang="en-US" dirty="0" err="1" smtClean="0"/>
              <a:t>get_conversation_group_statement</a:t>
            </a:r>
            <a:r>
              <a:rPr lang="en-US" dirty="0" smtClean="0"/>
              <a:t>)] </a:t>
            </a:r>
          </a:p>
          <a:p>
            <a:pPr marL="45720" indent="0">
              <a:buNone/>
            </a:pPr>
            <a:r>
              <a:rPr lang="en-US" dirty="0" smtClean="0"/>
              <a:t>	[ </a:t>
            </a:r>
            <a:r>
              <a:rPr lang="en-US" dirty="0"/>
              <a:t>, TIMEOUT </a:t>
            </a:r>
            <a:r>
              <a:rPr lang="en-US" dirty="0" err="1"/>
              <a:t>timeout</a:t>
            </a:r>
            <a:r>
              <a:rPr lang="en-US" dirty="0"/>
              <a:t> ] 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8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1"/>
            <a:ext cx="7315200" cy="1066799"/>
          </a:xfrm>
        </p:spPr>
        <p:txBody>
          <a:bodyPr/>
          <a:lstStyle/>
          <a:p>
            <a:r>
              <a:rPr lang="en-US" b="1" dirty="0"/>
              <a:t>WAITFOR </a:t>
            </a:r>
            <a:r>
              <a:rPr lang="en-US" b="1" dirty="0" smtClean="0"/>
              <a:t>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1"/>
            <a:ext cx="7315200" cy="49377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DELAY </a:t>
            </a:r>
            <a:endParaRPr lang="en-US" dirty="0" smtClean="0"/>
          </a:p>
          <a:p>
            <a:endParaRPr lang="en-US" dirty="0"/>
          </a:p>
          <a:p>
            <a:pPr marL="45720" indent="0">
              <a:buNone/>
            </a:pPr>
            <a:r>
              <a:rPr lang="en-US" dirty="0" smtClean="0"/>
              <a:t>   Is </a:t>
            </a:r>
            <a:r>
              <a:rPr lang="en-US" dirty="0"/>
              <a:t>the specified period of time that must pass, up to a maximum of 24 hours, before execution of a batch, stored procedure, or transaction proceeds</a:t>
            </a:r>
            <a:r>
              <a:rPr lang="en-US" dirty="0" smtClean="0"/>
              <a:t>.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'</a:t>
            </a:r>
            <a:r>
              <a:rPr lang="en-US" dirty="0" err="1"/>
              <a:t>time_to_pass</a:t>
            </a:r>
            <a:r>
              <a:rPr lang="en-US" dirty="0"/>
              <a:t>'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is </a:t>
            </a:r>
            <a:r>
              <a:rPr lang="en-US" dirty="0"/>
              <a:t>the period of time to wait.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r>
              <a:rPr lang="en-US" dirty="0"/>
              <a:t>The following example executes the stored procedure after a two-hour delay.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/>
              <a:t>BEGIN 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WAITFOR </a:t>
            </a:r>
            <a:r>
              <a:rPr lang="en-US" dirty="0"/>
              <a:t>DELAY '02:00'; 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EXECUTE </a:t>
            </a:r>
            <a:r>
              <a:rPr lang="en-US" dirty="0" err="1"/>
              <a:t>sp_helpdb</a:t>
            </a:r>
            <a:r>
              <a:rPr lang="en-US" dirty="0"/>
              <a:t>; 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END</a:t>
            </a:r>
            <a:r>
              <a:rPr lang="en-US" dirty="0"/>
              <a:t>; 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GO 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2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199"/>
            <a:ext cx="7315200" cy="121920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WAITFOR TIME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315200" cy="5242561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TIME 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Is </a:t>
            </a:r>
            <a:r>
              <a:rPr lang="en-US" dirty="0"/>
              <a:t>the specified time when the batch, stored procedure, or transaction runs</a:t>
            </a:r>
            <a:r>
              <a:rPr lang="en-US" dirty="0" smtClean="0"/>
              <a:t>.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 smtClean="0"/>
              <a:t>'</a:t>
            </a:r>
            <a:r>
              <a:rPr lang="en-US" dirty="0" err="1" smtClean="0"/>
              <a:t>time_to_execute</a:t>
            </a:r>
            <a:r>
              <a:rPr lang="en-US" dirty="0" smtClean="0"/>
              <a:t>‘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is </a:t>
            </a:r>
            <a:r>
              <a:rPr lang="en-US" dirty="0"/>
              <a:t>the time at which the WAITFOR statement </a:t>
            </a:r>
            <a:r>
              <a:rPr lang="en-US" dirty="0" smtClean="0"/>
              <a:t>finishes.</a:t>
            </a: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/>
              <a:t>USE </a:t>
            </a:r>
            <a:r>
              <a:rPr lang="en-US" dirty="0" err="1"/>
              <a:t>msdb</a:t>
            </a:r>
            <a:r>
              <a:rPr lang="en-US" dirty="0"/>
              <a:t>; 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EXECUTE </a:t>
            </a:r>
            <a:r>
              <a:rPr lang="en-US" dirty="0" err="1"/>
              <a:t>sp_add_job</a:t>
            </a:r>
            <a:r>
              <a:rPr lang="en-US" dirty="0"/>
              <a:t> @</a:t>
            </a:r>
            <a:r>
              <a:rPr lang="en-US" dirty="0" err="1"/>
              <a:t>job_name</a:t>
            </a:r>
            <a:r>
              <a:rPr lang="en-US" dirty="0"/>
              <a:t> = '</a:t>
            </a:r>
            <a:r>
              <a:rPr lang="en-US" dirty="0" err="1"/>
              <a:t>TestJob</a:t>
            </a:r>
            <a:r>
              <a:rPr lang="en-US" dirty="0"/>
              <a:t>'; 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BEGIN 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WAITFOR </a:t>
            </a:r>
            <a:r>
              <a:rPr lang="en-US" dirty="0"/>
              <a:t>TIME '22:20'; 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EXECUTE </a:t>
            </a:r>
            <a:r>
              <a:rPr lang="en-US" dirty="0" err="1"/>
              <a:t>sp_update_job</a:t>
            </a:r>
            <a:r>
              <a:rPr lang="en-US" dirty="0"/>
              <a:t> @</a:t>
            </a:r>
            <a:r>
              <a:rPr lang="en-US" dirty="0" err="1"/>
              <a:t>job_name</a:t>
            </a:r>
            <a:r>
              <a:rPr lang="en-US" dirty="0"/>
              <a:t> = '</a:t>
            </a:r>
            <a:r>
              <a:rPr lang="en-US" dirty="0" err="1"/>
              <a:t>TestJob</a:t>
            </a:r>
            <a:r>
              <a:rPr lang="en-US" dirty="0"/>
              <a:t>', </a:t>
            </a:r>
            <a:r>
              <a:rPr lang="en-US" dirty="0" smtClean="0"/>
              <a:t>		@</a:t>
            </a:r>
            <a:r>
              <a:rPr lang="en-US" dirty="0" err="1"/>
              <a:t>new_name</a:t>
            </a:r>
            <a:r>
              <a:rPr lang="en-US" dirty="0"/>
              <a:t> = '</a:t>
            </a:r>
            <a:r>
              <a:rPr lang="en-US" dirty="0" err="1"/>
              <a:t>UpdatedJob</a:t>
            </a:r>
            <a:r>
              <a:rPr lang="en-US" dirty="0"/>
              <a:t>'; 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END</a:t>
            </a:r>
            <a:r>
              <a:rPr lang="en-US" dirty="0"/>
              <a:t>; 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GO 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1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315200" cy="11429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CASE (Transact-SQL)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1"/>
            <a:ext cx="7315200" cy="539496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Evaluates a list of conditions and returns one of multiple possible result expressions.</a:t>
            </a:r>
          </a:p>
          <a:p>
            <a:endParaRPr lang="en-US" dirty="0" smtClean="0"/>
          </a:p>
          <a:p>
            <a:r>
              <a:rPr lang="en-US" dirty="0"/>
              <a:t>CASE can be used in any statement or clause that allows a valid expression.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Example: </a:t>
            </a:r>
          </a:p>
          <a:p>
            <a:pPr marL="45720" indent="0">
              <a:buNone/>
            </a:pPr>
            <a:r>
              <a:rPr lang="en-US" dirty="0" smtClean="0"/>
              <a:t>  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you </a:t>
            </a:r>
            <a:r>
              <a:rPr lang="en-US" dirty="0"/>
              <a:t>can use CASE in statements such as SELECT, </a:t>
            </a:r>
            <a:r>
              <a:rPr lang="en-US" dirty="0" smtClean="0"/>
              <a:t>    UPDATE</a:t>
            </a:r>
            <a:r>
              <a:rPr lang="en-US" dirty="0"/>
              <a:t>, DELETE and SET, and in clauses such as </a:t>
            </a:r>
            <a:r>
              <a:rPr lang="en-US" dirty="0" err="1"/>
              <a:t>select_list</a:t>
            </a:r>
            <a:r>
              <a:rPr lang="en-US" dirty="0"/>
              <a:t>, IN, WHERE, ORDER BY, and HAVING.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1"/>
            <a:ext cx="7315200" cy="1066799"/>
          </a:xfrm>
        </p:spPr>
        <p:txBody>
          <a:bodyPr/>
          <a:lstStyle/>
          <a:p>
            <a:r>
              <a:rPr lang="en-US" b="1" dirty="0"/>
              <a:t>BEGIN...END (Transact-SQL)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3999"/>
            <a:ext cx="7315200" cy="478536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Encloses </a:t>
            </a:r>
            <a:r>
              <a:rPr lang="en-US" dirty="0"/>
              <a:t>a series of Transact-SQL statements so that a group of Transact-SQL statements can be executed. BEGIN and END are control-of-flow language keywords. 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b="1" dirty="0" smtClean="0"/>
              <a:t>   </a:t>
            </a:r>
            <a:r>
              <a:rPr lang="en-US" b="1" u="sng" dirty="0" smtClean="0"/>
              <a:t>SYNTAX: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	BEGIN </a:t>
            </a:r>
            <a:r>
              <a:rPr lang="en-US" dirty="0"/>
              <a:t>     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		{ </a:t>
            </a:r>
            <a:r>
              <a:rPr lang="en-US" dirty="0"/>
              <a:t>    </a:t>
            </a:r>
            <a:r>
              <a:rPr lang="en-US" dirty="0" err="1"/>
              <a:t>sql_statement</a:t>
            </a:r>
            <a:r>
              <a:rPr lang="en-US" dirty="0"/>
              <a:t> | </a:t>
            </a:r>
            <a:r>
              <a:rPr lang="en-US" dirty="0" err="1"/>
              <a:t>statement_block</a:t>
            </a:r>
            <a:r>
              <a:rPr lang="en-US" dirty="0"/>
              <a:t>      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		} </a:t>
            </a:r>
          </a:p>
          <a:p>
            <a:pPr marL="45720" indent="0">
              <a:buNone/>
            </a:pPr>
            <a:r>
              <a:rPr lang="en-US" dirty="0" smtClean="0"/>
              <a:t>	END 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BEGIN</a:t>
            </a:r>
            <a:r>
              <a:rPr lang="en-US" dirty="0"/>
              <a:t>...END blocks can be nested.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41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1"/>
            <a:ext cx="7315200" cy="914399"/>
          </a:xfrm>
        </p:spPr>
        <p:txBody>
          <a:bodyPr/>
          <a:lstStyle/>
          <a:p>
            <a:r>
              <a:rPr lang="en-US" b="1" dirty="0"/>
              <a:t>CASE (Transact-SQL)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315200" cy="4709160"/>
          </a:xfrm>
        </p:spPr>
        <p:txBody>
          <a:bodyPr/>
          <a:lstStyle/>
          <a:p>
            <a:r>
              <a:rPr lang="en-US" dirty="0"/>
              <a:t>The CASE expression has two formats: 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     a)The </a:t>
            </a:r>
            <a:r>
              <a:rPr lang="en-US" dirty="0"/>
              <a:t>simple CASE expression compares an expression to a set of simple expressions to determine the result.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      b)The </a:t>
            </a:r>
            <a:r>
              <a:rPr lang="en-US" dirty="0"/>
              <a:t>searched CASE expression evaluates a set of Boolean expressions to determine the result</a:t>
            </a:r>
            <a:r>
              <a:rPr lang="en-US" dirty="0" smtClean="0"/>
              <a:t>.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Both formats support an optional ELSE argument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3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3719340" cy="685800"/>
          </a:xfrm>
        </p:spPr>
        <p:txBody>
          <a:bodyPr/>
          <a:lstStyle/>
          <a:p>
            <a:r>
              <a:rPr lang="en-US" dirty="0"/>
              <a:t>simple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4648200" y="1524000"/>
            <a:ext cx="3599006" cy="762000"/>
          </a:xfrm>
        </p:spPr>
        <p:txBody>
          <a:bodyPr/>
          <a:lstStyle/>
          <a:p>
            <a:r>
              <a:rPr lang="en-US" dirty="0"/>
              <a:t>searched CASE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457201"/>
            <a:ext cx="7315200" cy="990599"/>
          </a:xfrm>
        </p:spPr>
        <p:txBody>
          <a:bodyPr/>
          <a:lstStyle/>
          <a:p>
            <a:r>
              <a:rPr lang="en-US" b="1" dirty="0"/>
              <a:t>CASE (Transact-SQL)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762000" y="2286000"/>
            <a:ext cx="3718560" cy="405079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CASE </a:t>
            </a:r>
            <a:r>
              <a:rPr lang="en-US" dirty="0" err="1"/>
              <a:t>input_expression</a:t>
            </a:r>
            <a:r>
              <a:rPr lang="en-US" dirty="0"/>
              <a:t>     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 WHEN </a:t>
            </a:r>
            <a:r>
              <a:rPr lang="en-US" dirty="0" err="1"/>
              <a:t>when_expression</a:t>
            </a:r>
            <a:r>
              <a:rPr lang="en-US" dirty="0"/>
              <a:t> </a:t>
            </a:r>
            <a:r>
              <a:rPr lang="en-US" dirty="0" smtClean="0"/>
              <a:t>    THEN</a:t>
            </a:r>
          </a:p>
          <a:p>
            <a:pPr marL="4572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result_expression</a:t>
            </a:r>
            <a:r>
              <a:rPr lang="en-US" dirty="0" smtClean="0"/>
              <a:t> [ ..</a:t>
            </a:r>
            <a:r>
              <a:rPr lang="en-US" dirty="0"/>
              <a:t>n ]  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 </a:t>
            </a:r>
            <a:r>
              <a:rPr lang="en-US" dirty="0" smtClean="0"/>
              <a:t>[ </a:t>
            </a:r>
            <a:r>
              <a:rPr lang="en-US" dirty="0"/>
              <a:t>ELSE </a:t>
            </a:r>
            <a:r>
              <a:rPr lang="en-US" dirty="0" err="1"/>
              <a:t>else_result_expression</a:t>
            </a:r>
            <a:r>
              <a:rPr lang="en-US" dirty="0"/>
              <a:t> ] 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END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681726" y="2286000"/>
            <a:ext cx="3624073" cy="4050792"/>
          </a:xfrm>
        </p:spPr>
        <p:txBody>
          <a:bodyPr/>
          <a:lstStyle/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CASE </a:t>
            </a:r>
            <a:r>
              <a:rPr lang="en-US" dirty="0"/>
              <a:t>     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WHEN </a:t>
            </a:r>
            <a:r>
              <a:rPr lang="en-US" dirty="0" err="1"/>
              <a:t>Boolean_expression</a:t>
            </a:r>
            <a:r>
              <a:rPr lang="en-US" dirty="0"/>
              <a:t> THEN </a:t>
            </a:r>
            <a:r>
              <a:rPr lang="en-US" dirty="0" err="1"/>
              <a:t>result_expression</a:t>
            </a:r>
            <a:r>
              <a:rPr lang="en-US" dirty="0"/>
              <a:t> </a:t>
            </a:r>
            <a:r>
              <a:rPr lang="en-US" dirty="0" smtClean="0"/>
              <a:t>[..n] </a:t>
            </a:r>
            <a:r>
              <a:rPr lang="en-US" dirty="0"/>
              <a:t>     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[ </a:t>
            </a:r>
            <a:r>
              <a:rPr lang="en-US" dirty="0"/>
              <a:t>ELSE </a:t>
            </a:r>
            <a:r>
              <a:rPr lang="en-US" dirty="0" err="1"/>
              <a:t>else_result_expression</a:t>
            </a:r>
            <a:r>
              <a:rPr lang="en-US" dirty="0"/>
              <a:t> ] 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END 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1"/>
            <a:ext cx="7315200" cy="10667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SIMPLE CASE EXPRESSION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1"/>
            <a:ext cx="7315200" cy="486156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USE </a:t>
            </a:r>
            <a:r>
              <a:rPr lang="en-US" dirty="0"/>
              <a:t>AdventureWorks2012; 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GO </a:t>
            </a:r>
          </a:p>
          <a:p>
            <a:pPr marL="45720" indent="0">
              <a:buNone/>
            </a:pPr>
            <a:r>
              <a:rPr lang="en-US" dirty="0" smtClean="0"/>
              <a:t>SELECT </a:t>
            </a:r>
            <a:r>
              <a:rPr lang="en-US" dirty="0" err="1"/>
              <a:t>ProductNumber</a:t>
            </a:r>
            <a:r>
              <a:rPr lang="en-US" dirty="0"/>
              <a:t>, Category = 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  CASE </a:t>
            </a:r>
            <a:r>
              <a:rPr lang="en-US" dirty="0" err="1"/>
              <a:t>ProductLine</a:t>
            </a:r>
            <a:r>
              <a:rPr lang="en-US" dirty="0"/>
              <a:t> 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WHEN </a:t>
            </a:r>
            <a:r>
              <a:rPr lang="en-US" dirty="0"/>
              <a:t>'R' THEN 'Road' 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WHEN </a:t>
            </a:r>
            <a:r>
              <a:rPr lang="en-US" dirty="0"/>
              <a:t>'M' THEN 'Mountain' 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WHEN </a:t>
            </a:r>
            <a:r>
              <a:rPr lang="en-US" dirty="0"/>
              <a:t>'T' THEN 'Touring' 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WHEN </a:t>
            </a:r>
            <a:r>
              <a:rPr lang="en-US" dirty="0"/>
              <a:t>'S' THEN 'Other sale items' 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ELSE </a:t>
            </a:r>
            <a:r>
              <a:rPr lang="en-US" dirty="0"/>
              <a:t>'Not for sale' 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  END</a:t>
            </a:r>
            <a:r>
              <a:rPr lang="en-US" dirty="0"/>
              <a:t>, 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Name </a:t>
            </a:r>
          </a:p>
          <a:p>
            <a:pPr marL="45720" indent="0">
              <a:buNone/>
            </a:pPr>
            <a:r>
              <a:rPr lang="en-US" dirty="0" smtClean="0"/>
              <a:t>FROM </a:t>
            </a:r>
            <a:r>
              <a:rPr lang="en-US" dirty="0" err="1"/>
              <a:t>Production.Product</a:t>
            </a:r>
            <a:r>
              <a:rPr lang="en-US" dirty="0"/>
              <a:t> 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GO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4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315200" cy="11429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SEARCHED </a:t>
            </a:r>
            <a:r>
              <a:rPr lang="en-US" b="1" dirty="0"/>
              <a:t>CASE </a:t>
            </a:r>
            <a:r>
              <a:rPr lang="en-US" b="1" dirty="0" smtClean="0"/>
              <a:t>EXPRESSION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1"/>
            <a:ext cx="7315200" cy="516636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USE </a:t>
            </a:r>
            <a:r>
              <a:rPr lang="en-US" dirty="0"/>
              <a:t>AdventureWorks2012; 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GO </a:t>
            </a:r>
          </a:p>
          <a:p>
            <a:pPr marL="45720" indent="0">
              <a:buNone/>
            </a:pPr>
            <a:r>
              <a:rPr lang="en-US" dirty="0" smtClean="0"/>
              <a:t>SELECT </a:t>
            </a:r>
            <a:r>
              <a:rPr lang="en-US" dirty="0" err="1"/>
              <a:t>ProductNumber</a:t>
            </a:r>
            <a:r>
              <a:rPr lang="en-US" dirty="0"/>
              <a:t>, Name, "Price Range" = 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      CASE </a:t>
            </a:r>
          </a:p>
          <a:p>
            <a:pPr marL="45720" indent="0">
              <a:buNone/>
            </a:pPr>
            <a:r>
              <a:rPr lang="en-US" dirty="0"/>
              <a:t>	 </a:t>
            </a:r>
            <a:r>
              <a:rPr lang="en-US" dirty="0" smtClean="0"/>
              <a:t>WHEN </a:t>
            </a:r>
            <a:r>
              <a:rPr lang="en-US" dirty="0" err="1"/>
              <a:t>ListPrice</a:t>
            </a:r>
            <a:r>
              <a:rPr lang="en-US" dirty="0"/>
              <a:t> = 0 THEN '</a:t>
            </a:r>
            <a:r>
              <a:rPr lang="en-US" dirty="0" err="1"/>
              <a:t>Mfg</a:t>
            </a:r>
            <a:r>
              <a:rPr lang="en-US" dirty="0"/>
              <a:t> item - not for resale' </a:t>
            </a:r>
            <a:r>
              <a:rPr lang="en-US" dirty="0" smtClean="0"/>
              <a:t>	 WHEN </a:t>
            </a:r>
            <a:r>
              <a:rPr lang="en-US" dirty="0" err="1"/>
              <a:t>ListPrice</a:t>
            </a:r>
            <a:r>
              <a:rPr lang="en-US" dirty="0"/>
              <a:t> &lt; 50 THEN 'Under $50' 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 WHEN </a:t>
            </a:r>
            <a:r>
              <a:rPr lang="en-US" dirty="0" err="1"/>
              <a:t>ListPrice</a:t>
            </a:r>
            <a:r>
              <a:rPr lang="en-US" dirty="0"/>
              <a:t> &gt;= 50 and </a:t>
            </a:r>
            <a:r>
              <a:rPr lang="en-US" dirty="0" err="1"/>
              <a:t>ListPrice</a:t>
            </a:r>
            <a:r>
              <a:rPr lang="en-US" dirty="0"/>
              <a:t> &lt; 250 THEN 'Under $250' 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 WHEN </a:t>
            </a:r>
            <a:r>
              <a:rPr lang="en-US" dirty="0" err="1"/>
              <a:t>ListPrice</a:t>
            </a:r>
            <a:r>
              <a:rPr lang="en-US" dirty="0"/>
              <a:t> &gt;= 250 and </a:t>
            </a:r>
            <a:r>
              <a:rPr lang="en-US" dirty="0" err="1"/>
              <a:t>ListPrice</a:t>
            </a:r>
            <a:r>
              <a:rPr lang="en-US" dirty="0"/>
              <a:t> &lt; 1000 THEN 'Under $1000' 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ELSE </a:t>
            </a:r>
            <a:r>
              <a:rPr lang="en-US" dirty="0"/>
              <a:t>'Over $1000' 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END </a:t>
            </a:r>
          </a:p>
          <a:p>
            <a:pPr marL="45720" indent="0">
              <a:buNone/>
            </a:pPr>
            <a:r>
              <a:rPr lang="en-US" dirty="0" smtClean="0"/>
              <a:t>FROM </a:t>
            </a:r>
            <a:r>
              <a:rPr lang="en-US" dirty="0" err="1"/>
              <a:t>Production.Product</a:t>
            </a:r>
            <a:r>
              <a:rPr lang="en-US" dirty="0"/>
              <a:t> 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GO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1"/>
            <a:ext cx="7315200" cy="1219199"/>
          </a:xfrm>
        </p:spPr>
        <p:txBody>
          <a:bodyPr/>
          <a:lstStyle/>
          <a:p>
            <a:r>
              <a:rPr lang="en-US" b="1" dirty="0"/>
              <a:t>CASE (Transact-SQL)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315200" cy="4709160"/>
          </a:xfrm>
        </p:spPr>
        <p:txBody>
          <a:bodyPr/>
          <a:lstStyle/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SQL </a:t>
            </a:r>
            <a:r>
              <a:rPr lang="en-US" dirty="0"/>
              <a:t>Server allows for only 10 levels of nesting in CASE </a:t>
            </a:r>
            <a:r>
              <a:rPr lang="en-US" dirty="0" smtClean="0"/>
              <a:t>expressions.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/>
              <a:t>The CASE statement evaluates its conditions sequentially and stops with the first condition whose condition is </a:t>
            </a:r>
            <a:r>
              <a:rPr lang="en-US" dirty="0" smtClean="0"/>
              <a:t>satisfied.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none of the </a:t>
            </a:r>
            <a:r>
              <a:rPr lang="en-US" dirty="0" err="1" smtClean="0"/>
              <a:t>when_expression</a:t>
            </a:r>
            <a:r>
              <a:rPr lang="en-US" dirty="0" smtClean="0"/>
              <a:t> or </a:t>
            </a:r>
            <a:r>
              <a:rPr lang="en-US" dirty="0" err="1" smtClean="0"/>
              <a:t>boolean_expression</a:t>
            </a:r>
            <a:r>
              <a:rPr lang="en-US" dirty="0" smtClean="0"/>
              <a:t> evaluates to </a:t>
            </a:r>
            <a:r>
              <a:rPr lang="en-US" dirty="0" err="1" smtClean="0"/>
              <a:t>true,and</a:t>
            </a:r>
            <a:r>
              <a:rPr lang="en-US" dirty="0" smtClean="0"/>
              <a:t> if the else expression is omitted</a:t>
            </a:r>
          </a:p>
          <a:p>
            <a:pPr marL="45720" indent="0">
              <a:buNone/>
            </a:pPr>
            <a:r>
              <a:rPr lang="en-US" dirty="0" smtClean="0"/>
              <a:t>   CASE </a:t>
            </a:r>
            <a:r>
              <a:rPr lang="en-US" dirty="0"/>
              <a:t>returns </a:t>
            </a:r>
            <a:r>
              <a:rPr lang="en-US" dirty="0" smtClean="0"/>
              <a:t>NULL.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41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1"/>
            <a:ext cx="7315200" cy="1143000"/>
          </a:xfrm>
        </p:spPr>
        <p:txBody>
          <a:bodyPr/>
          <a:lstStyle/>
          <a:p>
            <a:r>
              <a:rPr lang="en-US" b="1" dirty="0"/>
              <a:t>CASE (Transact-SQL)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1"/>
            <a:ext cx="7315200" cy="4404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WITH Data (value) AS 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( 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SELECT </a:t>
            </a:r>
            <a:r>
              <a:rPr lang="en-US" dirty="0"/>
              <a:t>0 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UNION </a:t>
            </a:r>
            <a:r>
              <a:rPr lang="en-US" dirty="0"/>
              <a:t>ALL 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SELECT </a:t>
            </a:r>
            <a:r>
              <a:rPr lang="en-US" dirty="0"/>
              <a:t>1 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) </a:t>
            </a:r>
          </a:p>
          <a:p>
            <a:pPr marL="45720" indent="0">
              <a:buNone/>
            </a:pPr>
            <a:r>
              <a:rPr lang="en-US" dirty="0" smtClean="0"/>
              <a:t>SELECT </a:t>
            </a:r>
            <a:r>
              <a:rPr lang="en-US" dirty="0"/>
              <a:t>   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CASE </a:t>
            </a:r>
            <a:r>
              <a:rPr lang="en-US" dirty="0"/>
              <a:t>      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	 </a:t>
            </a:r>
            <a:r>
              <a:rPr lang="en-US" dirty="0" smtClean="0"/>
              <a:t>       WHEN </a:t>
            </a:r>
            <a:r>
              <a:rPr lang="en-US" dirty="0"/>
              <a:t>MIN(value) &lt;= 0 THEN 0       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	 </a:t>
            </a:r>
            <a:r>
              <a:rPr lang="en-US" dirty="0" smtClean="0"/>
              <a:t>      WHEN </a:t>
            </a:r>
            <a:r>
              <a:rPr lang="en-US" dirty="0"/>
              <a:t>MAX(1/value) &gt;= 100 THEN 1    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  END </a:t>
            </a:r>
          </a:p>
          <a:p>
            <a:pPr marL="45720" indent="0">
              <a:buNone/>
            </a:pPr>
            <a:r>
              <a:rPr lang="en-US" dirty="0" smtClean="0"/>
              <a:t>FROM </a:t>
            </a:r>
            <a:r>
              <a:rPr lang="en-US" dirty="0"/>
              <a:t>Data 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28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762000"/>
          </a:xfrm>
        </p:spPr>
        <p:txBody>
          <a:bodyPr/>
          <a:lstStyle/>
          <a:p>
            <a:r>
              <a:rPr lang="en-US" smtClean="0"/>
              <a:t>OUTPUT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315200" cy="4860925"/>
          </a:xfrm>
        </p:spPr>
        <p:txBody>
          <a:bodyPr/>
          <a:lstStyle/>
          <a:p>
            <a:endParaRPr lang="en-US" smtClean="0"/>
          </a:p>
          <a:p>
            <a:endParaRPr lang="en-US" smtClean="0"/>
          </a:p>
          <a:p>
            <a:r>
              <a:rPr lang="en-US" smtClean="0"/>
              <a:t>QUERY produces a  “divide by zero “ error when producing the value of the MAX aggregate.</a:t>
            </a:r>
          </a:p>
          <a:p>
            <a:endParaRPr lang="en-US" smtClean="0"/>
          </a:p>
          <a:p>
            <a:r>
              <a:rPr lang="en-US" smtClean="0"/>
              <a:t>REASON :</a:t>
            </a:r>
          </a:p>
          <a:p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smtClean="0"/>
              <a:t>   Aggregate expressions that appear in WHEN arguments to a CASE statement are evaluated first, then provided to the CASE statement.  </a:t>
            </a:r>
          </a:p>
        </p:txBody>
      </p:sp>
    </p:spTree>
    <p:extLst>
      <p:ext uri="{BB962C8B-B14F-4D97-AF65-F5344CB8AC3E}">
        <p14:creationId xmlns:p14="http://schemas.microsoft.com/office/powerpoint/2010/main" val="328663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z="4000" smtClean="0"/>
              <a:t>		   THANK YOU </a:t>
            </a:r>
            <a:br>
              <a:rPr lang="en-US" sz="4000" smtClean="0"/>
            </a:br>
            <a:endParaRPr lang="en-US" sz="4000" smtClean="0"/>
          </a:p>
        </p:txBody>
      </p:sp>
      <p:sp>
        <p:nvSpPr>
          <p:cNvPr id="44035" name="Rectangle 3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46038" algn="ctr"/>
            <a:r>
              <a:rPr lang="en-US" sz="2000" smtClean="0"/>
              <a:t>NO QUESTIONS PLEASE !!</a:t>
            </a:r>
          </a:p>
        </p:txBody>
      </p:sp>
    </p:spTree>
    <p:extLst>
      <p:ext uri="{BB962C8B-B14F-4D97-AF65-F5344CB8AC3E}">
        <p14:creationId xmlns:p14="http://schemas.microsoft.com/office/powerpoint/2010/main" val="397516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315200" cy="1142999"/>
          </a:xfrm>
        </p:spPr>
        <p:txBody>
          <a:bodyPr/>
          <a:lstStyle/>
          <a:p>
            <a:r>
              <a:rPr lang="en-US" b="1" dirty="0"/>
              <a:t>RETURN (Transact-SQL)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1"/>
            <a:ext cx="7315200" cy="50139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Exits </a:t>
            </a:r>
            <a:r>
              <a:rPr lang="en-US" dirty="0"/>
              <a:t>unconditionally from a query or </a:t>
            </a:r>
            <a:r>
              <a:rPr lang="en-US" dirty="0" smtClean="0"/>
              <a:t>procedure</a:t>
            </a:r>
          </a:p>
          <a:p>
            <a:endParaRPr lang="en-US" dirty="0"/>
          </a:p>
          <a:p>
            <a:r>
              <a:rPr lang="en-US" dirty="0"/>
              <a:t>Statements that follow RETURN are not executed. 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  </a:t>
            </a:r>
            <a:r>
              <a:rPr lang="en-US" b="1" u="sng" dirty="0" smtClean="0"/>
              <a:t>SYNTAX :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	RETURN </a:t>
            </a:r>
            <a:r>
              <a:rPr lang="en-US" dirty="0"/>
              <a:t>[ </a:t>
            </a:r>
            <a:r>
              <a:rPr lang="en-US" dirty="0" err="1"/>
              <a:t>integer_expression</a:t>
            </a:r>
            <a:r>
              <a:rPr lang="en-US" dirty="0"/>
              <a:t> </a:t>
            </a:r>
            <a:r>
              <a:rPr lang="en-US" dirty="0" smtClean="0"/>
              <a:t>]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Stored procedures can return an integer value to a calling procedure or an application.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1"/>
            <a:ext cx="7315200" cy="1142999"/>
          </a:xfrm>
        </p:spPr>
        <p:txBody>
          <a:bodyPr>
            <a:normAutofit/>
          </a:bodyPr>
          <a:lstStyle/>
          <a:p>
            <a:r>
              <a:rPr lang="en-US" b="1" dirty="0"/>
              <a:t>RETURN (Transact-SQL)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57400"/>
            <a:ext cx="7315200" cy="4267200"/>
          </a:xfrm>
        </p:spPr>
        <p:txBody>
          <a:bodyPr/>
          <a:lstStyle/>
          <a:p>
            <a:r>
              <a:rPr lang="en-US" dirty="0" smtClean="0"/>
              <a:t>What  is the value returned by system stored procedure ?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 	a)1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b)non-zero value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c)true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d)-1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3200" y="4743091"/>
            <a:ext cx="3733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hlinkClick r:id="rId3" action="ppaction://hlinksldjump"/>
              </a:rPr>
              <a:t>ANSWER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53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1"/>
            <a:ext cx="7315200" cy="914399"/>
          </a:xfrm>
        </p:spPr>
        <p:txBody>
          <a:bodyPr/>
          <a:lstStyle/>
          <a:p>
            <a:r>
              <a:rPr lang="en-US" b="1" dirty="0"/>
              <a:t>RETURN (Transact-SQL)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315200" cy="470916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Ans. 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No donuts for you !!!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 smtClean="0"/>
              <a:t> All </a:t>
            </a:r>
            <a:r>
              <a:rPr lang="en-US" dirty="0"/>
              <a:t>system stored procedures return a value of </a:t>
            </a:r>
            <a:r>
              <a:rPr lang="en-US" dirty="0" smtClean="0"/>
              <a:t>0.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0</a:t>
            </a:r>
            <a:r>
              <a:rPr lang="en-US" dirty="0" smtClean="0">
                <a:sym typeface="Wingdings" pitchFamily="2" charset="2"/>
              </a:rPr>
              <a:t>success</a:t>
            </a:r>
          </a:p>
          <a:p>
            <a:pPr marL="45720" indent="0">
              <a:buNone/>
            </a:pPr>
            <a:r>
              <a:rPr lang="en-US" dirty="0" smtClean="0">
                <a:sym typeface="Wingdings" pitchFamily="2" charset="2"/>
              </a:rPr>
              <a:t>Non-zero value  failure</a:t>
            </a:r>
            <a:endParaRPr lang="en-US" dirty="0"/>
          </a:p>
        </p:txBody>
      </p:sp>
      <p:sp>
        <p:nvSpPr>
          <p:cNvPr id="4" name="Donut 3"/>
          <p:cNvSpPr/>
          <p:nvPr/>
        </p:nvSpPr>
        <p:spPr>
          <a:xfrm>
            <a:off x="3276600" y="2286000"/>
            <a:ext cx="1828800" cy="16002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19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315200" cy="1371600"/>
          </a:xfrm>
        </p:spPr>
        <p:txBody>
          <a:bodyPr/>
          <a:lstStyle/>
          <a:p>
            <a:r>
              <a:rPr lang="en-US" b="1" dirty="0"/>
              <a:t>RETURN (Transact-SQL)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315200" cy="41910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used with a stored procedure, RETURN cannot return a null </a:t>
            </a:r>
            <a:r>
              <a:rPr lang="en-US" dirty="0" smtClean="0"/>
              <a:t>value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 smtClean="0"/>
              <a:t>    Ex:</a:t>
            </a:r>
          </a:p>
          <a:p>
            <a:pPr marL="45720" indent="0">
              <a:buNone/>
            </a:pPr>
            <a:r>
              <a:rPr lang="en-US" dirty="0"/>
              <a:t>            RETURN @status 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When </a:t>
            </a:r>
            <a:r>
              <a:rPr lang="en-US" dirty="0"/>
              <a:t>@status is NULL , a warning message is generated and a value of 0 is returned.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2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1"/>
            <a:ext cx="7315200" cy="990599"/>
          </a:xfrm>
        </p:spPr>
        <p:txBody>
          <a:bodyPr/>
          <a:lstStyle/>
          <a:p>
            <a:r>
              <a:rPr lang="en-US" b="1" dirty="0"/>
              <a:t>IF...ELSE (Transact-SQL)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199"/>
            <a:ext cx="7315200" cy="470916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Imposes </a:t>
            </a:r>
            <a:r>
              <a:rPr lang="en-US" dirty="0"/>
              <a:t>conditions on the execution of a Transact-SQL </a:t>
            </a:r>
            <a:r>
              <a:rPr lang="en-US" dirty="0" smtClean="0"/>
              <a:t>statement.</a:t>
            </a:r>
          </a:p>
          <a:p>
            <a:endParaRPr lang="en-US" dirty="0" smtClean="0"/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u="sng" dirty="0" smtClean="0"/>
              <a:t> SYNTAX :</a:t>
            </a:r>
            <a:endParaRPr lang="en-US" b="1" u="sng" dirty="0"/>
          </a:p>
          <a:p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    IF </a:t>
            </a:r>
            <a:r>
              <a:rPr lang="en-US" dirty="0" err="1"/>
              <a:t>Boolean_expression</a:t>
            </a:r>
            <a:r>
              <a:rPr lang="en-US" dirty="0"/>
              <a:t>     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 </a:t>
            </a:r>
            <a:r>
              <a:rPr lang="en-US" dirty="0" smtClean="0"/>
              <a:t>             { </a:t>
            </a:r>
            <a:r>
              <a:rPr lang="en-US" dirty="0" err="1"/>
              <a:t>sql_statement</a:t>
            </a:r>
            <a:r>
              <a:rPr lang="en-US" dirty="0"/>
              <a:t> | </a:t>
            </a:r>
            <a:r>
              <a:rPr lang="en-US" dirty="0" err="1"/>
              <a:t>statement_block</a:t>
            </a:r>
            <a:r>
              <a:rPr lang="en-US" dirty="0"/>
              <a:t> } 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[ </a:t>
            </a:r>
            <a:r>
              <a:rPr lang="en-US" dirty="0"/>
              <a:t>ELSE  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{ </a:t>
            </a:r>
            <a:r>
              <a:rPr lang="en-US" dirty="0" err="1"/>
              <a:t>sql_statement</a:t>
            </a:r>
            <a:r>
              <a:rPr lang="en-US" dirty="0"/>
              <a:t> | </a:t>
            </a:r>
            <a:r>
              <a:rPr lang="en-US" dirty="0" err="1"/>
              <a:t>statement_block</a:t>
            </a:r>
            <a:r>
              <a:rPr lang="en-US" dirty="0"/>
              <a:t> } ]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1"/>
            <a:ext cx="7315200" cy="838199"/>
          </a:xfrm>
        </p:spPr>
        <p:txBody>
          <a:bodyPr/>
          <a:lstStyle/>
          <a:p>
            <a:r>
              <a:rPr lang="en-US" b="1" dirty="0"/>
              <a:t>IF...ELSE </a:t>
            </a:r>
            <a:r>
              <a:rPr lang="en-US" b="1" dirty="0" smtClean="0"/>
              <a:t>(PARAMETERS)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315200" cy="470916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Boolean_expression</a:t>
            </a:r>
            <a:r>
              <a:rPr lang="en-US" dirty="0" smtClean="0"/>
              <a:t> : returns </a:t>
            </a:r>
            <a:r>
              <a:rPr lang="en-US" dirty="0"/>
              <a:t>TRUE or FALSE. </a:t>
            </a: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the Boolean expression contains a SELECT statement, the SELECT statement must be enclosed in parentheses</a:t>
            </a:r>
            <a:r>
              <a:rPr lang="en-US" dirty="0" smtClean="0"/>
              <a:t>.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{ </a:t>
            </a:r>
            <a:r>
              <a:rPr lang="en-US" dirty="0" err="1"/>
              <a:t>sql_statement</a:t>
            </a:r>
            <a:r>
              <a:rPr lang="en-US" dirty="0"/>
              <a:t>| </a:t>
            </a:r>
            <a:r>
              <a:rPr lang="en-US" dirty="0" err="1"/>
              <a:t>statement_block</a:t>
            </a:r>
            <a:r>
              <a:rPr lang="en-US" dirty="0"/>
              <a:t> } Is any Transact-SQL statement or statement grouping as defined by using a statement block.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Unless </a:t>
            </a:r>
            <a:r>
              <a:rPr lang="en-US" dirty="0"/>
              <a:t>a statement block is used, the IF or ELSE condition can affect the performance of only one Transact-SQL statement. 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5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463</TotalTime>
  <Words>1478</Words>
  <Application>Microsoft Office PowerPoint</Application>
  <PresentationFormat>On-screen Show (4:3)</PresentationFormat>
  <Paragraphs>411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Perspective</vt:lpstr>
      <vt:lpstr>Control-of-Flow Language (Transact-SQL)</vt:lpstr>
      <vt:lpstr>Control-of-Flow Language (Transact-SQL)</vt:lpstr>
      <vt:lpstr>BEGIN...END (Transact-SQL)</vt:lpstr>
      <vt:lpstr>RETURN (Transact-SQL)</vt:lpstr>
      <vt:lpstr>RETURN (Transact-SQL)</vt:lpstr>
      <vt:lpstr>RETURN (Transact-SQL)</vt:lpstr>
      <vt:lpstr>RETURN (Transact-SQL)</vt:lpstr>
      <vt:lpstr>IF...ELSE (Transact-SQL)</vt:lpstr>
      <vt:lpstr>IF...ELSE (PARAMETERS)</vt:lpstr>
      <vt:lpstr>IF...ELSE (Transact-SQL)</vt:lpstr>
      <vt:lpstr>IF...ELSE (Transact-SQL)</vt:lpstr>
      <vt:lpstr>IF...ELSE (Transact-SQL)</vt:lpstr>
      <vt:lpstr>IF...ELSE (Transact-SQL)</vt:lpstr>
      <vt:lpstr>IF...ELSE (Transact-SQL)</vt:lpstr>
      <vt:lpstr>SOLUTION (1)</vt:lpstr>
      <vt:lpstr>SOLUTION (2)</vt:lpstr>
      <vt:lpstr>SOLUTION (3)</vt:lpstr>
      <vt:lpstr>WHILE (Transact-SQL) </vt:lpstr>
      <vt:lpstr>WHILE (Transact-SQL) </vt:lpstr>
      <vt:lpstr>WHILE (Transact-SQL)</vt:lpstr>
      <vt:lpstr>WHILE (Transact-SQL)</vt:lpstr>
      <vt:lpstr>WHILE (Transact-SQL)</vt:lpstr>
      <vt:lpstr>GOTO (Transact-SQL) </vt:lpstr>
      <vt:lpstr>GOTO (Transact-SQL)</vt:lpstr>
      <vt:lpstr>GOTO (Transact-SQL)</vt:lpstr>
      <vt:lpstr>WAITFOR (Transact-SQL) </vt:lpstr>
      <vt:lpstr>WAITFOR DELAY</vt:lpstr>
      <vt:lpstr>WAITFOR TIME </vt:lpstr>
      <vt:lpstr>CASE (Transact-SQL) </vt:lpstr>
      <vt:lpstr>CASE (Transact-SQL)</vt:lpstr>
      <vt:lpstr>CASE (Transact-SQL)</vt:lpstr>
      <vt:lpstr>SIMPLE CASE EXPRESSION </vt:lpstr>
      <vt:lpstr>SEARCHED CASE EXPRESSION </vt:lpstr>
      <vt:lpstr>CASE (Transact-SQL)</vt:lpstr>
      <vt:lpstr>CASE (Transact-SQL)</vt:lpstr>
      <vt:lpstr>OUTPUT</vt:lpstr>
      <vt:lpstr>     THANK YOU  </vt:lpstr>
    </vt:vector>
  </TitlesOfParts>
  <Company>CTS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Control-of-Flow Language (Transact-SQL)</dc:title>
  <dc:creator>Narasimhamurthy, Anirudh (Cognizant)</dc:creator>
  <cp:lastModifiedBy>training</cp:lastModifiedBy>
  <cp:revision>39</cp:revision>
  <dcterms:created xsi:type="dcterms:W3CDTF">2012-09-24T03:48:09Z</dcterms:created>
  <dcterms:modified xsi:type="dcterms:W3CDTF">2012-09-25T09:11:57Z</dcterms:modified>
</cp:coreProperties>
</file>