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1" r:id="rId12"/>
    <p:sldId id="278" r:id="rId13"/>
    <p:sldId id="279" r:id="rId14"/>
    <p:sldId id="262" r:id="rId15"/>
    <p:sldId id="280" r:id="rId16"/>
    <p:sldId id="281" r:id="rId17"/>
    <p:sldId id="269" r:id="rId18"/>
    <p:sldId id="270" r:id="rId19"/>
    <p:sldId id="282" r:id="rId20"/>
    <p:sldId id="283" r:id="rId21"/>
    <p:sldId id="284" r:id="rId22"/>
    <p:sldId id="285" r:id="rId23"/>
    <p:sldId id="286" r:id="rId24"/>
    <p:sldId id="288" r:id="rId25"/>
    <p:sldId id="287" r:id="rId26"/>
    <p:sldId id="289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xample.doc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sqltips.com/sqlservertip/1944/sql-server-2005-and-2008-ranking-functions-rownumber-and-rank/" TargetMode="External"/><Relationship Id="rId2" Type="http://schemas.openxmlformats.org/officeDocument/2006/relationships/hyperlink" Target="http://msdn.microsoft.com/en-us/library/ms18979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10037570/ranking-rows-using-sql-server-rank-function-without-skipping-a-rank-number" TargetMode="External"/><Relationship Id="rId4" Type="http://schemas.openxmlformats.org/officeDocument/2006/relationships/hyperlink" Target="http://www.bidn.com/blogs/pkumar3/ssas/2702/sql-server-ranking-function-with-exampl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RANKING FUNCTIONS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816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54032"/>
          </a:xfrm>
        </p:spPr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00108"/>
            <a:ext cx="7924800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Partition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		Age 	Gender </a:t>
            </a:r>
          </a:p>
          <a:p>
            <a:pPr>
              <a:buNone/>
            </a:pPr>
            <a:r>
              <a:rPr lang="en-US" sz="2000" dirty="0" smtClean="0"/>
              <a:t>1		 Doris 			 6 	 F</a:t>
            </a:r>
          </a:p>
          <a:p>
            <a:pPr>
              <a:buNone/>
            </a:pPr>
            <a:r>
              <a:rPr lang="en-US" sz="2000" dirty="0" smtClean="0"/>
              <a:t>2		 Mary 			11	 F</a:t>
            </a:r>
          </a:p>
          <a:p>
            <a:pPr>
              <a:buNone/>
            </a:pPr>
            <a:r>
              <a:rPr lang="en-US" sz="2000" dirty="0" smtClean="0"/>
              <a:t>3		 Sherry 			11 	 F</a:t>
            </a:r>
          </a:p>
          <a:p>
            <a:pPr>
              <a:buNone/>
            </a:pPr>
            <a:r>
              <a:rPr lang="en-US" sz="2000" dirty="0" smtClean="0"/>
              <a:t>4		 Sue 			29 	 F </a:t>
            </a:r>
          </a:p>
          <a:p>
            <a:pPr>
              <a:buNone/>
            </a:pPr>
            <a:r>
              <a:rPr lang="en-US" sz="2000" dirty="0" smtClean="0"/>
              <a:t>1 		 Larry 			 5 	 M</a:t>
            </a:r>
          </a:p>
          <a:p>
            <a:pPr>
              <a:buNone/>
            </a:pPr>
            <a:r>
              <a:rPr lang="en-US" sz="2000" dirty="0" smtClean="0"/>
              <a:t>2		 George 			 6 	 M</a:t>
            </a:r>
          </a:p>
          <a:p>
            <a:pPr>
              <a:buNone/>
            </a:pPr>
            <a:r>
              <a:rPr lang="en-US" sz="2000" dirty="0" smtClean="0"/>
              <a:t>3 		 Sam 		 	17 	 M</a:t>
            </a:r>
          </a:p>
          <a:p>
            <a:pPr>
              <a:buNone/>
            </a:pPr>
            <a:r>
              <a:rPr lang="en-US" sz="2000" dirty="0" smtClean="0"/>
              <a:t>4		 Ted 			23 	 M </a:t>
            </a:r>
          </a:p>
          <a:p>
            <a:pPr>
              <a:buNone/>
            </a:pPr>
            <a:r>
              <a:rPr lang="en-US" sz="2000" dirty="0" smtClean="0"/>
              <a:t>5 		 Marty 			23 	 M </a:t>
            </a:r>
          </a:p>
          <a:p>
            <a:pPr>
              <a:buNone/>
            </a:pPr>
            <a:r>
              <a:rPr lang="en-US" sz="2000" dirty="0" smtClean="0"/>
              <a:t>6	           Frank 			38 	 M </a:t>
            </a:r>
          </a:p>
          <a:p>
            <a:pPr>
              <a:buNone/>
            </a:pPr>
            <a:r>
              <a:rPr lang="en-US" sz="2000" dirty="0" smtClean="0"/>
              <a:t>7		 John 			40 	 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RANK()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Returns the rank of each row within the partition of a result set.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Rank function can cause non-consecutive rankings if the tested values are the same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800" i="1" dirty="0"/>
              <a:t>RANK ( ) OVER ( </a:t>
            </a:r>
            <a:r>
              <a:rPr lang="en-US" sz="2800" i="1" dirty="0" smtClean="0"/>
              <a:t>[ </a:t>
            </a:r>
            <a:r>
              <a:rPr lang="en-US" sz="2800" i="1" dirty="0" err="1"/>
              <a:t>partition_by_clause</a:t>
            </a:r>
            <a:r>
              <a:rPr lang="en-US" sz="2800" i="1" dirty="0"/>
              <a:t> ] </a:t>
            </a:r>
            <a:r>
              <a:rPr lang="en-US" sz="2800" i="1" dirty="0" err="1"/>
              <a:t>order_by_clause</a:t>
            </a:r>
            <a:r>
              <a:rPr lang="en-US" sz="2800" i="1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4680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RANK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SELECT </a:t>
            </a:r>
            <a:r>
              <a:rPr lang="en-US" sz="2800" dirty="0" smtClean="0">
                <a:solidFill>
                  <a:srgbClr val="FF0000"/>
                </a:solidFill>
              </a:rPr>
              <a:t>RANK()</a:t>
            </a:r>
          </a:p>
          <a:p>
            <a:pPr>
              <a:buNone/>
            </a:pPr>
            <a:r>
              <a:rPr lang="en-US" sz="2800" dirty="0" smtClean="0"/>
              <a:t>OVER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C000"/>
                </a:solidFill>
              </a:rPr>
              <a:t>ORDER BY Age</a:t>
            </a:r>
            <a:r>
              <a:rPr lang="en-US" sz="2800" dirty="0" smtClean="0"/>
              <a:t>) AS [Rank],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, Age </a:t>
            </a:r>
          </a:p>
          <a:p>
            <a:pPr>
              <a:buNone/>
            </a:pPr>
            <a:r>
              <a:rPr lang="en-US" sz="2800" dirty="0" smtClean="0"/>
              <a:t>FROM Person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46"/>
          </a:xfrm>
        </p:spPr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7298"/>
            <a:ext cx="79248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Rank	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	Age </a:t>
            </a:r>
          </a:p>
          <a:p>
            <a:pPr>
              <a:buNone/>
            </a:pPr>
            <a:r>
              <a:rPr lang="en-US" sz="2000" dirty="0" smtClean="0"/>
              <a:t> 1		 Larry 		 5</a:t>
            </a:r>
          </a:p>
          <a:p>
            <a:pPr>
              <a:buNone/>
            </a:pPr>
            <a:r>
              <a:rPr lang="en-US" sz="2000" dirty="0" smtClean="0"/>
              <a:t> 2		 Doris 		 6</a:t>
            </a:r>
          </a:p>
          <a:p>
            <a:pPr>
              <a:buNone/>
            </a:pPr>
            <a:r>
              <a:rPr lang="en-US" sz="2000" dirty="0" smtClean="0"/>
              <a:t> 2		 George 		 6</a:t>
            </a:r>
          </a:p>
          <a:p>
            <a:pPr>
              <a:buNone/>
            </a:pPr>
            <a:r>
              <a:rPr lang="en-US" sz="2000" dirty="0" smtClean="0"/>
              <a:t> 4		 Mary 		11</a:t>
            </a:r>
          </a:p>
          <a:p>
            <a:pPr>
              <a:buNone/>
            </a:pPr>
            <a:r>
              <a:rPr lang="en-US" sz="2000" dirty="0" smtClean="0"/>
              <a:t> 4 		 Sherry 		11</a:t>
            </a:r>
          </a:p>
          <a:p>
            <a:pPr>
              <a:buNone/>
            </a:pPr>
            <a:r>
              <a:rPr lang="en-US" sz="2000" dirty="0" smtClean="0"/>
              <a:t> 6		 Sam		17</a:t>
            </a:r>
          </a:p>
          <a:p>
            <a:pPr>
              <a:buNone/>
            </a:pPr>
            <a:r>
              <a:rPr lang="en-US" sz="2000" dirty="0" smtClean="0"/>
              <a:t> 7		 Ted		23</a:t>
            </a:r>
          </a:p>
          <a:p>
            <a:pPr>
              <a:buNone/>
            </a:pPr>
            <a:r>
              <a:rPr lang="en-US" sz="2000" dirty="0" smtClean="0"/>
              <a:t> 7		 Marty		23</a:t>
            </a:r>
          </a:p>
          <a:p>
            <a:pPr>
              <a:buNone/>
            </a:pPr>
            <a:r>
              <a:rPr lang="en-US" sz="2000" dirty="0" smtClean="0"/>
              <a:t> 9		 Sue		29</a:t>
            </a:r>
          </a:p>
          <a:p>
            <a:pPr>
              <a:buNone/>
            </a:pPr>
            <a:r>
              <a:rPr lang="en-US" sz="2000" dirty="0" smtClean="0"/>
              <a:t>10		 Frank 		38</a:t>
            </a:r>
          </a:p>
          <a:p>
            <a:pPr>
              <a:buNone/>
            </a:pPr>
            <a:r>
              <a:rPr lang="en-US" sz="2000" dirty="0" smtClean="0"/>
              <a:t>11		 John		40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011222"/>
          </a:xfrm>
        </p:spPr>
        <p:txBody>
          <a:bodyPr/>
          <a:lstStyle/>
          <a:p>
            <a:pPr algn="ctr"/>
            <a:r>
              <a:rPr lang="en-US" sz="4400" dirty="0" smtClean="0"/>
              <a:t>DENSE_RANK()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Returns the rank of rows within the partition of a result set, without any gaps in the ranking</a:t>
            </a:r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i.e</a:t>
            </a:r>
            <a:r>
              <a:rPr lang="en-US" sz="2800" dirty="0" smtClean="0"/>
              <a:t>) It is similar to rank function , but dense                             rank function will always result in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consecutive rankings.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800" i="1" dirty="0" smtClean="0"/>
              <a:t>DENSE_RANK </a:t>
            </a:r>
            <a:r>
              <a:rPr lang="en-US" sz="2800" i="1" dirty="0"/>
              <a:t>( ) OVER ( [ &lt;</a:t>
            </a:r>
            <a:r>
              <a:rPr lang="en-US" sz="2800" i="1" dirty="0" err="1"/>
              <a:t>partition_by_clause</a:t>
            </a:r>
            <a:r>
              <a:rPr lang="en-US" sz="2800" i="1" dirty="0"/>
              <a:t>&gt; ] &lt; </a:t>
            </a:r>
            <a:r>
              <a:rPr lang="en-US" sz="2800" i="1" dirty="0" err="1"/>
              <a:t>order_by_clause</a:t>
            </a:r>
            <a:r>
              <a:rPr lang="en-US" sz="2800" i="1" dirty="0"/>
              <a:t> &gt; 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DENSE_RANK EXAMPLE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SELECT </a:t>
            </a:r>
            <a:r>
              <a:rPr lang="en-US" sz="2800" dirty="0" smtClean="0">
                <a:solidFill>
                  <a:srgbClr val="FF0000"/>
                </a:solidFill>
              </a:rPr>
              <a:t>DENSE_RANK()</a:t>
            </a:r>
          </a:p>
          <a:p>
            <a:pPr>
              <a:buNone/>
            </a:pPr>
            <a:r>
              <a:rPr lang="en-US" sz="2800" dirty="0" smtClean="0"/>
              <a:t>OVER 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C000"/>
                </a:solidFill>
              </a:rPr>
              <a:t>ORDER BY Age</a:t>
            </a:r>
            <a:r>
              <a:rPr lang="en-US" sz="2800" dirty="0" smtClean="0"/>
              <a:t>) AS [</a:t>
            </a:r>
            <a:r>
              <a:rPr lang="en-US" sz="2800" dirty="0" err="1" smtClean="0"/>
              <a:t>DenseRank</a:t>
            </a:r>
            <a:r>
              <a:rPr lang="en-US" sz="2800" dirty="0" smtClean="0"/>
              <a:t>],</a:t>
            </a:r>
          </a:p>
          <a:p>
            <a:pPr>
              <a:buNone/>
            </a:pPr>
            <a:r>
              <a:rPr lang="en-US" sz="2800" dirty="0" err="1" smtClean="0"/>
              <a:t>FirstName</a:t>
            </a:r>
            <a:r>
              <a:rPr lang="en-US" sz="2800" dirty="0" smtClean="0"/>
              <a:t>, Age </a:t>
            </a:r>
          </a:p>
          <a:p>
            <a:pPr>
              <a:buNone/>
            </a:pPr>
            <a:r>
              <a:rPr lang="en-US" sz="2800" dirty="0" smtClean="0"/>
              <a:t>FROM Person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39784"/>
          </a:xfrm>
        </p:spPr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85860"/>
            <a:ext cx="7924800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DenseRank</a:t>
            </a:r>
            <a:r>
              <a:rPr lang="en-US" sz="2000" dirty="0" smtClean="0"/>
              <a:t>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             Age </a:t>
            </a:r>
          </a:p>
          <a:p>
            <a:pPr>
              <a:buNone/>
            </a:pPr>
            <a:r>
              <a:rPr lang="en-US" sz="2000" dirty="0" smtClean="0"/>
              <a:t>            1		   Larry		   5</a:t>
            </a:r>
          </a:p>
          <a:p>
            <a:pPr>
              <a:buNone/>
            </a:pPr>
            <a:r>
              <a:rPr lang="en-US" sz="2000" dirty="0" smtClean="0"/>
              <a:t>            2 		   Doris		   6</a:t>
            </a:r>
          </a:p>
          <a:p>
            <a:pPr>
              <a:buNone/>
            </a:pPr>
            <a:r>
              <a:rPr lang="en-US" sz="2000" dirty="0" smtClean="0"/>
              <a:t>            2		   George		   6</a:t>
            </a:r>
          </a:p>
          <a:p>
            <a:pPr>
              <a:buNone/>
            </a:pPr>
            <a:r>
              <a:rPr lang="en-US" sz="2000" dirty="0" smtClean="0"/>
              <a:t>            3		   Mary		  11</a:t>
            </a:r>
          </a:p>
          <a:p>
            <a:pPr lvl="1">
              <a:buNone/>
            </a:pPr>
            <a:r>
              <a:rPr lang="en-US" sz="2000" dirty="0" smtClean="0"/>
              <a:t>    3		   Sherry		  11</a:t>
            </a:r>
          </a:p>
          <a:p>
            <a:pPr lvl="1">
              <a:buNone/>
            </a:pPr>
            <a:r>
              <a:rPr lang="en-US" sz="2000" dirty="0" smtClean="0"/>
              <a:t>    4 		   Sam		  17</a:t>
            </a:r>
          </a:p>
          <a:p>
            <a:pPr lvl="1">
              <a:buNone/>
            </a:pPr>
            <a:r>
              <a:rPr lang="en-US" sz="2000" dirty="0" smtClean="0"/>
              <a:t>    5 		   Ted		  23</a:t>
            </a:r>
          </a:p>
          <a:p>
            <a:pPr lvl="1">
              <a:buNone/>
            </a:pPr>
            <a:r>
              <a:rPr lang="en-US" sz="2000" dirty="0" smtClean="0"/>
              <a:t>    5 	 	   Marty		  23</a:t>
            </a:r>
          </a:p>
          <a:p>
            <a:pPr lvl="1">
              <a:buNone/>
            </a:pPr>
            <a:r>
              <a:rPr lang="en-US" sz="2000" dirty="0" smtClean="0"/>
              <a:t>    6		   Sue		  29</a:t>
            </a:r>
          </a:p>
          <a:p>
            <a:pPr lvl="1">
              <a:buNone/>
            </a:pPr>
            <a:r>
              <a:rPr lang="en-US" sz="2000" dirty="0" smtClean="0"/>
              <a:t>    7		   Frank		  38</a:t>
            </a:r>
          </a:p>
          <a:p>
            <a:pPr lvl="1">
              <a:buNone/>
            </a:pPr>
            <a:r>
              <a:rPr lang="en-US" sz="2000" dirty="0" smtClean="0"/>
              <a:t>    8 		   John 		  40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00174"/>
            <a:ext cx="7924800" cy="421482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Used to break up a record set into a specific number of groups.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groups are numbered, starting at one.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For each row, NTILE returns the number of the group to which the row belongs</a:t>
            </a:r>
            <a:r>
              <a:rPr lang="en-US" sz="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Returns 1 for the rows in the first group, 2 for those in the second group, and returns N for the last (N-</a:t>
            </a:r>
            <a:r>
              <a:rPr lang="en-US" sz="2400" dirty="0" err="1" smtClean="0"/>
              <a:t>th</a:t>
            </a:r>
            <a:r>
              <a:rPr lang="en-US" sz="2400" dirty="0" smtClean="0"/>
              <a:t>) group.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Each group contains the same number of rows.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NTILE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4282" y="1285860"/>
            <a:ext cx="8320118" cy="5143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Syntax:</a:t>
            </a:r>
          </a:p>
          <a:p>
            <a:pPr>
              <a:buNone/>
            </a:pPr>
            <a:r>
              <a:rPr lang="en-US" sz="2600" dirty="0" smtClean="0"/>
              <a:t>NTILE (</a:t>
            </a:r>
            <a:r>
              <a:rPr lang="en-US" sz="2600" dirty="0" err="1" smtClean="0"/>
              <a:t>integer_expression</a:t>
            </a:r>
            <a:r>
              <a:rPr lang="en-US" sz="2600" dirty="0" smtClean="0"/>
              <a:t>) OVER</a:t>
            </a:r>
          </a:p>
          <a:p>
            <a:pPr>
              <a:buNone/>
            </a:pPr>
            <a:r>
              <a:rPr lang="en-US" sz="2600" dirty="0" smtClean="0"/>
              <a:t> ( [ &lt;</a:t>
            </a:r>
            <a:r>
              <a:rPr lang="en-US" sz="2600" dirty="0" err="1" smtClean="0"/>
              <a:t>partition_by_clause</a:t>
            </a:r>
            <a:r>
              <a:rPr lang="en-US" sz="2600" dirty="0" smtClean="0"/>
              <a:t>&gt; ] &lt; </a:t>
            </a:r>
            <a:r>
              <a:rPr lang="en-US" sz="2600" dirty="0" err="1" smtClean="0"/>
              <a:t>order_by_clause</a:t>
            </a:r>
            <a:r>
              <a:rPr lang="en-US" sz="2600" dirty="0" smtClean="0"/>
              <a:t> &gt; )</a:t>
            </a:r>
          </a:p>
          <a:p>
            <a:pPr>
              <a:buNone/>
            </a:pPr>
            <a:r>
              <a:rPr lang="en-US" sz="2400" dirty="0" smtClean="0"/>
              <a:t>Where</a:t>
            </a:r>
          </a:p>
          <a:p>
            <a:pPr>
              <a:buNone/>
            </a:pPr>
            <a:r>
              <a:rPr lang="en-US" sz="2400" dirty="0" smtClean="0"/>
              <a:t>“</a:t>
            </a:r>
            <a:r>
              <a:rPr lang="en-US" sz="2400" dirty="0" err="1" smtClean="0"/>
              <a:t>integer_expression</a:t>
            </a:r>
            <a:r>
              <a:rPr lang="en-US" sz="2400" dirty="0" smtClean="0"/>
              <a:t>” specifies the number of groups into which each 		        partition must be divided.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NOTE :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 </a:t>
            </a:r>
            <a:r>
              <a:rPr lang="en-US" sz="2600" dirty="0" smtClean="0"/>
              <a:t>If the number of rows in a partition</a:t>
            </a:r>
          </a:p>
          <a:p>
            <a:pPr>
              <a:buNone/>
            </a:pPr>
            <a:r>
              <a:rPr lang="en-US" sz="2600" dirty="0" smtClean="0"/>
              <a:t>      </a:t>
            </a:r>
            <a:r>
              <a:rPr lang="en-US" sz="2600" dirty="0" smtClean="0">
                <a:solidFill>
                  <a:srgbClr val="FFC000"/>
                </a:solidFill>
              </a:rPr>
              <a:t>is not divisible by "</a:t>
            </a:r>
            <a:r>
              <a:rPr lang="en-US" sz="2600" dirty="0" err="1" smtClean="0">
                <a:solidFill>
                  <a:srgbClr val="FFC000"/>
                </a:solidFill>
              </a:rPr>
              <a:t>integer_expression</a:t>
            </a:r>
            <a:r>
              <a:rPr lang="en-US" sz="2600" dirty="0" smtClean="0">
                <a:solidFill>
                  <a:srgbClr val="FFC000"/>
                </a:solidFill>
              </a:rPr>
              <a:t>",</a:t>
            </a:r>
          </a:p>
          <a:p>
            <a:pPr>
              <a:buNone/>
            </a:pPr>
            <a:r>
              <a:rPr lang="en-US" sz="2600" dirty="0" smtClean="0"/>
              <a:t>      then  lower-numbered groups (starting from 1, 2, ...)</a:t>
            </a:r>
          </a:p>
          <a:p>
            <a:pPr>
              <a:buNone/>
            </a:pPr>
            <a:r>
              <a:rPr lang="en-US" sz="2600" dirty="0" smtClean="0"/>
              <a:t>      will each contain </a:t>
            </a:r>
            <a:r>
              <a:rPr lang="en-US" sz="2600" dirty="0" smtClean="0">
                <a:solidFill>
                  <a:srgbClr val="FF0000"/>
                </a:solidFill>
              </a:rPr>
              <a:t>one more row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SAMPLE </a:t>
            </a:r>
            <a:r>
              <a:rPr lang="en-US" sz="4400" dirty="0" err="1" smtClean="0"/>
              <a:t>ScENARIO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14488"/>
            <a:ext cx="7924800" cy="292895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Group the Person records into </a:t>
            </a:r>
            <a:r>
              <a:rPr lang="en-US" sz="3200" dirty="0" smtClean="0">
                <a:solidFill>
                  <a:srgbClr val="FFFF00"/>
                </a:solidFill>
              </a:rPr>
              <a:t>3 different    groups </a:t>
            </a:r>
            <a:r>
              <a:rPr lang="en-US" sz="3200" dirty="0" smtClean="0"/>
              <a:t>of records.</a:t>
            </a:r>
          </a:p>
          <a:p>
            <a:endParaRPr lang="en-US" sz="3200" dirty="0" smtClean="0"/>
          </a:p>
          <a:p>
            <a:r>
              <a:rPr lang="en-US" sz="3200" dirty="0" smtClean="0"/>
              <a:t>I want these groups to be </a:t>
            </a:r>
            <a:r>
              <a:rPr lang="en-US" sz="3200" dirty="0" smtClean="0">
                <a:solidFill>
                  <a:srgbClr val="FF0000"/>
                </a:solidFill>
              </a:rPr>
              <a:t>based on the Age </a:t>
            </a:r>
            <a:r>
              <a:rPr lang="en-US" sz="3200" dirty="0" smtClean="0"/>
              <a:t>column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Ranking functions return a ranking value for each row in a partition.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ROW_NUMBER()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RANK()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DENSE_RANK()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NTILE()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SOLUTION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, Age,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NTILE(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800" dirty="0" smtClean="0"/>
              <a:t>OVER 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C000"/>
                </a:solidFill>
              </a:rPr>
              <a:t>ORDER BY Age</a:t>
            </a:r>
            <a:r>
              <a:rPr lang="en-US" sz="2800" dirty="0" smtClean="0"/>
              <a:t>) AS [</a:t>
            </a:r>
            <a:r>
              <a:rPr lang="en-US" sz="2800" dirty="0" err="1" smtClean="0"/>
              <a:t>AgeGroup</a:t>
            </a:r>
            <a:r>
              <a:rPr lang="en-US" sz="2800" dirty="0" smtClean="0"/>
              <a:t>]</a:t>
            </a:r>
          </a:p>
          <a:p>
            <a:pPr>
              <a:buNone/>
            </a:pPr>
            <a:r>
              <a:rPr lang="en-US" sz="2800" dirty="0" smtClean="0"/>
              <a:t>FROM Person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7298"/>
            <a:ext cx="792480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/>
              <a:t>FirstName</a:t>
            </a:r>
            <a:r>
              <a:rPr lang="en-US" sz="2000" dirty="0" smtClean="0"/>
              <a:t>             Age    </a:t>
            </a:r>
            <a:r>
              <a:rPr lang="en-US" sz="2000" dirty="0" err="1" smtClean="0"/>
              <a:t>AgeGroup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Larry		 5 	1 </a:t>
            </a:r>
          </a:p>
          <a:p>
            <a:pPr>
              <a:buNone/>
            </a:pPr>
            <a:r>
              <a:rPr lang="en-US" sz="2000" dirty="0" smtClean="0"/>
              <a:t>Doris		 6 	1</a:t>
            </a:r>
          </a:p>
          <a:p>
            <a:pPr>
              <a:buNone/>
            </a:pPr>
            <a:r>
              <a:rPr lang="en-US" sz="2000" dirty="0" smtClean="0"/>
              <a:t>George		 6	1</a:t>
            </a:r>
          </a:p>
          <a:p>
            <a:pPr>
              <a:buNone/>
            </a:pPr>
            <a:r>
              <a:rPr lang="en-US" sz="2000" dirty="0" smtClean="0"/>
              <a:t> Mary		11	1</a:t>
            </a:r>
          </a:p>
          <a:p>
            <a:pPr>
              <a:buNone/>
            </a:pPr>
            <a:r>
              <a:rPr lang="en-US" sz="2000" dirty="0" smtClean="0"/>
              <a:t> Sherry		11	2</a:t>
            </a:r>
          </a:p>
          <a:p>
            <a:pPr>
              <a:buNone/>
            </a:pPr>
            <a:r>
              <a:rPr lang="en-US" sz="2000" dirty="0" smtClean="0"/>
              <a:t> Sam		17	2</a:t>
            </a:r>
          </a:p>
          <a:p>
            <a:pPr>
              <a:buNone/>
            </a:pPr>
            <a:r>
              <a:rPr lang="en-US" sz="2000" dirty="0" smtClean="0"/>
              <a:t> Ted		23	2</a:t>
            </a:r>
          </a:p>
          <a:p>
            <a:pPr>
              <a:buNone/>
            </a:pPr>
            <a:r>
              <a:rPr lang="en-US" sz="2000" dirty="0" smtClean="0"/>
              <a:t> Marty		23	2</a:t>
            </a:r>
          </a:p>
          <a:p>
            <a:pPr>
              <a:buNone/>
            </a:pPr>
            <a:r>
              <a:rPr lang="en-US" sz="2000" dirty="0" smtClean="0"/>
              <a:t> Sue		29	3</a:t>
            </a:r>
          </a:p>
          <a:p>
            <a:pPr>
              <a:buNone/>
            </a:pPr>
            <a:r>
              <a:rPr lang="en-US" sz="2000" dirty="0" smtClean="0"/>
              <a:t> Frank		38	3</a:t>
            </a:r>
          </a:p>
          <a:p>
            <a:pPr>
              <a:buNone/>
            </a:pPr>
            <a:r>
              <a:rPr lang="en-US" sz="2000" dirty="0" smtClean="0"/>
              <a:t> John		40	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When to use NILE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If you only want to return a specific grouping of records. </a:t>
            </a:r>
          </a:p>
          <a:p>
            <a:pPr>
              <a:buNone/>
            </a:pPr>
            <a:r>
              <a:rPr lang="en-US" sz="2000" dirty="0" smtClean="0"/>
              <a:t>Below is an example where I returned only the middle group (Age Group = 2)</a:t>
            </a:r>
          </a:p>
          <a:p>
            <a:pPr>
              <a:buNone/>
            </a:pPr>
            <a:r>
              <a:rPr lang="en-US" sz="2000" dirty="0" smtClean="0"/>
              <a:t>CODE:</a:t>
            </a:r>
          </a:p>
          <a:p>
            <a:pPr>
              <a:buNone/>
            </a:pPr>
            <a:r>
              <a:rPr lang="en-US" sz="2000" dirty="0" smtClean="0"/>
              <a:t>SELECT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Age, Age AS [Age] </a:t>
            </a:r>
          </a:p>
          <a:p>
            <a:pPr>
              <a:buNone/>
            </a:pPr>
            <a:r>
              <a:rPr lang="en-US" sz="2000" dirty="0" smtClean="0"/>
              <a:t>FROM </a:t>
            </a:r>
          </a:p>
          <a:p>
            <a:pPr>
              <a:buNone/>
            </a:pPr>
            <a:r>
              <a:rPr lang="en-US" sz="2000" dirty="0" smtClean="0"/>
              <a:t>( SELECT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Age,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NTILE(3) OVER (ORDER BY Age)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AS </a:t>
            </a:r>
            <a:r>
              <a:rPr lang="en-US" sz="2000" dirty="0" err="1" smtClean="0"/>
              <a:t>AgeGroup</a:t>
            </a:r>
            <a:r>
              <a:rPr lang="en-US" sz="2000" dirty="0" smtClean="0"/>
              <a:t> FROM Person) A </a:t>
            </a:r>
          </a:p>
          <a:p>
            <a:pPr>
              <a:buNone/>
            </a:pPr>
            <a:r>
              <a:rPr lang="en-US" sz="2000" dirty="0" smtClean="0"/>
              <a:t>WHERE </a:t>
            </a:r>
            <a:r>
              <a:rPr lang="en-US" sz="2000" dirty="0" err="1" smtClean="0">
                <a:solidFill>
                  <a:srgbClr val="FFC000"/>
                </a:solidFill>
              </a:rPr>
              <a:t>AgeGroup</a:t>
            </a:r>
            <a:r>
              <a:rPr lang="en-US" sz="2000" dirty="0" smtClean="0">
                <a:solidFill>
                  <a:srgbClr val="FFC000"/>
                </a:solidFill>
              </a:rPr>
              <a:t> = 2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FirstName</a:t>
            </a:r>
            <a:r>
              <a:rPr lang="en-US" sz="2000" dirty="0" smtClean="0"/>
              <a:t>	Age	 </a:t>
            </a:r>
            <a:r>
              <a:rPr lang="en-US" sz="2000" dirty="0" err="1" smtClean="0"/>
              <a:t>AgeGroup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Sherry		 11	   11</a:t>
            </a:r>
          </a:p>
          <a:p>
            <a:pPr>
              <a:buNone/>
            </a:pPr>
            <a:r>
              <a:rPr lang="en-US" sz="2000" dirty="0" smtClean="0"/>
              <a:t>Sam		 17	   17</a:t>
            </a:r>
          </a:p>
          <a:p>
            <a:pPr>
              <a:buNone/>
            </a:pPr>
            <a:r>
              <a:rPr lang="en-US" sz="2000" dirty="0" smtClean="0"/>
              <a:t>Ted		 23	   23</a:t>
            </a:r>
          </a:p>
          <a:p>
            <a:pPr>
              <a:buNone/>
            </a:pPr>
            <a:r>
              <a:rPr lang="en-US" sz="2000" dirty="0" smtClean="0"/>
              <a:t>Marty		 23	   23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PERCENT_RANK()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291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Introduced by SQL Server 2012 ..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formula to find PERCENT_RANK() is as following: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PERCENT_RANK() = (RANK() – 1) / (Total Rows – 1)</a:t>
            </a: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4">
              <a:buNone/>
            </a:pPr>
            <a:endParaRPr lang="en-US" sz="2400" dirty="0" smtClean="0"/>
          </a:p>
          <a:p>
            <a:pPr lvl="4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  <a:hlinkClick r:id="rId2" action="ppaction://hlinkfile"/>
              </a:rPr>
              <a:t>SAMPLE EXAMPLE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SQL </a:t>
            </a:r>
            <a:r>
              <a:rPr lang="en-US" sz="2400" smtClean="0"/>
              <a:t>Server  </a:t>
            </a:r>
            <a:r>
              <a:rPr lang="en-US" sz="2400" dirty="0" smtClean="0"/>
              <a:t>provides  ranking function feature which makes it easier to assign sequential numbers to record </a:t>
            </a:r>
            <a:r>
              <a:rPr lang="en-US" sz="2400" dirty="0" err="1" smtClean="0"/>
              <a:t>sets.In</a:t>
            </a:r>
            <a:r>
              <a:rPr lang="en-US" sz="2400" dirty="0" smtClean="0"/>
              <a:t> this section we have seen the ranking functions and the place where it is used.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msdn.microsoft.com/en-us/library/ms189798.aspx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  <a:hlinkClick r:id="rId3"/>
              </a:rPr>
              <a:t>http://www.mssqltips.com/sqlservertip/1944/sql-server-2005-and-2008-ranking-functions-rownumber-and-rank</a:t>
            </a:r>
            <a:r>
              <a:rPr lang="en-US" sz="2000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rgbClr val="0070C0"/>
                </a:solidFill>
                <a:hlinkClick r:id="rId4"/>
              </a:rPr>
              <a:t>www.bidn.com/blogs/pkumar3/ssas/2702/sql-server-ranking-function-with-example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  <a:hlinkClick r:id="rId5"/>
              </a:rPr>
              <a:t>http</a:t>
            </a:r>
            <a:r>
              <a:rPr lang="en-US" sz="2000">
                <a:solidFill>
                  <a:srgbClr val="0070C0"/>
                </a:solidFill>
                <a:hlinkClick r:id="rId5"/>
              </a:rPr>
              <a:t>://</a:t>
            </a:r>
            <a:r>
              <a:rPr lang="en-US" sz="2000" smtClean="0">
                <a:solidFill>
                  <a:srgbClr val="0070C0"/>
                </a:solidFill>
                <a:hlinkClick r:id="rId5"/>
              </a:rPr>
              <a:t>stackoverflow.com/questions/10037570/ranking-rows-using-sql-server-rank-function-without-skipping-a-rank-number</a:t>
            </a:r>
            <a:endParaRPr lang="en-US" sz="2000" dirty="0" smtClean="0">
              <a:solidFill>
                <a:srgbClr val="0070C0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07243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              </a:t>
            </a:r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474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ROW_NUMBER()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Returns the sequential number of a row within a partition of a result set, starting at 1 for the first row in each partition.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800" i="1" dirty="0"/>
              <a:t>ROW_NUMBER ( )     OVER ( [ PARTITION BY </a:t>
            </a:r>
            <a:r>
              <a:rPr lang="en-US" sz="2800" i="1" dirty="0" err="1"/>
              <a:t>value_expression</a:t>
            </a:r>
            <a:r>
              <a:rPr lang="en-US" sz="2800" i="1" dirty="0"/>
              <a:t> , ... [ n ] ] </a:t>
            </a:r>
            <a:r>
              <a:rPr lang="en-US" sz="2800" i="1" dirty="0" err="1"/>
              <a:t>order_by_clause</a:t>
            </a:r>
            <a:r>
              <a:rPr lang="en-US" sz="2800" i="1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6421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SAMPLE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00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/>
              <a:t>FirstName</a:t>
            </a:r>
            <a:r>
              <a:rPr lang="en-US" sz="1800" dirty="0" smtClean="0"/>
              <a:t> 	Age      Gender </a:t>
            </a:r>
          </a:p>
          <a:p>
            <a:pPr>
              <a:buNone/>
            </a:pPr>
            <a:r>
              <a:rPr lang="en-US" sz="1800" dirty="0" smtClean="0"/>
              <a:t> Doris 		6 	 F				</a:t>
            </a:r>
          </a:p>
          <a:p>
            <a:pPr>
              <a:buNone/>
            </a:pPr>
            <a:r>
              <a:rPr lang="en-US" sz="1800" dirty="0" smtClean="0"/>
              <a:t> Mary 		11	 F </a:t>
            </a:r>
          </a:p>
          <a:p>
            <a:pPr>
              <a:buNone/>
            </a:pPr>
            <a:r>
              <a:rPr lang="en-US" sz="1800" dirty="0" smtClean="0"/>
              <a:t> Sherry 		11 	 F</a:t>
            </a:r>
          </a:p>
          <a:p>
            <a:pPr>
              <a:buNone/>
            </a:pPr>
            <a:r>
              <a:rPr lang="en-US" sz="1800" dirty="0" smtClean="0"/>
              <a:t> Sue 		29 	 F </a:t>
            </a:r>
          </a:p>
          <a:p>
            <a:pPr>
              <a:buNone/>
            </a:pPr>
            <a:r>
              <a:rPr lang="en-US" sz="1800" dirty="0" smtClean="0"/>
              <a:t> Larry 		5	M</a:t>
            </a:r>
          </a:p>
          <a:p>
            <a:pPr>
              <a:buNone/>
            </a:pPr>
            <a:r>
              <a:rPr lang="en-US" sz="1800" dirty="0" smtClean="0"/>
              <a:t> George 		6 	M </a:t>
            </a:r>
          </a:p>
          <a:p>
            <a:pPr>
              <a:buNone/>
            </a:pPr>
            <a:r>
              <a:rPr lang="en-US" sz="1800" dirty="0" smtClean="0"/>
              <a:t>Sam 		17 	M </a:t>
            </a:r>
          </a:p>
          <a:p>
            <a:pPr>
              <a:buNone/>
            </a:pPr>
            <a:r>
              <a:rPr lang="en-US" sz="1800" dirty="0" smtClean="0"/>
              <a:t>Ted 		23 	M </a:t>
            </a:r>
          </a:p>
          <a:p>
            <a:pPr>
              <a:buNone/>
            </a:pPr>
            <a:r>
              <a:rPr lang="en-US" sz="1800" dirty="0" smtClean="0"/>
              <a:t>Marty 		23 	M</a:t>
            </a:r>
          </a:p>
          <a:p>
            <a:pPr>
              <a:buNone/>
            </a:pPr>
            <a:r>
              <a:rPr lang="en-US" sz="1800" dirty="0" smtClean="0"/>
              <a:t>Frank 		38 	M </a:t>
            </a:r>
          </a:p>
          <a:p>
            <a:pPr>
              <a:buNone/>
            </a:pPr>
            <a:r>
              <a:rPr lang="en-US" sz="1800" dirty="0" smtClean="0"/>
              <a:t> John 		40 	M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ROWNUMBER-EXAMPLE -1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600200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SELECT ROW_NUMBER()</a:t>
            </a:r>
          </a:p>
          <a:p>
            <a:pPr marL="0" indent="0">
              <a:buNone/>
            </a:pPr>
            <a:r>
              <a:rPr lang="en-US" sz="2800" dirty="0" smtClean="0"/>
              <a:t> OVER </a:t>
            </a:r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ORDER BY Age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en-US" sz="2800" dirty="0" smtClean="0"/>
              <a:t>AS [</a:t>
            </a:r>
            <a:r>
              <a:rPr lang="en-US" sz="2800" dirty="0" err="1" smtClean="0"/>
              <a:t>RowNumber_by_age</a:t>
            </a:r>
            <a:r>
              <a:rPr lang="en-US" sz="2800" dirty="0" smtClean="0"/>
              <a:t>],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, Age </a:t>
            </a:r>
          </a:p>
          <a:p>
            <a:pPr marL="0" indent="0">
              <a:buNone/>
            </a:pPr>
            <a:r>
              <a:rPr lang="en-US" sz="2800" dirty="0" smtClean="0"/>
              <a:t>FROM Person</a:t>
            </a:r>
          </a:p>
        </p:txBody>
      </p:sp>
    </p:spTree>
    <p:extLst>
      <p:ext uri="{BB962C8B-B14F-4D97-AF65-F5344CB8AC3E}">
        <p14:creationId xmlns:p14="http://schemas.microsoft.com/office/powerpoint/2010/main" val="3709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46"/>
          </a:xfrm>
        </p:spPr>
        <p:txBody>
          <a:bodyPr/>
          <a:lstStyle/>
          <a:p>
            <a:pPr algn="ctr"/>
            <a:r>
              <a:rPr lang="en-US" sz="4400" dirty="0" smtClean="0"/>
              <a:t>RESULT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42984"/>
            <a:ext cx="7924800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RowNumber_by_Age</a:t>
            </a:r>
            <a:r>
              <a:rPr lang="en-US" sz="2000" dirty="0" smtClean="0"/>
              <a:t> 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	Age </a:t>
            </a:r>
          </a:p>
          <a:p>
            <a:pPr>
              <a:buNone/>
            </a:pPr>
            <a:r>
              <a:rPr lang="en-US" sz="2000" dirty="0" smtClean="0"/>
              <a:t> 1				 Larry	                5 </a:t>
            </a:r>
          </a:p>
          <a:p>
            <a:pPr>
              <a:buNone/>
            </a:pPr>
            <a:r>
              <a:rPr lang="en-US" sz="2000" dirty="0" smtClean="0"/>
              <a:t> 2			 	Doris		 6</a:t>
            </a:r>
          </a:p>
          <a:p>
            <a:pPr>
              <a:buNone/>
            </a:pPr>
            <a:r>
              <a:rPr lang="en-US" sz="2000" dirty="0" smtClean="0"/>
              <a:t> 3			 	George 		 6</a:t>
            </a:r>
          </a:p>
          <a:p>
            <a:pPr>
              <a:buNone/>
            </a:pPr>
            <a:r>
              <a:rPr lang="en-US" sz="2000" dirty="0" smtClean="0"/>
              <a:t> 4			 	Mary	               11</a:t>
            </a:r>
          </a:p>
          <a:p>
            <a:pPr>
              <a:buNone/>
            </a:pPr>
            <a:r>
              <a:rPr lang="en-US" sz="2000" dirty="0" smtClean="0"/>
              <a:t> 5			 	Sherry 		11</a:t>
            </a:r>
          </a:p>
          <a:p>
            <a:pPr>
              <a:buNone/>
            </a:pPr>
            <a:r>
              <a:rPr lang="en-US" sz="2000" dirty="0" smtClean="0"/>
              <a:t> 6			 	Sam		17</a:t>
            </a:r>
          </a:p>
          <a:p>
            <a:pPr>
              <a:buNone/>
            </a:pPr>
            <a:r>
              <a:rPr lang="en-US" sz="2000" dirty="0" smtClean="0"/>
              <a:t> 7			 	Ted 		23</a:t>
            </a:r>
          </a:p>
          <a:p>
            <a:pPr>
              <a:buNone/>
            </a:pPr>
            <a:r>
              <a:rPr lang="en-US" sz="2000" dirty="0" smtClean="0"/>
              <a:t> 8			 	Marty 		23</a:t>
            </a:r>
          </a:p>
          <a:p>
            <a:pPr>
              <a:buNone/>
            </a:pPr>
            <a:r>
              <a:rPr lang="en-US" sz="2000" dirty="0" smtClean="0"/>
              <a:t> 9			 	Sue 		29</a:t>
            </a:r>
          </a:p>
          <a:p>
            <a:pPr>
              <a:buNone/>
            </a:pPr>
            <a:r>
              <a:rPr lang="en-US" sz="2000" dirty="0" smtClean="0"/>
              <a:t> 10			 	Frank		38</a:t>
            </a:r>
          </a:p>
          <a:p>
            <a:pPr>
              <a:buNone/>
            </a:pPr>
            <a:r>
              <a:rPr lang="en-US" sz="2400" dirty="0" smtClean="0"/>
              <a:t> 11			 	John		40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ROWNUMBER EXAMPLE- 2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SELECT ROW_NUMBER()</a:t>
            </a:r>
          </a:p>
          <a:p>
            <a:pPr>
              <a:buNone/>
            </a:pPr>
            <a:r>
              <a:rPr lang="en-US" sz="2800" dirty="0" smtClean="0"/>
              <a:t> OVER 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ORDER BY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C000"/>
                </a:solidFill>
              </a:rPr>
              <a:t>SELECT 1</a:t>
            </a:r>
            <a:r>
              <a:rPr lang="en-US" sz="2800" dirty="0" smtClean="0"/>
              <a:t>))</a:t>
            </a:r>
          </a:p>
          <a:p>
            <a:pPr>
              <a:buNone/>
            </a:pPr>
            <a:r>
              <a:rPr lang="en-US" sz="2800" dirty="0" smtClean="0"/>
              <a:t> AS [</a:t>
            </a:r>
            <a:r>
              <a:rPr lang="en-US" sz="2800" dirty="0" err="1" smtClean="0"/>
              <a:t>RowNumber</a:t>
            </a:r>
            <a:r>
              <a:rPr lang="en-US" sz="2800" dirty="0" smtClean="0"/>
              <a:t>],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, Age </a:t>
            </a:r>
          </a:p>
          <a:p>
            <a:pPr>
              <a:buNone/>
            </a:pPr>
            <a:r>
              <a:rPr lang="en-US" sz="2800" dirty="0" smtClean="0"/>
              <a:t>FROM Person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RESULT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36"/>
            <a:ext cx="79248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Row Number	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 	Age </a:t>
            </a:r>
          </a:p>
          <a:p>
            <a:pPr>
              <a:buNone/>
            </a:pPr>
            <a:r>
              <a:rPr lang="en-US" sz="2000" dirty="0" smtClean="0"/>
              <a:t> 1			 	Ted 		23</a:t>
            </a:r>
          </a:p>
          <a:p>
            <a:pPr>
              <a:buNone/>
            </a:pPr>
            <a:r>
              <a:rPr lang="en-US" sz="2000" dirty="0" smtClean="0"/>
              <a:t> 2			 	John 		40</a:t>
            </a:r>
          </a:p>
          <a:p>
            <a:pPr>
              <a:buNone/>
            </a:pPr>
            <a:r>
              <a:rPr lang="en-US" sz="2000" dirty="0" smtClean="0"/>
              <a:t> 3			 	George 		6</a:t>
            </a:r>
          </a:p>
          <a:p>
            <a:pPr>
              <a:buNone/>
            </a:pPr>
            <a:r>
              <a:rPr lang="en-US" sz="2000" dirty="0" smtClean="0"/>
              <a:t> 4			 	Mary 		11</a:t>
            </a:r>
          </a:p>
          <a:p>
            <a:pPr>
              <a:buNone/>
            </a:pPr>
            <a:r>
              <a:rPr lang="en-US" sz="2000" dirty="0" smtClean="0"/>
              <a:t> 5			 	Sam 		17</a:t>
            </a:r>
          </a:p>
          <a:p>
            <a:pPr>
              <a:buNone/>
            </a:pPr>
            <a:r>
              <a:rPr lang="en-US" sz="2000" dirty="0" smtClean="0"/>
              <a:t> 6			 	Doris 		6</a:t>
            </a:r>
          </a:p>
          <a:p>
            <a:pPr>
              <a:buNone/>
            </a:pPr>
            <a:r>
              <a:rPr lang="en-US" sz="2000" dirty="0" smtClean="0"/>
              <a:t> 7			 	Frank 		38</a:t>
            </a:r>
          </a:p>
          <a:p>
            <a:pPr>
              <a:buNone/>
            </a:pPr>
            <a:r>
              <a:rPr lang="en-US" sz="2000" dirty="0" smtClean="0"/>
              <a:t> 8			 	Larry 		5</a:t>
            </a:r>
          </a:p>
          <a:p>
            <a:pPr>
              <a:buNone/>
            </a:pPr>
            <a:r>
              <a:rPr lang="en-US" sz="2000" dirty="0" smtClean="0"/>
              <a:t> 9			 	Sue		29</a:t>
            </a:r>
          </a:p>
          <a:p>
            <a:pPr>
              <a:buNone/>
            </a:pPr>
            <a:r>
              <a:rPr lang="en-US" sz="2000" dirty="0" smtClean="0"/>
              <a:t> 10			 	Sherry 		11</a:t>
            </a:r>
          </a:p>
          <a:p>
            <a:pPr>
              <a:buNone/>
            </a:pPr>
            <a:r>
              <a:rPr lang="en-US" sz="2000" dirty="0" smtClean="0"/>
              <a:t> 11			 	Marty 		23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ROWNUMBER EXAMPLE -3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SELECT ROW_NUMBER()</a:t>
            </a:r>
          </a:p>
          <a:p>
            <a:pPr>
              <a:buNone/>
            </a:pPr>
            <a:r>
              <a:rPr lang="en-US" sz="2800" dirty="0" smtClean="0"/>
              <a:t>OVER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C000"/>
                </a:solidFill>
              </a:rPr>
              <a:t>PARTITION BY Gender </a:t>
            </a:r>
            <a:r>
              <a:rPr lang="en-US" sz="2800" dirty="0" smtClean="0">
                <a:solidFill>
                  <a:srgbClr val="FF0000"/>
                </a:solidFill>
              </a:rPr>
              <a:t>ORDER BY Age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AS [Partition],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, Age, Gender </a:t>
            </a:r>
          </a:p>
          <a:p>
            <a:pPr>
              <a:buNone/>
            </a:pPr>
            <a:r>
              <a:rPr lang="en-US" sz="2800" dirty="0" smtClean="0"/>
              <a:t>FROM Person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295</TotalTime>
  <Words>577</Words>
  <Application>Microsoft Office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RANKING FUNCTIONS</vt:lpstr>
      <vt:lpstr>INTRODUCTION</vt:lpstr>
      <vt:lpstr>ROW_NUMBER()</vt:lpstr>
      <vt:lpstr>SAMPLE TABLE</vt:lpstr>
      <vt:lpstr>ROWNUMBER-EXAMPLE -1</vt:lpstr>
      <vt:lpstr>RESULT</vt:lpstr>
      <vt:lpstr>ROWNUMBER EXAMPLE- 2</vt:lpstr>
      <vt:lpstr>RESULT </vt:lpstr>
      <vt:lpstr>ROWNUMBER EXAMPLE -3</vt:lpstr>
      <vt:lpstr>RESULT</vt:lpstr>
      <vt:lpstr>RANK() </vt:lpstr>
      <vt:lpstr>RANK EXAMPLE</vt:lpstr>
      <vt:lpstr>RESULT</vt:lpstr>
      <vt:lpstr>DENSE_RANK() </vt:lpstr>
      <vt:lpstr>DENSE_RANK EXAMPLE </vt:lpstr>
      <vt:lpstr>RESULT</vt:lpstr>
      <vt:lpstr>NTILE</vt:lpstr>
      <vt:lpstr>NTILE </vt:lpstr>
      <vt:lpstr>SAMPLE ScENARIO</vt:lpstr>
      <vt:lpstr>SOLUTION</vt:lpstr>
      <vt:lpstr>result</vt:lpstr>
      <vt:lpstr>When to use NILE</vt:lpstr>
      <vt:lpstr>result</vt:lpstr>
      <vt:lpstr>PERCENT_RANK()</vt:lpstr>
      <vt:lpstr>SUMMARY</vt:lpstr>
      <vt:lpstr>REFERENCES</vt:lpstr>
      <vt:lpstr>                  Thank you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FUNCTIONS</dc:title>
  <dc:creator>K K, Praveena (Cognizant)</dc:creator>
  <cp:lastModifiedBy>K K, Praveena (Cognizant)</cp:lastModifiedBy>
  <cp:revision>106</cp:revision>
  <dcterms:created xsi:type="dcterms:W3CDTF">2012-09-21T10:24:13Z</dcterms:created>
  <dcterms:modified xsi:type="dcterms:W3CDTF">2012-09-26T04:17:42Z</dcterms:modified>
</cp:coreProperties>
</file>