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79" r:id="rId2"/>
    <p:sldId id="280" r:id="rId3"/>
    <p:sldId id="281" r:id="rId4"/>
    <p:sldId id="282" r:id="rId5"/>
    <p:sldId id="258" r:id="rId6"/>
    <p:sldId id="259" r:id="rId7"/>
    <p:sldId id="260" r:id="rId8"/>
    <p:sldId id="262" r:id="rId9"/>
    <p:sldId id="263" r:id="rId10"/>
    <p:sldId id="264" r:id="rId11"/>
    <p:sldId id="265" r:id="rId12"/>
    <p:sldId id="266" r:id="rId13"/>
    <p:sldId id="267" r:id="rId14"/>
    <p:sldId id="268" r:id="rId15"/>
    <p:sldId id="269" r:id="rId16"/>
    <p:sldId id="270" r:id="rId17"/>
    <p:sldId id="27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60"/>
  </p:normalViewPr>
  <p:slideViewPr>
    <p:cSldViewPr>
      <p:cViewPr>
        <p:scale>
          <a:sx n="66" d="100"/>
          <a:sy n="66" d="100"/>
        </p:scale>
        <p:origin x="-1254" y="-24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D2BF07-2DBF-458B-9042-1C5B9F0D1A0E}" type="datetimeFigureOut">
              <a:rPr lang="en-US" smtClean="0"/>
              <a:pPr/>
              <a:t>11/1/2012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C9F33D-FD5E-4A8C-B249-DEA08573E7D1}" type="slidenum">
              <a:rPr lang="en-US" smtClean="0"/>
              <a:pPr/>
              <a:t>‹#›</a:t>
            </a:fld>
            <a:endParaRPr lang="en-US" dirty="0"/>
          </a:p>
        </p:txBody>
      </p:sp>
    </p:spTree>
    <p:extLst>
      <p:ext uri="{BB962C8B-B14F-4D97-AF65-F5344CB8AC3E}">
        <p14:creationId xmlns:p14="http://schemas.microsoft.com/office/powerpoint/2010/main" xmlns="" val="2341552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2"/>
          <p:cNvSpPr>
            <a:spLocks noChangeArrowheads="1"/>
          </p:cNvSpPr>
          <p:nvPr/>
        </p:nvSpPr>
        <p:spPr bwMode="gray">
          <a:xfrm>
            <a:off x="0" y="0"/>
            <a:ext cx="9144000" cy="5157788"/>
          </a:xfrm>
          <a:prstGeom prst="rect">
            <a:avLst/>
          </a:prstGeom>
          <a:solidFill>
            <a:srgbClr val="3188B4"/>
          </a:solidFill>
          <a:ln w="0" algn="ctr">
            <a:solidFill>
              <a:srgbClr val="00CCFF"/>
            </a:solidFill>
            <a:miter lim="800000"/>
            <a:headEnd/>
            <a:tailEnd/>
          </a:ln>
          <a:effectLst/>
        </p:spPr>
        <p:txBody>
          <a:bodyPr wrap="none" anchor="ctr"/>
          <a:lstStyle/>
          <a:p>
            <a:pPr>
              <a:defRPr/>
            </a:pPr>
            <a:endParaRPr lang="en-US" dirty="0"/>
          </a:p>
        </p:txBody>
      </p:sp>
      <p:sp>
        <p:nvSpPr>
          <p:cNvPr id="5" name="Rectangle 64"/>
          <p:cNvSpPr>
            <a:spLocks noChangeArrowheads="1"/>
          </p:cNvSpPr>
          <p:nvPr/>
        </p:nvSpPr>
        <p:spPr bwMode="gray">
          <a:xfrm>
            <a:off x="1262063" y="9525"/>
            <a:ext cx="2362200" cy="4943475"/>
          </a:xfrm>
          <a:prstGeom prst="rect">
            <a:avLst/>
          </a:prstGeom>
          <a:gradFill rotWithShape="1">
            <a:gsLst>
              <a:gs pos="0">
                <a:srgbClr val="3188B5"/>
              </a:gs>
              <a:gs pos="100000">
                <a:srgbClr val="3188B5">
                  <a:gamma/>
                  <a:shade val="72549"/>
                  <a:invGamma/>
                </a:srgbClr>
              </a:gs>
            </a:gsLst>
            <a:lin ang="5400000" scaled="1"/>
          </a:gradFill>
          <a:ln w="9525">
            <a:noFill/>
            <a:miter lim="800000"/>
            <a:headEnd/>
            <a:tailEnd/>
          </a:ln>
          <a:effectLst/>
        </p:spPr>
        <p:txBody>
          <a:bodyPr wrap="none" anchor="ctr"/>
          <a:lstStyle/>
          <a:p>
            <a:pPr>
              <a:defRPr/>
            </a:pPr>
            <a:endParaRPr lang="en-US" dirty="0"/>
          </a:p>
        </p:txBody>
      </p:sp>
      <p:sp>
        <p:nvSpPr>
          <p:cNvPr id="6" name="Rectangle 65"/>
          <p:cNvSpPr>
            <a:spLocks noChangeArrowheads="1"/>
          </p:cNvSpPr>
          <p:nvPr/>
        </p:nvSpPr>
        <p:spPr bwMode="gray">
          <a:xfrm>
            <a:off x="304800" y="2400300"/>
            <a:ext cx="8458200" cy="1104900"/>
          </a:xfrm>
          <a:prstGeom prst="rect">
            <a:avLst/>
          </a:prstGeom>
          <a:gradFill rotWithShape="1">
            <a:gsLst>
              <a:gs pos="0">
                <a:srgbClr val="134575"/>
              </a:gs>
              <a:gs pos="100000">
                <a:srgbClr val="3188B5"/>
              </a:gs>
            </a:gsLst>
            <a:lin ang="0" scaled="1"/>
          </a:gradFill>
          <a:ln w="9525">
            <a:noFill/>
            <a:miter lim="800000"/>
            <a:headEnd/>
            <a:tailEnd/>
          </a:ln>
          <a:effectLst/>
        </p:spPr>
        <p:txBody>
          <a:bodyPr wrap="none" anchor="ctr"/>
          <a:lstStyle/>
          <a:p>
            <a:pPr>
              <a:defRPr/>
            </a:pPr>
            <a:endParaRPr lang="en-US" dirty="0"/>
          </a:p>
        </p:txBody>
      </p:sp>
      <p:pic>
        <p:nvPicPr>
          <p:cNvPr id="7" name="Picture 61"/>
          <p:cNvPicPr>
            <a:picLocks noChangeAspect="1" noChangeArrowheads="1"/>
          </p:cNvPicPr>
          <p:nvPr/>
        </p:nvPicPr>
        <p:blipFill>
          <a:blip r:embed="rId2" cstate="print"/>
          <a:srcRect/>
          <a:stretch>
            <a:fillRect/>
          </a:stretch>
        </p:blipFill>
        <p:spPr bwMode="gray">
          <a:xfrm>
            <a:off x="0" y="3490913"/>
            <a:ext cx="1258888" cy="1438275"/>
          </a:xfrm>
          <a:prstGeom prst="rect">
            <a:avLst/>
          </a:prstGeom>
          <a:noFill/>
          <a:ln w="9525">
            <a:noFill/>
            <a:miter lim="800000"/>
            <a:headEnd/>
            <a:tailEnd/>
          </a:ln>
        </p:spPr>
      </p:pic>
      <p:sp>
        <p:nvSpPr>
          <p:cNvPr id="8" name="Rectangle 66"/>
          <p:cNvSpPr>
            <a:spLocks noChangeArrowheads="1"/>
          </p:cNvSpPr>
          <p:nvPr/>
        </p:nvSpPr>
        <p:spPr bwMode="gray">
          <a:xfrm>
            <a:off x="304800" y="304800"/>
            <a:ext cx="8534400" cy="4343400"/>
          </a:xfrm>
          <a:prstGeom prst="rect">
            <a:avLst/>
          </a:prstGeom>
          <a:noFill/>
          <a:ln w="9525">
            <a:solidFill>
              <a:srgbClr val="00CCFF"/>
            </a:solidFill>
            <a:miter lim="800000"/>
            <a:headEnd/>
            <a:tailEnd/>
          </a:ln>
          <a:effectLst/>
        </p:spPr>
        <p:txBody>
          <a:bodyPr wrap="none" anchor="ctr"/>
          <a:lstStyle/>
          <a:p>
            <a:pPr>
              <a:defRPr/>
            </a:pPr>
            <a:endParaRPr lang="en-US" dirty="0"/>
          </a:p>
        </p:txBody>
      </p:sp>
      <p:sp>
        <p:nvSpPr>
          <p:cNvPr id="9" name="Rectangle 67"/>
          <p:cNvSpPr>
            <a:spLocks noChangeArrowheads="1"/>
          </p:cNvSpPr>
          <p:nvPr/>
        </p:nvSpPr>
        <p:spPr bwMode="gray">
          <a:xfrm>
            <a:off x="7391400" y="914400"/>
            <a:ext cx="1600200" cy="1447800"/>
          </a:xfrm>
          <a:prstGeom prst="rect">
            <a:avLst/>
          </a:prstGeom>
          <a:noFill/>
          <a:ln w="9525">
            <a:solidFill>
              <a:srgbClr val="00CCFF"/>
            </a:solidFill>
            <a:miter lim="800000"/>
            <a:headEnd/>
            <a:tailEnd/>
          </a:ln>
          <a:effectLst/>
        </p:spPr>
        <p:txBody>
          <a:bodyPr wrap="none" anchor="ctr"/>
          <a:lstStyle/>
          <a:p>
            <a:pPr>
              <a:defRPr/>
            </a:pPr>
            <a:endParaRPr lang="en-US" dirty="0"/>
          </a:p>
        </p:txBody>
      </p:sp>
      <p:sp>
        <p:nvSpPr>
          <p:cNvPr id="10" name="Rectangle 68"/>
          <p:cNvSpPr>
            <a:spLocks noChangeArrowheads="1"/>
          </p:cNvSpPr>
          <p:nvPr/>
        </p:nvSpPr>
        <p:spPr bwMode="gray">
          <a:xfrm>
            <a:off x="8305800" y="0"/>
            <a:ext cx="76200" cy="1752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dirty="0"/>
          </a:p>
        </p:txBody>
      </p:sp>
      <p:sp>
        <p:nvSpPr>
          <p:cNvPr id="11" name="Rectangle 70"/>
          <p:cNvSpPr>
            <a:spLocks noChangeArrowheads="1"/>
          </p:cNvSpPr>
          <p:nvPr/>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dirty="0"/>
          </a:p>
        </p:txBody>
      </p:sp>
      <p:sp>
        <p:nvSpPr>
          <p:cNvPr id="12" name="Rectangle 63"/>
          <p:cNvSpPr>
            <a:spLocks noChangeArrowheads="1"/>
          </p:cNvSpPr>
          <p:nvPr/>
        </p:nvSpPr>
        <p:spPr bwMode="gray">
          <a:xfrm>
            <a:off x="0" y="4932363"/>
            <a:ext cx="9144000" cy="236537"/>
          </a:xfrm>
          <a:prstGeom prst="rect">
            <a:avLst/>
          </a:prstGeom>
          <a:solidFill>
            <a:srgbClr val="2D9F01"/>
          </a:solidFill>
          <a:ln w="9525">
            <a:noFill/>
            <a:miter lim="800000"/>
            <a:headEnd/>
            <a:tailEnd/>
          </a:ln>
          <a:effectLst/>
        </p:spPr>
        <p:txBody>
          <a:bodyPr wrap="none" anchor="ctr"/>
          <a:lstStyle/>
          <a:p>
            <a:pPr>
              <a:defRPr/>
            </a:pPr>
            <a:endParaRPr lang="en-US" dirty="0"/>
          </a:p>
        </p:txBody>
      </p:sp>
      <p:pic>
        <p:nvPicPr>
          <p:cNvPr id="13" name="Picture 77" descr="j0284911"/>
          <p:cNvPicPr>
            <a:picLocks noChangeAspect="1" noChangeArrowheads="1"/>
          </p:cNvPicPr>
          <p:nvPr/>
        </p:nvPicPr>
        <p:blipFill>
          <a:blip r:embed="rId3" cstate="print"/>
          <a:srcRect/>
          <a:stretch>
            <a:fillRect/>
          </a:stretch>
        </p:blipFill>
        <p:spPr bwMode="auto">
          <a:xfrm>
            <a:off x="6477000" y="4933950"/>
            <a:ext cx="2344738" cy="1317625"/>
          </a:xfrm>
          <a:prstGeom prst="rect">
            <a:avLst/>
          </a:prstGeom>
          <a:noFill/>
          <a:ln w="9525">
            <a:noFill/>
            <a:miter lim="800000"/>
            <a:headEnd/>
            <a:tailEnd/>
          </a:ln>
        </p:spPr>
      </p:pic>
      <p:pic>
        <p:nvPicPr>
          <p:cNvPr id="14" name="Picture 27" descr="Academy Logo.jpg"/>
          <p:cNvPicPr>
            <a:picLocks noChangeAspect="1"/>
          </p:cNvPicPr>
          <p:nvPr/>
        </p:nvPicPr>
        <p:blipFill>
          <a:blip r:embed="rId4" cstate="print"/>
          <a:srcRect/>
          <a:stretch>
            <a:fillRect/>
          </a:stretch>
        </p:blipFill>
        <p:spPr bwMode="auto">
          <a:xfrm>
            <a:off x="228600" y="5334000"/>
            <a:ext cx="3467100" cy="990600"/>
          </a:xfrm>
          <a:prstGeom prst="rect">
            <a:avLst/>
          </a:prstGeom>
          <a:noFill/>
          <a:ln w="9525">
            <a:noFill/>
            <a:miter lim="800000"/>
            <a:headEnd/>
            <a:tailEnd/>
          </a:ln>
        </p:spPr>
      </p:pic>
      <p:sp>
        <p:nvSpPr>
          <p:cNvPr id="3074" name="Rectangle 2"/>
          <p:cNvSpPr>
            <a:spLocks noGrp="1" noChangeArrowheads="1"/>
          </p:cNvSpPr>
          <p:nvPr>
            <p:ph type="ctrTitle"/>
          </p:nvPr>
        </p:nvSpPr>
        <p:spPr>
          <a:xfrm>
            <a:off x="457200" y="2590800"/>
            <a:ext cx="8229600" cy="685800"/>
          </a:xfrm>
        </p:spPr>
        <p:txBody>
          <a:bodyPr/>
          <a:lstStyle>
            <a:lvl1pPr>
              <a:defRPr sz="5400">
                <a:latin typeface="Bodoni MT Condensed" pitchFamily="18" charset="0"/>
              </a:defRPr>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1828800" y="3733800"/>
            <a:ext cx="5867400" cy="457200"/>
          </a:xfrm>
        </p:spPr>
        <p:txBody>
          <a:bodyPr/>
          <a:lstStyle>
            <a:lvl1pPr marL="0" indent="0" algn="ctr">
              <a:buFont typeface="Wingdings" pitchFamily="2" charset="2"/>
              <a:buNone/>
              <a:defRPr b="1">
                <a:solidFill>
                  <a:schemeClr val="bg1"/>
                </a:solidFill>
                <a:latin typeface="Agency FB" pitchFamily="34" charset="0"/>
              </a:defRPr>
            </a:lvl1pPr>
          </a:lstStyle>
          <a:p>
            <a:r>
              <a:rPr lang="en-US" smtClean="0"/>
              <a:t>Click to edit Master subtitle style</a:t>
            </a:r>
            <a:endParaRPr lang="en-US"/>
          </a:p>
        </p:txBody>
      </p:sp>
      <p:sp>
        <p:nvSpPr>
          <p:cNvPr id="15" name="Rectangle 4"/>
          <p:cNvSpPr>
            <a:spLocks noGrp="1" noChangeArrowheads="1"/>
          </p:cNvSpPr>
          <p:nvPr>
            <p:ph type="dt" sz="half" idx="10"/>
          </p:nvPr>
        </p:nvSpPr>
        <p:spPr bwMode="auto">
          <a:xfrm>
            <a:off x="457200" y="6400800"/>
            <a:ext cx="2133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b="0"/>
            </a:lvl1pPr>
          </a:lstStyle>
          <a:p>
            <a:fld id="{1D8BD707-D9CF-40AE-B4C6-C98DA3205C09}" type="datetimeFigureOut">
              <a:rPr lang="en-US" smtClean="0"/>
              <a:pPr/>
              <a:t>11/1/2012</a:t>
            </a:fld>
            <a:endParaRPr lang="en-US" dirty="0"/>
          </a:p>
        </p:txBody>
      </p:sp>
      <p:sp>
        <p:nvSpPr>
          <p:cNvPr id="16" name="Rectangle 5"/>
          <p:cNvSpPr>
            <a:spLocks noGrp="1" noChangeArrowheads="1"/>
          </p:cNvSpPr>
          <p:nvPr>
            <p:ph type="ftr" sz="quarter" idx="11"/>
          </p:nvPr>
        </p:nvSpPr>
        <p:spPr bwMode="auto">
          <a:xfrm>
            <a:off x="3124200" y="6400800"/>
            <a:ext cx="2895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b="0"/>
            </a:lvl1p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06375"/>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06375"/>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1371600"/>
            <a:ext cx="8686800" cy="4943475"/>
          </a:xfrm>
        </p:spPr>
        <p:txBody>
          <a:bodyPr/>
          <a:lstStyle/>
          <a:p>
            <a:pPr lvl="0"/>
            <a:r>
              <a:rPr lang="en-US" noProof="0" dirty="0" smtClean="0"/>
              <a:t>Click icon to add table</a:t>
            </a:r>
          </a:p>
        </p:txBody>
      </p:sp>
      <p:sp>
        <p:nvSpPr>
          <p:cNvPr id="4" name="Rectangle 57"/>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7"/>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7"/>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7"/>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7"/>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7" name="Rectangle 43"/>
          <p:cNvSpPr>
            <a:spLocks noChangeArrowheads="1"/>
          </p:cNvSpPr>
          <p:nvPr/>
        </p:nvSpPr>
        <p:spPr bwMode="gray">
          <a:xfrm>
            <a:off x="0" y="9525"/>
            <a:ext cx="9144000" cy="1028700"/>
          </a:xfrm>
          <a:prstGeom prst="rect">
            <a:avLst/>
          </a:prstGeom>
          <a:solidFill>
            <a:srgbClr val="134575"/>
          </a:solidFill>
          <a:ln w="9525">
            <a:noFill/>
            <a:miter lim="800000"/>
            <a:headEnd/>
            <a:tailEnd/>
          </a:ln>
          <a:effectLst/>
        </p:spPr>
        <p:txBody>
          <a:bodyPr wrap="none" anchor="ctr"/>
          <a:lstStyle/>
          <a:p>
            <a:pPr>
              <a:defRPr/>
            </a:pPr>
            <a:endParaRPr lang="en-US" dirty="0"/>
          </a:p>
        </p:txBody>
      </p:sp>
      <p:sp>
        <p:nvSpPr>
          <p:cNvPr id="1068" name="Rectangle 44"/>
          <p:cNvSpPr>
            <a:spLocks noChangeArrowheads="1"/>
          </p:cNvSpPr>
          <p:nvPr/>
        </p:nvSpPr>
        <p:spPr bwMode="gray">
          <a:xfrm>
            <a:off x="1447800" y="0"/>
            <a:ext cx="7696200" cy="879475"/>
          </a:xfrm>
          <a:prstGeom prst="rect">
            <a:avLst/>
          </a:prstGeom>
          <a:solidFill>
            <a:srgbClr val="26698A"/>
          </a:solidFill>
          <a:ln w="9525">
            <a:noFill/>
            <a:miter lim="800000"/>
            <a:headEnd/>
            <a:tailEnd/>
          </a:ln>
          <a:effectLst/>
        </p:spPr>
        <p:txBody>
          <a:bodyPr wrap="none" anchor="ctr"/>
          <a:lstStyle/>
          <a:p>
            <a:pPr>
              <a:defRPr/>
            </a:pPr>
            <a:endParaRPr lang="en-US" dirty="0"/>
          </a:p>
        </p:txBody>
      </p:sp>
      <p:sp>
        <p:nvSpPr>
          <p:cNvPr id="1028" name="Rectangle 3"/>
          <p:cNvSpPr>
            <a:spLocks noGrp="1" noChangeArrowheads="1"/>
          </p:cNvSpPr>
          <p:nvPr>
            <p:ph type="body" idx="1"/>
          </p:nvPr>
        </p:nvSpPr>
        <p:spPr bwMode="gray">
          <a:xfrm>
            <a:off x="228600" y="1371600"/>
            <a:ext cx="8686800" cy="4943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0" name="Rectangle 46"/>
          <p:cNvSpPr>
            <a:spLocks noChangeArrowheads="1"/>
          </p:cNvSpPr>
          <p:nvPr/>
        </p:nvSpPr>
        <p:spPr bwMode="gray">
          <a:xfrm>
            <a:off x="0" y="1035050"/>
            <a:ext cx="1447800" cy="228600"/>
          </a:xfrm>
          <a:prstGeom prst="rect">
            <a:avLst/>
          </a:prstGeom>
          <a:solidFill>
            <a:srgbClr val="134575"/>
          </a:solidFill>
          <a:ln w="9525">
            <a:noFill/>
            <a:miter lim="800000"/>
            <a:headEnd/>
            <a:tailEnd/>
          </a:ln>
          <a:effectLst/>
        </p:spPr>
        <p:txBody>
          <a:bodyPr wrap="none" anchor="ctr"/>
          <a:lstStyle/>
          <a:p>
            <a:pPr>
              <a:defRPr/>
            </a:pPr>
            <a:endParaRPr lang="en-US" dirty="0"/>
          </a:p>
        </p:txBody>
      </p:sp>
      <p:sp>
        <p:nvSpPr>
          <p:cNvPr id="1081" name="Rectangle 57"/>
          <p:cNvSpPr>
            <a:spLocks noGrp="1" noChangeArrowheads="1"/>
          </p:cNvSpPr>
          <p:nvPr>
            <p:ph type="sldNum" sz="quarter" idx="4"/>
          </p:nvPr>
        </p:nvSpPr>
        <p:spPr bwMode="auto">
          <a:xfrm>
            <a:off x="8647113" y="6456363"/>
            <a:ext cx="4445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b="0">
                <a:solidFill>
                  <a:srgbClr val="000000"/>
                </a:solidFill>
                <a:latin typeface="Verdana" pitchFamily="34" charset="0"/>
              </a:defRPr>
            </a:lvl1pPr>
          </a:lstStyle>
          <a:p>
            <a:fld id="{B6F15528-21DE-4FAA-801E-634DDDAF4B2B}" type="slidenum">
              <a:rPr lang="en-US" smtClean="0"/>
              <a:pPr/>
              <a:t>‹#›</a:t>
            </a:fld>
            <a:endParaRPr lang="en-US" dirty="0"/>
          </a:p>
        </p:txBody>
      </p:sp>
      <p:sp>
        <p:nvSpPr>
          <p:cNvPr id="1085" name="Line 61"/>
          <p:cNvSpPr>
            <a:spLocks noChangeShapeType="1"/>
          </p:cNvSpPr>
          <p:nvPr/>
        </p:nvSpPr>
        <p:spPr bwMode="auto">
          <a:xfrm flipH="1">
            <a:off x="0" y="6381750"/>
            <a:ext cx="9144000" cy="0"/>
          </a:xfrm>
          <a:prstGeom prst="line">
            <a:avLst/>
          </a:prstGeom>
          <a:noFill/>
          <a:ln w="9525">
            <a:solidFill>
              <a:srgbClr val="287094"/>
            </a:solidFill>
            <a:round/>
            <a:headEnd/>
            <a:tailEnd/>
          </a:ln>
          <a:effectLst/>
        </p:spPr>
        <p:txBody>
          <a:bodyPr/>
          <a:lstStyle/>
          <a:p>
            <a:pPr>
              <a:defRPr/>
            </a:pPr>
            <a:endParaRPr lang="en-US" dirty="0"/>
          </a:p>
        </p:txBody>
      </p:sp>
      <p:sp>
        <p:nvSpPr>
          <p:cNvPr id="1093" name="Text Box 69"/>
          <p:cNvSpPr txBox="1">
            <a:spLocks noChangeArrowheads="1"/>
          </p:cNvSpPr>
          <p:nvPr/>
        </p:nvSpPr>
        <p:spPr bwMode="auto">
          <a:xfrm>
            <a:off x="3065463" y="6445250"/>
            <a:ext cx="4976812" cy="336550"/>
          </a:xfrm>
          <a:prstGeom prst="rect">
            <a:avLst/>
          </a:prstGeom>
          <a:noFill/>
          <a:ln w="9525" algn="ctr">
            <a:noFill/>
            <a:miter lim="800000"/>
            <a:headEnd/>
            <a:tailEnd/>
          </a:ln>
          <a:effectLst/>
        </p:spPr>
        <p:txBody>
          <a:bodyPr wrap="none">
            <a:spAutoFit/>
          </a:bodyPr>
          <a:lstStyle/>
          <a:p>
            <a:pPr eaLnBrk="0" hangingPunct="0">
              <a:defRPr/>
            </a:pPr>
            <a:r>
              <a:rPr lang="en-US" sz="800" b="0" dirty="0">
                <a:solidFill>
                  <a:srgbClr val="000000"/>
                </a:solidFill>
                <a:latin typeface="Verdana" pitchFamily="34" charset="0"/>
              </a:rPr>
              <a:t>© 2007, Cognizant Technology Solutions                                             Confidential </a:t>
            </a:r>
          </a:p>
          <a:p>
            <a:pPr>
              <a:defRPr/>
            </a:pPr>
            <a:endParaRPr lang="en-US" sz="800" dirty="0">
              <a:solidFill>
                <a:srgbClr val="000000"/>
              </a:solidFill>
              <a:latin typeface="Verdana" pitchFamily="34" charset="0"/>
            </a:endParaRPr>
          </a:p>
        </p:txBody>
      </p:sp>
      <p:sp>
        <p:nvSpPr>
          <p:cNvPr id="1097" name="Line 73"/>
          <p:cNvSpPr>
            <a:spLocks noChangeShapeType="1"/>
          </p:cNvSpPr>
          <p:nvPr/>
        </p:nvSpPr>
        <p:spPr bwMode="auto">
          <a:xfrm>
            <a:off x="8618538" y="6391275"/>
            <a:ext cx="0" cy="457200"/>
          </a:xfrm>
          <a:prstGeom prst="line">
            <a:avLst/>
          </a:prstGeom>
          <a:noFill/>
          <a:ln w="25400">
            <a:solidFill>
              <a:srgbClr val="209D03"/>
            </a:solidFill>
            <a:round/>
            <a:headEnd/>
            <a:tailEnd/>
          </a:ln>
          <a:effectLst/>
        </p:spPr>
        <p:txBody>
          <a:bodyPr/>
          <a:lstStyle/>
          <a:p>
            <a:pPr>
              <a:defRPr/>
            </a:pPr>
            <a:endParaRPr lang="en-US" dirty="0"/>
          </a:p>
        </p:txBody>
      </p:sp>
      <p:sp>
        <p:nvSpPr>
          <p:cNvPr id="1098" name="Rectangle 74"/>
          <p:cNvSpPr>
            <a:spLocks noChangeArrowheads="1"/>
          </p:cNvSpPr>
          <p:nvPr/>
        </p:nvSpPr>
        <p:spPr bwMode="gray">
          <a:xfrm>
            <a:off x="0" y="639763"/>
            <a:ext cx="9144000" cy="236537"/>
          </a:xfrm>
          <a:prstGeom prst="rect">
            <a:avLst/>
          </a:prstGeom>
          <a:gradFill rotWithShape="1">
            <a:gsLst>
              <a:gs pos="0">
                <a:srgbClr val="2D9F01"/>
              </a:gs>
              <a:gs pos="100000">
                <a:srgbClr val="2D9F01">
                  <a:gamma/>
                  <a:tint val="74118"/>
                  <a:invGamma/>
                </a:srgbClr>
              </a:gs>
            </a:gsLst>
            <a:lin ang="0" scaled="1"/>
          </a:gradFill>
          <a:ln w="9525">
            <a:noFill/>
            <a:miter lim="800000"/>
            <a:headEnd/>
            <a:tailEnd/>
          </a:ln>
          <a:effectLst/>
        </p:spPr>
        <p:txBody>
          <a:bodyPr wrap="none" anchor="ctr"/>
          <a:lstStyle/>
          <a:p>
            <a:pPr>
              <a:defRPr/>
            </a:pPr>
            <a:endParaRPr lang="en-US" dirty="0"/>
          </a:p>
        </p:txBody>
      </p:sp>
      <p:sp>
        <p:nvSpPr>
          <p:cNvPr id="1069" name="Rectangle 45"/>
          <p:cNvSpPr>
            <a:spLocks noChangeArrowheads="1"/>
          </p:cNvSpPr>
          <p:nvPr/>
        </p:nvSpPr>
        <p:spPr bwMode="gray">
          <a:xfrm>
            <a:off x="0" y="158750"/>
            <a:ext cx="9144000" cy="603250"/>
          </a:xfrm>
          <a:prstGeom prst="rect">
            <a:avLst/>
          </a:prstGeom>
          <a:gradFill rotWithShape="1">
            <a:gsLst>
              <a:gs pos="0">
                <a:srgbClr val="3188B5">
                  <a:gamma/>
                  <a:shade val="46275"/>
                  <a:invGamma/>
                </a:srgbClr>
              </a:gs>
              <a:gs pos="100000">
                <a:srgbClr val="3188B5"/>
              </a:gs>
            </a:gsLst>
            <a:lin ang="0" scaled="1"/>
          </a:gradFill>
          <a:ln w="9525">
            <a:noFill/>
            <a:miter lim="800000"/>
            <a:headEnd/>
            <a:tailEnd/>
          </a:ln>
          <a:effectLst/>
        </p:spPr>
        <p:txBody>
          <a:bodyPr wrap="none" anchor="ctr"/>
          <a:lstStyle/>
          <a:p>
            <a:pPr>
              <a:defRPr/>
            </a:pPr>
            <a:endParaRPr lang="en-US" dirty="0"/>
          </a:p>
        </p:txBody>
      </p:sp>
      <p:sp>
        <p:nvSpPr>
          <p:cNvPr id="1036" name="Rectangle 50"/>
          <p:cNvSpPr>
            <a:spLocks noGrp="1" noChangeArrowheads="1"/>
          </p:cNvSpPr>
          <p:nvPr>
            <p:ph type="title"/>
          </p:nvPr>
        </p:nvSpPr>
        <p:spPr bwMode="gray">
          <a:xfrm>
            <a:off x="1447800" y="206375"/>
            <a:ext cx="6858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73" name="Rectangle 49"/>
          <p:cNvSpPr>
            <a:spLocks noChangeArrowheads="1"/>
          </p:cNvSpPr>
          <p:nvPr/>
        </p:nvSpPr>
        <p:spPr bwMode="gray">
          <a:xfrm>
            <a:off x="0" y="0"/>
            <a:ext cx="1447800" cy="1066800"/>
          </a:xfrm>
          <a:prstGeom prst="rect">
            <a:avLst/>
          </a:prstGeom>
          <a:solidFill>
            <a:srgbClr val="134575"/>
          </a:solidFill>
          <a:ln w="9525">
            <a:noFill/>
            <a:miter lim="800000"/>
            <a:headEnd/>
            <a:tailEnd/>
          </a:ln>
          <a:effectLst/>
        </p:spPr>
        <p:txBody>
          <a:bodyPr wrap="none" anchor="ctr"/>
          <a:lstStyle/>
          <a:p>
            <a:pPr>
              <a:defRPr/>
            </a:pPr>
            <a:endParaRPr lang="en-US" dirty="0"/>
          </a:p>
        </p:txBody>
      </p:sp>
      <p:pic>
        <p:nvPicPr>
          <p:cNvPr id="1038" name="Picture 41"/>
          <p:cNvPicPr>
            <a:picLocks noChangeAspect="1" noChangeArrowheads="1"/>
          </p:cNvPicPr>
          <p:nvPr/>
        </p:nvPicPr>
        <p:blipFill>
          <a:blip r:embed="rId14" cstate="print"/>
          <a:srcRect/>
          <a:stretch>
            <a:fillRect/>
          </a:stretch>
        </p:blipFill>
        <p:spPr bwMode="gray">
          <a:xfrm>
            <a:off x="0" y="0"/>
            <a:ext cx="1243013" cy="1038225"/>
          </a:xfrm>
          <a:prstGeom prst="rect">
            <a:avLst/>
          </a:prstGeom>
          <a:noFill/>
          <a:ln w="9525">
            <a:noFill/>
            <a:miter lim="800000"/>
            <a:headEnd/>
            <a:tailEnd/>
          </a:ln>
        </p:spPr>
      </p:pic>
      <p:sp>
        <p:nvSpPr>
          <p:cNvPr id="1082" name="Rectangle 58"/>
          <p:cNvSpPr>
            <a:spLocks noChangeArrowheads="1"/>
          </p:cNvSpPr>
          <p:nvPr/>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dirty="0"/>
          </a:p>
        </p:txBody>
      </p:sp>
      <p:pic>
        <p:nvPicPr>
          <p:cNvPr id="1040" name="Picture 16" descr="Academy Logo.jpg"/>
          <p:cNvPicPr>
            <a:picLocks noChangeAspect="1"/>
          </p:cNvPicPr>
          <p:nvPr/>
        </p:nvPicPr>
        <p:blipFill>
          <a:blip r:embed="rId15" cstate="print"/>
          <a:srcRect/>
          <a:stretch>
            <a:fillRect/>
          </a:stretch>
        </p:blipFill>
        <p:spPr bwMode="auto">
          <a:xfrm>
            <a:off x="215900" y="6403975"/>
            <a:ext cx="1460500" cy="4175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iming>
    <p:tnLst>
      <p:par>
        <p:cTn id="1" dur="indefinite" restart="never" nodeType="tmRoot"/>
      </p:par>
    </p:tnLst>
  </p:timing>
  <p:txStyles>
    <p:titleStyle>
      <a:lvl1pPr algn="ctr" rtl="0" eaLnBrk="1" fontAlgn="base" hangingPunct="1">
        <a:spcBef>
          <a:spcPct val="0"/>
        </a:spcBef>
        <a:spcAft>
          <a:spcPct val="0"/>
        </a:spcAft>
        <a:defRPr sz="4000">
          <a:solidFill>
            <a:schemeClr val="bg1"/>
          </a:solidFill>
          <a:latin typeface="+mj-lt"/>
          <a:ea typeface="+mj-ea"/>
          <a:cs typeface="+mj-cs"/>
        </a:defRPr>
      </a:lvl1pPr>
      <a:lvl2pPr algn="ctr" rtl="0" eaLnBrk="1" fontAlgn="base" hangingPunct="1">
        <a:spcBef>
          <a:spcPct val="0"/>
        </a:spcBef>
        <a:spcAft>
          <a:spcPct val="0"/>
        </a:spcAft>
        <a:defRPr sz="4000">
          <a:solidFill>
            <a:schemeClr val="bg1"/>
          </a:solidFill>
          <a:latin typeface="Monotype Corsiva" pitchFamily="66" charset="0"/>
        </a:defRPr>
      </a:lvl2pPr>
      <a:lvl3pPr algn="ctr" rtl="0" eaLnBrk="1" fontAlgn="base" hangingPunct="1">
        <a:spcBef>
          <a:spcPct val="0"/>
        </a:spcBef>
        <a:spcAft>
          <a:spcPct val="0"/>
        </a:spcAft>
        <a:defRPr sz="4000">
          <a:solidFill>
            <a:schemeClr val="bg1"/>
          </a:solidFill>
          <a:latin typeface="Monotype Corsiva" pitchFamily="66" charset="0"/>
        </a:defRPr>
      </a:lvl3pPr>
      <a:lvl4pPr algn="ctr" rtl="0" eaLnBrk="1" fontAlgn="base" hangingPunct="1">
        <a:spcBef>
          <a:spcPct val="0"/>
        </a:spcBef>
        <a:spcAft>
          <a:spcPct val="0"/>
        </a:spcAft>
        <a:defRPr sz="4000">
          <a:solidFill>
            <a:schemeClr val="bg1"/>
          </a:solidFill>
          <a:latin typeface="Monotype Corsiva" pitchFamily="66" charset="0"/>
        </a:defRPr>
      </a:lvl4pPr>
      <a:lvl5pPr algn="ctr" rtl="0" eaLnBrk="1" fontAlgn="base" hangingPunct="1">
        <a:spcBef>
          <a:spcPct val="0"/>
        </a:spcBef>
        <a:spcAft>
          <a:spcPct val="0"/>
        </a:spcAft>
        <a:defRPr sz="4000">
          <a:solidFill>
            <a:schemeClr val="bg1"/>
          </a:solidFill>
          <a:latin typeface="Monotype Corsiva" pitchFamily="66" charset="0"/>
        </a:defRPr>
      </a:lvl5pPr>
      <a:lvl6pPr marL="457200" algn="ctr" rtl="0" eaLnBrk="1" fontAlgn="base" hangingPunct="1">
        <a:spcBef>
          <a:spcPct val="0"/>
        </a:spcBef>
        <a:spcAft>
          <a:spcPct val="0"/>
        </a:spcAft>
        <a:defRPr sz="4000">
          <a:solidFill>
            <a:schemeClr val="bg1"/>
          </a:solidFill>
          <a:latin typeface="Monotype Corsiva" pitchFamily="66" charset="0"/>
        </a:defRPr>
      </a:lvl6pPr>
      <a:lvl7pPr marL="914400" algn="ctr" rtl="0" eaLnBrk="1" fontAlgn="base" hangingPunct="1">
        <a:spcBef>
          <a:spcPct val="0"/>
        </a:spcBef>
        <a:spcAft>
          <a:spcPct val="0"/>
        </a:spcAft>
        <a:defRPr sz="4000">
          <a:solidFill>
            <a:schemeClr val="bg1"/>
          </a:solidFill>
          <a:latin typeface="Monotype Corsiva" pitchFamily="66" charset="0"/>
        </a:defRPr>
      </a:lvl7pPr>
      <a:lvl8pPr marL="1371600" algn="ctr" rtl="0" eaLnBrk="1" fontAlgn="base" hangingPunct="1">
        <a:spcBef>
          <a:spcPct val="0"/>
        </a:spcBef>
        <a:spcAft>
          <a:spcPct val="0"/>
        </a:spcAft>
        <a:defRPr sz="4000">
          <a:solidFill>
            <a:schemeClr val="bg1"/>
          </a:solidFill>
          <a:latin typeface="Monotype Corsiva" pitchFamily="66" charset="0"/>
        </a:defRPr>
      </a:lvl8pPr>
      <a:lvl9pPr marL="1828800" algn="ctr" rtl="0" eaLnBrk="1" fontAlgn="base" hangingPunct="1">
        <a:spcBef>
          <a:spcPct val="0"/>
        </a:spcBef>
        <a:spcAft>
          <a:spcPct val="0"/>
        </a:spcAft>
        <a:defRPr sz="4000">
          <a:solidFill>
            <a:schemeClr val="bg1"/>
          </a:solidFill>
          <a:latin typeface="Monotype Corsiva" pitchFamily="66" charset="0"/>
        </a:defRPr>
      </a:lvl9pPr>
    </p:titleStyle>
    <p:bodyStyle>
      <a:lvl1pPr marL="342900" indent="-342900" algn="l" rtl="0" eaLnBrk="1" fontAlgn="base" hangingPunct="1">
        <a:spcBef>
          <a:spcPct val="20000"/>
        </a:spcBef>
        <a:spcAft>
          <a:spcPct val="0"/>
        </a:spcAft>
        <a:buSzPct val="95000"/>
        <a:buFont typeface="Wingdings" pitchFamily="2" charset="2"/>
        <a:buChar char="v"/>
        <a:defRPr sz="2400">
          <a:solidFill>
            <a:schemeClr val="tx1"/>
          </a:solidFill>
          <a:latin typeface="+mn-lt"/>
          <a:ea typeface="+mn-ea"/>
          <a:cs typeface="+mn-cs"/>
        </a:defRPr>
      </a:lvl1pPr>
      <a:lvl2pPr marL="687388" indent="-230188" algn="l" rtl="0" eaLnBrk="1" fontAlgn="base" hangingPunct="1">
        <a:spcBef>
          <a:spcPct val="20000"/>
        </a:spcBef>
        <a:spcAft>
          <a:spcPct val="0"/>
        </a:spcAft>
        <a:buClr>
          <a:schemeClr val="accent1"/>
        </a:buClr>
        <a:buSzPct val="85000"/>
        <a:buFont typeface="Wingdings 2" pitchFamily="18" charset="2"/>
        <a:buChar char="®"/>
        <a:defRPr sz="20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55000"/>
        <a:buFont typeface="Wingdings 2" pitchFamily="18" charset="2"/>
        <a:buChar char=""/>
        <a:defRPr sz="16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16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16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16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16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dirty="0" smtClean="0"/>
              <a:t>SQL Server 2008 new features</a:t>
            </a:r>
          </a:p>
        </p:txBody>
      </p:sp>
      <p:sp>
        <p:nvSpPr>
          <p:cNvPr id="3075" name="Rectangle 5"/>
          <p:cNvSpPr>
            <a:spLocks noGrp="1" noChangeArrowheads="1"/>
          </p:cNvSpPr>
          <p:nvPr>
            <p:ph type="subTitle" idx="1"/>
          </p:nvPr>
        </p:nvSpPr>
        <p:spPr/>
        <p:txBody>
          <a:bodyPr/>
          <a:lstStyle/>
          <a:p>
            <a:pPr eaLnBrk="1" hangingPunct="1"/>
            <a:r>
              <a:rPr lang="en-US" b="0" dirty="0" smtClean="0">
                <a:latin typeface="Gill Sans MT" pitchFamily="34" charset="0"/>
              </a:rPr>
              <a:t>Day 1</a:t>
            </a:r>
          </a:p>
        </p:txBody>
      </p:sp>
      <p:pic>
        <p:nvPicPr>
          <p:cNvPr id="3076" name="Picture 18" descr="MrSmarty_Mascot_R"/>
          <p:cNvPicPr>
            <a:picLocks noChangeAspect="1" noChangeArrowheads="1"/>
          </p:cNvPicPr>
          <p:nvPr/>
        </p:nvPicPr>
        <p:blipFill>
          <a:blip r:embed="rId2" cstate="print"/>
          <a:srcRect/>
          <a:stretch>
            <a:fillRect/>
          </a:stretch>
        </p:blipFill>
        <p:spPr bwMode="auto">
          <a:xfrm>
            <a:off x="4913313" y="5392738"/>
            <a:ext cx="1335087" cy="1393825"/>
          </a:xfrm>
          <a:prstGeom prst="rect">
            <a:avLst/>
          </a:prstGeom>
          <a:noFill/>
          <a:ln w="9525">
            <a:noFill/>
            <a:miter lim="800000"/>
            <a:headEnd/>
            <a:tailEnd/>
          </a:ln>
        </p:spPr>
      </p:pic>
      <p:sp>
        <p:nvSpPr>
          <p:cNvPr id="3077" name="Text Box 12"/>
          <p:cNvSpPr txBox="1">
            <a:spLocks noChangeArrowheads="1"/>
          </p:cNvSpPr>
          <p:nvPr/>
        </p:nvSpPr>
        <p:spPr bwMode="auto">
          <a:xfrm>
            <a:off x="6477000" y="6437313"/>
            <a:ext cx="2338388" cy="304800"/>
          </a:xfrm>
          <a:prstGeom prst="rect">
            <a:avLst/>
          </a:prstGeom>
          <a:noFill/>
          <a:ln w="9525">
            <a:noFill/>
            <a:miter lim="800000"/>
            <a:headEnd/>
            <a:tailEnd/>
          </a:ln>
        </p:spPr>
        <p:txBody>
          <a:bodyPr>
            <a:spAutoFit/>
          </a:bodyPr>
          <a:lstStyle/>
          <a:p>
            <a:r>
              <a:rPr lang="en-US" sz="1400" dirty="0">
                <a:solidFill>
                  <a:srgbClr val="3188B4"/>
                </a:solidFill>
              </a:rPr>
              <a:t>C3: Protected</a:t>
            </a:r>
          </a:p>
        </p:txBody>
      </p:sp>
    </p:spTree>
    <p:extLst>
      <p:ext uri="{BB962C8B-B14F-4D97-AF65-F5344CB8AC3E}">
        <p14:creationId xmlns:p14="http://schemas.microsoft.com/office/powerpoint/2010/main" xmlns="" val="8085654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84514"/>
            <a:ext cx="9144000" cy="4832092"/>
          </a:xfrm>
          <a:prstGeom prst="rect">
            <a:avLst/>
          </a:prstGeom>
        </p:spPr>
        <p:txBody>
          <a:bodyPr wrap="square">
            <a:spAutoFit/>
          </a:bodyPr>
          <a:lstStyle/>
          <a:p>
            <a:r>
              <a:rPr lang="en-US" sz="2800" dirty="0">
                <a:solidFill>
                  <a:srgbClr val="002060"/>
                </a:solidFill>
              </a:rPr>
              <a:t>--Synchronize the target table with</a:t>
            </a:r>
          </a:p>
          <a:p>
            <a:r>
              <a:rPr lang="en-US" sz="2800" dirty="0">
                <a:solidFill>
                  <a:srgbClr val="002060"/>
                </a:solidFill>
              </a:rPr>
              <a:t> --refreshed data from source table </a:t>
            </a:r>
          </a:p>
          <a:p>
            <a:r>
              <a:rPr lang="en-US" sz="2800" dirty="0">
                <a:solidFill>
                  <a:srgbClr val="002060"/>
                </a:solidFill>
              </a:rPr>
              <a:t>MERGE Products AS TARGET USING UpdatedProducts </a:t>
            </a:r>
          </a:p>
          <a:p>
            <a:r>
              <a:rPr lang="en-US" sz="2800" dirty="0">
                <a:solidFill>
                  <a:srgbClr val="002060"/>
                </a:solidFill>
              </a:rPr>
              <a:t>AS SOURCE ON (TARGET.ProductID = SOURCE.ProductID)</a:t>
            </a:r>
          </a:p>
          <a:p>
            <a:r>
              <a:rPr lang="en-US" sz="2800" dirty="0">
                <a:solidFill>
                  <a:srgbClr val="002060"/>
                </a:solidFill>
              </a:rPr>
              <a:t> --When records are matched, update</a:t>
            </a:r>
          </a:p>
          <a:p>
            <a:r>
              <a:rPr lang="en-US" sz="2800" dirty="0">
                <a:solidFill>
                  <a:srgbClr val="002060"/>
                </a:solidFill>
              </a:rPr>
              <a:t> --the records if there is any change</a:t>
            </a:r>
          </a:p>
          <a:p>
            <a:r>
              <a:rPr lang="en-US" sz="2800" dirty="0">
                <a:solidFill>
                  <a:srgbClr val="002060"/>
                </a:solidFill>
              </a:rPr>
              <a:t> WHEN MATCHED AND </a:t>
            </a:r>
          </a:p>
          <a:p>
            <a:r>
              <a:rPr lang="en-US" sz="2800" dirty="0">
                <a:solidFill>
                  <a:srgbClr val="002060"/>
                </a:solidFill>
              </a:rPr>
              <a:t>TARGET.ProductName &lt;&gt; SOURCE.ProductName </a:t>
            </a:r>
          </a:p>
          <a:p>
            <a:r>
              <a:rPr lang="en-US" sz="2800" dirty="0">
                <a:solidFill>
                  <a:srgbClr val="002060"/>
                </a:solidFill>
              </a:rPr>
              <a:t>OR TARGET.Rate &lt;&gt; SOURCE.Rate THEN</a:t>
            </a:r>
          </a:p>
          <a:p>
            <a:r>
              <a:rPr lang="en-US" sz="2800" dirty="0">
                <a:solidFill>
                  <a:srgbClr val="002060"/>
                </a:solidFill>
              </a:rPr>
              <a:t> UPDATE SET TARGET.ProductName = SOURCE.ProductName, TARGET.Rate = SOURCE.Rate </a:t>
            </a:r>
          </a:p>
        </p:txBody>
      </p:sp>
      <p:sp>
        <p:nvSpPr>
          <p:cNvPr id="3" name="Rectangle 2"/>
          <p:cNvSpPr/>
          <p:nvPr/>
        </p:nvSpPr>
        <p:spPr>
          <a:xfrm>
            <a:off x="2057400" y="304800"/>
            <a:ext cx="6096000" cy="523220"/>
          </a:xfrm>
          <a:prstGeom prst="rect">
            <a:avLst/>
          </a:prstGeom>
        </p:spPr>
        <p:txBody>
          <a:bodyPr wrap="square">
            <a:spAutoFit/>
          </a:bodyPr>
          <a:lstStyle/>
          <a:p>
            <a:r>
              <a:rPr lang="en-US" sz="2800" b="1" dirty="0">
                <a:solidFill>
                  <a:schemeClr val="bg1"/>
                </a:solidFill>
                <a:latin typeface="Arial"/>
              </a:rPr>
              <a:t>MERGE SQL statement - Part 2</a:t>
            </a:r>
            <a:r>
              <a:rPr lang="en-US" sz="2800" b="1" dirty="0">
                <a:solidFill>
                  <a:schemeClr val="bg1"/>
                </a:solidFill>
              </a:rPr>
              <a:t> </a:t>
            </a:r>
            <a:endParaRPr lang="en-US" sz="2800" dirty="0">
              <a:solidFill>
                <a:schemeClr val="bg1"/>
              </a:solidFill>
            </a:endParaRPr>
          </a:p>
        </p:txBody>
      </p:sp>
    </p:spTree>
    <p:extLst>
      <p:ext uri="{BB962C8B-B14F-4D97-AF65-F5344CB8AC3E}">
        <p14:creationId xmlns:p14="http://schemas.microsoft.com/office/powerpoint/2010/main" xmlns="" val="31685681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371600"/>
            <a:ext cx="8534400" cy="4401205"/>
          </a:xfrm>
          <a:prstGeom prst="rect">
            <a:avLst/>
          </a:prstGeom>
        </p:spPr>
        <p:txBody>
          <a:bodyPr wrap="square">
            <a:spAutoFit/>
          </a:bodyPr>
          <a:lstStyle/>
          <a:p>
            <a:r>
              <a:rPr lang="en-US" sz="2800" dirty="0">
                <a:solidFill>
                  <a:srgbClr val="002060"/>
                </a:solidFill>
              </a:rPr>
              <a:t>--When no records are matched, insert</a:t>
            </a:r>
          </a:p>
          <a:p>
            <a:r>
              <a:rPr lang="en-US" sz="2800" dirty="0">
                <a:solidFill>
                  <a:srgbClr val="002060"/>
                </a:solidFill>
              </a:rPr>
              <a:t> --the incoming records from source </a:t>
            </a:r>
          </a:p>
          <a:p>
            <a:r>
              <a:rPr lang="en-US" sz="2800" dirty="0">
                <a:solidFill>
                  <a:srgbClr val="002060"/>
                </a:solidFill>
              </a:rPr>
              <a:t>--table to target table</a:t>
            </a:r>
          </a:p>
          <a:p>
            <a:r>
              <a:rPr lang="en-US" sz="2800" dirty="0">
                <a:solidFill>
                  <a:srgbClr val="002060"/>
                </a:solidFill>
              </a:rPr>
              <a:t> WHEN NOT MATCHED BY TARGET THEN </a:t>
            </a:r>
          </a:p>
          <a:p>
            <a:r>
              <a:rPr lang="en-US" sz="2800" dirty="0">
                <a:solidFill>
                  <a:srgbClr val="002060"/>
                </a:solidFill>
              </a:rPr>
              <a:t>INSERT (ProductID, ProductName, Rate) VALUES (SOURCE.ProductID, SOURCE.ProductName, SOURCE.Rate) </a:t>
            </a:r>
          </a:p>
          <a:p>
            <a:r>
              <a:rPr lang="en-US" sz="2800" dirty="0">
                <a:solidFill>
                  <a:srgbClr val="002060"/>
                </a:solidFill>
              </a:rPr>
              <a:t>--When there is a row that exists in target table and </a:t>
            </a:r>
          </a:p>
          <a:p>
            <a:r>
              <a:rPr lang="en-US" sz="2800" dirty="0">
                <a:solidFill>
                  <a:srgbClr val="002060"/>
                </a:solidFill>
              </a:rPr>
              <a:t>--same record does not exist in source table</a:t>
            </a:r>
          </a:p>
          <a:p>
            <a:r>
              <a:rPr lang="en-US" sz="2800" dirty="0">
                <a:solidFill>
                  <a:srgbClr val="002060"/>
                </a:solidFill>
              </a:rPr>
              <a:t> --then delete this record from target table</a:t>
            </a:r>
          </a:p>
        </p:txBody>
      </p:sp>
    </p:spTree>
    <p:extLst>
      <p:ext uri="{BB962C8B-B14F-4D97-AF65-F5344CB8AC3E}">
        <p14:creationId xmlns:p14="http://schemas.microsoft.com/office/powerpoint/2010/main" xmlns="" val="11602434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295400"/>
            <a:ext cx="9220200" cy="5262979"/>
          </a:xfrm>
          <a:prstGeom prst="rect">
            <a:avLst/>
          </a:prstGeom>
        </p:spPr>
        <p:txBody>
          <a:bodyPr wrap="square">
            <a:spAutoFit/>
          </a:bodyPr>
          <a:lstStyle/>
          <a:p>
            <a:r>
              <a:rPr lang="en-US" sz="2400" dirty="0">
                <a:solidFill>
                  <a:srgbClr val="002060"/>
                </a:solidFill>
              </a:rPr>
              <a:t>WHEN NOT MATCHED BY SOURCE THEN DELETE</a:t>
            </a:r>
          </a:p>
          <a:p>
            <a:r>
              <a:rPr lang="en-US" sz="2400" dirty="0">
                <a:solidFill>
                  <a:srgbClr val="002060"/>
                </a:solidFill>
              </a:rPr>
              <a:t> --$action specifies a column of type nvarchar(10)</a:t>
            </a:r>
          </a:p>
          <a:p>
            <a:r>
              <a:rPr lang="en-US" sz="2400" dirty="0">
                <a:solidFill>
                  <a:srgbClr val="002060"/>
                </a:solidFill>
              </a:rPr>
              <a:t> --in the OUTPUT clause that returns one of three </a:t>
            </a:r>
          </a:p>
          <a:p>
            <a:r>
              <a:rPr lang="en-US" sz="2400" dirty="0">
                <a:solidFill>
                  <a:srgbClr val="002060"/>
                </a:solidFill>
              </a:rPr>
              <a:t>--values for each row: 'INSERT', 'UPDATE', or 'DELETE', </a:t>
            </a:r>
          </a:p>
          <a:p>
            <a:r>
              <a:rPr lang="en-US" sz="2400" dirty="0">
                <a:solidFill>
                  <a:srgbClr val="002060"/>
                </a:solidFill>
              </a:rPr>
              <a:t>--according to the action that was performed on that row </a:t>
            </a:r>
          </a:p>
          <a:p>
            <a:r>
              <a:rPr lang="en-US" sz="2400" dirty="0">
                <a:solidFill>
                  <a:srgbClr val="002060"/>
                </a:solidFill>
              </a:rPr>
              <a:t>OUTPUT $action,</a:t>
            </a:r>
          </a:p>
          <a:p>
            <a:r>
              <a:rPr lang="en-US" sz="2400" dirty="0">
                <a:solidFill>
                  <a:srgbClr val="002060"/>
                </a:solidFill>
              </a:rPr>
              <a:t> DELETED.ProductID AS TargetProductID,</a:t>
            </a:r>
          </a:p>
          <a:p>
            <a:r>
              <a:rPr lang="en-US" sz="2400" dirty="0">
                <a:solidFill>
                  <a:srgbClr val="002060"/>
                </a:solidFill>
              </a:rPr>
              <a:t> DELETED.ProductName AS TargetProductName, </a:t>
            </a:r>
          </a:p>
          <a:p>
            <a:r>
              <a:rPr lang="en-US" sz="2400" dirty="0">
                <a:solidFill>
                  <a:srgbClr val="002060"/>
                </a:solidFill>
              </a:rPr>
              <a:t>DELETED.Rate AS TargetRate,</a:t>
            </a:r>
          </a:p>
          <a:p>
            <a:r>
              <a:rPr lang="en-US" sz="2400" dirty="0">
                <a:solidFill>
                  <a:srgbClr val="002060"/>
                </a:solidFill>
              </a:rPr>
              <a:t> INSERTED.ProductID AS SourceProductID, INSERTED.ProductName AS SourceProductName, </a:t>
            </a:r>
          </a:p>
          <a:p>
            <a:r>
              <a:rPr lang="en-US" sz="2400" dirty="0">
                <a:solidFill>
                  <a:srgbClr val="002060"/>
                </a:solidFill>
              </a:rPr>
              <a:t>INSERTED.Rate AS SourceRate;</a:t>
            </a:r>
          </a:p>
          <a:p>
            <a:r>
              <a:rPr lang="en-US" sz="2400" dirty="0">
                <a:solidFill>
                  <a:srgbClr val="002060"/>
                </a:solidFill>
              </a:rPr>
              <a:t> SELECT @@ROWCOUNT; </a:t>
            </a:r>
          </a:p>
          <a:p>
            <a:r>
              <a:rPr lang="en-US" sz="2400" dirty="0">
                <a:solidFill>
                  <a:srgbClr val="002060"/>
                </a:solidFill>
              </a:rPr>
              <a:t>GO</a:t>
            </a:r>
          </a:p>
        </p:txBody>
      </p:sp>
    </p:spTree>
    <p:extLst>
      <p:ext uri="{BB962C8B-B14F-4D97-AF65-F5344CB8AC3E}">
        <p14:creationId xmlns:p14="http://schemas.microsoft.com/office/powerpoint/2010/main" xmlns="" val="307067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304800"/>
            <a:ext cx="5139548" cy="1231106"/>
          </a:xfrm>
          <a:prstGeom prst="rect">
            <a:avLst/>
          </a:prstGeom>
        </p:spPr>
        <p:txBody>
          <a:bodyPr wrap="none">
            <a:spAutoFit/>
          </a:bodyPr>
          <a:lstStyle/>
          <a:p>
            <a:r>
              <a:rPr lang="en-US" sz="3200" b="1" dirty="0" smtClean="0"/>
              <a:t>OUTPUT</a:t>
            </a:r>
          </a:p>
          <a:p>
            <a:endParaRPr lang="en-US" dirty="0"/>
          </a:p>
          <a:p>
            <a:r>
              <a:rPr lang="en-US" sz="2400" dirty="0" smtClean="0"/>
              <a:t>There </a:t>
            </a:r>
            <a:r>
              <a:rPr lang="en-US" sz="2400" dirty="0"/>
              <a:t>were 2 updates, 1 delete and 1 insert</a:t>
            </a:r>
            <a:r>
              <a:rPr lang="en-US" dirty="0"/>
              <a:t>.</a:t>
            </a:r>
            <a:endParaRPr lang="en-US" dirty="0">
              <a:effectLst/>
            </a:endParaRPr>
          </a:p>
        </p:txBody>
      </p:sp>
      <p:pic>
        <p:nvPicPr>
          <p:cNvPr id="7170" name="Picture 2" descr="http://www.mssqltips.com/tipimages2/1704_M4.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6200" y="1828800"/>
            <a:ext cx="8839200" cy="450048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521296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www.mssqltips.com/tipimages2/1704_M5.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90600" y="2057400"/>
            <a:ext cx="7543800" cy="35814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1676400" y="990600"/>
            <a:ext cx="3886200" cy="584775"/>
          </a:xfrm>
          <a:prstGeom prst="rect">
            <a:avLst/>
          </a:prstGeom>
        </p:spPr>
        <p:txBody>
          <a:bodyPr wrap="square">
            <a:spAutoFit/>
          </a:bodyPr>
          <a:lstStyle/>
          <a:p>
            <a:r>
              <a:rPr lang="en-US" sz="3200" b="1" dirty="0" smtClean="0"/>
              <a:t>TARGET  TABLE </a:t>
            </a:r>
            <a:endParaRPr lang="en-US" sz="3200" b="1" dirty="0"/>
          </a:p>
        </p:txBody>
      </p:sp>
    </p:spTree>
    <p:extLst>
      <p:ext uri="{BB962C8B-B14F-4D97-AF65-F5344CB8AC3E}">
        <p14:creationId xmlns:p14="http://schemas.microsoft.com/office/powerpoint/2010/main" xmlns="" val="2113866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0"/>
            <a:ext cx="8763000" cy="4154984"/>
          </a:xfrm>
          <a:prstGeom prst="rect">
            <a:avLst/>
          </a:prstGeom>
        </p:spPr>
        <p:txBody>
          <a:bodyPr wrap="square">
            <a:spAutoFit/>
          </a:bodyPr>
          <a:lstStyle/>
          <a:p>
            <a:pPr>
              <a:buFont typeface="Wingdings" pitchFamily="2" charset="2"/>
              <a:buChar char="Ø"/>
            </a:pPr>
            <a:r>
              <a:rPr lang="en-IN" sz="2400" dirty="0" smtClean="0"/>
              <a:t> The MERGE SQL statement requires a semicolon (;) as a statement terminator.</a:t>
            </a:r>
          </a:p>
          <a:p>
            <a:pPr>
              <a:buFont typeface="Wingdings" pitchFamily="2" charset="2"/>
              <a:buChar char="Ø"/>
            </a:pPr>
            <a:endParaRPr lang="en-IN" sz="2400" dirty="0" smtClean="0"/>
          </a:p>
          <a:p>
            <a:pPr>
              <a:buFont typeface="Wingdings" pitchFamily="2" charset="2"/>
              <a:buChar char="Ø"/>
            </a:pPr>
            <a:r>
              <a:rPr lang="en-IN" sz="2400" dirty="0" smtClean="0"/>
              <a:t> When used after MERGE, @@ROWCOUNT returns the total number of rows inserted, updated, and deleted to the user</a:t>
            </a:r>
          </a:p>
          <a:p>
            <a:pPr>
              <a:buFont typeface="Wingdings" pitchFamily="2" charset="2"/>
              <a:buChar char="Ø"/>
            </a:pPr>
            <a:endParaRPr lang="en-IN" sz="2400" dirty="0" smtClean="0"/>
          </a:p>
          <a:p>
            <a:pPr>
              <a:buFont typeface="Wingdings" pitchFamily="2" charset="2"/>
              <a:buChar char="Ø"/>
            </a:pPr>
            <a:r>
              <a:rPr lang="en-IN" sz="2400" dirty="0" smtClean="0"/>
              <a:t> At least one of the three MATCHED clauses must be specified when using MERGE statement; the MATCHED clauses can be specified in any order. </a:t>
            </a:r>
          </a:p>
          <a:p>
            <a:pPr>
              <a:buFont typeface="Wingdings" pitchFamily="2" charset="2"/>
              <a:buChar char="Ø"/>
            </a:pPr>
            <a:endParaRPr lang="en-IN" sz="2400" dirty="0" smtClean="0"/>
          </a:p>
          <a:p>
            <a:pPr>
              <a:buFont typeface="Wingdings" pitchFamily="2" charset="2"/>
              <a:buChar char="Ø"/>
            </a:pPr>
            <a:r>
              <a:rPr lang="en-IN" sz="2400" dirty="0" smtClean="0"/>
              <a:t> However a variable cannot be updated more than once in the same MATCHED clause.</a:t>
            </a:r>
          </a:p>
        </p:txBody>
      </p:sp>
      <p:sp>
        <p:nvSpPr>
          <p:cNvPr id="3" name="Rectangle 2"/>
          <p:cNvSpPr/>
          <p:nvPr/>
        </p:nvSpPr>
        <p:spPr>
          <a:xfrm>
            <a:off x="457200" y="286433"/>
            <a:ext cx="7156511" cy="646331"/>
          </a:xfrm>
          <a:prstGeom prst="rect">
            <a:avLst/>
          </a:prstGeom>
        </p:spPr>
        <p:txBody>
          <a:bodyPr wrap="none">
            <a:spAutoFit/>
          </a:bodyPr>
          <a:lstStyle/>
          <a:p>
            <a:r>
              <a:rPr lang="en-IN" sz="3600" b="1" dirty="0" smtClean="0">
                <a:solidFill>
                  <a:schemeClr val="bg1"/>
                </a:solidFill>
              </a:rPr>
              <a:t>		POINTS TO REMEMBER </a:t>
            </a:r>
            <a:endParaRPr lang="en-IN" sz="3600" dirty="0">
              <a:solidFill>
                <a:schemeClr val="bg1"/>
              </a:solidFill>
            </a:endParaRPr>
          </a:p>
        </p:txBody>
      </p:sp>
    </p:spTree>
    <p:extLst>
      <p:ext uri="{BB962C8B-B14F-4D97-AF65-F5344CB8AC3E}">
        <p14:creationId xmlns:p14="http://schemas.microsoft.com/office/powerpoint/2010/main" xmlns="" val="25118729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066800"/>
            <a:ext cx="8382000" cy="4524315"/>
          </a:xfrm>
          <a:prstGeom prst="rect">
            <a:avLst/>
          </a:prstGeom>
        </p:spPr>
        <p:txBody>
          <a:bodyPr wrap="square">
            <a:spAutoFit/>
          </a:bodyPr>
          <a:lstStyle/>
          <a:p>
            <a:endParaRPr lang="en-IN" sz="2400" dirty="0" smtClean="0"/>
          </a:p>
          <a:p>
            <a:pPr>
              <a:buFont typeface="Wingdings" pitchFamily="2" charset="2"/>
              <a:buChar char="Ø"/>
            </a:pPr>
            <a:endParaRPr lang="en-IN" sz="2400" dirty="0"/>
          </a:p>
          <a:p>
            <a:pPr>
              <a:buFont typeface="Wingdings" pitchFamily="2" charset="2"/>
              <a:buChar char="Ø"/>
            </a:pPr>
            <a:r>
              <a:rPr lang="en-IN" sz="2400" dirty="0" smtClean="0"/>
              <a:t>MERGE SQL statement improves the performance as all the data is read and processed only once whereas in previous versions three different statements have to be written to process three different activities (INSERT, UPDATE or DELETE) in which case the data in both the source and target tables are evaluated and processed multiple times.</a:t>
            </a:r>
          </a:p>
          <a:p>
            <a:pPr>
              <a:buFont typeface="Wingdings" pitchFamily="2" charset="2"/>
              <a:buChar char="Ø"/>
            </a:pPr>
            <a:endParaRPr lang="en-IN" sz="2400" dirty="0" smtClean="0"/>
          </a:p>
          <a:p>
            <a:pPr>
              <a:buFont typeface="Wingdings" pitchFamily="2" charset="2"/>
              <a:buChar char="Ø"/>
            </a:pPr>
            <a:r>
              <a:rPr lang="en-IN" sz="2400" dirty="0" smtClean="0"/>
              <a:t> MERGE SQL statement takes same kind of locks minus one Intent Shared (IS) Lock that was due to the select statement in the ‘IF EXISTS’ as we did in previous version of SQL Server.</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ctrTitle"/>
          </p:nvPr>
        </p:nvSpPr>
        <p:spPr/>
        <p:txBody>
          <a:bodyPr/>
          <a:lstStyle/>
          <a:p>
            <a:pPr eaLnBrk="1" hangingPunct="1"/>
            <a:r>
              <a:rPr lang="en-US" sz="3200" dirty="0" smtClean="0">
                <a:latin typeface="Trebuchet MS" pitchFamily="34" charset="0"/>
              </a:rPr>
              <a:t>You have successfully completed </a:t>
            </a:r>
            <a:br>
              <a:rPr lang="en-US" sz="3200" dirty="0" smtClean="0">
                <a:latin typeface="Trebuchet MS" pitchFamily="34" charset="0"/>
              </a:rPr>
            </a:br>
            <a:r>
              <a:rPr lang="en-US" sz="3200" dirty="0" smtClean="0">
                <a:latin typeface="Trebuchet MS" pitchFamily="34" charset="0"/>
              </a:rPr>
              <a:t>SQL Server 2008 new features</a:t>
            </a:r>
          </a:p>
        </p:txBody>
      </p:sp>
      <p:sp>
        <p:nvSpPr>
          <p:cNvPr id="17411" name="Rectangle 5"/>
          <p:cNvSpPr>
            <a:spLocks noGrp="1" noChangeArrowheads="1"/>
          </p:cNvSpPr>
          <p:nvPr>
            <p:ph type="subTitle" idx="1"/>
          </p:nvPr>
        </p:nvSpPr>
        <p:spPr/>
        <p:txBody>
          <a:bodyPr/>
          <a:lstStyle/>
          <a:p>
            <a:pPr eaLnBrk="1" hangingPunct="1"/>
            <a:r>
              <a:rPr lang="en-US" b="0" u="sng" dirty="0" smtClean="0">
                <a:latin typeface="Gill Sans MT" pitchFamily="34" charset="0"/>
              </a:rPr>
              <a:t>Click here to proceed</a:t>
            </a:r>
            <a:endParaRPr lang="en-US" dirty="0" smtClean="0"/>
          </a:p>
        </p:txBody>
      </p:sp>
      <p:pic>
        <p:nvPicPr>
          <p:cNvPr id="17412" name="Picture 7" descr="MrSmarty_Mascot_L"/>
          <p:cNvPicPr>
            <a:picLocks noChangeAspect="1" noChangeArrowheads="1"/>
          </p:cNvPicPr>
          <p:nvPr/>
        </p:nvPicPr>
        <p:blipFill>
          <a:blip r:embed="rId2" cstate="print"/>
          <a:srcRect/>
          <a:stretch>
            <a:fillRect/>
          </a:stretch>
        </p:blipFill>
        <p:spPr bwMode="auto">
          <a:xfrm>
            <a:off x="7505700" y="917575"/>
            <a:ext cx="1371600" cy="1444625"/>
          </a:xfrm>
          <a:prstGeom prst="rect">
            <a:avLst/>
          </a:prstGeom>
          <a:noFill/>
          <a:ln w="9525">
            <a:solidFill>
              <a:srgbClr val="3366FF"/>
            </a:solidFill>
            <a:miter lim="800000"/>
            <a:headEnd/>
            <a:tailEnd/>
          </a:ln>
        </p:spPr>
      </p:pic>
    </p:spTree>
    <p:extLst>
      <p:ext uri="{BB962C8B-B14F-4D97-AF65-F5344CB8AC3E}">
        <p14:creationId xmlns:p14="http://schemas.microsoft.com/office/powerpoint/2010/main" xmlns="" val="839464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fld id="{765BF110-0D88-4B39-8506-EBA8A5507183}" type="slidenum">
              <a:rPr lang="en-US" smtClean="0"/>
              <a:pPr/>
              <a:t>2</a:t>
            </a:fld>
            <a:endParaRPr lang="en-US" dirty="0" smtClean="0"/>
          </a:p>
        </p:txBody>
      </p:sp>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dirty="0" smtClean="0"/>
              <a:t>About the Author</a:t>
            </a:r>
          </a:p>
        </p:txBody>
      </p:sp>
      <p:graphicFrame>
        <p:nvGraphicFramePr>
          <p:cNvPr id="33870" name="Group 78"/>
          <p:cNvGraphicFramePr>
            <a:graphicFrameLocks noGrp="1"/>
          </p:cNvGraphicFramePr>
          <p:nvPr/>
        </p:nvGraphicFramePr>
        <p:xfrm>
          <a:off x="533400" y="14478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 </a:t>
                      </a:r>
                      <a:endParaRPr kumimoji="0" lang="en-US" sz="1600" b="0" i="0" u="none" strike="noStrike" cap="none" normalizeH="0" baseline="0" dirty="0" smtClean="0">
                        <a:ln>
                          <a:noFill/>
                        </a:ln>
                        <a:solidFill>
                          <a:schemeClr val="tx1"/>
                        </a:solidFill>
                        <a:effectLst/>
                        <a:latin typeface="Cambria" pitchFamily="18" charset="0"/>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smtClean="0">
                          <a:ln>
                            <a:noFill/>
                          </a:ln>
                          <a:solidFill>
                            <a:schemeClr val="tx1"/>
                          </a:solidFill>
                          <a:effectLst/>
                          <a:latin typeface="Cambria" pitchFamily="18" charset="0"/>
                        </a:rPr>
                        <a:t> </a:t>
                      </a:r>
                      <a:endParaRPr kumimoji="0" lang="en-US" sz="1600" b="0" i="0" u="none" strike="noStrike" cap="none" normalizeH="0" baseline="0" dirty="0" smtClean="0">
                        <a:ln>
                          <a:noFill/>
                        </a:ln>
                        <a:solidFill>
                          <a:schemeClr val="tx1"/>
                        </a:solidFill>
                        <a:effectLst/>
                        <a:latin typeface="Cambria" pitchFamily="18" charset="0"/>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SS2008/0611/1.0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3467100"/>
            <a:ext cx="7620000" cy="495300"/>
          </a:xfrm>
          <a:prstGeom prst="rect">
            <a:avLst/>
          </a:prstGeom>
        </p:spPr>
        <p:txBody>
          <a:bodyPr wrap="none" fromWordArt="1">
            <a:prstTxWarp prst="textPlain">
              <a:avLst>
                <a:gd name="adj" fmla="val 50000"/>
              </a:avLst>
            </a:prstTxWarp>
          </a:bodyPr>
          <a:lstStyle/>
          <a:p>
            <a:r>
              <a:rPr lang="en-US" sz="3600" kern="10" dirty="0">
                <a:ln w="9525">
                  <a:solidFill>
                    <a:srgbClr val="3366FF"/>
                  </a:solidFill>
                  <a:round/>
                  <a:headEnd/>
                  <a:tailEnd/>
                </a:ln>
                <a:solidFill>
                  <a:srgbClr val="3188B4"/>
                </a:solidFill>
                <a:latin typeface="Tw Cen MT Condensed"/>
              </a:rPr>
              <a:t>Cognizant Certified Official Curriculum</a:t>
            </a:r>
          </a:p>
        </p:txBody>
      </p:sp>
      <p:pic>
        <p:nvPicPr>
          <p:cNvPr id="4115" name="Picture 54" descr="00_Cognizant Academy Seal_2"/>
          <p:cNvPicPr>
            <a:picLocks noChangeAspect="1" noChangeArrowheads="1"/>
          </p:cNvPicPr>
          <p:nvPr/>
        </p:nvPicPr>
        <p:blipFill>
          <a:blip r:embed="rId2" cstate="print"/>
          <a:srcRect/>
          <a:stretch>
            <a:fillRect/>
          </a:stretch>
        </p:blipFill>
        <p:spPr bwMode="auto">
          <a:xfrm>
            <a:off x="3494088" y="4052888"/>
            <a:ext cx="2093912" cy="2093912"/>
          </a:xfrm>
          <a:prstGeom prst="rect">
            <a:avLst/>
          </a:prstGeom>
          <a:noFill/>
          <a:ln w="9525">
            <a:noFill/>
            <a:miter lim="800000"/>
            <a:headEnd/>
            <a:tailEnd/>
          </a:ln>
        </p:spPr>
      </p:pic>
    </p:spTree>
    <p:extLst>
      <p:ext uri="{BB962C8B-B14F-4D97-AF65-F5344CB8AC3E}">
        <p14:creationId xmlns:p14="http://schemas.microsoft.com/office/powerpoint/2010/main" xmlns="" val="34837479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fld id="{BD1073CF-BA55-4779-9A9F-23DE1822E1D5}" type="slidenum">
              <a:rPr lang="en-US" smtClean="0"/>
              <a:pPr/>
              <a:t>3</a:t>
            </a:fld>
            <a:endParaRPr lang="en-US" dirty="0" smtClean="0"/>
          </a:p>
        </p:txBody>
      </p:sp>
      <p:sp>
        <p:nvSpPr>
          <p:cNvPr id="5123" name="Rectangle 2"/>
          <p:cNvSpPr>
            <a:spLocks noGrp="1" noChangeArrowheads="1"/>
          </p:cNvSpPr>
          <p:nvPr>
            <p:ph type="title"/>
          </p:nvPr>
        </p:nvSpPr>
        <p:spPr/>
        <p:txBody>
          <a:bodyPr/>
          <a:lstStyle/>
          <a:p>
            <a:pPr eaLnBrk="1" hangingPunct="1"/>
            <a:r>
              <a:rPr lang="en-US" sz="3600" dirty="0" smtClean="0"/>
              <a:t>Icons Used</a:t>
            </a:r>
          </a:p>
        </p:txBody>
      </p:sp>
      <p:pic>
        <p:nvPicPr>
          <p:cNvPr id="5124" name="Picture 6"/>
          <p:cNvPicPr>
            <a:picLocks noChangeAspect="1" noChangeArrowheads="1"/>
          </p:cNvPicPr>
          <p:nvPr/>
        </p:nvPicPr>
        <p:blipFill>
          <a:blip r:embed="rId2" cstate="print"/>
          <a:srcRect/>
          <a:stretch>
            <a:fillRect/>
          </a:stretch>
        </p:blipFill>
        <p:spPr bwMode="auto">
          <a:xfrm>
            <a:off x="609600" y="1490663"/>
            <a:ext cx="1023938" cy="1023937"/>
          </a:xfrm>
          <a:prstGeom prst="rect">
            <a:avLst/>
          </a:prstGeom>
          <a:noFill/>
          <a:ln w="9525" algn="ctr">
            <a:noFill/>
            <a:miter lim="800000"/>
            <a:headEnd/>
            <a:tailEnd/>
          </a:ln>
        </p:spPr>
      </p:pic>
      <p:sp>
        <p:nvSpPr>
          <p:cNvPr id="5125" name="Text Box 7"/>
          <p:cNvSpPr txBox="1">
            <a:spLocks noChangeArrowheads="1"/>
          </p:cNvSpPr>
          <p:nvPr/>
        </p:nvSpPr>
        <p:spPr bwMode="auto">
          <a:xfrm>
            <a:off x="1676400" y="2027238"/>
            <a:ext cx="1600200" cy="336550"/>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Questions</a:t>
            </a:r>
          </a:p>
        </p:txBody>
      </p:sp>
      <p:sp>
        <p:nvSpPr>
          <p:cNvPr id="5126" name="Text Box 8"/>
          <p:cNvSpPr txBox="1">
            <a:spLocks noChangeArrowheads="1"/>
          </p:cNvSpPr>
          <p:nvPr/>
        </p:nvSpPr>
        <p:spPr bwMode="auto">
          <a:xfrm>
            <a:off x="7424738" y="5410200"/>
            <a:ext cx="1295400" cy="336550"/>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Contacts</a:t>
            </a:r>
          </a:p>
        </p:txBody>
      </p:sp>
      <p:pic>
        <p:nvPicPr>
          <p:cNvPr id="5127" name="Picture 9"/>
          <p:cNvPicPr>
            <a:picLocks noChangeAspect="1" noChangeArrowheads="1"/>
          </p:cNvPicPr>
          <p:nvPr/>
        </p:nvPicPr>
        <p:blipFill>
          <a:blip r:embed="rId3" cstate="print"/>
          <a:srcRect/>
          <a:stretch>
            <a:fillRect/>
          </a:stretch>
        </p:blipFill>
        <p:spPr bwMode="auto">
          <a:xfrm>
            <a:off x="6400800" y="3124200"/>
            <a:ext cx="1143000" cy="1143000"/>
          </a:xfrm>
          <a:prstGeom prst="rect">
            <a:avLst/>
          </a:prstGeom>
          <a:noFill/>
          <a:ln w="9525" algn="ctr">
            <a:noFill/>
            <a:miter lim="800000"/>
            <a:headEnd/>
            <a:tailEnd/>
          </a:ln>
        </p:spPr>
      </p:pic>
      <p:sp>
        <p:nvSpPr>
          <p:cNvPr id="5128" name="Text Box 10"/>
          <p:cNvSpPr txBox="1">
            <a:spLocks noChangeArrowheads="1"/>
          </p:cNvSpPr>
          <p:nvPr/>
        </p:nvSpPr>
        <p:spPr bwMode="auto">
          <a:xfrm>
            <a:off x="7434263" y="3810000"/>
            <a:ext cx="1219200" cy="336550"/>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Reference</a:t>
            </a:r>
          </a:p>
        </p:txBody>
      </p:sp>
      <p:sp>
        <p:nvSpPr>
          <p:cNvPr id="5129" name="Text Box 12"/>
          <p:cNvSpPr txBox="1">
            <a:spLocks noChangeArrowheads="1"/>
          </p:cNvSpPr>
          <p:nvPr/>
        </p:nvSpPr>
        <p:spPr bwMode="auto">
          <a:xfrm>
            <a:off x="1566863" y="5478463"/>
            <a:ext cx="1698625" cy="336550"/>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Demonstration</a:t>
            </a:r>
          </a:p>
        </p:txBody>
      </p:sp>
      <p:pic>
        <p:nvPicPr>
          <p:cNvPr id="5130" name="Picture 13"/>
          <p:cNvPicPr>
            <a:picLocks noChangeAspect="1" noChangeArrowheads="1"/>
          </p:cNvPicPr>
          <p:nvPr/>
        </p:nvPicPr>
        <p:blipFill>
          <a:blip r:embed="rId4" cstate="print"/>
          <a:srcRect/>
          <a:stretch>
            <a:fillRect/>
          </a:stretch>
        </p:blipFill>
        <p:spPr bwMode="auto">
          <a:xfrm>
            <a:off x="3560763" y="1447800"/>
            <a:ext cx="968375" cy="987425"/>
          </a:xfrm>
          <a:prstGeom prst="rect">
            <a:avLst/>
          </a:prstGeom>
          <a:noFill/>
          <a:ln w="9525" algn="ctr">
            <a:noFill/>
            <a:miter lim="800000"/>
            <a:headEnd/>
            <a:tailEnd/>
          </a:ln>
        </p:spPr>
      </p:pic>
      <p:sp>
        <p:nvSpPr>
          <p:cNvPr id="5131"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Hands on Exercise</a:t>
            </a:r>
          </a:p>
        </p:txBody>
      </p:sp>
      <p:sp>
        <p:nvSpPr>
          <p:cNvPr id="5132" name="Text Box 16"/>
          <p:cNvSpPr txBox="1">
            <a:spLocks noChangeArrowheads="1"/>
          </p:cNvSpPr>
          <p:nvPr/>
        </p:nvSpPr>
        <p:spPr bwMode="auto">
          <a:xfrm>
            <a:off x="1589088" y="3671888"/>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Coding Standards</a:t>
            </a:r>
          </a:p>
        </p:txBody>
      </p:sp>
      <p:pic>
        <p:nvPicPr>
          <p:cNvPr id="5133" name="Picture 17"/>
          <p:cNvPicPr>
            <a:picLocks noChangeAspect="1" noChangeArrowheads="1"/>
          </p:cNvPicPr>
          <p:nvPr/>
        </p:nvPicPr>
        <p:blipFill>
          <a:blip r:embed="rId5" cstate="print"/>
          <a:srcRect/>
          <a:stretch>
            <a:fillRect/>
          </a:stretch>
        </p:blipFill>
        <p:spPr bwMode="auto">
          <a:xfrm>
            <a:off x="682625" y="3200400"/>
            <a:ext cx="841375" cy="1111250"/>
          </a:xfrm>
          <a:prstGeom prst="rect">
            <a:avLst/>
          </a:prstGeom>
          <a:noFill/>
          <a:ln w="9525" algn="ctr">
            <a:noFill/>
            <a:miter lim="800000"/>
            <a:headEnd/>
            <a:tailEnd/>
          </a:ln>
        </p:spPr>
      </p:pic>
      <p:sp>
        <p:nvSpPr>
          <p:cNvPr id="5134" name="Text Box 18"/>
          <p:cNvSpPr txBox="1">
            <a:spLocks noChangeArrowheads="1"/>
          </p:cNvSpPr>
          <p:nvPr/>
        </p:nvSpPr>
        <p:spPr bwMode="auto">
          <a:xfrm>
            <a:off x="4581525" y="3714750"/>
            <a:ext cx="1447800" cy="517525"/>
          </a:xfrm>
          <a:prstGeom prst="rect">
            <a:avLst/>
          </a:prstGeom>
          <a:noFill/>
          <a:ln w="9525" algn="ctr">
            <a:noFill/>
            <a:miter lim="800000"/>
            <a:headEnd/>
            <a:tailEnd/>
          </a:ln>
        </p:spPr>
        <p:txBody>
          <a:bodyPr>
            <a:spAutoFit/>
          </a:bodyPr>
          <a:lstStyle/>
          <a:p>
            <a:pPr algn="l" eaLnBrk="0" hangingPunct="0">
              <a:spcBef>
                <a:spcPct val="50000"/>
              </a:spcBef>
            </a:pPr>
            <a:r>
              <a:rPr lang="en-US" sz="1400" dirty="0">
                <a:latin typeface="Cambria" pitchFamily="18" charset="0"/>
              </a:rPr>
              <a:t>Test Your Understanding</a:t>
            </a:r>
          </a:p>
        </p:txBody>
      </p:sp>
      <p:sp>
        <p:nvSpPr>
          <p:cNvPr id="5135"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Tools</a:t>
            </a:r>
          </a:p>
        </p:txBody>
      </p:sp>
      <p:pic>
        <p:nvPicPr>
          <p:cNvPr id="5136" name="Picture 20"/>
          <p:cNvPicPr>
            <a:picLocks noChangeAspect="1" noChangeArrowheads="1"/>
          </p:cNvPicPr>
          <p:nvPr/>
        </p:nvPicPr>
        <p:blipFill>
          <a:blip r:embed="rId6" cstate="print"/>
          <a:srcRect/>
          <a:stretch>
            <a:fillRect/>
          </a:stretch>
        </p:blipFill>
        <p:spPr bwMode="auto">
          <a:xfrm>
            <a:off x="3581400" y="4816475"/>
            <a:ext cx="963613" cy="1066800"/>
          </a:xfrm>
          <a:prstGeom prst="rect">
            <a:avLst/>
          </a:prstGeom>
          <a:noFill/>
          <a:ln w="9525" algn="ctr">
            <a:noFill/>
            <a:miter lim="800000"/>
            <a:headEnd/>
            <a:tailEnd/>
          </a:ln>
        </p:spPr>
      </p:pic>
      <p:sp>
        <p:nvSpPr>
          <p:cNvPr id="5137" name="Text Box 21"/>
          <p:cNvSpPr txBox="1">
            <a:spLocks noChangeArrowheads="1"/>
          </p:cNvSpPr>
          <p:nvPr/>
        </p:nvSpPr>
        <p:spPr bwMode="auto">
          <a:xfrm>
            <a:off x="4572000" y="5286375"/>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A Welcome Break</a:t>
            </a:r>
          </a:p>
        </p:txBody>
      </p:sp>
      <p:pic>
        <p:nvPicPr>
          <p:cNvPr id="5138" name="Picture 27" descr="Contact"/>
          <p:cNvPicPr>
            <a:picLocks noChangeAspect="1" noChangeArrowheads="1"/>
          </p:cNvPicPr>
          <p:nvPr/>
        </p:nvPicPr>
        <p:blipFill>
          <a:blip r:embed="rId7" cstate="print"/>
          <a:srcRect/>
          <a:stretch>
            <a:fillRect/>
          </a:stretch>
        </p:blipFill>
        <p:spPr bwMode="auto">
          <a:xfrm>
            <a:off x="6477000" y="4873625"/>
            <a:ext cx="923925" cy="917575"/>
          </a:xfrm>
          <a:prstGeom prst="rect">
            <a:avLst/>
          </a:prstGeom>
          <a:noFill/>
          <a:ln w="9525">
            <a:noFill/>
            <a:miter lim="800000"/>
            <a:headEnd/>
            <a:tailEnd/>
          </a:ln>
        </p:spPr>
      </p:pic>
      <p:pic>
        <p:nvPicPr>
          <p:cNvPr id="5139" name="Picture 29"/>
          <p:cNvPicPr>
            <a:picLocks noChangeAspect="1" noChangeArrowheads="1"/>
          </p:cNvPicPr>
          <p:nvPr/>
        </p:nvPicPr>
        <p:blipFill>
          <a:blip r:embed="rId8" cstate="print"/>
          <a:srcRect/>
          <a:stretch>
            <a:fillRect/>
          </a:stretch>
        </p:blipFill>
        <p:spPr bwMode="auto">
          <a:xfrm>
            <a:off x="3581400" y="3200400"/>
            <a:ext cx="1004888" cy="1055688"/>
          </a:xfrm>
          <a:prstGeom prst="rect">
            <a:avLst/>
          </a:prstGeom>
          <a:noFill/>
          <a:ln w="9525" algn="ctr">
            <a:noFill/>
            <a:miter lim="800000"/>
            <a:headEnd/>
            <a:tailEnd/>
          </a:ln>
        </p:spPr>
      </p:pic>
      <p:pic>
        <p:nvPicPr>
          <p:cNvPr id="5140" name="Picture 31"/>
          <p:cNvPicPr>
            <a:picLocks noChangeAspect="1" noChangeArrowheads="1"/>
          </p:cNvPicPr>
          <p:nvPr/>
        </p:nvPicPr>
        <p:blipFill>
          <a:blip r:embed="rId9" cstate="print"/>
          <a:srcRect/>
          <a:stretch>
            <a:fillRect/>
          </a:stretch>
        </p:blipFill>
        <p:spPr bwMode="auto">
          <a:xfrm>
            <a:off x="609600" y="5105400"/>
            <a:ext cx="996950" cy="885825"/>
          </a:xfrm>
          <a:prstGeom prst="rect">
            <a:avLst/>
          </a:prstGeom>
          <a:noFill/>
          <a:ln w="9525" algn="ctr">
            <a:noFill/>
            <a:miter lim="800000"/>
            <a:headEnd/>
            <a:tailEnd/>
          </a:ln>
        </p:spPr>
      </p:pic>
      <p:pic>
        <p:nvPicPr>
          <p:cNvPr id="5141" name="Picture 32"/>
          <p:cNvPicPr>
            <a:picLocks noChangeAspect="1" noChangeArrowheads="1"/>
          </p:cNvPicPr>
          <p:nvPr/>
        </p:nvPicPr>
        <p:blipFill>
          <a:blip r:embed="rId10" cstate="print"/>
          <a:srcRect/>
          <a:stretch>
            <a:fillRect/>
          </a:stretch>
        </p:blipFill>
        <p:spPr bwMode="auto">
          <a:xfrm>
            <a:off x="6334125" y="1577975"/>
            <a:ext cx="1133475" cy="1050925"/>
          </a:xfrm>
          <a:prstGeom prst="rect">
            <a:avLst/>
          </a:prstGeom>
          <a:noFill/>
          <a:ln w="9525" algn="ctr">
            <a:noFill/>
            <a:miter lim="800000"/>
            <a:headEnd/>
            <a:tailEnd/>
          </a:ln>
        </p:spPr>
      </p:pic>
    </p:spTree>
    <p:extLst>
      <p:ext uri="{BB962C8B-B14F-4D97-AF65-F5344CB8AC3E}">
        <p14:creationId xmlns:p14="http://schemas.microsoft.com/office/powerpoint/2010/main" xmlns="" val="3280392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b="1" dirty="0" smtClean="0">
                <a:latin typeface="Comic Sans MS" pitchFamily="66" charset="0"/>
              </a:rPr>
              <a:t>Merge statement</a:t>
            </a:r>
            <a:endParaRPr lang="en-US" sz="4400" b="1" dirty="0">
              <a:latin typeface="Comic Sans MS" pitchFamily="66" charset="0"/>
            </a:endParaRPr>
          </a:p>
        </p:txBody>
      </p:sp>
    </p:spTree>
    <p:extLst>
      <p:ext uri="{BB962C8B-B14F-4D97-AF65-F5344CB8AC3E}">
        <p14:creationId xmlns:p14="http://schemas.microsoft.com/office/powerpoint/2010/main" xmlns="" val="34242448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685800"/>
            <a:ext cx="6629400" cy="5262979"/>
          </a:xfrm>
          <a:prstGeom prst="rect">
            <a:avLst/>
          </a:prstGeom>
        </p:spPr>
        <p:txBody>
          <a:bodyPr wrap="square">
            <a:spAutoFit/>
          </a:bodyPr>
          <a:lstStyle/>
          <a:p>
            <a:pPr marL="457200" indent="-457200">
              <a:buFont typeface="Wingdings" pitchFamily="2" charset="2"/>
              <a:buChar char="Ø"/>
            </a:pPr>
            <a:endParaRPr lang="en-US" sz="2800" dirty="0" smtClean="0"/>
          </a:p>
          <a:p>
            <a:pPr marL="457200" indent="-457200">
              <a:buFont typeface="Wingdings" pitchFamily="2" charset="2"/>
              <a:buChar char="Ø"/>
            </a:pPr>
            <a:r>
              <a:rPr lang="en-US" sz="2800" dirty="0" smtClean="0"/>
              <a:t>The </a:t>
            </a:r>
            <a:r>
              <a:rPr lang="en-US" sz="2800" dirty="0"/>
              <a:t>MERGE statement basically merges data from a source result set to a target table based on a condition that you specify and if the data from the source already exists in the target or not</a:t>
            </a:r>
            <a:r>
              <a:rPr lang="en-US" sz="2800" dirty="0" smtClean="0"/>
              <a:t>.</a:t>
            </a:r>
          </a:p>
          <a:p>
            <a:pPr marL="457200" indent="-457200">
              <a:buFont typeface="Wingdings" pitchFamily="2" charset="2"/>
              <a:buChar char="Ø"/>
            </a:pPr>
            <a:endParaRPr lang="en-US" sz="2800" dirty="0"/>
          </a:p>
          <a:p>
            <a:pPr marL="457200" indent="-457200">
              <a:buFont typeface="Wingdings" pitchFamily="2" charset="2"/>
              <a:buChar char="Ø"/>
            </a:pPr>
            <a:r>
              <a:rPr lang="en-US" sz="2800" dirty="0" smtClean="0"/>
              <a:t> The </a:t>
            </a:r>
            <a:r>
              <a:rPr lang="en-US" sz="2800" dirty="0"/>
              <a:t>new SQL command combines the sequence of conditional INSERT, UPDATE and DELETE commands in a single atomic statement, depending on the existence of a record</a:t>
            </a:r>
          </a:p>
        </p:txBody>
      </p:sp>
    </p:spTree>
    <p:extLst>
      <p:ext uri="{BB962C8B-B14F-4D97-AF65-F5344CB8AC3E}">
        <p14:creationId xmlns:p14="http://schemas.microsoft.com/office/powerpoint/2010/main" xmlns="" val="17530822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06171" y="228599"/>
            <a:ext cx="5638800" cy="830997"/>
          </a:xfrm>
          <a:prstGeom prst="rect">
            <a:avLst/>
          </a:prstGeom>
        </p:spPr>
        <p:txBody>
          <a:bodyPr wrap="square">
            <a:spAutoFit/>
          </a:bodyPr>
          <a:lstStyle/>
          <a:p>
            <a:r>
              <a:rPr lang="en-US" sz="3200" b="1" dirty="0" smtClean="0">
                <a:solidFill>
                  <a:schemeClr val="bg1"/>
                </a:solidFill>
                <a:latin typeface="+mj-lt"/>
              </a:rPr>
              <a:t>               </a:t>
            </a:r>
            <a:r>
              <a:rPr lang="en-US" sz="4800" b="1" dirty="0" smtClean="0">
                <a:solidFill>
                  <a:schemeClr val="bg1"/>
                </a:solidFill>
                <a:latin typeface="+mj-lt"/>
              </a:rPr>
              <a:t>Syntax</a:t>
            </a:r>
            <a:r>
              <a:rPr lang="en-US" sz="4800" b="1" dirty="0" smtClean="0">
                <a:latin typeface="+mj-lt"/>
              </a:rPr>
              <a:t> </a:t>
            </a:r>
            <a:endParaRPr lang="en-US" sz="4800" dirty="0">
              <a:latin typeface="+mj-lt"/>
            </a:endParaRPr>
          </a:p>
        </p:txBody>
      </p:sp>
      <p:sp>
        <p:nvSpPr>
          <p:cNvPr id="2" name="Rectangle 1"/>
          <p:cNvSpPr/>
          <p:nvPr/>
        </p:nvSpPr>
        <p:spPr>
          <a:xfrm>
            <a:off x="1295400" y="1752600"/>
            <a:ext cx="6096000" cy="3970318"/>
          </a:xfrm>
          <a:prstGeom prst="rect">
            <a:avLst/>
          </a:prstGeom>
        </p:spPr>
        <p:txBody>
          <a:bodyPr wrap="square">
            <a:spAutoFit/>
          </a:bodyPr>
          <a:lstStyle/>
          <a:p>
            <a:r>
              <a:rPr lang="en-US" sz="2800" dirty="0">
                <a:solidFill>
                  <a:srgbClr val="002060"/>
                </a:solidFill>
              </a:rPr>
              <a:t>MERGE &lt;target_table&gt; [AS TARGET] USING &lt;table_source&gt; [AS SOURCE] ON &lt;search_condition&gt;</a:t>
            </a:r>
          </a:p>
          <a:p>
            <a:r>
              <a:rPr lang="en-US" sz="2800" dirty="0">
                <a:solidFill>
                  <a:srgbClr val="002060"/>
                </a:solidFill>
              </a:rPr>
              <a:t> [WHEN MATCHED THEN &lt;merge_matched&gt; ] [WHEN NOT MATCHED [BY TARGET] THEN &lt;merge_not_matched&gt; ] </a:t>
            </a:r>
          </a:p>
          <a:p>
            <a:r>
              <a:rPr lang="en-US" sz="2800" dirty="0">
                <a:solidFill>
                  <a:srgbClr val="002060"/>
                </a:solidFill>
              </a:rPr>
              <a:t>[WHEN NOT MATCHED BY SOURCE THEN &lt;merge_ matched&gt; ];</a:t>
            </a:r>
          </a:p>
        </p:txBody>
      </p:sp>
    </p:spTree>
    <p:extLst>
      <p:ext uri="{BB962C8B-B14F-4D97-AF65-F5344CB8AC3E}">
        <p14:creationId xmlns:p14="http://schemas.microsoft.com/office/powerpoint/2010/main" xmlns="" val="20449531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838200"/>
            <a:ext cx="8686800" cy="5262979"/>
          </a:xfrm>
          <a:prstGeom prst="rect">
            <a:avLst/>
          </a:prstGeom>
        </p:spPr>
        <p:txBody>
          <a:bodyPr wrap="square">
            <a:spAutoFit/>
          </a:bodyPr>
          <a:lstStyle/>
          <a:p>
            <a:endParaRPr lang="en-US" sz="2400" dirty="0" smtClean="0"/>
          </a:p>
          <a:p>
            <a:r>
              <a:rPr lang="en-US" sz="2400" dirty="0" smtClean="0"/>
              <a:t>The </a:t>
            </a:r>
            <a:r>
              <a:rPr lang="en-US" sz="2400" dirty="0"/>
              <a:t>MERGE statement basically works as separate insert, update, and delete statements all within the same statement</a:t>
            </a:r>
            <a:r>
              <a:rPr lang="en-US" sz="2400" dirty="0" smtClean="0"/>
              <a:t>.</a:t>
            </a:r>
          </a:p>
          <a:p>
            <a:pPr marL="342900" indent="-342900">
              <a:buFont typeface="Wingdings" pitchFamily="2" charset="2"/>
              <a:buChar char="Ø"/>
            </a:pPr>
            <a:endParaRPr lang="en-US" sz="2400" dirty="0"/>
          </a:p>
          <a:p>
            <a:pPr marL="342900" indent="-342900">
              <a:buFont typeface="Wingdings" pitchFamily="2" charset="2"/>
              <a:buChar char="Ø"/>
            </a:pPr>
            <a:r>
              <a:rPr lang="en-US" sz="2400" dirty="0" smtClean="0"/>
              <a:t> You </a:t>
            </a:r>
            <a:r>
              <a:rPr lang="en-US" sz="2400" dirty="0"/>
              <a:t>specify a "Source" record set and a "Target" table, and the join between the two. </a:t>
            </a:r>
            <a:endParaRPr lang="en-US" sz="2400" dirty="0" smtClean="0"/>
          </a:p>
          <a:p>
            <a:pPr marL="342900" indent="-342900">
              <a:buFont typeface="Wingdings" pitchFamily="2" charset="2"/>
              <a:buChar char="Ø"/>
            </a:pPr>
            <a:endParaRPr lang="en-US" sz="2400" dirty="0"/>
          </a:p>
          <a:p>
            <a:pPr marL="342900" indent="-342900">
              <a:buFont typeface="Wingdings" pitchFamily="2" charset="2"/>
              <a:buChar char="Ø"/>
            </a:pPr>
            <a:r>
              <a:rPr lang="en-US" sz="2400" dirty="0" smtClean="0"/>
              <a:t> You </a:t>
            </a:r>
            <a:r>
              <a:rPr lang="en-US" sz="2400" dirty="0"/>
              <a:t>then specify the type of data modification that is to occur when the records between the two data are matched or are not matched</a:t>
            </a:r>
            <a:r>
              <a:rPr lang="en-US" sz="2400" dirty="0" smtClean="0"/>
              <a:t>.</a:t>
            </a:r>
          </a:p>
          <a:p>
            <a:pPr marL="342900" indent="-342900">
              <a:buFont typeface="Wingdings" pitchFamily="2" charset="2"/>
              <a:buChar char="Ø"/>
            </a:pPr>
            <a:endParaRPr lang="en-US" sz="2400" dirty="0"/>
          </a:p>
          <a:p>
            <a:pPr marL="342900" indent="-342900">
              <a:buFont typeface="Wingdings" pitchFamily="2" charset="2"/>
              <a:buChar char="Ø"/>
            </a:pPr>
            <a:r>
              <a:rPr lang="en-US" sz="2400" dirty="0" smtClean="0"/>
              <a:t> MERGE </a:t>
            </a:r>
            <a:r>
              <a:rPr lang="en-US" sz="2400" dirty="0"/>
              <a:t>is very useful, especially when it comes to loading data warehouse tables, which can be very large and require specific actions to be taken when rows are or are not present. </a:t>
            </a:r>
            <a:endParaRPr lang="en-US" sz="2400" dirty="0">
              <a:effectLst/>
            </a:endParaRPr>
          </a:p>
        </p:txBody>
      </p:sp>
    </p:spTree>
    <p:extLst>
      <p:ext uri="{BB962C8B-B14F-4D97-AF65-F5344CB8AC3E}">
        <p14:creationId xmlns:p14="http://schemas.microsoft.com/office/powerpoint/2010/main" xmlns="" val="28776340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600200"/>
            <a:ext cx="7924800" cy="4401205"/>
          </a:xfrm>
          <a:prstGeom prst="rect">
            <a:avLst/>
          </a:prstGeom>
        </p:spPr>
        <p:txBody>
          <a:bodyPr wrap="square">
            <a:spAutoFit/>
          </a:bodyPr>
          <a:lstStyle/>
          <a:p>
            <a:r>
              <a:rPr lang="en-US" sz="2800" dirty="0">
                <a:solidFill>
                  <a:srgbClr val="002060"/>
                </a:solidFill>
              </a:rPr>
              <a:t>--Create a target table</a:t>
            </a:r>
          </a:p>
          <a:p>
            <a:r>
              <a:rPr lang="en-US" sz="2800" dirty="0">
                <a:solidFill>
                  <a:srgbClr val="002060"/>
                </a:solidFill>
              </a:rPr>
              <a:t> CREATE TABLE Products ( ProductID INT PRIMARY KEY, ProductName VARCHAR(100), Rate MONEY )</a:t>
            </a:r>
          </a:p>
          <a:p>
            <a:r>
              <a:rPr lang="en-US" sz="2800" dirty="0">
                <a:solidFill>
                  <a:srgbClr val="002060"/>
                </a:solidFill>
              </a:rPr>
              <a:t> GO</a:t>
            </a:r>
          </a:p>
          <a:p>
            <a:r>
              <a:rPr lang="en-US" sz="2800" dirty="0">
                <a:solidFill>
                  <a:srgbClr val="002060"/>
                </a:solidFill>
              </a:rPr>
              <a:t> --Insert records into target table</a:t>
            </a:r>
          </a:p>
          <a:p>
            <a:r>
              <a:rPr lang="en-US" sz="2800" dirty="0">
                <a:solidFill>
                  <a:srgbClr val="002060"/>
                </a:solidFill>
              </a:rPr>
              <a:t> INSERT INTO Products VALUES (1, 'Tea', 10.00), (2, 'Coffee', 20.00), (3, 'Muffin', 30.00), (4, 'Biscuit', 40.00) </a:t>
            </a:r>
          </a:p>
          <a:p>
            <a:r>
              <a:rPr lang="en-US" sz="2800" dirty="0">
                <a:solidFill>
                  <a:srgbClr val="002060"/>
                </a:solidFill>
              </a:rPr>
              <a:t>GO </a:t>
            </a:r>
          </a:p>
        </p:txBody>
      </p:sp>
      <p:sp>
        <p:nvSpPr>
          <p:cNvPr id="5" name="Rectangle 4"/>
          <p:cNvSpPr/>
          <p:nvPr/>
        </p:nvSpPr>
        <p:spPr>
          <a:xfrm>
            <a:off x="1905000" y="304800"/>
            <a:ext cx="5486400" cy="523220"/>
          </a:xfrm>
          <a:prstGeom prst="rect">
            <a:avLst/>
          </a:prstGeom>
        </p:spPr>
        <p:txBody>
          <a:bodyPr wrap="square">
            <a:spAutoFit/>
          </a:bodyPr>
          <a:lstStyle/>
          <a:p>
            <a:r>
              <a:rPr lang="en-US" sz="2800" b="1" dirty="0">
                <a:solidFill>
                  <a:schemeClr val="bg1"/>
                </a:solidFill>
                <a:latin typeface="Arial"/>
              </a:rPr>
              <a:t>MERGE SQL statement - Part 1</a:t>
            </a:r>
            <a:endParaRPr lang="en-US" sz="2800" dirty="0">
              <a:solidFill>
                <a:schemeClr val="bg1"/>
              </a:solidFill>
            </a:endParaRPr>
          </a:p>
        </p:txBody>
      </p:sp>
    </p:spTree>
    <p:extLst>
      <p:ext uri="{BB962C8B-B14F-4D97-AF65-F5344CB8AC3E}">
        <p14:creationId xmlns:p14="http://schemas.microsoft.com/office/powerpoint/2010/main" xmlns="" val="21633298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185905"/>
            <a:ext cx="8763000" cy="5262979"/>
          </a:xfrm>
          <a:prstGeom prst="rect">
            <a:avLst/>
          </a:prstGeom>
        </p:spPr>
        <p:txBody>
          <a:bodyPr wrap="square">
            <a:spAutoFit/>
          </a:bodyPr>
          <a:lstStyle/>
          <a:p>
            <a:r>
              <a:rPr lang="en-US" sz="2800" dirty="0">
                <a:solidFill>
                  <a:srgbClr val="002060"/>
                </a:solidFill>
              </a:rPr>
              <a:t>--Create source table </a:t>
            </a:r>
          </a:p>
          <a:p>
            <a:r>
              <a:rPr lang="en-US" sz="2800" dirty="0">
                <a:solidFill>
                  <a:srgbClr val="002060"/>
                </a:solidFill>
              </a:rPr>
              <a:t>CREATE TABLE UpdatedProducts ( ProductID INT PRIMARY KEY, ProductName VARCHAR(100), Rate MONEY ) </a:t>
            </a:r>
          </a:p>
          <a:p>
            <a:r>
              <a:rPr lang="en-US" sz="2800" dirty="0">
                <a:solidFill>
                  <a:srgbClr val="002060"/>
                </a:solidFill>
              </a:rPr>
              <a:t>GO </a:t>
            </a:r>
          </a:p>
          <a:p>
            <a:r>
              <a:rPr lang="en-US" sz="2800" dirty="0">
                <a:solidFill>
                  <a:srgbClr val="002060"/>
                </a:solidFill>
              </a:rPr>
              <a:t>--Insert records into source table</a:t>
            </a:r>
          </a:p>
          <a:p>
            <a:r>
              <a:rPr lang="en-US" sz="2800" dirty="0">
                <a:solidFill>
                  <a:srgbClr val="002060"/>
                </a:solidFill>
              </a:rPr>
              <a:t> INSERT INTO UpdatedProducts VALUES (1, 'Tea', 10.00), (2, 'Coffee', 25.00), (3, 'Muffin', 35.00), (5, 'Pizza', 60.00) </a:t>
            </a:r>
          </a:p>
          <a:p>
            <a:r>
              <a:rPr lang="en-US" sz="2800" dirty="0">
                <a:solidFill>
                  <a:srgbClr val="002060"/>
                </a:solidFill>
              </a:rPr>
              <a:t>GO</a:t>
            </a:r>
          </a:p>
          <a:p>
            <a:r>
              <a:rPr lang="en-US" sz="2800" dirty="0">
                <a:solidFill>
                  <a:srgbClr val="002060"/>
                </a:solidFill>
              </a:rPr>
              <a:t> SELECT * FROM Products SELECT * FROM UpdatedProducts </a:t>
            </a:r>
          </a:p>
          <a:p>
            <a:r>
              <a:rPr lang="en-US" sz="2800" dirty="0">
                <a:solidFill>
                  <a:srgbClr val="002060"/>
                </a:solidFill>
              </a:rPr>
              <a:t>GO</a:t>
            </a:r>
          </a:p>
        </p:txBody>
      </p:sp>
    </p:spTree>
    <p:extLst>
      <p:ext uri="{BB962C8B-B14F-4D97-AF65-F5344CB8AC3E}">
        <p14:creationId xmlns:p14="http://schemas.microsoft.com/office/powerpoint/2010/main" xmlns="" val="359530519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fontScheme name="CA - Presentation Template">
      <a:majorFont>
        <a:latin typeface="Monotype Corsiv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CA - Presentation Template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CA - Presentation Template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377</TotalTime>
  <Words>855</Words>
  <Application>Microsoft Office PowerPoint</Application>
  <PresentationFormat>On-screen Show (4:3)</PresentationFormat>
  <Paragraphs>106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Theme1</vt:lpstr>
      <vt:lpstr>SQL Server 2008 new features</vt:lpstr>
      <vt:lpstr>About the Author</vt:lpstr>
      <vt:lpstr>Icons Used</vt:lpstr>
      <vt:lpstr>Merge statement</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You have successfully completed  SQL Server 2008 new features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Merge statement</dc:title>
  <dc:creator>RAVIKUMAR, PRASANNA (Cognizant)</dc:creator>
  <cp:lastModifiedBy>217673</cp:lastModifiedBy>
  <cp:revision>50</cp:revision>
  <dcterms:created xsi:type="dcterms:W3CDTF">2006-08-16T00:00:00Z</dcterms:created>
  <dcterms:modified xsi:type="dcterms:W3CDTF">2012-11-01T04:41:28Z</dcterms:modified>
</cp:coreProperties>
</file>