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5" r:id="rId3"/>
    <p:sldId id="257" r:id="rId4"/>
    <p:sldId id="258" r:id="rId5"/>
    <p:sldId id="271" r:id="rId6"/>
    <p:sldId id="259" r:id="rId7"/>
    <p:sldId id="260" r:id="rId8"/>
    <p:sldId id="261" r:id="rId9"/>
    <p:sldId id="262" r:id="rId10"/>
    <p:sldId id="263" r:id="rId11"/>
    <p:sldId id="268" r:id="rId12"/>
    <p:sldId id="269" r:id="rId13"/>
    <p:sldId id="273" r:id="rId14"/>
    <p:sldId id="274" r:id="rId15"/>
    <p:sldId id="266" r:id="rId16"/>
    <p:sldId id="265" r:id="rId17"/>
    <p:sldId id="276"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4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45B8FC-7160-44FD-947C-80B0E89B5DA7}" type="datetimeFigureOut">
              <a:rPr lang="en-US" smtClean="0"/>
              <a:t>10/4/2012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2B375D-149E-46F7-9329-6DF531DCAD41}" type="slidenum">
              <a:rPr lang="en-US" smtClean="0"/>
              <a:t>‹#›</a:t>
            </a:fld>
            <a:endParaRPr lang="en-US"/>
          </a:p>
        </p:txBody>
      </p:sp>
    </p:spTree>
    <p:extLst>
      <p:ext uri="{BB962C8B-B14F-4D97-AF65-F5344CB8AC3E}">
        <p14:creationId xmlns:p14="http://schemas.microsoft.com/office/powerpoint/2010/main" val="243627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2B375D-149E-46F7-9329-6DF531DCAD41}" type="slidenum">
              <a:rPr lang="en-US" smtClean="0"/>
              <a:t>13</a:t>
            </a:fld>
            <a:endParaRPr lang="en-US"/>
          </a:p>
        </p:txBody>
      </p:sp>
    </p:spTree>
    <p:extLst>
      <p:ext uri="{BB962C8B-B14F-4D97-AF65-F5344CB8AC3E}">
        <p14:creationId xmlns:p14="http://schemas.microsoft.com/office/powerpoint/2010/main" val="3435865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D6401A9-4D71-4666-8E5B-ED7143AD3348}" type="datetimeFigureOut">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988E4-AAD5-4237-AC79-EE6ABD1F26ED}"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01A9-4D71-4666-8E5B-ED7143AD3348}" type="datetimeFigureOut">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988E4-AAD5-4237-AC79-EE6ABD1F26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01A9-4D71-4666-8E5B-ED7143AD3348}" type="datetimeFigureOut">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988E4-AAD5-4237-AC79-EE6ABD1F26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5D6401A9-4D71-4666-8E5B-ED7143AD3348}" type="datetimeFigureOut">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988E4-AAD5-4237-AC79-EE6ABD1F26ED}"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401A9-4D71-4666-8E5B-ED7143AD3348}" type="datetimeFigureOut">
              <a:rPr lang="en-US" smtClean="0"/>
              <a:t>10/4/2012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988E4-AAD5-4237-AC79-EE6ABD1F26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5D6401A9-4D71-4666-8E5B-ED7143AD3348}" type="datetimeFigureOut">
              <a:rPr lang="en-US" smtClean="0"/>
              <a:t>10/4/2012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988E4-AAD5-4237-AC79-EE6ABD1F26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D6401A9-4D71-4666-8E5B-ED7143AD3348}" type="datetimeFigureOut">
              <a:rPr lang="en-US" smtClean="0"/>
              <a:t>10/4/2012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988E4-AAD5-4237-AC79-EE6ABD1F26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6401A9-4D71-4666-8E5B-ED7143AD3348}" type="datetimeFigureOut">
              <a:rPr lang="en-US" smtClean="0"/>
              <a:t>10/4/2012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988E4-AAD5-4237-AC79-EE6ABD1F26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401A9-4D71-4666-8E5B-ED7143AD3348}" type="datetimeFigureOut">
              <a:rPr lang="en-US" smtClean="0"/>
              <a:t>10/4/2012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988E4-AAD5-4237-AC79-EE6ABD1F26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401A9-4D71-4666-8E5B-ED7143AD3348}" type="datetimeFigureOut">
              <a:rPr lang="en-US" smtClean="0"/>
              <a:t>10/4/2012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988E4-AAD5-4237-AC79-EE6ABD1F26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401A9-4D71-4666-8E5B-ED7143AD3348}" type="datetimeFigureOut">
              <a:rPr lang="en-US" smtClean="0"/>
              <a:t>10/4/2012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988E4-AAD5-4237-AC79-EE6ABD1F26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D6401A9-4D71-4666-8E5B-ED7143AD3348}" type="datetimeFigureOut">
              <a:rPr lang="en-US" smtClean="0"/>
              <a:t>10/4/2012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D09988E4-AAD5-4237-AC79-EE6ABD1F26E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000" i="1" dirty="0" smtClean="0"/>
              <a:t>A new construct introduced in Microsoft SQL Server 2005</a:t>
            </a:r>
            <a:endParaRPr lang="en-US" sz="2000" i="1" dirty="0"/>
          </a:p>
        </p:txBody>
      </p:sp>
      <p:sp>
        <p:nvSpPr>
          <p:cNvPr id="2" name="Title 1"/>
          <p:cNvSpPr>
            <a:spLocks noGrp="1"/>
          </p:cNvSpPr>
          <p:nvPr>
            <p:ph type="ctrTitle"/>
          </p:nvPr>
        </p:nvSpPr>
        <p:spPr>
          <a:xfrm>
            <a:off x="685800" y="2133600"/>
            <a:ext cx="7772400" cy="1470025"/>
          </a:xfrm>
        </p:spPr>
        <p:txBody>
          <a:bodyPr/>
          <a:lstStyle/>
          <a:p>
            <a:r>
              <a:rPr lang="en-US" sz="4400" dirty="0"/>
              <a:t>CTE</a:t>
            </a:r>
            <a:br>
              <a:rPr lang="en-US" sz="4400" dirty="0"/>
            </a:br>
            <a:r>
              <a:rPr lang="en-US" sz="4400" dirty="0"/>
              <a:t>( Common Table Expression )</a:t>
            </a:r>
          </a:p>
        </p:txBody>
      </p:sp>
    </p:spTree>
    <p:extLst>
      <p:ext uri="{BB962C8B-B14F-4D97-AF65-F5344CB8AC3E}">
        <p14:creationId xmlns:p14="http://schemas.microsoft.com/office/powerpoint/2010/main" val="2902874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RECURSIVE CTE (2/7)</a:t>
            </a:r>
            <a:endParaRPr lang="en-US" sz="4400" dirty="0"/>
          </a:p>
        </p:txBody>
      </p:sp>
      <p:sp>
        <p:nvSpPr>
          <p:cNvPr id="3" name="Content Placeholder 2"/>
          <p:cNvSpPr>
            <a:spLocks noGrp="1"/>
          </p:cNvSpPr>
          <p:nvPr>
            <p:ph sz="quarter" idx="13"/>
          </p:nvPr>
        </p:nvSpPr>
        <p:spPr/>
        <p:txBody>
          <a:bodyPr>
            <a:normAutofit/>
          </a:bodyPr>
          <a:lstStyle/>
          <a:p>
            <a:pPr marL="0" indent="0">
              <a:buNone/>
            </a:pPr>
            <a:r>
              <a:rPr lang="en-US" sz="2800" dirty="0" smtClean="0"/>
              <a:t>The semantics of the recursive execution is as follows:</a:t>
            </a:r>
          </a:p>
          <a:p>
            <a:r>
              <a:rPr lang="en-US" sz="2400" dirty="0" smtClean="0"/>
              <a:t>Split the CTE expression into anchor and recursive members.</a:t>
            </a:r>
          </a:p>
          <a:p>
            <a:r>
              <a:rPr lang="en-US" sz="2400" dirty="0" smtClean="0"/>
              <a:t>Run the anchor member(s) creating the first invocation or base result set (T0).</a:t>
            </a:r>
          </a:p>
          <a:p>
            <a:r>
              <a:rPr lang="en-US" sz="2400" dirty="0" smtClean="0"/>
              <a:t>Run the recursive member(s) with Ti as an input and Ti+1 as an output.</a:t>
            </a:r>
          </a:p>
          <a:p>
            <a:r>
              <a:rPr lang="en-US" sz="2400" dirty="0" smtClean="0"/>
              <a:t>Repeat step 3 until an empty set is returned.</a:t>
            </a:r>
          </a:p>
          <a:p>
            <a:r>
              <a:rPr lang="en-US" sz="2400" dirty="0" smtClean="0"/>
              <a:t>Return the result set. This is a UNION ALL of T0 to Tn.</a:t>
            </a:r>
          </a:p>
          <a:p>
            <a:endParaRPr lang="en-US" dirty="0"/>
          </a:p>
        </p:txBody>
      </p:sp>
    </p:spTree>
    <p:extLst>
      <p:ext uri="{BB962C8B-B14F-4D97-AF65-F5344CB8AC3E}">
        <p14:creationId xmlns:p14="http://schemas.microsoft.com/office/powerpoint/2010/main" val="2421758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1143000"/>
          </a:xfrm>
        </p:spPr>
        <p:txBody>
          <a:bodyPr/>
          <a:lstStyle/>
          <a:p>
            <a:pPr algn="ctr"/>
            <a:r>
              <a:rPr lang="en-US" sz="4000" dirty="0" smtClean="0"/>
              <a:t>RECURSIVE CTE (3/7)</a:t>
            </a:r>
            <a:endParaRPr lang="en-US" sz="4000" dirty="0"/>
          </a:p>
        </p:txBody>
      </p:sp>
      <p:sp>
        <p:nvSpPr>
          <p:cNvPr id="3" name="Content Placeholder 2"/>
          <p:cNvSpPr>
            <a:spLocks noGrp="1"/>
          </p:cNvSpPr>
          <p:nvPr>
            <p:ph sz="quarter" idx="13"/>
          </p:nvPr>
        </p:nvSpPr>
        <p:spPr>
          <a:xfrm>
            <a:off x="304800" y="609600"/>
            <a:ext cx="8229600" cy="5943600"/>
          </a:xfrm>
        </p:spPr>
        <p:txBody>
          <a:bodyPr>
            <a:normAutofit fontScale="25000" lnSpcReduction="20000"/>
          </a:bodyPr>
          <a:lstStyle/>
          <a:p>
            <a:pPr marL="0" indent="0">
              <a:buNone/>
            </a:pPr>
            <a:r>
              <a:rPr lang="en-US" sz="5600" i="1" dirty="0" smtClean="0"/>
              <a:t>WITH </a:t>
            </a:r>
            <a:r>
              <a:rPr lang="en-US" sz="5600" i="1" dirty="0" err="1" smtClean="0"/>
              <a:t>DirectReports</a:t>
            </a:r>
            <a:r>
              <a:rPr lang="en-US" sz="5600" i="1" dirty="0" smtClean="0"/>
              <a:t> (</a:t>
            </a:r>
            <a:r>
              <a:rPr lang="en-US" sz="5600" i="1" dirty="0" err="1" smtClean="0"/>
              <a:t>ManagerID</a:t>
            </a:r>
            <a:r>
              <a:rPr lang="en-US" sz="5600" i="1" dirty="0" smtClean="0"/>
              <a:t>, </a:t>
            </a:r>
            <a:r>
              <a:rPr lang="en-US" sz="5600" i="1" dirty="0" err="1" smtClean="0"/>
              <a:t>EmployeeID</a:t>
            </a:r>
            <a:r>
              <a:rPr lang="en-US" sz="5600" i="1" dirty="0" smtClean="0"/>
              <a:t>, </a:t>
            </a:r>
            <a:r>
              <a:rPr lang="en-US" sz="5600" i="1" dirty="0" err="1" smtClean="0"/>
              <a:t>Title,FirstName</a:t>
            </a:r>
            <a:r>
              <a:rPr lang="en-US" sz="5600" i="1" dirty="0" smtClean="0"/>
              <a:t>,  Level)</a:t>
            </a:r>
          </a:p>
          <a:p>
            <a:pPr marL="0" indent="0">
              <a:buNone/>
            </a:pPr>
            <a:r>
              <a:rPr lang="en-US" sz="5600" i="1" dirty="0" smtClean="0"/>
              <a:t>AS</a:t>
            </a:r>
          </a:p>
          <a:p>
            <a:pPr marL="0" indent="0">
              <a:buNone/>
            </a:pPr>
            <a:r>
              <a:rPr lang="en-US" sz="5600" i="1" dirty="0" smtClean="0"/>
              <a:t>(</a:t>
            </a:r>
          </a:p>
          <a:p>
            <a:pPr marL="0" indent="0">
              <a:buNone/>
            </a:pPr>
            <a:r>
              <a:rPr lang="en-US" sz="5600" i="1" dirty="0" smtClean="0"/>
              <a:t>-- Anchor member definition</a:t>
            </a:r>
          </a:p>
          <a:p>
            <a:pPr marL="0" indent="0">
              <a:buNone/>
            </a:pPr>
            <a:r>
              <a:rPr lang="en-US" sz="5600" i="1" dirty="0" smtClean="0"/>
              <a:t>    SELECT </a:t>
            </a:r>
            <a:r>
              <a:rPr lang="en-US" sz="5600" i="1" dirty="0" err="1" smtClean="0"/>
              <a:t>e.ManagerID</a:t>
            </a:r>
            <a:r>
              <a:rPr lang="en-US" sz="5600" i="1" dirty="0" smtClean="0"/>
              <a:t>, </a:t>
            </a:r>
            <a:r>
              <a:rPr lang="en-US" sz="5600" i="1" dirty="0" err="1" smtClean="0"/>
              <a:t>e.EmployeeID</a:t>
            </a:r>
            <a:r>
              <a:rPr lang="en-US" sz="5600" i="1" dirty="0" smtClean="0"/>
              <a:t>, </a:t>
            </a:r>
            <a:r>
              <a:rPr lang="en-US" sz="5600" i="1" dirty="0" err="1" smtClean="0"/>
              <a:t>e.Title</a:t>
            </a:r>
            <a:r>
              <a:rPr lang="en-US" sz="5600" i="1" dirty="0" smtClean="0"/>
              <a:t> ,</a:t>
            </a:r>
            <a:r>
              <a:rPr lang="en-US" sz="5600" i="1" dirty="0" err="1" smtClean="0"/>
              <a:t>FirstName</a:t>
            </a:r>
            <a:r>
              <a:rPr lang="en-US" sz="5600" i="1" dirty="0" smtClean="0"/>
              <a:t>,</a:t>
            </a:r>
          </a:p>
          <a:p>
            <a:pPr marL="0" indent="0">
              <a:buNone/>
            </a:pPr>
            <a:r>
              <a:rPr lang="en-US" sz="5600" i="1" dirty="0" smtClean="0"/>
              <a:t>        0 AS Level</a:t>
            </a:r>
          </a:p>
          <a:p>
            <a:pPr marL="0" indent="0">
              <a:buNone/>
            </a:pPr>
            <a:r>
              <a:rPr lang="en-US" sz="5600" i="1" dirty="0" smtClean="0"/>
              <a:t>    FROM </a:t>
            </a:r>
            <a:r>
              <a:rPr lang="en-US" sz="5600" i="1" dirty="0" err="1" smtClean="0"/>
              <a:t>dbo.MyEmployees</a:t>
            </a:r>
            <a:r>
              <a:rPr lang="en-US" sz="5600" i="1" dirty="0" smtClean="0"/>
              <a:t> AS e</a:t>
            </a:r>
          </a:p>
          <a:p>
            <a:pPr marL="0" indent="0">
              <a:buNone/>
            </a:pPr>
            <a:r>
              <a:rPr lang="en-US" sz="5600" i="1" dirty="0" smtClean="0"/>
              <a:t>     WHERE </a:t>
            </a:r>
            <a:r>
              <a:rPr lang="en-US" sz="5600" i="1" dirty="0" err="1" smtClean="0"/>
              <a:t>ManagerID</a:t>
            </a:r>
            <a:r>
              <a:rPr lang="en-US" sz="5600" i="1" dirty="0" smtClean="0"/>
              <a:t> IS NULL</a:t>
            </a:r>
          </a:p>
          <a:p>
            <a:pPr marL="0" indent="0">
              <a:buNone/>
            </a:pPr>
            <a:r>
              <a:rPr lang="en-US" sz="5600" i="1" dirty="0" smtClean="0"/>
              <a:t>    UNION ALL</a:t>
            </a:r>
          </a:p>
          <a:p>
            <a:pPr marL="0" indent="0">
              <a:buNone/>
            </a:pPr>
            <a:r>
              <a:rPr lang="en-US" sz="5600" i="1" dirty="0" smtClean="0"/>
              <a:t>-- Recursive member definition</a:t>
            </a:r>
          </a:p>
          <a:p>
            <a:pPr marL="0" indent="0">
              <a:buNone/>
            </a:pPr>
            <a:r>
              <a:rPr lang="en-US" sz="5600" i="1" dirty="0" smtClean="0"/>
              <a:t>    SELECT </a:t>
            </a:r>
            <a:r>
              <a:rPr lang="en-US" sz="5600" i="1" dirty="0" err="1" smtClean="0"/>
              <a:t>c.ManagerID</a:t>
            </a:r>
            <a:r>
              <a:rPr lang="en-US" sz="5600" i="1" dirty="0" smtClean="0"/>
              <a:t>, </a:t>
            </a:r>
            <a:r>
              <a:rPr lang="en-US" sz="5600" i="1" dirty="0" err="1" smtClean="0"/>
              <a:t>c.EmployeeID</a:t>
            </a:r>
            <a:r>
              <a:rPr lang="en-US" sz="5600" i="1" dirty="0" smtClean="0"/>
              <a:t>, </a:t>
            </a:r>
            <a:r>
              <a:rPr lang="en-US" sz="5600" i="1" dirty="0" err="1" smtClean="0"/>
              <a:t>c.Title,c.FirstName</a:t>
            </a:r>
            <a:r>
              <a:rPr lang="en-US" sz="5600" i="1" dirty="0" smtClean="0"/>
              <a:t>,  </a:t>
            </a:r>
          </a:p>
          <a:p>
            <a:pPr marL="0" indent="0">
              <a:buNone/>
            </a:pPr>
            <a:r>
              <a:rPr lang="en-US" sz="5600" i="1" dirty="0" smtClean="0"/>
              <a:t>        Level + 1</a:t>
            </a:r>
          </a:p>
          <a:p>
            <a:pPr marL="0" indent="0">
              <a:buNone/>
            </a:pPr>
            <a:r>
              <a:rPr lang="en-US" sz="5600" i="1" dirty="0" smtClean="0"/>
              <a:t>    FROM </a:t>
            </a:r>
          </a:p>
          <a:p>
            <a:pPr marL="0" indent="0">
              <a:buNone/>
            </a:pPr>
            <a:r>
              <a:rPr lang="en-US" sz="5600" i="1" dirty="0" smtClean="0"/>
              <a:t>      </a:t>
            </a:r>
            <a:r>
              <a:rPr lang="en-US" sz="5600" i="1" dirty="0" err="1" smtClean="0"/>
              <a:t>DirectReports</a:t>
            </a:r>
            <a:r>
              <a:rPr lang="en-US" sz="5600" i="1" dirty="0" smtClean="0"/>
              <a:t> AS p</a:t>
            </a:r>
          </a:p>
          <a:p>
            <a:pPr marL="0" indent="0">
              <a:buNone/>
            </a:pPr>
            <a:r>
              <a:rPr lang="en-US" sz="5600" i="1" dirty="0" smtClean="0"/>
              <a:t>     INNER JOIN </a:t>
            </a:r>
            <a:r>
              <a:rPr lang="en-US" sz="5600" i="1" dirty="0" err="1" smtClean="0"/>
              <a:t>dbo.MyEmployees</a:t>
            </a:r>
            <a:r>
              <a:rPr lang="en-US" sz="5600" i="1" dirty="0" smtClean="0"/>
              <a:t> AS c</a:t>
            </a:r>
          </a:p>
          <a:p>
            <a:pPr marL="0" indent="0">
              <a:buNone/>
            </a:pPr>
            <a:r>
              <a:rPr lang="en-US" sz="5600" i="1" dirty="0" smtClean="0"/>
              <a:t>        ON </a:t>
            </a:r>
            <a:r>
              <a:rPr lang="en-US" sz="5600" i="1" dirty="0" err="1" smtClean="0"/>
              <a:t>c.ManagerID</a:t>
            </a:r>
            <a:r>
              <a:rPr lang="en-US" sz="5600" i="1" dirty="0" smtClean="0"/>
              <a:t> = </a:t>
            </a:r>
            <a:r>
              <a:rPr lang="en-US" sz="5600" i="1" dirty="0" err="1" smtClean="0"/>
              <a:t>p.EmployeeID</a:t>
            </a:r>
            <a:endParaRPr lang="en-US" sz="5600" i="1" dirty="0" smtClean="0"/>
          </a:p>
          <a:p>
            <a:pPr marL="0" indent="0">
              <a:buNone/>
            </a:pPr>
            <a:r>
              <a:rPr lang="en-US" sz="5600" i="1" dirty="0" smtClean="0"/>
              <a:t>)</a:t>
            </a:r>
          </a:p>
          <a:p>
            <a:pPr marL="0" indent="0">
              <a:buNone/>
            </a:pPr>
            <a:r>
              <a:rPr lang="en-US" sz="5600" i="1" dirty="0" smtClean="0"/>
              <a:t>-- Statement that executes the CTE</a:t>
            </a:r>
          </a:p>
          <a:p>
            <a:pPr marL="0" indent="0">
              <a:buNone/>
            </a:pPr>
            <a:r>
              <a:rPr lang="en-US" sz="5600" i="1" dirty="0" smtClean="0"/>
              <a:t>SELECT </a:t>
            </a:r>
            <a:r>
              <a:rPr lang="en-US" sz="5600" i="1" dirty="0" err="1" smtClean="0"/>
              <a:t>ManagerID</a:t>
            </a:r>
            <a:r>
              <a:rPr lang="en-US" sz="5600" i="1" dirty="0" smtClean="0"/>
              <a:t>, </a:t>
            </a:r>
            <a:r>
              <a:rPr lang="en-US" sz="5600" i="1" dirty="0" err="1" smtClean="0"/>
              <a:t>EmployeeID</a:t>
            </a:r>
            <a:r>
              <a:rPr lang="en-US" sz="5600" i="1" dirty="0" smtClean="0"/>
              <a:t>, Title, </a:t>
            </a:r>
            <a:r>
              <a:rPr lang="en-US" sz="5600" i="1" dirty="0" err="1" smtClean="0"/>
              <a:t>Level,FirstName</a:t>
            </a:r>
            <a:r>
              <a:rPr lang="en-US" sz="5600" i="1" dirty="0" smtClean="0"/>
              <a:t> </a:t>
            </a:r>
          </a:p>
          <a:p>
            <a:pPr marL="0" indent="0">
              <a:buNone/>
            </a:pPr>
            <a:r>
              <a:rPr lang="en-US" sz="5600" i="1" dirty="0" smtClean="0"/>
              <a:t>FROM </a:t>
            </a:r>
            <a:r>
              <a:rPr lang="en-US" sz="5600" i="1" dirty="0" err="1" smtClean="0"/>
              <a:t>DirectReports</a:t>
            </a:r>
            <a:r>
              <a:rPr lang="en-US" sz="5600" i="1" dirty="0" smtClean="0"/>
              <a:t> Where Level&lt;3</a:t>
            </a:r>
            <a:endParaRPr lang="en-US" sz="8000" i="1" dirty="0" smtClean="0"/>
          </a:p>
          <a:p>
            <a:pPr marL="0" indent="0">
              <a:buNone/>
            </a:pPr>
            <a:r>
              <a:rPr lang="en-US" sz="7200" dirty="0" smtClean="0"/>
              <a:t> </a:t>
            </a:r>
          </a:p>
          <a:p>
            <a:pPr marL="0" indent="0">
              <a:buNone/>
            </a:pPr>
            <a:endParaRPr lang="en-US" sz="6400" dirty="0" smtClean="0"/>
          </a:p>
          <a:p>
            <a:pPr marL="0" indent="0">
              <a:buNone/>
            </a:pPr>
            <a:endParaRPr lang="en-US" sz="6400" dirty="0"/>
          </a:p>
          <a:p>
            <a:pPr marL="0" indent="0">
              <a:buNone/>
            </a:pPr>
            <a:endParaRPr lang="en-US" sz="6400" dirty="0" smtClean="0"/>
          </a:p>
          <a:p>
            <a:pPr marL="0" indent="0">
              <a:buNone/>
            </a:pPr>
            <a:endParaRPr lang="en-US" dirty="0" smtClean="0"/>
          </a:p>
          <a:p>
            <a:pPr marL="0" indent="0">
              <a:buNone/>
            </a:pPr>
            <a:endParaRPr lang="en-US" dirty="0" smtClean="0"/>
          </a:p>
          <a:p>
            <a:endParaRPr lang="en-US" dirty="0" smtClean="0"/>
          </a:p>
          <a:p>
            <a:r>
              <a:rPr lang="en-US" dirty="0" smtClean="0"/>
              <a:t> </a:t>
            </a:r>
          </a:p>
          <a:p>
            <a:endParaRPr lang="en-US" dirty="0"/>
          </a:p>
        </p:txBody>
      </p:sp>
    </p:spTree>
    <p:extLst>
      <p:ext uri="{BB962C8B-B14F-4D97-AF65-F5344CB8AC3E}">
        <p14:creationId xmlns:p14="http://schemas.microsoft.com/office/powerpoint/2010/main" val="759973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lstStyle/>
          <a:p>
            <a:pPr algn="ctr"/>
            <a:r>
              <a:rPr lang="en-US" sz="4000" dirty="0" smtClean="0"/>
              <a:t>RECURSIVE CTE (4/7)</a:t>
            </a:r>
            <a:endParaRPr lang="en-US" sz="4000" dirty="0"/>
          </a:p>
        </p:txBody>
      </p:sp>
      <p:sp>
        <p:nvSpPr>
          <p:cNvPr id="3" name="Content Placeholder 2"/>
          <p:cNvSpPr>
            <a:spLocks noGrp="1"/>
          </p:cNvSpPr>
          <p:nvPr>
            <p:ph sz="quarter" idx="13"/>
          </p:nvPr>
        </p:nvSpPr>
        <p:spPr>
          <a:xfrm>
            <a:off x="381000" y="762000"/>
            <a:ext cx="8229600" cy="4983163"/>
          </a:xfrm>
        </p:spPr>
        <p:txBody>
          <a:bodyPr>
            <a:noAutofit/>
          </a:bodyPr>
          <a:lstStyle/>
          <a:p>
            <a:pPr marL="0" indent="0">
              <a:lnSpc>
                <a:spcPct val="80000"/>
              </a:lnSpc>
              <a:buNone/>
            </a:pPr>
            <a:r>
              <a:rPr lang="en-US" sz="1400" i="1" dirty="0" smtClean="0"/>
              <a:t>--up the tree</a:t>
            </a:r>
          </a:p>
          <a:p>
            <a:pPr marL="0" indent="0">
              <a:lnSpc>
                <a:spcPct val="80000"/>
              </a:lnSpc>
              <a:buNone/>
            </a:pPr>
            <a:r>
              <a:rPr lang="en-US" sz="1400" i="1" dirty="0" smtClean="0"/>
              <a:t> WITH </a:t>
            </a:r>
            <a:r>
              <a:rPr lang="en-US" sz="1400" i="1" dirty="0" err="1" smtClean="0"/>
              <a:t>DirectReports</a:t>
            </a:r>
            <a:r>
              <a:rPr lang="en-US" sz="1400" i="1" dirty="0" smtClean="0"/>
              <a:t> (</a:t>
            </a:r>
            <a:r>
              <a:rPr lang="en-US" sz="1400" i="1" dirty="0" err="1" smtClean="0"/>
              <a:t>ManagerID</a:t>
            </a:r>
            <a:r>
              <a:rPr lang="en-US" sz="1400" i="1" dirty="0" smtClean="0"/>
              <a:t>, </a:t>
            </a:r>
            <a:r>
              <a:rPr lang="en-US" sz="1400" i="1" dirty="0" err="1" smtClean="0"/>
              <a:t>EmployeeID</a:t>
            </a:r>
            <a:r>
              <a:rPr lang="en-US" sz="1400" i="1" dirty="0" smtClean="0"/>
              <a:t>, Title, </a:t>
            </a:r>
            <a:r>
              <a:rPr lang="en-US" sz="1400" i="1" dirty="0" err="1" smtClean="0"/>
              <a:t>FirstName</a:t>
            </a:r>
            <a:r>
              <a:rPr lang="en-US" sz="1400" i="1" dirty="0" smtClean="0"/>
              <a:t>, Level)</a:t>
            </a:r>
          </a:p>
          <a:p>
            <a:pPr marL="0" indent="0">
              <a:lnSpc>
                <a:spcPct val="80000"/>
              </a:lnSpc>
              <a:buNone/>
            </a:pPr>
            <a:r>
              <a:rPr lang="en-US" sz="1400" i="1" dirty="0" smtClean="0"/>
              <a:t>AS</a:t>
            </a:r>
          </a:p>
          <a:p>
            <a:pPr marL="0" indent="0">
              <a:lnSpc>
                <a:spcPct val="80000"/>
              </a:lnSpc>
              <a:buNone/>
            </a:pPr>
            <a:r>
              <a:rPr lang="en-US" sz="1400" i="1" dirty="0" smtClean="0"/>
              <a:t>(</a:t>
            </a:r>
          </a:p>
          <a:p>
            <a:pPr marL="0" indent="0">
              <a:lnSpc>
                <a:spcPct val="80000"/>
              </a:lnSpc>
              <a:buNone/>
            </a:pPr>
            <a:r>
              <a:rPr lang="en-US" sz="1400" i="1" dirty="0" smtClean="0"/>
              <a:t>-- Anchor member definition</a:t>
            </a:r>
          </a:p>
          <a:p>
            <a:pPr marL="0" indent="0">
              <a:lnSpc>
                <a:spcPct val="80000"/>
              </a:lnSpc>
              <a:buNone/>
            </a:pPr>
            <a:r>
              <a:rPr lang="en-US" sz="1400" i="1" dirty="0" smtClean="0"/>
              <a:t>    SELECT </a:t>
            </a:r>
            <a:r>
              <a:rPr lang="en-US" sz="1400" i="1" dirty="0" err="1" smtClean="0"/>
              <a:t>e.ManagerID</a:t>
            </a:r>
            <a:r>
              <a:rPr lang="en-US" sz="1400" i="1" dirty="0" smtClean="0"/>
              <a:t>, </a:t>
            </a:r>
            <a:r>
              <a:rPr lang="en-US" sz="1400" i="1" dirty="0" err="1" smtClean="0"/>
              <a:t>e.EmployeeID</a:t>
            </a:r>
            <a:r>
              <a:rPr lang="en-US" sz="1400" i="1" dirty="0" smtClean="0"/>
              <a:t>, </a:t>
            </a:r>
            <a:r>
              <a:rPr lang="en-US" sz="1400" i="1" dirty="0" err="1" smtClean="0"/>
              <a:t>e.Title</a:t>
            </a:r>
            <a:r>
              <a:rPr lang="en-US" sz="1400" i="1" dirty="0" smtClean="0"/>
              <a:t> ,</a:t>
            </a:r>
            <a:r>
              <a:rPr lang="en-US" sz="1400" i="1" dirty="0" err="1" smtClean="0"/>
              <a:t>e.FirstName</a:t>
            </a:r>
            <a:r>
              <a:rPr lang="en-US" sz="1400" i="1" dirty="0" smtClean="0"/>
              <a:t>,</a:t>
            </a:r>
          </a:p>
          <a:p>
            <a:pPr marL="0" indent="0">
              <a:lnSpc>
                <a:spcPct val="80000"/>
              </a:lnSpc>
              <a:buNone/>
            </a:pPr>
            <a:r>
              <a:rPr lang="en-US" sz="1400" i="1" dirty="0" smtClean="0"/>
              <a:t>        0 AS Level</a:t>
            </a:r>
          </a:p>
          <a:p>
            <a:pPr marL="0" indent="0">
              <a:lnSpc>
                <a:spcPct val="80000"/>
              </a:lnSpc>
              <a:buNone/>
            </a:pPr>
            <a:r>
              <a:rPr lang="en-US" sz="1400" i="1" dirty="0" smtClean="0"/>
              <a:t>    FROM </a:t>
            </a:r>
            <a:r>
              <a:rPr lang="en-US" sz="1400" i="1" dirty="0" err="1" smtClean="0"/>
              <a:t>dbo.MyEmployees</a:t>
            </a:r>
            <a:r>
              <a:rPr lang="en-US" sz="1400" i="1" dirty="0" smtClean="0"/>
              <a:t> AS e</a:t>
            </a:r>
          </a:p>
          <a:p>
            <a:pPr marL="0" indent="0">
              <a:lnSpc>
                <a:spcPct val="80000"/>
              </a:lnSpc>
              <a:buNone/>
            </a:pPr>
            <a:r>
              <a:rPr lang="en-US" sz="1400" i="1" dirty="0" smtClean="0"/>
              <a:t>     WHERE </a:t>
            </a:r>
            <a:r>
              <a:rPr lang="en-US" sz="1400" i="1" dirty="0" err="1" smtClean="0"/>
              <a:t>ManagerID</a:t>
            </a:r>
            <a:r>
              <a:rPr lang="en-US" sz="1400" i="1" dirty="0" smtClean="0"/>
              <a:t>=16</a:t>
            </a:r>
          </a:p>
          <a:p>
            <a:pPr marL="0" indent="0">
              <a:lnSpc>
                <a:spcPct val="80000"/>
              </a:lnSpc>
              <a:buNone/>
            </a:pPr>
            <a:r>
              <a:rPr lang="en-US" sz="1400" i="1" dirty="0" smtClean="0"/>
              <a:t>    UNION ALL</a:t>
            </a:r>
          </a:p>
          <a:p>
            <a:pPr marL="0" indent="0">
              <a:lnSpc>
                <a:spcPct val="80000"/>
              </a:lnSpc>
              <a:buNone/>
            </a:pPr>
            <a:r>
              <a:rPr lang="en-US" sz="1400" i="1" dirty="0" smtClean="0"/>
              <a:t>-- Recursive member definition</a:t>
            </a:r>
          </a:p>
          <a:p>
            <a:pPr marL="0" indent="0">
              <a:lnSpc>
                <a:spcPct val="80000"/>
              </a:lnSpc>
              <a:buNone/>
            </a:pPr>
            <a:r>
              <a:rPr lang="en-US" sz="1400" i="1" dirty="0" smtClean="0"/>
              <a:t>    SELECT </a:t>
            </a:r>
            <a:r>
              <a:rPr lang="en-US" sz="1400" i="1" dirty="0" err="1" smtClean="0"/>
              <a:t>p.ManagerID</a:t>
            </a:r>
            <a:r>
              <a:rPr lang="en-US" sz="1400" i="1" dirty="0" smtClean="0"/>
              <a:t>, </a:t>
            </a:r>
            <a:r>
              <a:rPr lang="en-US" sz="1400" i="1" dirty="0" err="1" smtClean="0"/>
              <a:t>p.EmployeeID</a:t>
            </a:r>
            <a:r>
              <a:rPr lang="en-US" sz="1400" i="1" dirty="0" smtClean="0"/>
              <a:t>, </a:t>
            </a:r>
            <a:r>
              <a:rPr lang="en-US" sz="1400" i="1" dirty="0" err="1" smtClean="0"/>
              <a:t>p.Title</a:t>
            </a:r>
            <a:r>
              <a:rPr lang="en-US" sz="1400" i="1" dirty="0" smtClean="0"/>
              <a:t>,  </a:t>
            </a:r>
            <a:r>
              <a:rPr lang="en-US" sz="1400" i="1" dirty="0" err="1" smtClean="0"/>
              <a:t>p.FirstName,Level</a:t>
            </a:r>
            <a:r>
              <a:rPr lang="en-US" sz="1400" i="1" dirty="0" smtClean="0"/>
              <a:t> + 1</a:t>
            </a:r>
          </a:p>
          <a:p>
            <a:pPr marL="0" indent="0">
              <a:lnSpc>
                <a:spcPct val="80000"/>
              </a:lnSpc>
              <a:buNone/>
            </a:pPr>
            <a:r>
              <a:rPr lang="en-US" sz="1400" i="1" dirty="0" smtClean="0"/>
              <a:t>    FROM </a:t>
            </a:r>
          </a:p>
          <a:p>
            <a:pPr marL="0" indent="0">
              <a:lnSpc>
                <a:spcPct val="80000"/>
              </a:lnSpc>
              <a:buNone/>
            </a:pPr>
            <a:r>
              <a:rPr lang="en-US" sz="1400" i="1" dirty="0" smtClean="0"/>
              <a:t>      </a:t>
            </a:r>
            <a:r>
              <a:rPr lang="en-US" sz="1400" i="1" dirty="0" err="1" smtClean="0"/>
              <a:t>DirectReports</a:t>
            </a:r>
            <a:r>
              <a:rPr lang="en-US" sz="1400" i="1" dirty="0" smtClean="0"/>
              <a:t> AS c</a:t>
            </a:r>
          </a:p>
          <a:p>
            <a:pPr marL="0" indent="0">
              <a:lnSpc>
                <a:spcPct val="80000"/>
              </a:lnSpc>
              <a:buNone/>
            </a:pPr>
            <a:r>
              <a:rPr lang="en-US" sz="1400" i="1" dirty="0" smtClean="0"/>
              <a:t>     INNER JOIN </a:t>
            </a:r>
            <a:r>
              <a:rPr lang="en-US" sz="1400" i="1" dirty="0" err="1" smtClean="0"/>
              <a:t>dbo.MyEmployees</a:t>
            </a:r>
            <a:r>
              <a:rPr lang="en-US" sz="1400" i="1" dirty="0" smtClean="0"/>
              <a:t> AS p</a:t>
            </a:r>
          </a:p>
          <a:p>
            <a:pPr marL="0" indent="0">
              <a:lnSpc>
                <a:spcPct val="80000"/>
              </a:lnSpc>
              <a:buNone/>
            </a:pPr>
            <a:r>
              <a:rPr lang="en-US" sz="1400" i="1" dirty="0" smtClean="0"/>
              <a:t>        ON </a:t>
            </a:r>
            <a:r>
              <a:rPr lang="en-US" sz="1400" i="1" dirty="0" err="1" smtClean="0"/>
              <a:t>c.ManagerID</a:t>
            </a:r>
            <a:r>
              <a:rPr lang="en-US" sz="1400" i="1" dirty="0" smtClean="0"/>
              <a:t> = </a:t>
            </a:r>
            <a:r>
              <a:rPr lang="en-US" sz="1400" i="1" dirty="0" err="1" smtClean="0"/>
              <a:t>p.EmployeeID</a:t>
            </a:r>
            <a:endParaRPr lang="en-US" sz="1400" i="1" dirty="0" smtClean="0"/>
          </a:p>
          <a:p>
            <a:pPr marL="0" indent="0">
              <a:lnSpc>
                <a:spcPct val="80000"/>
              </a:lnSpc>
              <a:buNone/>
            </a:pPr>
            <a:r>
              <a:rPr lang="en-US" sz="1400" i="1" dirty="0" smtClean="0"/>
              <a:t>)</a:t>
            </a:r>
          </a:p>
          <a:p>
            <a:pPr marL="0" indent="0">
              <a:lnSpc>
                <a:spcPct val="80000"/>
              </a:lnSpc>
              <a:buNone/>
            </a:pPr>
            <a:r>
              <a:rPr lang="en-US" sz="1400" i="1" dirty="0" smtClean="0"/>
              <a:t>-- Statement that executes the CTE</a:t>
            </a:r>
          </a:p>
          <a:p>
            <a:pPr marL="0" indent="0">
              <a:lnSpc>
                <a:spcPct val="80000"/>
              </a:lnSpc>
              <a:buNone/>
            </a:pPr>
            <a:r>
              <a:rPr lang="en-US" sz="1400" i="1" dirty="0" smtClean="0"/>
              <a:t>SELECT </a:t>
            </a:r>
            <a:r>
              <a:rPr lang="en-US" sz="1400" i="1" dirty="0" err="1" smtClean="0"/>
              <a:t>ManagerID</a:t>
            </a:r>
            <a:r>
              <a:rPr lang="en-US" sz="1400" i="1" dirty="0" smtClean="0"/>
              <a:t>, </a:t>
            </a:r>
            <a:r>
              <a:rPr lang="en-US" sz="1400" i="1" dirty="0" err="1" smtClean="0"/>
              <a:t>EmployeeID</a:t>
            </a:r>
            <a:r>
              <a:rPr lang="en-US" sz="1400" i="1" dirty="0" smtClean="0"/>
              <a:t>, Title,    Level, </a:t>
            </a:r>
            <a:r>
              <a:rPr lang="en-US" sz="1400" i="1" dirty="0" err="1" smtClean="0"/>
              <a:t>FirstName</a:t>
            </a:r>
            <a:endParaRPr lang="en-US" sz="1400" i="1" dirty="0" smtClean="0"/>
          </a:p>
          <a:p>
            <a:pPr marL="0" indent="0">
              <a:lnSpc>
                <a:spcPct val="80000"/>
              </a:lnSpc>
              <a:buNone/>
            </a:pPr>
            <a:r>
              <a:rPr lang="en-US" sz="1400" i="1" dirty="0" smtClean="0"/>
              <a:t>FROM </a:t>
            </a:r>
            <a:r>
              <a:rPr lang="en-US" sz="1400" i="1" dirty="0" err="1" smtClean="0"/>
              <a:t>DirectReports</a:t>
            </a:r>
            <a:r>
              <a:rPr lang="en-US" sz="1400" i="1" dirty="0" smtClean="0"/>
              <a:t> </a:t>
            </a:r>
            <a:endParaRPr lang="en-US" sz="1400" i="1" dirty="0"/>
          </a:p>
        </p:txBody>
      </p:sp>
    </p:spTree>
    <p:extLst>
      <p:ext uri="{BB962C8B-B14F-4D97-AF65-F5344CB8AC3E}">
        <p14:creationId xmlns:p14="http://schemas.microsoft.com/office/powerpoint/2010/main" val="1793387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263"/>
            <a:ext cx="7924800" cy="1143000"/>
          </a:xfrm>
        </p:spPr>
        <p:txBody>
          <a:bodyPr/>
          <a:lstStyle/>
          <a:p>
            <a:pPr algn="ctr"/>
            <a:r>
              <a:rPr lang="en-US" sz="4400" dirty="0"/>
              <a:t>RECURSIVE CTE </a:t>
            </a:r>
            <a:r>
              <a:rPr lang="en-US" sz="4400" dirty="0" smtClean="0"/>
              <a:t>(</a:t>
            </a:r>
            <a:r>
              <a:rPr lang="en-US" sz="4400" dirty="0"/>
              <a:t>5</a:t>
            </a:r>
            <a:r>
              <a:rPr lang="en-US" sz="4400" dirty="0" smtClean="0"/>
              <a:t>/7)</a:t>
            </a:r>
            <a:endParaRPr lang="en-US" sz="4000" dirty="0"/>
          </a:p>
        </p:txBody>
      </p:sp>
      <p:sp>
        <p:nvSpPr>
          <p:cNvPr id="3" name="Content Placeholder 2"/>
          <p:cNvSpPr>
            <a:spLocks noGrp="1"/>
          </p:cNvSpPr>
          <p:nvPr>
            <p:ph sz="quarter" idx="13"/>
          </p:nvPr>
        </p:nvSpPr>
        <p:spPr>
          <a:xfrm>
            <a:off x="304800" y="1219200"/>
            <a:ext cx="8610600" cy="5334000"/>
          </a:xfrm>
        </p:spPr>
        <p:txBody>
          <a:bodyPr>
            <a:normAutofit/>
          </a:bodyPr>
          <a:lstStyle/>
          <a:p>
            <a:pPr marL="0" indent="0">
              <a:buNone/>
            </a:pPr>
            <a:r>
              <a:rPr lang="en-US" sz="2800" dirty="0" smtClean="0">
                <a:solidFill>
                  <a:schemeClr val="tx2"/>
                </a:solidFill>
              </a:rPr>
              <a:t>MAXRECURSION:</a:t>
            </a:r>
          </a:p>
          <a:p>
            <a:r>
              <a:rPr lang="en-US" sz="2400" dirty="0"/>
              <a:t>MAXRECUSION can be used to control the number times the recursive part of the query is executed i.e. the SELECT statement that references the CTE.</a:t>
            </a:r>
          </a:p>
          <a:p>
            <a:r>
              <a:rPr lang="en-US" sz="2400" dirty="0"/>
              <a:t>The default value for MAXRECUSION is 100.</a:t>
            </a:r>
          </a:p>
          <a:p>
            <a:r>
              <a:rPr lang="en-US" sz="2400" dirty="0"/>
              <a:t>Can override the default number by using the MAXRECURSION query hint in the OPTION clause.</a:t>
            </a:r>
          </a:p>
          <a:p>
            <a:r>
              <a:rPr lang="en-US" sz="2400" dirty="0"/>
              <a:t>The maximum number you can set when using the MAXRECUSIVE query hint is 32,767.</a:t>
            </a:r>
          </a:p>
          <a:p>
            <a:r>
              <a:rPr lang="en-US" sz="2400" dirty="0"/>
              <a:t>Only one MAXRECURSION value can be specified per </a:t>
            </a:r>
            <a:r>
              <a:rPr lang="en-US" sz="2400" dirty="0" smtClean="0"/>
              <a:t>statement.</a:t>
            </a:r>
            <a:endParaRPr lang="en-US" sz="2400" dirty="0"/>
          </a:p>
          <a:p>
            <a:endParaRPr lang="en-US" sz="2800" dirty="0" smtClean="0"/>
          </a:p>
          <a:p>
            <a:endParaRPr lang="en-US" sz="2800" dirty="0"/>
          </a:p>
        </p:txBody>
      </p:sp>
    </p:spTree>
    <p:extLst>
      <p:ext uri="{BB962C8B-B14F-4D97-AF65-F5344CB8AC3E}">
        <p14:creationId xmlns:p14="http://schemas.microsoft.com/office/powerpoint/2010/main" val="2240633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227"/>
            <a:ext cx="7924800" cy="1143000"/>
          </a:xfrm>
        </p:spPr>
        <p:txBody>
          <a:bodyPr/>
          <a:lstStyle/>
          <a:p>
            <a:pPr algn="ctr"/>
            <a:r>
              <a:rPr lang="en-US" sz="4400" dirty="0"/>
              <a:t>RECURSIVE CTE </a:t>
            </a:r>
            <a:r>
              <a:rPr lang="en-US" sz="4400" dirty="0" smtClean="0"/>
              <a:t>(6/7)</a:t>
            </a:r>
            <a:endParaRPr lang="en-US" sz="4000" dirty="0"/>
          </a:p>
        </p:txBody>
      </p:sp>
      <p:sp>
        <p:nvSpPr>
          <p:cNvPr id="3" name="Content Placeholder 2"/>
          <p:cNvSpPr>
            <a:spLocks noGrp="1"/>
          </p:cNvSpPr>
          <p:nvPr>
            <p:ph sz="quarter" idx="13"/>
          </p:nvPr>
        </p:nvSpPr>
        <p:spPr>
          <a:xfrm>
            <a:off x="609600" y="1219200"/>
            <a:ext cx="7924800" cy="5029200"/>
          </a:xfrm>
        </p:spPr>
        <p:txBody>
          <a:bodyPr/>
          <a:lstStyle/>
          <a:p>
            <a:pPr marL="0" indent="0" algn="ctr">
              <a:buNone/>
            </a:pPr>
            <a:r>
              <a:rPr lang="en-US" sz="2400" dirty="0" smtClean="0">
                <a:solidFill>
                  <a:schemeClr val="tx2"/>
                </a:solidFill>
              </a:rPr>
              <a:t>EXAMPLE</a:t>
            </a:r>
            <a:r>
              <a:rPr lang="en-US" sz="2400" dirty="0">
                <a:solidFill>
                  <a:schemeClr val="tx2"/>
                </a:solidFill>
              </a:rPr>
              <a:t>: TO PERFORM 200 ITERATION OF </a:t>
            </a:r>
            <a:endParaRPr lang="en-US" sz="2400" dirty="0" smtClean="0">
              <a:solidFill>
                <a:schemeClr val="tx2"/>
              </a:solidFill>
            </a:endParaRPr>
          </a:p>
          <a:p>
            <a:pPr marL="0" indent="0" algn="ctr">
              <a:buNone/>
            </a:pPr>
            <a:r>
              <a:rPr lang="en-US" sz="2400" dirty="0" smtClean="0">
                <a:solidFill>
                  <a:schemeClr val="tx2"/>
                </a:solidFill>
              </a:rPr>
              <a:t>THE </a:t>
            </a:r>
            <a:r>
              <a:rPr lang="en-US" sz="2400" dirty="0">
                <a:solidFill>
                  <a:schemeClr val="tx2"/>
                </a:solidFill>
              </a:rPr>
              <a:t>RECURSIVE SELECT STATEMENT IN “</a:t>
            </a:r>
            <a:r>
              <a:rPr lang="en-US" sz="2400" dirty="0" err="1">
                <a:solidFill>
                  <a:schemeClr val="tx2"/>
                </a:solidFill>
              </a:rPr>
              <a:t>MyCTE</a:t>
            </a:r>
            <a:r>
              <a:rPr lang="en-US" sz="2400" dirty="0" smtClean="0">
                <a:solidFill>
                  <a:schemeClr val="tx2"/>
                </a:solidFill>
              </a:rPr>
              <a:t>”</a:t>
            </a:r>
          </a:p>
          <a:p>
            <a:pPr marL="0" indent="0">
              <a:buNone/>
            </a:pPr>
            <a:r>
              <a:rPr lang="en-US" sz="2000" i="1" dirty="0"/>
              <a:t>WITH </a:t>
            </a:r>
            <a:r>
              <a:rPr lang="en-US" sz="2000" i="1" dirty="0" err="1"/>
              <a:t>MyCTE</a:t>
            </a:r>
            <a:r>
              <a:rPr lang="en-US" sz="2000" i="1" dirty="0"/>
              <a:t>(Number) AS</a:t>
            </a:r>
          </a:p>
          <a:p>
            <a:pPr marL="0" indent="0">
              <a:buNone/>
            </a:pPr>
            <a:r>
              <a:rPr lang="en-US" sz="2000" i="1" dirty="0"/>
              <a:t>(</a:t>
            </a:r>
          </a:p>
          <a:p>
            <a:pPr marL="0" indent="0">
              <a:buNone/>
            </a:pPr>
            <a:r>
              <a:rPr lang="en-US" sz="2000" i="1" dirty="0"/>
              <a:t>SELECT 1 AS Number</a:t>
            </a:r>
          </a:p>
          <a:p>
            <a:pPr marL="0" indent="0">
              <a:buNone/>
            </a:pPr>
            <a:r>
              <a:rPr lang="en-US" sz="2000" i="1" dirty="0"/>
              <a:t>UNION ALL</a:t>
            </a:r>
          </a:p>
          <a:p>
            <a:pPr marL="0" indent="0">
              <a:buNone/>
            </a:pPr>
            <a:r>
              <a:rPr lang="en-US" sz="2000" i="1" dirty="0"/>
              <a:t>SELECT </a:t>
            </a:r>
            <a:r>
              <a:rPr lang="en-US" sz="2000" i="1" dirty="0" err="1"/>
              <a:t>R.Number</a:t>
            </a:r>
            <a:r>
              <a:rPr lang="en-US" sz="2000" i="1" dirty="0"/>
              <a:t> + 1 FROM </a:t>
            </a:r>
            <a:r>
              <a:rPr lang="en-US" sz="2000" i="1" dirty="0" err="1"/>
              <a:t>MyCTE</a:t>
            </a:r>
            <a:r>
              <a:rPr lang="en-US" sz="2000" i="1" dirty="0"/>
              <a:t> AS R</a:t>
            </a:r>
          </a:p>
          <a:p>
            <a:pPr marL="0" indent="0">
              <a:buNone/>
            </a:pPr>
            <a:r>
              <a:rPr lang="en-US" sz="2000" i="1" dirty="0"/>
              <a:t>)</a:t>
            </a:r>
          </a:p>
          <a:p>
            <a:pPr marL="0" indent="0">
              <a:buNone/>
            </a:pPr>
            <a:r>
              <a:rPr lang="en-US" sz="2000" i="1" dirty="0"/>
              <a:t>SELECT Number FROM </a:t>
            </a:r>
            <a:r>
              <a:rPr lang="en-US" sz="2000" i="1" dirty="0" err="1"/>
              <a:t>MyCTE</a:t>
            </a:r>
            <a:r>
              <a:rPr lang="en-US" sz="2000" i="1" dirty="0"/>
              <a:t> </a:t>
            </a:r>
          </a:p>
          <a:p>
            <a:pPr marL="0" indent="0">
              <a:buNone/>
            </a:pPr>
            <a:r>
              <a:rPr lang="en-US" sz="2000" i="1" dirty="0"/>
              <a:t>OPTION(MAXRECURSION 200); </a:t>
            </a:r>
          </a:p>
          <a:p>
            <a:pPr marL="0" indent="0">
              <a:buNone/>
            </a:pPr>
            <a:r>
              <a:rPr lang="en-US" sz="2000" i="1" dirty="0"/>
              <a:t>GO</a:t>
            </a:r>
          </a:p>
          <a:p>
            <a:pPr marL="0" indent="0">
              <a:buNone/>
            </a:pPr>
            <a:endParaRPr lang="en-US" dirty="0"/>
          </a:p>
        </p:txBody>
      </p:sp>
    </p:spTree>
    <p:extLst>
      <p:ext uri="{BB962C8B-B14F-4D97-AF65-F5344CB8AC3E}">
        <p14:creationId xmlns:p14="http://schemas.microsoft.com/office/powerpoint/2010/main" val="97317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sz="4400" dirty="0" smtClean="0"/>
              <a:t>RECURSIVE CTE (7/7)</a:t>
            </a:r>
            <a:r>
              <a:rPr lang="en-US" dirty="0" smtClean="0"/>
              <a:t>	</a:t>
            </a:r>
            <a:endParaRPr lang="en-US" dirty="0"/>
          </a:p>
        </p:txBody>
      </p:sp>
      <p:sp>
        <p:nvSpPr>
          <p:cNvPr id="3" name="Content Placeholder 2"/>
          <p:cNvSpPr>
            <a:spLocks noGrp="1"/>
          </p:cNvSpPr>
          <p:nvPr>
            <p:ph sz="quarter" idx="13"/>
          </p:nvPr>
        </p:nvSpPr>
        <p:spPr>
          <a:xfrm>
            <a:off x="381000" y="838200"/>
            <a:ext cx="8229600" cy="4906963"/>
          </a:xfrm>
        </p:spPr>
        <p:txBody>
          <a:bodyPr>
            <a:noAutofit/>
          </a:bodyPr>
          <a:lstStyle/>
          <a:p>
            <a:pPr marL="0" indent="0">
              <a:buNone/>
            </a:pPr>
            <a:r>
              <a:rPr lang="en-US" sz="2400" dirty="0" smtClean="0">
                <a:solidFill>
                  <a:schemeClr val="tx2"/>
                </a:solidFill>
                <a:effectLst/>
              </a:rPr>
              <a:t>RESTRICTIONS :</a:t>
            </a:r>
          </a:p>
          <a:p>
            <a:r>
              <a:rPr lang="en-US" sz="2400" dirty="0" smtClean="0">
                <a:effectLst/>
              </a:rPr>
              <a:t>In Recursive CTEs, it’s not possible to have multiple query definitions (i.e. multiple CTEs </a:t>
            </a:r>
            <a:r>
              <a:rPr lang="en-US" sz="2400" i="1" dirty="0" smtClean="0">
                <a:effectLst/>
              </a:rPr>
              <a:t>[, separated]</a:t>
            </a:r>
            <a:r>
              <a:rPr lang="en-US" sz="2400" dirty="0" smtClean="0">
                <a:effectLst/>
              </a:rPr>
              <a:t>) within a single “WITH” statement. </a:t>
            </a:r>
          </a:p>
          <a:p>
            <a:r>
              <a:rPr lang="en-US" sz="2400" dirty="0" smtClean="0">
                <a:effectLst/>
              </a:rPr>
              <a:t>All anchor members supports </a:t>
            </a:r>
            <a:r>
              <a:rPr lang="en-US" sz="2400" b="1" dirty="0" smtClean="0">
                <a:effectLst/>
              </a:rPr>
              <a:t>UNION ALL, UNION, INTERSECT, or EXCEPT </a:t>
            </a:r>
            <a:r>
              <a:rPr lang="en-US" sz="2400" dirty="0" smtClean="0">
                <a:effectLst/>
              </a:rPr>
              <a:t>for combining the anchor definition. But only </a:t>
            </a:r>
            <a:r>
              <a:rPr lang="en-US" sz="2400" b="1" dirty="0" smtClean="0">
                <a:effectLst/>
              </a:rPr>
              <a:t>UNION ALL</a:t>
            </a:r>
            <a:r>
              <a:rPr lang="en-US" sz="2400" dirty="0" smtClean="0">
                <a:effectLst/>
              </a:rPr>
              <a:t> is supported for combining the last anchor member and the first recursive member and even for multiple recursive members. </a:t>
            </a:r>
          </a:p>
          <a:p>
            <a:r>
              <a:rPr lang="en-US" sz="2400" dirty="0" smtClean="0">
                <a:effectLst/>
              </a:rPr>
              <a:t>The total number of columns and the data types of those columns must match for the anchor member and the recursive member. (Note: data type should be same for recursive member and the corresponding anchor member) .</a:t>
            </a:r>
          </a:p>
          <a:p>
            <a:r>
              <a:rPr lang="en-US" sz="2400" dirty="0" smtClean="0">
                <a:effectLst/>
              </a:rPr>
              <a:t>CTE </a:t>
            </a:r>
            <a:r>
              <a:rPr lang="en-US" sz="2400" dirty="0" err="1" smtClean="0">
                <a:effectLst/>
              </a:rPr>
              <a:t>expression_name</a:t>
            </a:r>
            <a:r>
              <a:rPr lang="en-US" sz="2400" dirty="0" smtClean="0">
                <a:effectLst/>
              </a:rPr>
              <a:t> can be referenced only once in the FROM clause of a recursive member. </a:t>
            </a:r>
          </a:p>
          <a:p>
            <a:endParaRPr lang="en-US" sz="2800" dirty="0"/>
          </a:p>
        </p:txBody>
      </p:sp>
    </p:spTree>
    <p:extLst>
      <p:ext uri="{BB962C8B-B14F-4D97-AF65-F5344CB8AC3E}">
        <p14:creationId xmlns:p14="http://schemas.microsoft.com/office/powerpoint/2010/main" val="2196332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sz="4400" smtClean="0"/>
              <a:t>USES </a:t>
            </a:r>
            <a:r>
              <a:rPr lang="en-US" sz="4400" dirty="0" smtClean="0"/>
              <a:t>OF CTE</a:t>
            </a:r>
            <a:r>
              <a:rPr lang="en-US" dirty="0" smtClean="0"/>
              <a:t>	</a:t>
            </a:r>
            <a:endParaRPr lang="en-US" dirty="0"/>
          </a:p>
        </p:txBody>
      </p:sp>
      <p:sp>
        <p:nvSpPr>
          <p:cNvPr id="3" name="Content Placeholder 2"/>
          <p:cNvSpPr>
            <a:spLocks noGrp="1"/>
          </p:cNvSpPr>
          <p:nvPr>
            <p:ph sz="quarter" idx="13"/>
          </p:nvPr>
        </p:nvSpPr>
        <p:spPr/>
        <p:txBody>
          <a:bodyPr/>
          <a:lstStyle/>
          <a:p>
            <a:r>
              <a:rPr lang="en-US" sz="2800" dirty="0" smtClean="0"/>
              <a:t>A CTE is a reasonable choice when the intention is to iterate through the data, particularly in cases where the schema cannot be changed but recursive queries are required.</a:t>
            </a:r>
          </a:p>
          <a:p>
            <a:r>
              <a:rPr lang="en-US" sz="2800" dirty="0" smtClean="0"/>
              <a:t>Improved readability and ease in maintenance of complex queries</a:t>
            </a:r>
            <a:r>
              <a:rPr lang="en-US" dirty="0" smtClean="0"/>
              <a:t>.</a:t>
            </a:r>
          </a:p>
          <a:p>
            <a:pPr marL="0" indent="0">
              <a:buNone/>
            </a:pPr>
            <a:endParaRPr lang="en-US" dirty="0"/>
          </a:p>
        </p:txBody>
      </p:sp>
    </p:spTree>
    <p:extLst>
      <p:ext uri="{BB962C8B-B14F-4D97-AF65-F5344CB8AC3E}">
        <p14:creationId xmlns:p14="http://schemas.microsoft.com/office/powerpoint/2010/main" val="251631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SUMMARY</a:t>
            </a:r>
            <a:endParaRPr lang="en-US" sz="4400" dirty="0"/>
          </a:p>
        </p:txBody>
      </p:sp>
      <p:sp>
        <p:nvSpPr>
          <p:cNvPr id="3" name="Content Placeholder 2"/>
          <p:cNvSpPr>
            <a:spLocks noGrp="1"/>
          </p:cNvSpPr>
          <p:nvPr>
            <p:ph sz="quarter" idx="13"/>
          </p:nvPr>
        </p:nvSpPr>
        <p:spPr>
          <a:xfrm>
            <a:off x="609600" y="1600200"/>
            <a:ext cx="7924800" cy="4648200"/>
          </a:xfrm>
        </p:spPr>
        <p:txBody>
          <a:bodyPr>
            <a:noAutofit/>
          </a:bodyPr>
          <a:lstStyle/>
          <a:p>
            <a:r>
              <a:rPr lang="en-US" sz="2800" dirty="0" smtClean="0"/>
              <a:t>CTE is a n</a:t>
            </a:r>
            <a:r>
              <a:rPr lang="en-US" sz="2800" dirty="0" smtClean="0"/>
              <a:t>on </a:t>
            </a:r>
            <a:r>
              <a:rPr lang="en-US" sz="2800" dirty="0"/>
              <a:t>– persistent </a:t>
            </a:r>
            <a:r>
              <a:rPr lang="en-US" sz="2800" dirty="0" smtClean="0"/>
              <a:t>view.</a:t>
            </a:r>
          </a:p>
          <a:p>
            <a:r>
              <a:rPr lang="en-US" sz="2800" dirty="0" smtClean="0"/>
              <a:t>There are two types of CTE</a:t>
            </a:r>
            <a:r>
              <a:rPr lang="en-US" sz="2800" dirty="0"/>
              <a:t>: Non-Recursive </a:t>
            </a:r>
            <a:r>
              <a:rPr lang="en-US" sz="2800" dirty="0" smtClean="0"/>
              <a:t>CTE </a:t>
            </a:r>
            <a:r>
              <a:rPr lang="en-US" sz="2800" dirty="0" smtClean="0"/>
              <a:t> &amp; Recursive CTE.</a:t>
            </a:r>
          </a:p>
          <a:p>
            <a:r>
              <a:rPr lang="en-US" sz="2800" dirty="0" smtClean="0"/>
              <a:t>Non-Recursive does </a:t>
            </a:r>
            <a:r>
              <a:rPr lang="en-US" sz="2800" dirty="0"/>
              <a:t>not reference itself within the </a:t>
            </a:r>
            <a:r>
              <a:rPr lang="en-US" sz="2800" dirty="0" smtClean="0"/>
              <a:t>CTE.</a:t>
            </a:r>
          </a:p>
          <a:p>
            <a:r>
              <a:rPr lang="en-US" sz="2800" dirty="0"/>
              <a:t>Recursive CTE </a:t>
            </a:r>
            <a:r>
              <a:rPr lang="en-US" sz="2800" dirty="0" smtClean="0"/>
              <a:t>references </a:t>
            </a:r>
            <a:r>
              <a:rPr lang="en-US" sz="2800" dirty="0"/>
              <a:t>itself within the </a:t>
            </a:r>
            <a:r>
              <a:rPr lang="en-US" sz="2800" dirty="0" smtClean="0"/>
              <a:t>CTE.</a:t>
            </a:r>
          </a:p>
          <a:p>
            <a:r>
              <a:rPr lang="en-US" sz="2800" dirty="0" smtClean="0"/>
              <a:t>Recursive CTE is useful when working with</a:t>
            </a:r>
            <a:r>
              <a:rPr lang="en-US" sz="2400" dirty="0" smtClean="0"/>
              <a:t> </a:t>
            </a:r>
            <a:r>
              <a:rPr lang="en-US" sz="2800" dirty="0"/>
              <a:t>hierarchical </a:t>
            </a:r>
            <a:r>
              <a:rPr lang="en-US" sz="2800" dirty="0" smtClean="0"/>
              <a:t>data.</a:t>
            </a:r>
          </a:p>
          <a:p>
            <a:endParaRPr lang="en-US" sz="2400" dirty="0"/>
          </a:p>
        </p:txBody>
      </p:sp>
    </p:spTree>
    <p:extLst>
      <p:ext uri="{BB962C8B-B14F-4D97-AF65-F5344CB8AC3E}">
        <p14:creationId xmlns:p14="http://schemas.microsoft.com/office/powerpoint/2010/main" val="1055130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7924800" cy="1143000"/>
          </a:xfrm>
        </p:spPr>
        <p:txBody>
          <a:bodyPr/>
          <a:lstStyle/>
          <a:p>
            <a:pPr>
              <a:defRPr/>
            </a:pPr>
            <a:r>
              <a:rPr lang="en-US" b="1" dirty="0" smtClean="0"/>
              <a:t>                  </a:t>
            </a:r>
            <a:r>
              <a:rPr lang="en-US" sz="6600" b="1" dirty="0" smtClean="0"/>
              <a:t>Thank you !!!</a:t>
            </a:r>
            <a:endParaRPr lang="en-US" sz="6600" b="1" dirty="0"/>
          </a:p>
        </p:txBody>
      </p:sp>
    </p:spTree>
    <p:extLst>
      <p:ext uri="{BB962C8B-B14F-4D97-AF65-F5344CB8AC3E}">
        <p14:creationId xmlns:p14="http://schemas.microsoft.com/office/powerpoint/2010/main" val="3222228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OVERVIEW</a:t>
            </a:r>
            <a:endParaRPr lang="en-US" sz="4400" dirty="0"/>
          </a:p>
        </p:txBody>
      </p:sp>
      <p:sp>
        <p:nvSpPr>
          <p:cNvPr id="3" name="Content Placeholder 2"/>
          <p:cNvSpPr>
            <a:spLocks noGrp="1"/>
          </p:cNvSpPr>
          <p:nvPr>
            <p:ph sz="quarter" idx="13"/>
          </p:nvPr>
        </p:nvSpPr>
        <p:spPr/>
        <p:txBody>
          <a:bodyPr/>
          <a:lstStyle/>
          <a:p>
            <a:r>
              <a:rPr lang="en-US" sz="2800" dirty="0" smtClean="0"/>
              <a:t>What is CTE?</a:t>
            </a:r>
          </a:p>
          <a:p>
            <a:r>
              <a:rPr lang="en-US" sz="2800" dirty="0" smtClean="0"/>
              <a:t>When to use CTE?</a:t>
            </a:r>
          </a:p>
          <a:p>
            <a:r>
              <a:rPr lang="en-US" sz="2800" dirty="0" smtClean="0"/>
              <a:t>Types of CTE with examples.</a:t>
            </a:r>
          </a:p>
          <a:p>
            <a:r>
              <a:rPr lang="en-US" sz="2800" dirty="0" smtClean="0"/>
              <a:t>Uses of </a:t>
            </a:r>
            <a:r>
              <a:rPr lang="en-US" sz="2800" dirty="0" smtClean="0"/>
              <a:t>CTE.</a:t>
            </a:r>
            <a:endParaRPr lang="en-US" sz="28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149495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INTRODUCTION</a:t>
            </a:r>
            <a:endParaRPr lang="en-US" sz="4400" dirty="0"/>
          </a:p>
        </p:txBody>
      </p:sp>
      <p:sp>
        <p:nvSpPr>
          <p:cNvPr id="3" name="Content Placeholder 2"/>
          <p:cNvSpPr>
            <a:spLocks noGrp="1"/>
          </p:cNvSpPr>
          <p:nvPr>
            <p:ph sz="quarter" idx="13"/>
          </p:nvPr>
        </p:nvSpPr>
        <p:spPr>
          <a:xfrm>
            <a:off x="457200" y="1219200"/>
            <a:ext cx="8229600" cy="4953000"/>
          </a:xfrm>
        </p:spPr>
        <p:txBody>
          <a:bodyPr>
            <a:normAutofit lnSpcReduction="10000"/>
          </a:bodyPr>
          <a:lstStyle/>
          <a:p>
            <a:endParaRPr lang="en-US" sz="2400" dirty="0" smtClean="0"/>
          </a:p>
          <a:p>
            <a:r>
              <a:rPr lang="en-US" sz="2800" dirty="0" smtClean="0"/>
              <a:t>Non – persistent view.</a:t>
            </a:r>
          </a:p>
          <a:p>
            <a:r>
              <a:rPr lang="en-US" sz="2800" dirty="0" smtClean="0"/>
              <a:t>Unlike a derived table, a CTE can be self-referencing and can be referenced multiple times in the same query.</a:t>
            </a:r>
          </a:p>
          <a:p>
            <a:r>
              <a:rPr lang="en-US" sz="2800" dirty="0" smtClean="0"/>
              <a:t>A CTE is similar to a derived table in that it is not stored as an object and lasts only for the duration of the </a:t>
            </a:r>
            <a:r>
              <a:rPr lang="en-US" sz="2800" dirty="0" smtClean="0"/>
              <a:t>statement.</a:t>
            </a:r>
            <a:endParaRPr lang="en-US" sz="2800" dirty="0" smtClean="0"/>
          </a:p>
          <a:p>
            <a:r>
              <a:rPr lang="en-US" sz="2800" dirty="0" smtClean="0"/>
              <a:t>Unlike a view which can be created once and used by many SQL statements, a CTE is associated with a single SQL statement.</a:t>
            </a:r>
          </a:p>
          <a:p>
            <a:endParaRPr lang="en-US" dirty="0" smtClean="0"/>
          </a:p>
          <a:p>
            <a:endParaRPr lang="en-US" dirty="0"/>
          </a:p>
        </p:txBody>
      </p:sp>
    </p:spTree>
    <p:extLst>
      <p:ext uri="{BB962C8B-B14F-4D97-AF65-F5344CB8AC3E}">
        <p14:creationId xmlns:p14="http://schemas.microsoft.com/office/powerpoint/2010/main" val="2741170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WHEN TO USE CTE</a:t>
            </a:r>
            <a:endParaRPr lang="en-US" sz="4400" dirty="0"/>
          </a:p>
        </p:txBody>
      </p:sp>
      <p:sp>
        <p:nvSpPr>
          <p:cNvPr id="3" name="Content Placeholder 2"/>
          <p:cNvSpPr>
            <a:spLocks noGrp="1"/>
          </p:cNvSpPr>
          <p:nvPr>
            <p:ph sz="quarter" idx="13"/>
          </p:nvPr>
        </p:nvSpPr>
        <p:spPr>
          <a:xfrm>
            <a:off x="457200" y="1371600"/>
            <a:ext cx="8229600" cy="4754563"/>
          </a:xfrm>
        </p:spPr>
        <p:txBody>
          <a:bodyPr>
            <a:normAutofit/>
          </a:bodyPr>
          <a:lstStyle/>
          <a:p>
            <a:endParaRPr lang="en-US" sz="2400" dirty="0" smtClean="0"/>
          </a:p>
          <a:p>
            <a:r>
              <a:rPr lang="en-US" sz="2800" dirty="0" smtClean="0"/>
              <a:t>To create a recursive query.</a:t>
            </a:r>
          </a:p>
          <a:p>
            <a:r>
              <a:rPr lang="en-US" sz="2800" dirty="0" smtClean="0"/>
              <a:t>Reference the resulting table multiple times in the same statement.</a:t>
            </a:r>
          </a:p>
          <a:p>
            <a:r>
              <a:rPr lang="en-US" sz="2800" dirty="0" smtClean="0"/>
              <a:t>When using ranking functions - ROW_NUMBER(), RANK(), </a:t>
            </a:r>
            <a:r>
              <a:rPr lang="en-US" sz="2800" dirty="0" smtClean="0"/>
              <a:t>DENSE_RANK().</a:t>
            </a:r>
            <a:endParaRPr lang="en-US" sz="2800" dirty="0" smtClean="0"/>
          </a:p>
          <a:p>
            <a:r>
              <a:rPr lang="en-US" sz="2800" dirty="0" smtClean="0"/>
              <a:t>CTEs can also be used to recursively enumerate hierarchical data.</a:t>
            </a:r>
          </a:p>
          <a:p>
            <a:endParaRPr lang="en-US" sz="3600" dirty="0" smtClean="0"/>
          </a:p>
          <a:p>
            <a:endParaRPr lang="en-US" dirty="0"/>
          </a:p>
        </p:txBody>
      </p:sp>
    </p:spTree>
    <p:extLst>
      <p:ext uri="{BB962C8B-B14F-4D97-AF65-F5344CB8AC3E}">
        <p14:creationId xmlns:p14="http://schemas.microsoft.com/office/powerpoint/2010/main" val="1684477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TYPES OF CTE</a:t>
            </a:r>
            <a:endParaRPr lang="en-US" sz="4400" dirty="0"/>
          </a:p>
        </p:txBody>
      </p:sp>
      <p:sp>
        <p:nvSpPr>
          <p:cNvPr id="3" name="Content Placeholder 2"/>
          <p:cNvSpPr>
            <a:spLocks noGrp="1"/>
          </p:cNvSpPr>
          <p:nvPr>
            <p:ph sz="quarter" idx="13"/>
          </p:nvPr>
        </p:nvSpPr>
        <p:spPr/>
        <p:txBody>
          <a:bodyPr>
            <a:normAutofit fontScale="92500"/>
          </a:bodyPr>
          <a:lstStyle/>
          <a:p>
            <a:r>
              <a:rPr lang="en-US" sz="3000" dirty="0" smtClean="0">
                <a:solidFill>
                  <a:schemeClr val="tx2"/>
                </a:solidFill>
              </a:rPr>
              <a:t>Non-Recursive CTE</a:t>
            </a:r>
          </a:p>
          <a:p>
            <a:pPr marL="0" indent="0">
              <a:buNone/>
            </a:pPr>
            <a:r>
              <a:rPr lang="en-US" sz="3000" dirty="0" smtClean="0"/>
              <a:t>		A </a:t>
            </a:r>
            <a:r>
              <a:rPr lang="en-US" sz="3000" dirty="0" smtClean="0"/>
              <a:t>non-recursive </a:t>
            </a:r>
            <a:r>
              <a:rPr lang="en-US" sz="3000" dirty="0" smtClean="0"/>
              <a:t>CTE is one that does not reference itself within the CTE.</a:t>
            </a:r>
          </a:p>
          <a:p>
            <a:r>
              <a:rPr lang="en-US" sz="3000" dirty="0" smtClean="0">
                <a:solidFill>
                  <a:schemeClr val="tx2"/>
                </a:solidFill>
              </a:rPr>
              <a:t>Recursive CTE</a:t>
            </a:r>
          </a:p>
          <a:p>
            <a:pPr marL="0" indent="0">
              <a:buNone/>
            </a:pPr>
            <a:r>
              <a:rPr lang="en-US" sz="3000" dirty="0"/>
              <a:t>	</a:t>
            </a:r>
            <a:r>
              <a:rPr lang="en-US" sz="3000" dirty="0" smtClean="0"/>
              <a:t>	A recursive CTE is one that references itself within that CTE. The recursive CTE is useful when working with hierarchical data because the CTE continues to execute until the query returns the entire hierarchy.</a:t>
            </a:r>
          </a:p>
          <a:p>
            <a:pPr marL="0" indent="0">
              <a:buNone/>
            </a:pPr>
            <a:endParaRPr lang="en-US" dirty="0"/>
          </a:p>
        </p:txBody>
      </p:sp>
    </p:spTree>
    <p:extLst>
      <p:ext uri="{BB962C8B-B14F-4D97-AF65-F5344CB8AC3E}">
        <p14:creationId xmlns:p14="http://schemas.microsoft.com/office/powerpoint/2010/main" val="3749852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44"/>
            <a:ext cx="8229600" cy="1143000"/>
          </a:xfrm>
        </p:spPr>
        <p:txBody>
          <a:bodyPr/>
          <a:lstStyle/>
          <a:p>
            <a:pPr algn="ctr"/>
            <a:r>
              <a:rPr lang="en-US" sz="4400" dirty="0" smtClean="0"/>
              <a:t>CTE SYNTAX</a:t>
            </a:r>
            <a:endParaRPr lang="en-US" sz="4400" dirty="0"/>
          </a:p>
        </p:txBody>
      </p:sp>
      <p:sp>
        <p:nvSpPr>
          <p:cNvPr id="3" name="Content Placeholder 2"/>
          <p:cNvSpPr>
            <a:spLocks noGrp="1"/>
          </p:cNvSpPr>
          <p:nvPr>
            <p:ph sz="quarter" idx="13"/>
          </p:nvPr>
        </p:nvSpPr>
        <p:spPr>
          <a:xfrm>
            <a:off x="381000" y="1219200"/>
            <a:ext cx="8229600" cy="5181600"/>
          </a:xfrm>
        </p:spPr>
        <p:txBody>
          <a:bodyPr>
            <a:noAutofit/>
          </a:bodyPr>
          <a:lstStyle/>
          <a:p>
            <a:pPr marL="0" indent="0">
              <a:buNone/>
            </a:pPr>
            <a:r>
              <a:rPr lang="en-US" sz="2400" dirty="0" smtClean="0"/>
              <a:t>A Common Table Expression contains three core parts: </a:t>
            </a:r>
          </a:p>
          <a:p>
            <a:r>
              <a:rPr lang="en-US" sz="2400" dirty="0" smtClean="0"/>
              <a:t>The CTE name ( follows the WITH keyword) </a:t>
            </a:r>
          </a:p>
          <a:p>
            <a:r>
              <a:rPr lang="en-US" sz="2400" dirty="0" smtClean="0"/>
              <a:t>The column list (optional) </a:t>
            </a:r>
          </a:p>
          <a:p>
            <a:r>
              <a:rPr lang="en-US" sz="2400" dirty="0" smtClean="0"/>
              <a:t>The query (appears within parentheses after the AS keyword) </a:t>
            </a:r>
          </a:p>
          <a:p>
            <a:pPr marL="0" indent="0">
              <a:buNone/>
            </a:pPr>
            <a:r>
              <a:rPr lang="en-US" sz="2800" i="1" dirty="0" smtClean="0">
                <a:solidFill>
                  <a:schemeClr val="tx2"/>
                </a:solidFill>
              </a:rPr>
              <a:t>Syntax:</a:t>
            </a:r>
          </a:p>
          <a:p>
            <a:pPr marL="0" indent="0">
              <a:buNone/>
            </a:pPr>
            <a:r>
              <a:rPr lang="en-US" sz="2800" i="1" dirty="0" smtClean="0"/>
              <a:t>WITH </a:t>
            </a:r>
            <a:r>
              <a:rPr lang="en-US" sz="2800" i="1" dirty="0" err="1" smtClean="0"/>
              <a:t>expression_name</a:t>
            </a:r>
            <a:r>
              <a:rPr lang="en-US" sz="2800" i="1" dirty="0" smtClean="0"/>
              <a:t> [ ( </a:t>
            </a:r>
            <a:r>
              <a:rPr lang="en-US" sz="2800" i="1" dirty="0" err="1" smtClean="0"/>
              <a:t>column_name</a:t>
            </a:r>
            <a:r>
              <a:rPr lang="en-US" sz="2800" i="1" dirty="0" smtClean="0"/>
              <a:t> [,...n] ) ] </a:t>
            </a:r>
          </a:p>
          <a:p>
            <a:pPr marL="0" indent="0">
              <a:buNone/>
            </a:pPr>
            <a:r>
              <a:rPr lang="en-US" sz="2800" i="1" dirty="0" smtClean="0"/>
              <a:t>AS </a:t>
            </a:r>
          </a:p>
          <a:p>
            <a:pPr marL="0" indent="0">
              <a:buNone/>
            </a:pPr>
            <a:r>
              <a:rPr lang="en-US" sz="2800" i="1" dirty="0" smtClean="0"/>
              <a:t>( </a:t>
            </a:r>
            <a:r>
              <a:rPr lang="en-US" sz="2800" i="1" dirty="0" err="1" smtClean="0"/>
              <a:t>CTE_query_definition</a:t>
            </a:r>
            <a:r>
              <a:rPr lang="en-US" sz="2800" i="1" dirty="0" smtClean="0"/>
              <a:t> )</a:t>
            </a:r>
          </a:p>
          <a:p>
            <a:pPr marL="0" indent="0">
              <a:buNone/>
            </a:pPr>
            <a:r>
              <a:rPr lang="en-US" sz="2800" i="1" dirty="0" smtClean="0"/>
              <a:t>SELECT &lt;</a:t>
            </a:r>
            <a:r>
              <a:rPr lang="en-US" sz="2800" i="1" dirty="0" err="1" smtClean="0"/>
              <a:t>column_list</a:t>
            </a:r>
            <a:r>
              <a:rPr lang="en-US" sz="2800" i="1" dirty="0" smtClean="0"/>
              <a:t>&gt; FROM </a:t>
            </a:r>
            <a:r>
              <a:rPr lang="en-US" sz="2800" i="1" dirty="0" err="1" smtClean="0"/>
              <a:t>expression_name</a:t>
            </a:r>
            <a:r>
              <a:rPr lang="en-US" sz="2800" i="1" dirty="0" smtClean="0"/>
              <a:t>;</a:t>
            </a:r>
          </a:p>
          <a:p>
            <a:pPr marL="0" indent="0">
              <a:buNone/>
            </a:pPr>
            <a:endParaRPr lang="en-US" sz="2800" i="1" dirty="0" smtClean="0"/>
          </a:p>
        </p:txBody>
      </p:sp>
    </p:spTree>
    <p:extLst>
      <p:ext uri="{BB962C8B-B14F-4D97-AF65-F5344CB8AC3E}">
        <p14:creationId xmlns:p14="http://schemas.microsoft.com/office/powerpoint/2010/main" val="2339771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pPr algn="ctr"/>
            <a:r>
              <a:rPr lang="en-US" sz="4400" dirty="0" smtClean="0"/>
              <a:t>EXAMPLE</a:t>
            </a:r>
            <a:endParaRPr lang="en-US" sz="4400" dirty="0"/>
          </a:p>
        </p:txBody>
      </p:sp>
      <p:sp>
        <p:nvSpPr>
          <p:cNvPr id="3" name="Content Placeholder 2"/>
          <p:cNvSpPr>
            <a:spLocks noGrp="1"/>
          </p:cNvSpPr>
          <p:nvPr>
            <p:ph sz="quarter" idx="13"/>
          </p:nvPr>
        </p:nvSpPr>
        <p:spPr>
          <a:xfrm>
            <a:off x="457200" y="1219200"/>
            <a:ext cx="8229600" cy="5105400"/>
          </a:xfrm>
        </p:spPr>
        <p:txBody>
          <a:bodyPr>
            <a:noAutofit/>
          </a:bodyPr>
          <a:lstStyle/>
          <a:p>
            <a:r>
              <a:rPr lang="en-US" sz="2800" dirty="0" smtClean="0"/>
              <a:t>For the use of </a:t>
            </a:r>
            <a:r>
              <a:rPr lang="en-US" sz="2800" dirty="0" err="1" smtClean="0"/>
              <a:t>row_number</a:t>
            </a:r>
            <a:r>
              <a:rPr lang="en-US" sz="2800" dirty="0" smtClean="0"/>
              <a:t>()</a:t>
            </a:r>
          </a:p>
          <a:p>
            <a:pPr marL="0" indent="0">
              <a:buNone/>
            </a:pPr>
            <a:r>
              <a:rPr lang="en-US" sz="2800" i="1" dirty="0" err="1" smtClean="0">
                <a:solidFill>
                  <a:schemeClr val="tx2"/>
                </a:solidFill>
              </a:rPr>
              <a:t>Eg</a:t>
            </a:r>
            <a:r>
              <a:rPr lang="en-US" sz="2800" i="1" dirty="0" smtClean="0">
                <a:solidFill>
                  <a:schemeClr val="tx2"/>
                </a:solidFill>
              </a:rPr>
              <a:t>:</a:t>
            </a:r>
          </a:p>
          <a:p>
            <a:pPr marL="0" indent="0">
              <a:buNone/>
            </a:pPr>
            <a:r>
              <a:rPr lang="en-US" sz="2800" i="1" dirty="0" smtClean="0"/>
              <a:t>with </a:t>
            </a:r>
            <a:r>
              <a:rPr lang="en-US" sz="2800" i="1" dirty="0" err="1" smtClean="0"/>
              <a:t>cte</a:t>
            </a:r>
            <a:r>
              <a:rPr lang="en-US" sz="2800" i="1" dirty="0" smtClean="0"/>
              <a:t> (</a:t>
            </a:r>
            <a:r>
              <a:rPr lang="en-US" sz="2800" i="1" dirty="0" err="1" smtClean="0"/>
              <a:t>RowNumber,OrderDate,CustomerID</a:t>
            </a:r>
            <a:r>
              <a:rPr lang="en-US" sz="2800" i="1" dirty="0" smtClean="0"/>
              <a:t>)</a:t>
            </a:r>
          </a:p>
          <a:p>
            <a:pPr marL="0" indent="0">
              <a:buNone/>
            </a:pPr>
            <a:r>
              <a:rPr lang="en-US" sz="2800" i="1" dirty="0" smtClean="0"/>
              <a:t>as</a:t>
            </a:r>
          </a:p>
          <a:p>
            <a:pPr marL="0" indent="0">
              <a:buNone/>
            </a:pPr>
            <a:r>
              <a:rPr lang="en-US" sz="2800" i="1" dirty="0" smtClean="0"/>
              <a:t>(Select ROW_NUMBER() over (Order by </a:t>
            </a:r>
            <a:r>
              <a:rPr lang="en-US" sz="2800" i="1" dirty="0" err="1" smtClean="0"/>
              <a:t>OrderDate</a:t>
            </a:r>
            <a:r>
              <a:rPr lang="en-US" sz="2800" i="1" dirty="0" smtClean="0"/>
              <a:t>) as </a:t>
            </a:r>
            <a:r>
              <a:rPr lang="en-US" sz="2800" i="1" dirty="0" err="1" smtClean="0"/>
              <a:t>RowNumber,OrderDate,CustomerID</a:t>
            </a:r>
            <a:endParaRPr lang="en-US" sz="2800" i="1" dirty="0" smtClean="0"/>
          </a:p>
          <a:p>
            <a:pPr marL="0" indent="0">
              <a:buNone/>
            </a:pPr>
            <a:r>
              <a:rPr lang="en-US" sz="2800" i="1" dirty="0" smtClean="0"/>
              <a:t>From </a:t>
            </a:r>
            <a:r>
              <a:rPr lang="en-US" sz="2800" i="1" dirty="0" err="1" smtClean="0"/>
              <a:t>Sales.SalesOrderHeader</a:t>
            </a:r>
            <a:r>
              <a:rPr lang="en-US" sz="2800" i="1" dirty="0" smtClean="0"/>
              <a:t>)</a:t>
            </a:r>
          </a:p>
          <a:p>
            <a:pPr marL="0" indent="0">
              <a:buNone/>
            </a:pPr>
            <a:r>
              <a:rPr lang="en-US" sz="2800" i="1" dirty="0" smtClean="0"/>
              <a:t>select *from </a:t>
            </a:r>
            <a:r>
              <a:rPr lang="en-US" sz="2800" i="1" dirty="0" err="1" smtClean="0"/>
              <a:t>cte</a:t>
            </a:r>
            <a:r>
              <a:rPr lang="en-US" sz="2800" i="1" dirty="0" smtClean="0"/>
              <a:t>  Where </a:t>
            </a:r>
            <a:r>
              <a:rPr lang="en-US" sz="2800" i="1" dirty="0" err="1" smtClean="0"/>
              <a:t>RowNumber</a:t>
            </a:r>
            <a:r>
              <a:rPr lang="en-US" sz="2800" i="1" dirty="0" smtClean="0"/>
              <a:t> between 1 and 10</a:t>
            </a:r>
          </a:p>
          <a:p>
            <a:pPr marL="0" indent="0">
              <a:buNone/>
            </a:pPr>
            <a:endParaRPr lang="en-US" sz="2400" i="1" dirty="0"/>
          </a:p>
          <a:p>
            <a:pPr marL="0" indent="0">
              <a:buNone/>
            </a:pPr>
            <a:endParaRPr lang="en-US" sz="2400" i="1" dirty="0" smtClean="0"/>
          </a:p>
          <a:p>
            <a:pPr marL="0" indent="0">
              <a:buNone/>
            </a:pPr>
            <a:endParaRPr lang="en-US" sz="2400" i="1" dirty="0"/>
          </a:p>
          <a:p>
            <a:pPr marL="0" indent="0">
              <a:buNone/>
            </a:pPr>
            <a:endParaRPr lang="en-US" sz="2400" i="1" dirty="0" smtClean="0"/>
          </a:p>
          <a:p>
            <a:pPr marL="0" indent="0">
              <a:buNone/>
            </a:pPr>
            <a:endParaRPr lang="en-US" sz="2400" i="1" dirty="0"/>
          </a:p>
          <a:p>
            <a:pPr marL="0" indent="0">
              <a:buNone/>
            </a:pPr>
            <a:endParaRPr lang="en-US" sz="2400" i="1" dirty="0" smtClean="0"/>
          </a:p>
          <a:p>
            <a:pPr marL="0" indent="0">
              <a:buNone/>
            </a:pPr>
            <a:endParaRPr lang="en-US" sz="2400" i="1" dirty="0"/>
          </a:p>
          <a:p>
            <a:pPr marL="0" indent="0">
              <a:buNone/>
            </a:pPr>
            <a:endParaRPr lang="en-US" sz="2400" i="1" dirty="0" smtClean="0"/>
          </a:p>
          <a:p>
            <a:pPr marL="0" indent="0">
              <a:buNone/>
            </a:pPr>
            <a:endParaRPr lang="en-US" sz="2400" i="1" dirty="0"/>
          </a:p>
          <a:p>
            <a:pPr marL="0" indent="0">
              <a:buNone/>
            </a:pPr>
            <a:endParaRPr lang="en-US" sz="2400" i="1" dirty="0" smtClean="0"/>
          </a:p>
        </p:txBody>
      </p:sp>
    </p:spTree>
    <p:extLst>
      <p:ext uri="{BB962C8B-B14F-4D97-AF65-F5344CB8AC3E}">
        <p14:creationId xmlns:p14="http://schemas.microsoft.com/office/powerpoint/2010/main" val="1869764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NON-RECURSIVE CTE</a:t>
            </a:r>
          </a:p>
        </p:txBody>
      </p:sp>
      <p:sp>
        <p:nvSpPr>
          <p:cNvPr id="3" name="Content Placeholder 2"/>
          <p:cNvSpPr>
            <a:spLocks noGrp="1"/>
          </p:cNvSpPr>
          <p:nvPr>
            <p:ph sz="quarter" idx="13"/>
          </p:nvPr>
        </p:nvSpPr>
        <p:spPr>
          <a:xfrm>
            <a:off x="381000" y="1524000"/>
            <a:ext cx="8229600" cy="4876800"/>
          </a:xfrm>
        </p:spPr>
        <p:txBody>
          <a:bodyPr>
            <a:normAutofit/>
          </a:bodyPr>
          <a:lstStyle/>
          <a:p>
            <a:pPr marL="0" indent="0">
              <a:buNone/>
            </a:pPr>
            <a:r>
              <a:rPr lang="en-US" sz="2800" i="1" dirty="0" err="1" smtClean="0">
                <a:solidFill>
                  <a:schemeClr val="tx2"/>
                </a:solidFill>
              </a:rPr>
              <a:t>Eg</a:t>
            </a:r>
            <a:r>
              <a:rPr lang="en-US" sz="2800" i="1" dirty="0" smtClean="0">
                <a:solidFill>
                  <a:schemeClr val="tx2"/>
                </a:solidFill>
              </a:rPr>
              <a:t>:</a:t>
            </a:r>
          </a:p>
          <a:p>
            <a:pPr marL="0" indent="0">
              <a:buNone/>
            </a:pPr>
            <a:r>
              <a:rPr lang="en-US" sz="2800" i="1" dirty="0" smtClean="0"/>
              <a:t>WITH </a:t>
            </a:r>
            <a:r>
              <a:rPr lang="en-US" sz="2800" i="1" dirty="0" err="1"/>
              <a:t>ProductCTE</a:t>
            </a:r>
            <a:endParaRPr lang="en-US" sz="2800" i="1" dirty="0"/>
          </a:p>
          <a:p>
            <a:pPr marL="0" indent="0">
              <a:buNone/>
            </a:pPr>
            <a:r>
              <a:rPr lang="en-US" sz="2800" i="1" dirty="0"/>
              <a:t>AS</a:t>
            </a:r>
          </a:p>
          <a:p>
            <a:pPr marL="0" indent="0">
              <a:buNone/>
            </a:pPr>
            <a:r>
              <a:rPr lang="en-US" sz="2800" i="1" dirty="0"/>
              <a:t>(</a:t>
            </a:r>
          </a:p>
          <a:p>
            <a:pPr marL="0" indent="0">
              <a:buNone/>
            </a:pPr>
            <a:r>
              <a:rPr lang="en-US" sz="2800" i="1" dirty="0"/>
              <a:t>  SELECT </a:t>
            </a:r>
            <a:r>
              <a:rPr lang="en-US" sz="2800" i="1" dirty="0" err="1"/>
              <a:t>ProductID</a:t>
            </a:r>
            <a:r>
              <a:rPr lang="en-US" sz="2800" i="1" dirty="0"/>
              <a:t> </a:t>
            </a:r>
            <a:r>
              <a:rPr lang="en-US" sz="2800" i="1" dirty="0" smtClean="0"/>
              <a:t>,</a:t>
            </a:r>
            <a:r>
              <a:rPr lang="en-US" sz="2800" i="1" dirty="0" err="1" smtClean="0"/>
              <a:t>Name,ProductSubcategoryID,ListPrice</a:t>
            </a:r>
            <a:r>
              <a:rPr lang="en-US" sz="2800" i="1" dirty="0" smtClean="0"/>
              <a:t> </a:t>
            </a:r>
            <a:endParaRPr lang="en-US" sz="2800" i="1" dirty="0"/>
          </a:p>
          <a:p>
            <a:pPr marL="0" indent="0">
              <a:buNone/>
            </a:pPr>
            <a:r>
              <a:rPr lang="en-US" sz="2800" i="1" dirty="0"/>
              <a:t>  FROM </a:t>
            </a:r>
            <a:r>
              <a:rPr lang="en-US" sz="2800" i="1" dirty="0" err="1"/>
              <a:t>Production.Product</a:t>
            </a:r>
            <a:endParaRPr lang="en-US" sz="2800" i="1" dirty="0"/>
          </a:p>
          <a:p>
            <a:pPr marL="0" indent="0">
              <a:buNone/>
            </a:pPr>
            <a:r>
              <a:rPr lang="en-US" sz="2800" i="1" dirty="0"/>
              <a:t>)</a:t>
            </a:r>
          </a:p>
          <a:p>
            <a:pPr marL="0" indent="0">
              <a:buNone/>
            </a:pPr>
            <a:r>
              <a:rPr lang="en-US" sz="2800" i="1" dirty="0"/>
              <a:t>SELECT * FROM </a:t>
            </a:r>
            <a:r>
              <a:rPr lang="en-US" sz="2800" i="1" dirty="0" err="1"/>
              <a:t>ProductCTE</a:t>
            </a:r>
            <a:endParaRPr lang="en-US" sz="2800" i="1" dirty="0"/>
          </a:p>
          <a:p>
            <a:pPr marL="0" indent="0">
              <a:buNone/>
            </a:pPr>
            <a:endParaRPr lang="en-US" dirty="0"/>
          </a:p>
        </p:txBody>
      </p:sp>
    </p:spTree>
    <p:extLst>
      <p:ext uri="{BB962C8B-B14F-4D97-AF65-F5344CB8AC3E}">
        <p14:creationId xmlns:p14="http://schemas.microsoft.com/office/powerpoint/2010/main" val="2091869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pPr algn="ctr"/>
            <a:r>
              <a:rPr lang="en-US" sz="4400" dirty="0" smtClean="0"/>
              <a:t>RECURSIVE CTE (1/7)</a:t>
            </a:r>
          </a:p>
        </p:txBody>
      </p:sp>
      <p:sp>
        <p:nvSpPr>
          <p:cNvPr id="3" name="Content Placeholder 2"/>
          <p:cNvSpPr>
            <a:spLocks noGrp="1"/>
          </p:cNvSpPr>
          <p:nvPr>
            <p:ph sz="quarter" idx="13"/>
          </p:nvPr>
        </p:nvSpPr>
        <p:spPr>
          <a:xfrm>
            <a:off x="457200" y="990600"/>
            <a:ext cx="8229600" cy="5562600"/>
          </a:xfrm>
        </p:spPr>
        <p:txBody>
          <a:bodyPr>
            <a:noAutofit/>
          </a:bodyPr>
          <a:lstStyle/>
          <a:p>
            <a:r>
              <a:rPr lang="en-US" sz="2400" dirty="0" smtClean="0"/>
              <a:t>Anchor member &amp; Recursive member.</a:t>
            </a:r>
          </a:p>
          <a:p>
            <a:r>
              <a:rPr lang="en-US" sz="2400" dirty="0" smtClean="0"/>
              <a:t>Recursive CTE can return multiple rows.</a:t>
            </a:r>
          </a:p>
          <a:p>
            <a:pPr marL="0" indent="0">
              <a:buNone/>
            </a:pPr>
            <a:r>
              <a:rPr lang="en-US" sz="2400" i="1" dirty="0" smtClean="0">
                <a:solidFill>
                  <a:schemeClr val="tx2"/>
                </a:solidFill>
              </a:rPr>
              <a:t>Syntax:</a:t>
            </a:r>
          </a:p>
          <a:p>
            <a:pPr marL="0" indent="0">
              <a:buNone/>
            </a:pPr>
            <a:r>
              <a:rPr lang="en-US" sz="2400" i="1" dirty="0" smtClean="0"/>
              <a:t>WITH </a:t>
            </a:r>
            <a:r>
              <a:rPr lang="en-US" sz="2400" i="1" dirty="0" err="1" smtClean="0"/>
              <a:t>cte_name</a:t>
            </a:r>
            <a:r>
              <a:rPr lang="en-US" sz="2400" i="1" dirty="0" smtClean="0"/>
              <a:t> ( </a:t>
            </a:r>
            <a:r>
              <a:rPr lang="en-US" sz="2400" i="1" dirty="0" err="1" smtClean="0"/>
              <a:t>column_name</a:t>
            </a:r>
            <a:r>
              <a:rPr lang="en-US" sz="2400" i="1" dirty="0" smtClean="0"/>
              <a:t> [,...n] ) </a:t>
            </a:r>
          </a:p>
          <a:p>
            <a:pPr marL="0" indent="0">
              <a:buNone/>
            </a:pPr>
            <a:r>
              <a:rPr lang="en-US" sz="2400" i="1" dirty="0" smtClean="0"/>
              <a:t>AS </a:t>
            </a:r>
          </a:p>
          <a:p>
            <a:pPr marL="0" indent="0">
              <a:buNone/>
            </a:pPr>
            <a:r>
              <a:rPr lang="en-US" sz="2400" i="1" dirty="0" smtClean="0"/>
              <a:t>( </a:t>
            </a:r>
          </a:p>
          <a:p>
            <a:pPr marL="0" indent="0">
              <a:buNone/>
            </a:pPr>
            <a:r>
              <a:rPr lang="en-US" sz="2400" i="1" dirty="0" err="1" smtClean="0"/>
              <a:t>CTE_query_definition</a:t>
            </a:r>
            <a:r>
              <a:rPr lang="en-US" sz="2400" i="1" dirty="0" smtClean="0"/>
              <a:t>  	// Anchor member definition</a:t>
            </a:r>
          </a:p>
          <a:p>
            <a:pPr marL="0" indent="0">
              <a:buNone/>
            </a:pPr>
            <a:r>
              <a:rPr lang="en-US" sz="2400" i="1" dirty="0" smtClean="0"/>
              <a:t>UNION ALL </a:t>
            </a:r>
          </a:p>
          <a:p>
            <a:pPr marL="0" indent="0">
              <a:buNone/>
            </a:pPr>
            <a:r>
              <a:rPr lang="en-US" sz="2400" i="1" dirty="0" err="1" smtClean="0"/>
              <a:t>CTE_query_definition</a:t>
            </a:r>
            <a:r>
              <a:rPr lang="en-US" sz="2400" i="1" dirty="0" smtClean="0"/>
              <a:t>  	</a:t>
            </a:r>
          </a:p>
          <a:p>
            <a:pPr marL="0" indent="0">
              <a:buNone/>
            </a:pPr>
            <a:r>
              <a:rPr lang="en-US" sz="2400" i="1" dirty="0" smtClean="0"/>
              <a:t>// Recursive member definition referencing </a:t>
            </a:r>
            <a:r>
              <a:rPr lang="en-US" sz="2400" i="1" dirty="0" err="1" smtClean="0"/>
              <a:t>cte_name</a:t>
            </a:r>
            <a:r>
              <a:rPr lang="en-US" sz="2800" i="1" dirty="0" smtClean="0"/>
              <a:t>. </a:t>
            </a:r>
          </a:p>
          <a:p>
            <a:pPr marL="0" indent="0">
              <a:buNone/>
            </a:pPr>
            <a:r>
              <a:rPr lang="en-US" sz="2800" i="1" dirty="0" smtClean="0"/>
              <a:t>) </a:t>
            </a:r>
            <a:r>
              <a:rPr lang="en-US" sz="2400" i="1" dirty="0" smtClean="0"/>
              <a:t>SELECT * FROM </a:t>
            </a:r>
            <a:r>
              <a:rPr lang="en-US" sz="2400" i="1" dirty="0" err="1" smtClean="0"/>
              <a:t>cte_name</a:t>
            </a:r>
            <a:r>
              <a:rPr lang="en-US" sz="2400" i="1" dirty="0" smtClean="0"/>
              <a:t> </a:t>
            </a:r>
            <a:endParaRPr lang="en-US" sz="2800" i="1" dirty="0" smtClean="0"/>
          </a:p>
          <a:p>
            <a:endParaRPr lang="en-US" sz="2800" dirty="0"/>
          </a:p>
        </p:txBody>
      </p:sp>
    </p:spTree>
    <p:extLst>
      <p:ext uri="{BB962C8B-B14F-4D97-AF65-F5344CB8AC3E}">
        <p14:creationId xmlns:p14="http://schemas.microsoft.com/office/powerpoint/2010/main" val="3073770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308</TotalTime>
  <Words>963</Words>
  <Application>Microsoft Office PowerPoint</Application>
  <PresentationFormat>On-screen Show (4:3)</PresentationFormat>
  <Paragraphs>165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Horizon</vt:lpstr>
      <vt:lpstr>CTE ( Common Table Expression )</vt:lpstr>
      <vt:lpstr>OVERVIEW</vt:lpstr>
      <vt:lpstr>INTRODUCTION</vt:lpstr>
      <vt:lpstr>WHEN TO USE CTE</vt:lpstr>
      <vt:lpstr>TYPES OF CTE</vt:lpstr>
      <vt:lpstr>CTE SYNTAX</vt:lpstr>
      <vt:lpstr>EXAMPLE</vt:lpstr>
      <vt:lpstr>NON-RECURSIVE CTE</vt:lpstr>
      <vt:lpstr>RECURSIVE CTE (1/7)</vt:lpstr>
      <vt:lpstr>RECURSIVE CTE (2/7)</vt:lpstr>
      <vt:lpstr>RECURSIVE CTE (3/7)</vt:lpstr>
      <vt:lpstr>RECURSIVE CTE (4/7)</vt:lpstr>
      <vt:lpstr>RECURSIVE CTE (5/7)</vt:lpstr>
      <vt:lpstr>RECURSIVE CTE (6/7)</vt:lpstr>
      <vt:lpstr>RECURSIVE CTE (7/7) </vt:lpstr>
      <vt:lpstr>USES OF CTE </vt:lpstr>
      <vt:lpstr>SUMMARY</vt:lpstr>
      <vt:lpstr>                  Thank you !!!</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CTE</dc:title>
  <dc:creator>K K, Praveena (Cognizant)</dc:creator>
  <cp:lastModifiedBy>K K, Praveena (Cognizant)</cp:lastModifiedBy>
  <cp:revision>78</cp:revision>
  <dcterms:created xsi:type="dcterms:W3CDTF">2012-09-21T04:11:34Z</dcterms:created>
  <dcterms:modified xsi:type="dcterms:W3CDTF">2012-10-04T05:22:24Z</dcterms:modified>
</cp:coreProperties>
</file>