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sldIdLst>
    <p:sldId id="278" r:id="rId2"/>
    <p:sldId id="279" r:id="rId3"/>
    <p:sldId id="280" r:id="rId4"/>
    <p:sldId id="285" r:id="rId5"/>
    <p:sldId id="286" r:id="rId6"/>
    <p:sldId id="257" r:id="rId7"/>
    <p:sldId id="258" r:id="rId8"/>
    <p:sldId id="260" r:id="rId9"/>
    <p:sldId id="261" r:id="rId10"/>
    <p:sldId id="272" r:id="rId11"/>
    <p:sldId id="262" r:id="rId12"/>
    <p:sldId id="259" r:id="rId13"/>
    <p:sldId id="273" r:id="rId14"/>
    <p:sldId id="274" r:id="rId15"/>
    <p:sldId id="263" r:id="rId16"/>
    <p:sldId id="264" r:id="rId17"/>
    <p:sldId id="265" r:id="rId18"/>
    <p:sldId id="281" r:id="rId19"/>
    <p:sldId id="282" r:id="rId20"/>
    <p:sldId id="271" r:id="rId21"/>
    <p:sldId id="284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02" autoAdjust="0"/>
    <p:restoredTop sz="94660"/>
  </p:normalViewPr>
  <p:slideViewPr>
    <p:cSldViewPr>
      <p:cViewPr>
        <p:scale>
          <a:sx n="76" d="100"/>
          <a:sy n="76" d="100"/>
        </p:scale>
        <p:origin x="-738" y="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2"/>
          <p:cNvSpPr>
            <a:spLocks noChangeArrowheads="1"/>
          </p:cNvSpPr>
          <p:nvPr/>
        </p:nvSpPr>
        <p:spPr bwMode="gray">
          <a:xfrm>
            <a:off x="0" y="0"/>
            <a:ext cx="9144000" cy="5157788"/>
          </a:xfrm>
          <a:prstGeom prst="rect">
            <a:avLst/>
          </a:prstGeom>
          <a:solidFill>
            <a:srgbClr val="3188B4"/>
          </a:solidFill>
          <a:ln w="0" algn="ctr">
            <a:solidFill>
              <a:srgbClr val="00CC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64"/>
          <p:cNvSpPr>
            <a:spLocks noChangeArrowheads="1"/>
          </p:cNvSpPr>
          <p:nvPr/>
        </p:nvSpPr>
        <p:spPr bwMode="gray">
          <a:xfrm>
            <a:off x="1262063" y="9525"/>
            <a:ext cx="2362200" cy="4943475"/>
          </a:xfrm>
          <a:prstGeom prst="rect">
            <a:avLst/>
          </a:prstGeom>
          <a:gradFill rotWithShape="1">
            <a:gsLst>
              <a:gs pos="0">
                <a:srgbClr val="3188B5"/>
              </a:gs>
              <a:gs pos="100000">
                <a:srgbClr val="3188B5">
                  <a:gamma/>
                  <a:shade val="72549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65"/>
          <p:cNvSpPr>
            <a:spLocks noChangeArrowheads="1"/>
          </p:cNvSpPr>
          <p:nvPr/>
        </p:nvSpPr>
        <p:spPr bwMode="gray">
          <a:xfrm>
            <a:off x="304800" y="2400300"/>
            <a:ext cx="8458200" cy="1104900"/>
          </a:xfrm>
          <a:prstGeom prst="rect">
            <a:avLst/>
          </a:prstGeom>
          <a:gradFill rotWithShape="1">
            <a:gsLst>
              <a:gs pos="0">
                <a:srgbClr val="134575"/>
              </a:gs>
              <a:gs pos="100000">
                <a:srgbClr val="3188B5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7" name="Picture 6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0" y="3490913"/>
            <a:ext cx="1258888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66"/>
          <p:cNvSpPr>
            <a:spLocks noChangeArrowheads="1"/>
          </p:cNvSpPr>
          <p:nvPr/>
        </p:nvSpPr>
        <p:spPr bwMode="gray">
          <a:xfrm>
            <a:off x="304800" y="304800"/>
            <a:ext cx="8534400" cy="4343400"/>
          </a:xfrm>
          <a:prstGeom prst="rect">
            <a:avLst/>
          </a:prstGeom>
          <a:noFill/>
          <a:ln w="9525">
            <a:solidFill>
              <a:srgbClr val="00CC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Rectangle 67"/>
          <p:cNvSpPr>
            <a:spLocks noChangeArrowheads="1"/>
          </p:cNvSpPr>
          <p:nvPr/>
        </p:nvSpPr>
        <p:spPr bwMode="gray">
          <a:xfrm>
            <a:off x="7391400" y="914400"/>
            <a:ext cx="1600200" cy="1447800"/>
          </a:xfrm>
          <a:prstGeom prst="rect">
            <a:avLst/>
          </a:prstGeom>
          <a:noFill/>
          <a:ln w="9525">
            <a:solidFill>
              <a:srgbClr val="00CC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Rectangle 68"/>
          <p:cNvSpPr>
            <a:spLocks noChangeArrowheads="1"/>
          </p:cNvSpPr>
          <p:nvPr/>
        </p:nvSpPr>
        <p:spPr bwMode="gray">
          <a:xfrm>
            <a:off x="8305800" y="0"/>
            <a:ext cx="76200" cy="1752600"/>
          </a:xfrm>
          <a:prstGeom prst="rect">
            <a:avLst/>
          </a:prstGeom>
          <a:gradFill rotWithShape="1">
            <a:gsLst>
              <a:gs pos="0">
                <a:srgbClr val="00CCFF">
                  <a:alpha val="70000"/>
                </a:srgbClr>
              </a:gs>
              <a:gs pos="100000">
                <a:srgbClr val="3188B5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Rectangle 70"/>
          <p:cNvSpPr>
            <a:spLocks noChangeArrowheads="1"/>
          </p:cNvSpPr>
          <p:nvPr/>
        </p:nvSpPr>
        <p:spPr bwMode="gray">
          <a:xfrm>
            <a:off x="8458200" y="0"/>
            <a:ext cx="76200" cy="609600"/>
          </a:xfrm>
          <a:prstGeom prst="rect">
            <a:avLst/>
          </a:prstGeom>
          <a:gradFill rotWithShape="1">
            <a:gsLst>
              <a:gs pos="0">
                <a:srgbClr val="00CCFF">
                  <a:alpha val="70000"/>
                </a:srgbClr>
              </a:gs>
              <a:gs pos="100000">
                <a:srgbClr val="3188B5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" name="Rectangle 63"/>
          <p:cNvSpPr>
            <a:spLocks noChangeArrowheads="1"/>
          </p:cNvSpPr>
          <p:nvPr/>
        </p:nvSpPr>
        <p:spPr bwMode="gray">
          <a:xfrm>
            <a:off x="0" y="4932363"/>
            <a:ext cx="9144000" cy="236537"/>
          </a:xfrm>
          <a:prstGeom prst="rect">
            <a:avLst/>
          </a:prstGeom>
          <a:solidFill>
            <a:srgbClr val="2D9F0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3" name="Picture 77" descr="j02849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7000" y="4933950"/>
            <a:ext cx="2344738" cy="131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27" descr="Academy Logo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5334000"/>
            <a:ext cx="34671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2590800"/>
            <a:ext cx="8229600" cy="685800"/>
          </a:xfrm>
        </p:spPr>
        <p:txBody>
          <a:bodyPr/>
          <a:lstStyle>
            <a:lvl1pPr>
              <a:defRPr sz="5400">
                <a:latin typeface="Bodoni MT Condensed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733800"/>
            <a:ext cx="5867400" cy="4572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chemeClr val="bg1"/>
                </a:solidFill>
                <a:latin typeface="Agency FB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5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400800"/>
            <a:ext cx="2133600" cy="32067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0"/>
            </a:lvl1pPr>
          </a:lstStyle>
          <a:p>
            <a:fld id="{ABB77E57-B0F1-46A3-9150-C1A2F90D1631}" type="datetimeFigureOut">
              <a:rPr lang="en-US" smtClean="0"/>
              <a:pPr/>
              <a:t>11/1/2012</a:t>
            </a:fld>
            <a:endParaRPr lang="en-US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400800"/>
            <a:ext cx="2895600" cy="32067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  <p:bldP spid="11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850BA6-D68C-40B4-B4D5-B8171911B5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206375"/>
            <a:ext cx="2171700" cy="61087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206375"/>
            <a:ext cx="6362700" cy="61087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850BA6-D68C-40B4-B4D5-B8171911B5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06375"/>
            <a:ext cx="68580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28600" y="1371600"/>
            <a:ext cx="8686800" cy="4943475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</a:p>
        </p:txBody>
      </p:sp>
      <p:sp>
        <p:nvSpPr>
          <p:cNvPr id="4" name="Rectangle 5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850BA6-D68C-40B4-B4D5-B8171911B5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850BA6-D68C-40B4-B4D5-B8171911B5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850BA6-D68C-40B4-B4D5-B8171911B5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67200" cy="4943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267200" cy="4943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850BA6-D68C-40B4-B4D5-B8171911B5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850BA6-D68C-40B4-B4D5-B8171911B5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850BA6-D68C-40B4-B4D5-B8171911B5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850BA6-D68C-40B4-B4D5-B8171911B5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850BA6-D68C-40B4-B4D5-B8171911B5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850BA6-D68C-40B4-B4D5-B8171911B5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tint val="39216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Rectangle 43"/>
          <p:cNvSpPr>
            <a:spLocks noChangeArrowheads="1"/>
          </p:cNvSpPr>
          <p:nvPr/>
        </p:nvSpPr>
        <p:spPr bwMode="gray">
          <a:xfrm>
            <a:off x="0" y="9525"/>
            <a:ext cx="9144000" cy="1028700"/>
          </a:xfrm>
          <a:prstGeom prst="rect">
            <a:avLst/>
          </a:prstGeom>
          <a:solidFill>
            <a:srgbClr val="13457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68" name="Rectangle 44"/>
          <p:cNvSpPr>
            <a:spLocks noChangeArrowheads="1"/>
          </p:cNvSpPr>
          <p:nvPr/>
        </p:nvSpPr>
        <p:spPr bwMode="gray">
          <a:xfrm>
            <a:off x="1447800" y="0"/>
            <a:ext cx="7696200" cy="879475"/>
          </a:xfrm>
          <a:prstGeom prst="rect">
            <a:avLst/>
          </a:prstGeom>
          <a:solidFill>
            <a:srgbClr val="26698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228600" y="1371600"/>
            <a:ext cx="8686800" cy="494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70" name="Rectangle 46"/>
          <p:cNvSpPr>
            <a:spLocks noChangeArrowheads="1"/>
          </p:cNvSpPr>
          <p:nvPr/>
        </p:nvSpPr>
        <p:spPr bwMode="gray">
          <a:xfrm>
            <a:off x="0" y="1035050"/>
            <a:ext cx="1447800" cy="228600"/>
          </a:xfrm>
          <a:prstGeom prst="rect">
            <a:avLst/>
          </a:prstGeom>
          <a:solidFill>
            <a:srgbClr val="13457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81" name="Rectangle 5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47113" y="6456363"/>
            <a:ext cx="4445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 b="0">
                <a:solidFill>
                  <a:srgbClr val="000000"/>
                </a:solidFill>
                <a:latin typeface="Cambria" pitchFamily="18" charset="0"/>
              </a:defRPr>
            </a:lvl1pPr>
          </a:lstStyle>
          <a:p>
            <a:fld id="{96850BA6-D68C-40B4-B4D5-B8171911B5A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85" name="Line 61"/>
          <p:cNvSpPr>
            <a:spLocks noChangeShapeType="1"/>
          </p:cNvSpPr>
          <p:nvPr/>
        </p:nvSpPr>
        <p:spPr bwMode="auto">
          <a:xfrm flipH="1">
            <a:off x="0" y="6381750"/>
            <a:ext cx="9144000" cy="0"/>
          </a:xfrm>
          <a:prstGeom prst="line">
            <a:avLst/>
          </a:prstGeom>
          <a:noFill/>
          <a:ln w="9525">
            <a:solidFill>
              <a:srgbClr val="287094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93" name="Text Box 69"/>
          <p:cNvSpPr txBox="1">
            <a:spLocks noChangeArrowheads="1"/>
          </p:cNvSpPr>
          <p:nvPr/>
        </p:nvSpPr>
        <p:spPr bwMode="auto">
          <a:xfrm>
            <a:off x="3065463" y="6445250"/>
            <a:ext cx="3531736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800" b="0" dirty="0">
                <a:solidFill>
                  <a:srgbClr val="000000"/>
                </a:solidFill>
                <a:latin typeface="Cambria" pitchFamily="18" charset="0"/>
              </a:rPr>
              <a:t>© 2007, Cognizant Technology Solutions                                             Confidential </a:t>
            </a:r>
          </a:p>
          <a:p>
            <a:pPr>
              <a:defRPr/>
            </a:pPr>
            <a:endParaRPr lang="en-US" sz="800" dirty="0">
              <a:solidFill>
                <a:srgbClr val="000000"/>
              </a:solidFill>
              <a:latin typeface="Cambria" pitchFamily="18" charset="0"/>
            </a:endParaRPr>
          </a:p>
        </p:txBody>
      </p:sp>
      <p:sp>
        <p:nvSpPr>
          <p:cNvPr id="1097" name="Line 73"/>
          <p:cNvSpPr>
            <a:spLocks noChangeShapeType="1"/>
          </p:cNvSpPr>
          <p:nvPr/>
        </p:nvSpPr>
        <p:spPr bwMode="auto">
          <a:xfrm>
            <a:off x="8618538" y="6391275"/>
            <a:ext cx="0" cy="457200"/>
          </a:xfrm>
          <a:prstGeom prst="line">
            <a:avLst/>
          </a:prstGeom>
          <a:noFill/>
          <a:ln w="25400">
            <a:solidFill>
              <a:srgbClr val="209D03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98" name="Rectangle 74"/>
          <p:cNvSpPr>
            <a:spLocks noChangeArrowheads="1"/>
          </p:cNvSpPr>
          <p:nvPr/>
        </p:nvSpPr>
        <p:spPr bwMode="gray">
          <a:xfrm>
            <a:off x="0" y="639763"/>
            <a:ext cx="9144000" cy="236537"/>
          </a:xfrm>
          <a:prstGeom prst="rect">
            <a:avLst/>
          </a:prstGeom>
          <a:gradFill rotWithShape="1">
            <a:gsLst>
              <a:gs pos="0">
                <a:srgbClr val="2D9F01"/>
              </a:gs>
              <a:gs pos="100000">
                <a:srgbClr val="2D9F01">
                  <a:gamma/>
                  <a:tint val="74118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69" name="Rectangle 45"/>
          <p:cNvSpPr>
            <a:spLocks noChangeArrowheads="1"/>
          </p:cNvSpPr>
          <p:nvPr/>
        </p:nvSpPr>
        <p:spPr bwMode="gray">
          <a:xfrm>
            <a:off x="0" y="158750"/>
            <a:ext cx="9144000" cy="603250"/>
          </a:xfrm>
          <a:prstGeom prst="rect">
            <a:avLst/>
          </a:prstGeom>
          <a:gradFill rotWithShape="1">
            <a:gsLst>
              <a:gs pos="0">
                <a:srgbClr val="3188B5">
                  <a:gamma/>
                  <a:shade val="46275"/>
                  <a:invGamma/>
                </a:srgbClr>
              </a:gs>
              <a:gs pos="100000">
                <a:srgbClr val="3188B5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6" name="Rectangle 50"/>
          <p:cNvSpPr>
            <a:spLocks noGrp="1" noChangeArrowheads="1"/>
          </p:cNvSpPr>
          <p:nvPr>
            <p:ph type="title"/>
          </p:nvPr>
        </p:nvSpPr>
        <p:spPr bwMode="gray">
          <a:xfrm>
            <a:off x="1447800" y="206375"/>
            <a:ext cx="6858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73" name="Rectangle 49"/>
          <p:cNvSpPr>
            <a:spLocks noChangeArrowheads="1"/>
          </p:cNvSpPr>
          <p:nvPr/>
        </p:nvSpPr>
        <p:spPr bwMode="gray">
          <a:xfrm>
            <a:off x="0" y="0"/>
            <a:ext cx="1447800" cy="1066800"/>
          </a:xfrm>
          <a:prstGeom prst="rect">
            <a:avLst/>
          </a:prstGeom>
          <a:solidFill>
            <a:srgbClr val="13457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38" name="Picture 41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gray">
          <a:xfrm>
            <a:off x="0" y="0"/>
            <a:ext cx="1243013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82" name="Rectangle 58"/>
          <p:cNvSpPr>
            <a:spLocks noChangeArrowheads="1"/>
          </p:cNvSpPr>
          <p:nvPr/>
        </p:nvSpPr>
        <p:spPr bwMode="gray">
          <a:xfrm>
            <a:off x="8458200" y="0"/>
            <a:ext cx="76200" cy="609600"/>
          </a:xfrm>
          <a:prstGeom prst="rect">
            <a:avLst/>
          </a:prstGeom>
          <a:gradFill rotWithShape="1">
            <a:gsLst>
              <a:gs pos="0">
                <a:srgbClr val="00CCFF">
                  <a:alpha val="70000"/>
                </a:srgbClr>
              </a:gs>
              <a:gs pos="100000">
                <a:srgbClr val="3188B5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40" name="Picture 16" descr="Academy Logo.jpg"/>
          <p:cNvPicPr>
            <a:picLocks noChangeAspect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215900" y="6403975"/>
            <a:ext cx="1460500" cy="41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Monotype Corsiva" pitchFamily="66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Monotype Corsiva" pitchFamily="66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Monotype Corsiva" pitchFamily="66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Monotype Corsiva" pitchFamily="66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Monotype Corsiva" pitchFamily="66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Monotype Corsiva" pitchFamily="66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Monotype Corsiva" pitchFamily="66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Monotype Corsiva" pitchFamily="66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SzPct val="95000"/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87388" indent="-2301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®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 2" pitchFamily="18" charset="2"/>
        <a:buChar char="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avindraper.co.uk/2012/02/18/sql-server-isolation-levels-by-example/" TargetMode="External"/><Relationship Id="rId2" Type="http://schemas.openxmlformats.org/officeDocument/2006/relationships/hyperlink" Target="http://msdn.microsoft.com/en-us/library/ms173763.aspx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msdn.microsoft.com/en-us/library/aa213029(v=sql.80).aspx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Isolation levels</a:t>
            </a:r>
          </a:p>
        </p:txBody>
      </p:sp>
      <p:pic>
        <p:nvPicPr>
          <p:cNvPr id="3076" name="Picture 18" descr="MrSmarty_Mascot_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13313" y="5392738"/>
            <a:ext cx="1335087" cy="139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7" name="Text Box 12"/>
          <p:cNvSpPr txBox="1">
            <a:spLocks noChangeArrowheads="1"/>
          </p:cNvSpPr>
          <p:nvPr/>
        </p:nvSpPr>
        <p:spPr bwMode="auto">
          <a:xfrm>
            <a:off x="6477000" y="6437313"/>
            <a:ext cx="23383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solidFill>
                  <a:srgbClr val="3188B4"/>
                </a:solidFill>
              </a:rPr>
              <a:t>C3: Protected</a:t>
            </a:r>
          </a:p>
        </p:txBody>
      </p:sp>
    </p:spTree>
    <p:extLst>
      <p:ext uri="{BB962C8B-B14F-4D97-AF65-F5344CB8AC3E}">
        <p14:creationId xmlns:p14="http://schemas.microsoft.com/office/powerpoint/2010/main" xmlns="" val="380198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Dirty 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Shows uncommited data upon querying</a:t>
            </a:r>
          </a:p>
          <a:p>
            <a:r>
              <a:rPr lang="en-US" smtClean="0"/>
              <a:t>Uncommitted dependency occurs when a second transaction selects a row that is being updated by another transaction. The second transaction is reading data that has not been committed yet and may be changed by the transaction updating the row.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5253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</a:t>
            </a:r>
            <a:r>
              <a:rPr lang="en-US" dirty="0" err="1" smtClean="0"/>
              <a:t>Commited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Default isolation level</a:t>
            </a:r>
          </a:p>
          <a:p>
            <a:r>
              <a:rPr lang="en-US" dirty="0" smtClean="0"/>
              <a:t>Selects return only the committed data.</a:t>
            </a:r>
          </a:p>
          <a:p>
            <a:r>
              <a:rPr lang="en-US" dirty="0" smtClean="0"/>
              <a:t>prevents dirty reads. </a:t>
            </a:r>
          </a:p>
          <a:p>
            <a:r>
              <a:rPr lang="en-US" dirty="0" smtClean="0"/>
              <a:t>Other transactions need to wait for their chance</a:t>
            </a:r>
          </a:p>
          <a:p>
            <a:r>
              <a:rPr lang="en-US" dirty="0" smtClean="0"/>
              <a:t>READ_COMMITTED_SNAPSHOT database option:</a:t>
            </a:r>
          </a:p>
          <a:p>
            <a:pPr lvl="1"/>
            <a:r>
              <a:rPr lang="en-US" dirty="0" smtClean="0"/>
              <a:t>- OFF : Shared locks</a:t>
            </a:r>
          </a:p>
          <a:p>
            <a:pPr lvl="1"/>
            <a:r>
              <a:rPr lang="en-US" dirty="0" smtClean="0"/>
              <a:t>- ON : Row versioning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2449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Lost Updates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  <a:p>
            <a:r>
              <a:rPr lang="en-US" smtClean="0"/>
              <a:t>Lost updates occur when two or more transactions select the same row and then update the row based on the value originally selected. </a:t>
            </a:r>
          </a:p>
          <a:p>
            <a:r>
              <a:rPr lang="en-US" smtClean="0"/>
              <a:t>Each transaction is unaware of other transactions. </a:t>
            </a:r>
          </a:p>
          <a:p>
            <a:r>
              <a:rPr lang="en-US" smtClean="0"/>
              <a:t>The last update overwrites updates made by the other transactions, which results in lost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5888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Non repeatable 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Presents different versions for different reads</a:t>
            </a:r>
          </a:p>
          <a:p>
            <a:r>
              <a:rPr lang="en-US" smtClean="0"/>
              <a:t>Inconsistent analysis occurs when a second transaction accesses the same row several times and reads different data each time. </a:t>
            </a:r>
          </a:p>
          <a:p>
            <a:r>
              <a:rPr lang="en-US" smtClean="0"/>
              <a:t>Also, inconsistent analysis involves multiple reads (two or more) of the same row and each time the information is changed by another transaction; thus, the term nonrepeatable read.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18499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Phantom 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Different reads return different number of rows</a:t>
            </a:r>
          </a:p>
          <a:p>
            <a:r>
              <a:rPr lang="en-US" smtClean="0"/>
              <a:t>Phantom reads occur when an insert or delete action is performed against a row that belongs to a range of rows being read by a transaction. </a:t>
            </a:r>
          </a:p>
          <a:p>
            <a:r>
              <a:rPr lang="en-US" smtClean="0"/>
              <a:t>The transaction's first read of the range of rows shows a row that no longer exists in the second or succeeding read, as a result of a deletion by a different transaction.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91311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Repeatable 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Statements cannot read data that has been modified but not yet committed by other transactions. (prevents dirty reads)</a:t>
            </a:r>
          </a:p>
          <a:p>
            <a:r>
              <a:rPr lang="en-US" smtClean="0"/>
              <a:t>No other transactions can modify data that has been read by the current transaction until the current transaction completes.</a:t>
            </a:r>
          </a:p>
          <a:p>
            <a:r>
              <a:rPr lang="en-US" smtClean="0"/>
              <a:t>It results in phantom reads.</a:t>
            </a:r>
          </a:p>
          <a:p>
            <a:r>
              <a:rPr lang="en-US" smtClean="0"/>
              <a:t>Shared locks are held to the end of a transaction instead of being released at the end of each statement, concurrency is lower than the default READ COMMITTED isolation level.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585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Serializable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This isolation level takes Repeatable Read but overcomes Phantom Reads. </a:t>
            </a:r>
          </a:p>
          <a:p>
            <a:r>
              <a:rPr lang="en-US" smtClean="0"/>
              <a:t>It does this by placing range locks on the queried data.</a:t>
            </a:r>
          </a:p>
          <a:p>
            <a:r>
              <a:rPr lang="en-US" smtClean="0"/>
              <a:t>Other transactions cannot insert new rows with key values that would fall in the range of keys read by any statements in the current transaction until the current transaction completes.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3086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Snapshot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Data modifications made by other transactions after the start of the current transaction are not visible to statements executing in the current transaction. </a:t>
            </a:r>
          </a:p>
          <a:p>
            <a:r>
              <a:rPr lang="en-US" smtClean="0"/>
              <a:t>Optimistic approach</a:t>
            </a:r>
          </a:p>
          <a:p>
            <a:r>
              <a:rPr lang="en-US" smtClean="0"/>
              <a:t>The ALLOW_SNAPSHOT_ISOLATION database option must be set to ON</a:t>
            </a:r>
          </a:p>
          <a:p>
            <a:r>
              <a:rPr lang="en-US" smtClean="0"/>
              <a:t>Conversion must start with snapshot isolation.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1610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Test Your Understanding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What are the different Isolation levels?</a:t>
            </a:r>
          </a:p>
          <a:p>
            <a:pPr eaLnBrk="1" hangingPunct="1"/>
            <a:r>
              <a:rPr lang="en-US" dirty="0" smtClean="0"/>
              <a:t>What are the problems that lead to each Level?</a:t>
            </a:r>
          </a:p>
          <a:p>
            <a:pPr eaLnBrk="1" hangingPunct="1"/>
            <a:r>
              <a:rPr lang="en-US" dirty="0" smtClean="0"/>
              <a:t>Different options available?</a:t>
            </a:r>
          </a:p>
          <a:p>
            <a:pPr eaLnBrk="1" hangingPunct="1"/>
            <a:r>
              <a:rPr lang="en-US" dirty="0" smtClean="0"/>
              <a:t>What is a Snapshot?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7935480-8D21-4AF7-8706-419CCB8B8FF3}" type="slidenum">
              <a:rPr lang="en-US" smtClean="0"/>
              <a:pPr/>
              <a:t>18</a:t>
            </a:fld>
            <a:endParaRPr lang="en-US" smtClean="0"/>
          </a:p>
        </p:txBody>
      </p:sp>
      <p:pic>
        <p:nvPicPr>
          <p:cNvPr id="14341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01025" y="0"/>
            <a:ext cx="942975" cy="990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07345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Isolation levels: Summary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Isolation levels in SQL Server control the way locking works between transactions.</a:t>
            </a:r>
          </a:p>
          <a:p>
            <a:r>
              <a:rPr lang="en-US" sz="2000" dirty="0"/>
              <a:t>SQL Server 2008 supports the following isolation levels</a:t>
            </a:r>
          </a:p>
          <a:p>
            <a:pPr lvl="1"/>
            <a:r>
              <a:rPr lang="en-US" sz="1600" dirty="0"/>
              <a:t>Read Uncommitted </a:t>
            </a:r>
          </a:p>
          <a:p>
            <a:pPr lvl="1"/>
            <a:r>
              <a:rPr lang="en-US" sz="1600" dirty="0"/>
              <a:t>Read Committed (The default) </a:t>
            </a:r>
          </a:p>
          <a:p>
            <a:pPr lvl="1"/>
            <a:r>
              <a:rPr lang="en-US" sz="1600" dirty="0"/>
              <a:t>Repeatable Read </a:t>
            </a:r>
          </a:p>
          <a:p>
            <a:pPr lvl="1"/>
            <a:r>
              <a:rPr lang="en-US" sz="1600" dirty="0" err="1"/>
              <a:t>Serializable</a:t>
            </a:r>
            <a:r>
              <a:rPr lang="en-US" sz="1600" dirty="0"/>
              <a:t> </a:t>
            </a:r>
          </a:p>
          <a:p>
            <a:pPr lvl="1"/>
            <a:r>
              <a:rPr lang="en-US" sz="1600" dirty="0"/>
              <a:t>Snapshot </a:t>
            </a:r>
          </a:p>
          <a:p>
            <a:r>
              <a:rPr lang="en-US" sz="2000" dirty="0"/>
              <a:t>Snapshot Isolation offers the Optimistic version of SQL Server</a:t>
            </a:r>
          </a:p>
          <a:p>
            <a:r>
              <a:rPr lang="en-US" sz="2000" dirty="0" smtClean="0"/>
              <a:t>The different </a:t>
            </a:r>
            <a:r>
              <a:rPr lang="en-US" sz="2000" dirty="0"/>
              <a:t>isolation levels </a:t>
            </a:r>
            <a:r>
              <a:rPr lang="en-US" sz="2000" dirty="0" smtClean="0"/>
              <a:t>work in a varied manner to cater to the respective problems.</a:t>
            </a:r>
            <a:endParaRPr lang="en-US" sz="2000" dirty="0"/>
          </a:p>
          <a:p>
            <a:r>
              <a:rPr lang="en-US" sz="2000" dirty="0" smtClean="0"/>
              <a:t>Choose the Isolation level as per the requirements</a:t>
            </a:r>
            <a:endParaRPr lang="en-US" sz="2000" dirty="0"/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000" dirty="0" smtClean="0"/>
          </a:p>
        </p:txBody>
      </p:sp>
      <p:sp>
        <p:nvSpPr>
          <p:cNvPr id="153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9D50576F-3BF7-4DED-8EAB-E35EBB39F317}" type="slidenum">
              <a:rPr lang="en-US" smtClean="0"/>
              <a:pPr/>
              <a:t>19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377260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200025"/>
            <a:ext cx="6858000" cy="533400"/>
          </a:xfrm>
        </p:spPr>
        <p:txBody>
          <a:bodyPr/>
          <a:lstStyle/>
          <a:p>
            <a:pPr eaLnBrk="1" hangingPunct="1"/>
            <a:r>
              <a:rPr lang="en-US" sz="3600" smtClean="0"/>
              <a:t>About the Author</a:t>
            </a:r>
          </a:p>
        </p:txBody>
      </p:sp>
      <p:sp>
        <p:nvSpPr>
          <p:cNvPr id="40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65BF110-0D88-4B39-8506-EBA8A5507183}" type="slidenum">
              <a:rPr lang="en-US" smtClean="0"/>
              <a:pPr/>
              <a:t>2</a:t>
            </a:fld>
            <a:endParaRPr lang="en-US" smtClean="0"/>
          </a:p>
        </p:txBody>
      </p:sp>
      <p:graphicFrame>
        <p:nvGraphicFramePr>
          <p:cNvPr id="33870" name="Group 78"/>
          <p:cNvGraphicFramePr>
            <a:graphicFrameLocks noGrp="1"/>
          </p:cNvGraphicFramePr>
          <p:nvPr/>
        </p:nvGraphicFramePr>
        <p:xfrm>
          <a:off x="533400" y="1447800"/>
          <a:ext cx="8153400" cy="1828800"/>
        </p:xfrm>
        <a:graphic>
          <a:graphicData uri="http://schemas.openxmlformats.org/drawingml/2006/table">
            <a:tbl>
              <a:tblPr/>
              <a:tblGrid>
                <a:gridCol w="1676400"/>
                <a:gridCol w="64770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</a:rPr>
                        <a:t>Created By: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188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 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</a:rPr>
                        <a:t>Credential Information: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188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 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</a:rPr>
                        <a:t>Version and Date: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188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SS2008/0611/1.0</a:t>
                      </a:r>
                    </a:p>
                  </a:txBody>
                  <a:tcPr horzOverflow="overflow">
                    <a:lnL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114" name="WordArt 37"/>
          <p:cNvSpPr>
            <a:spLocks noChangeArrowheads="1" noChangeShapeType="1" noTextEdit="1"/>
          </p:cNvSpPr>
          <p:nvPr/>
        </p:nvSpPr>
        <p:spPr bwMode="auto">
          <a:xfrm>
            <a:off x="762000" y="3467100"/>
            <a:ext cx="7620000" cy="4953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sz="3600" kern="10">
                <a:ln w="9525">
                  <a:solidFill>
                    <a:srgbClr val="3366FF"/>
                  </a:solidFill>
                  <a:round/>
                  <a:headEnd/>
                  <a:tailEnd/>
                </a:ln>
                <a:solidFill>
                  <a:srgbClr val="3188B4"/>
                </a:solidFill>
                <a:latin typeface="Tw Cen MT Condensed"/>
              </a:rPr>
              <a:t>Cognizant Certified Official Curriculum</a:t>
            </a:r>
          </a:p>
        </p:txBody>
      </p:sp>
      <p:pic>
        <p:nvPicPr>
          <p:cNvPr id="4115" name="Picture 54" descr="00_Cognizant Academy Seal_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4088" y="4052888"/>
            <a:ext cx="2093912" cy="209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956564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Isolation </a:t>
            </a:r>
            <a:r>
              <a:rPr lang="en-US" err="1" smtClean="0"/>
              <a:t>Levels</a:t>
            </a:r>
            <a:r>
              <a:rPr lang="en-US" smtClean="0"/>
              <a:t>: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http://msdn.microsoft.com/en-us/library/ms173763.aspx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hlinkClick r:id="rId3"/>
              </a:rPr>
              <a:t>http://www.gavindraper.co.uk/2012/02/18/sql-server-isolation-levels-by-example/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hlinkClick r:id="rId4"/>
              </a:rPr>
              <a:t>http://msdn.microsoft.com/en-us/library/aa213029(v=sql.80).aspx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6142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>
                <a:latin typeface="Trebuchet MS" pitchFamily="34" charset="0"/>
              </a:rPr>
              <a:t>You have successfully completed </a:t>
            </a:r>
            <a:br>
              <a:rPr lang="en-US" sz="3200" dirty="0" smtClean="0">
                <a:latin typeface="Trebuchet MS" pitchFamily="34" charset="0"/>
              </a:rPr>
            </a:br>
            <a:r>
              <a:rPr lang="en-US" sz="3200" dirty="0" smtClean="0">
                <a:latin typeface="Trebuchet MS" pitchFamily="34" charset="0"/>
              </a:rPr>
              <a:t>SQL SERVER - Isolation </a:t>
            </a:r>
            <a:r>
              <a:rPr lang="en-US" sz="3200" smtClean="0">
                <a:latin typeface="Trebuchet MS" pitchFamily="34" charset="0"/>
              </a:rPr>
              <a:t>levels Concepts</a:t>
            </a:r>
            <a:endParaRPr lang="en-US" sz="3200" dirty="0" smtClean="0">
              <a:latin typeface="Trebuchet MS" pitchFamily="34" charset="0"/>
            </a:endParaRPr>
          </a:p>
        </p:txBody>
      </p:sp>
      <p:pic>
        <p:nvPicPr>
          <p:cNvPr id="17412" name="Picture 7" descr="MrSmarty_Mascot_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5700" y="917575"/>
            <a:ext cx="1371600" cy="1444625"/>
          </a:xfrm>
          <a:prstGeom prst="rect">
            <a:avLst/>
          </a:prstGeom>
          <a:noFill/>
          <a:ln w="9525">
            <a:solidFill>
              <a:srgbClr val="3366FF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5343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Icons Used</a:t>
            </a:r>
          </a:p>
        </p:txBody>
      </p:sp>
      <p:sp>
        <p:nvSpPr>
          <p:cNvPr id="51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D1073CF-BA55-4779-9A9F-23DE1822E1D5}" type="slidenum">
              <a:rPr lang="en-US" smtClean="0"/>
              <a:pPr/>
              <a:t>3</a:t>
            </a:fld>
            <a:endParaRPr lang="en-US" smtClean="0"/>
          </a:p>
        </p:txBody>
      </p:sp>
      <p:pic>
        <p:nvPicPr>
          <p:cNvPr id="512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490663"/>
            <a:ext cx="1023938" cy="10239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5125" name="Text Box 7"/>
          <p:cNvSpPr txBox="1">
            <a:spLocks noChangeArrowheads="1"/>
          </p:cNvSpPr>
          <p:nvPr/>
        </p:nvSpPr>
        <p:spPr bwMode="auto">
          <a:xfrm>
            <a:off x="1676400" y="2027238"/>
            <a:ext cx="16002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1600">
                <a:latin typeface="Cambria" pitchFamily="18" charset="0"/>
              </a:rPr>
              <a:t>Questions</a:t>
            </a:r>
          </a:p>
        </p:txBody>
      </p:sp>
      <p:sp>
        <p:nvSpPr>
          <p:cNvPr id="5126" name="Text Box 8"/>
          <p:cNvSpPr txBox="1">
            <a:spLocks noChangeArrowheads="1"/>
          </p:cNvSpPr>
          <p:nvPr/>
        </p:nvSpPr>
        <p:spPr bwMode="auto">
          <a:xfrm>
            <a:off x="7424738" y="5410200"/>
            <a:ext cx="12954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1600">
                <a:latin typeface="Cambria" pitchFamily="18" charset="0"/>
              </a:rPr>
              <a:t>Contacts</a:t>
            </a:r>
          </a:p>
        </p:txBody>
      </p:sp>
      <p:pic>
        <p:nvPicPr>
          <p:cNvPr id="5127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00800" y="3124200"/>
            <a:ext cx="1143000" cy="1143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5128" name="Text Box 10"/>
          <p:cNvSpPr txBox="1">
            <a:spLocks noChangeArrowheads="1"/>
          </p:cNvSpPr>
          <p:nvPr/>
        </p:nvSpPr>
        <p:spPr bwMode="auto">
          <a:xfrm>
            <a:off x="7434263" y="3810000"/>
            <a:ext cx="12192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1600">
                <a:latin typeface="Cambria" pitchFamily="18" charset="0"/>
              </a:rPr>
              <a:t>Reference</a:t>
            </a:r>
          </a:p>
        </p:txBody>
      </p:sp>
      <p:sp>
        <p:nvSpPr>
          <p:cNvPr id="5129" name="Text Box 12"/>
          <p:cNvSpPr txBox="1">
            <a:spLocks noChangeArrowheads="1"/>
          </p:cNvSpPr>
          <p:nvPr/>
        </p:nvSpPr>
        <p:spPr bwMode="auto">
          <a:xfrm>
            <a:off x="1566863" y="5478463"/>
            <a:ext cx="16986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1600">
                <a:latin typeface="Cambria" pitchFamily="18" charset="0"/>
              </a:rPr>
              <a:t>Demonstration</a:t>
            </a:r>
          </a:p>
        </p:txBody>
      </p:sp>
      <p:pic>
        <p:nvPicPr>
          <p:cNvPr id="5130" name="Picture 1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60763" y="1447800"/>
            <a:ext cx="968375" cy="9874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5131" name="Text Box 14"/>
          <p:cNvSpPr txBox="1">
            <a:spLocks noChangeArrowheads="1"/>
          </p:cNvSpPr>
          <p:nvPr/>
        </p:nvSpPr>
        <p:spPr bwMode="auto">
          <a:xfrm>
            <a:off x="7381875" y="1752600"/>
            <a:ext cx="1447800" cy="581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1600">
                <a:latin typeface="Cambria" pitchFamily="18" charset="0"/>
              </a:rPr>
              <a:t>Hands on Exercise</a:t>
            </a:r>
          </a:p>
        </p:txBody>
      </p:sp>
      <p:sp>
        <p:nvSpPr>
          <p:cNvPr id="5132" name="Text Box 16"/>
          <p:cNvSpPr txBox="1">
            <a:spLocks noChangeArrowheads="1"/>
          </p:cNvSpPr>
          <p:nvPr/>
        </p:nvSpPr>
        <p:spPr bwMode="auto">
          <a:xfrm>
            <a:off x="1589088" y="3671888"/>
            <a:ext cx="1295400" cy="581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1600">
                <a:latin typeface="Cambria" pitchFamily="18" charset="0"/>
              </a:rPr>
              <a:t>Coding Standards</a:t>
            </a:r>
          </a:p>
        </p:txBody>
      </p:sp>
      <p:pic>
        <p:nvPicPr>
          <p:cNvPr id="5133" name="Picture 1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2625" y="3200400"/>
            <a:ext cx="841375" cy="1111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5134" name="Text Box 18"/>
          <p:cNvSpPr txBox="1">
            <a:spLocks noChangeArrowheads="1"/>
          </p:cNvSpPr>
          <p:nvPr/>
        </p:nvSpPr>
        <p:spPr bwMode="auto">
          <a:xfrm>
            <a:off x="4581525" y="3714750"/>
            <a:ext cx="1447800" cy="517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1400">
                <a:latin typeface="Cambria" pitchFamily="18" charset="0"/>
              </a:rPr>
              <a:t>Test Your Understanding</a:t>
            </a:r>
          </a:p>
        </p:txBody>
      </p:sp>
      <p:sp>
        <p:nvSpPr>
          <p:cNvPr id="5135" name="Text Box 19"/>
          <p:cNvSpPr txBox="1">
            <a:spLocks noChangeArrowheads="1"/>
          </p:cNvSpPr>
          <p:nvPr/>
        </p:nvSpPr>
        <p:spPr bwMode="auto">
          <a:xfrm>
            <a:off x="4579938" y="2068513"/>
            <a:ext cx="10668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1600">
                <a:latin typeface="Cambria" pitchFamily="18" charset="0"/>
              </a:rPr>
              <a:t>Tools</a:t>
            </a:r>
          </a:p>
        </p:txBody>
      </p:sp>
      <p:pic>
        <p:nvPicPr>
          <p:cNvPr id="5136" name="Picture 2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81400" y="4816475"/>
            <a:ext cx="963613" cy="1066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5137" name="Text Box 21"/>
          <p:cNvSpPr txBox="1">
            <a:spLocks noChangeArrowheads="1"/>
          </p:cNvSpPr>
          <p:nvPr/>
        </p:nvSpPr>
        <p:spPr bwMode="auto">
          <a:xfrm>
            <a:off x="4572000" y="5286375"/>
            <a:ext cx="1295400" cy="581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1600">
                <a:latin typeface="Cambria" pitchFamily="18" charset="0"/>
              </a:rPr>
              <a:t>A Welcome Break</a:t>
            </a:r>
          </a:p>
        </p:txBody>
      </p:sp>
      <p:pic>
        <p:nvPicPr>
          <p:cNvPr id="5138" name="Picture 27" descr="Contact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477000" y="4873625"/>
            <a:ext cx="923925" cy="91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39" name="Picture 2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581400" y="3200400"/>
            <a:ext cx="1004888" cy="10556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5140" name="Picture 31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09600" y="5105400"/>
            <a:ext cx="996950" cy="8858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5141" name="Picture 3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334125" y="1577975"/>
            <a:ext cx="1133475" cy="10509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35461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Isolation Levels: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Isolation Level Parameters</a:t>
            </a:r>
          </a:p>
          <a:p>
            <a:r>
              <a:rPr lang="en-US" dirty="0" smtClean="0"/>
              <a:t>Different Isolation levels</a:t>
            </a:r>
          </a:p>
          <a:p>
            <a:r>
              <a:rPr lang="en-US" smtClean="0"/>
              <a:t>Associated Problems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58973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Objectives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Objective: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dirty="0" smtClean="0"/>
              <a:t>	After completing this chapter you will be able to:</a:t>
            </a:r>
          </a:p>
          <a:p>
            <a:pPr lvl="1" eaLnBrk="1" hangingPunct="1"/>
            <a:r>
              <a:rPr lang="en-US" dirty="0" smtClean="0"/>
              <a:t>Know the different isolation levels</a:t>
            </a:r>
          </a:p>
          <a:p>
            <a:pPr lvl="1" eaLnBrk="1" hangingPunct="1"/>
            <a:r>
              <a:rPr lang="en-US" dirty="0" smtClean="0"/>
              <a:t>Their working</a:t>
            </a:r>
          </a:p>
          <a:p>
            <a:pPr lvl="1" eaLnBrk="1" hangingPunct="1"/>
            <a:r>
              <a:rPr lang="en-US" dirty="0" smtClean="0"/>
              <a:t>When to use them</a:t>
            </a:r>
          </a:p>
        </p:txBody>
      </p:sp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00CA886-8510-40DD-AAD1-0F0D6C9D8DA0}" type="slidenum">
              <a:rPr lang="en-US" smtClean="0"/>
              <a:pPr/>
              <a:t>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1632543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isolation level?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Transactions specify an isolation level that defines the degree to which one transaction must be isolated from resource or data modifications made by other transactions.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64481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Isolation levels 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Whether locks are taken when data is read, and what type of locks are requested.</a:t>
            </a:r>
          </a:p>
          <a:p>
            <a:r>
              <a:rPr lang="en-US" smtClean="0"/>
              <a:t>How long the read locks are held.</a:t>
            </a:r>
          </a:p>
          <a:p>
            <a:r>
              <a:rPr lang="en-US" smtClean="0"/>
              <a:t>Whether a read operation referencing rows modified by another transaction:</a:t>
            </a:r>
          </a:p>
          <a:p>
            <a:pPr lvl="1"/>
            <a:r>
              <a:rPr lang="en-US" smtClean="0"/>
              <a:t>Blocks until the exclusive lock on the row is freed.</a:t>
            </a:r>
          </a:p>
          <a:p>
            <a:pPr lvl="1"/>
            <a:r>
              <a:rPr lang="en-US" smtClean="0"/>
              <a:t>Retrieves the committed version of the row that existed at the time the statement or transaction started.</a:t>
            </a:r>
          </a:p>
          <a:p>
            <a:pPr lvl="1"/>
            <a:r>
              <a:rPr lang="en-US" smtClean="0"/>
              <a:t>Reads the uncommitted data modification.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2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Isolation levels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Read Uncommitted </a:t>
            </a:r>
          </a:p>
          <a:p>
            <a:pPr lvl="0"/>
            <a:r>
              <a:rPr lang="en-US" smtClean="0"/>
              <a:t>Read Committed (default) </a:t>
            </a:r>
          </a:p>
          <a:p>
            <a:pPr lvl="0"/>
            <a:r>
              <a:rPr lang="en-US" smtClean="0"/>
              <a:t>Repeatable Read </a:t>
            </a:r>
          </a:p>
          <a:p>
            <a:pPr lvl="0"/>
            <a:r>
              <a:rPr lang="en-US" smtClean="0"/>
              <a:t>Serializable </a:t>
            </a:r>
          </a:p>
          <a:p>
            <a:pPr lvl="0"/>
            <a:r>
              <a:rPr lang="en-US" smtClean="0"/>
              <a:t>Snapshot </a:t>
            </a:r>
          </a:p>
          <a:p>
            <a:pPr lvl="0"/>
            <a:endParaRPr lang="en-US" smtClean="0"/>
          </a:p>
          <a:p>
            <a:pPr lvl="2"/>
            <a:r>
              <a:rPr lang="en-US" smtClean="0"/>
              <a:t>- Use DBCC useroptions to see the current isolation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57146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457200"/>
            <a:ext cx="6858000" cy="533400"/>
          </a:xfrm>
        </p:spPr>
        <p:txBody>
          <a:bodyPr/>
          <a:lstStyle/>
          <a:p>
            <a:r>
              <a:rPr lang="en-US" dirty="0" smtClean="0"/>
              <a:t>Read Uncommitted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This is the lowest isolation level.</a:t>
            </a:r>
          </a:p>
          <a:p>
            <a:endParaRPr lang="en-US" smtClean="0"/>
          </a:p>
          <a:p>
            <a:r>
              <a:rPr lang="en-US" smtClean="0"/>
              <a:t>It also allows other transactions to modify data that you are reading.</a:t>
            </a:r>
          </a:p>
          <a:p>
            <a:endParaRPr lang="en-US" smtClean="0"/>
          </a:p>
          <a:p>
            <a:r>
              <a:rPr lang="en-US" smtClean="0"/>
              <a:t>For example data returned by the select could be in a half way state if an update was running in another transaction causing some of your rows to come back with the updated values and some not to.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4314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CA - Presentation Template 1">
      <a:dk1>
        <a:srgbClr val="1A1A70"/>
      </a:dk1>
      <a:lt1>
        <a:srgbClr val="FFFFFF"/>
      </a:lt1>
      <a:dk2>
        <a:srgbClr val="12449E"/>
      </a:dk2>
      <a:lt2>
        <a:srgbClr val="C0C0C0"/>
      </a:lt2>
      <a:accent1>
        <a:srgbClr val="3167D3"/>
      </a:accent1>
      <a:accent2>
        <a:srgbClr val="87A3E9"/>
      </a:accent2>
      <a:accent3>
        <a:srgbClr val="FFFFFF"/>
      </a:accent3>
      <a:accent4>
        <a:srgbClr val="14145F"/>
      </a:accent4>
      <a:accent5>
        <a:srgbClr val="ADB8E6"/>
      </a:accent5>
      <a:accent6>
        <a:srgbClr val="7A93D3"/>
      </a:accent6>
      <a:hlink>
        <a:srgbClr val="90B54D"/>
      </a:hlink>
      <a:folHlink>
        <a:srgbClr val="F6A23C"/>
      </a:folHlink>
    </a:clrScheme>
    <a:fontScheme name="Custom 1">
      <a:majorFont>
        <a:latin typeface="Monotype Corsiva"/>
        <a:ea typeface=""/>
        <a:cs typeface=""/>
      </a:majorFont>
      <a:minorFont>
        <a:latin typeface="Cambr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A - Presentation Template 1">
        <a:dk1>
          <a:srgbClr val="1A1A70"/>
        </a:dk1>
        <a:lt1>
          <a:srgbClr val="FFFFFF"/>
        </a:lt1>
        <a:dk2>
          <a:srgbClr val="12449E"/>
        </a:dk2>
        <a:lt2>
          <a:srgbClr val="C0C0C0"/>
        </a:lt2>
        <a:accent1>
          <a:srgbClr val="3167D3"/>
        </a:accent1>
        <a:accent2>
          <a:srgbClr val="87A3E9"/>
        </a:accent2>
        <a:accent3>
          <a:srgbClr val="FFFFFF"/>
        </a:accent3>
        <a:accent4>
          <a:srgbClr val="14145F"/>
        </a:accent4>
        <a:accent5>
          <a:srgbClr val="ADB8E6"/>
        </a:accent5>
        <a:accent6>
          <a:srgbClr val="7A93D3"/>
        </a:accent6>
        <a:hlink>
          <a:srgbClr val="90B54D"/>
        </a:hlink>
        <a:folHlink>
          <a:srgbClr val="F6A2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 - Presentation Template 2">
        <a:dk1>
          <a:srgbClr val="0E5D92"/>
        </a:dk1>
        <a:lt1>
          <a:srgbClr val="FFFFFF"/>
        </a:lt1>
        <a:dk2>
          <a:srgbClr val="137C9D"/>
        </a:dk2>
        <a:lt2>
          <a:srgbClr val="C0C0C0"/>
        </a:lt2>
        <a:accent1>
          <a:srgbClr val="35AACF"/>
        </a:accent1>
        <a:accent2>
          <a:srgbClr val="75CDB2"/>
        </a:accent2>
        <a:accent3>
          <a:srgbClr val="FFFFFF"/>
        </a:accent3>
        <a:accent4>
          <a:srgbClr val="0A4E7C"/>
        </a:accent4>
        <a:accent5>
          <a:srgbClr val="AED2E4"/>
        </a:accent5>
        <a:accent6>
          <a:srgbClr val="69BAA1"/>
        </a:accent6>
        <a:hlink>
          <a:srgbClr val="E8C86E"/>
        </a:hlink>
        <a:folHlink>
          <a:srgbClr val="1E68D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 - Presentation Template 3">
        <a:dk1>
          <a:srgbClr val="164D60"/>
        </a:dk1>
        <a:lt1>
          <a:srgbClr val="FFFFFF"/>
        </a:lt1>
        <a:dk2>
          <a:srgbClr val="2A8486"/>
        </a:dk2>
        <a:lt2>
          <a:srgbClr val="C0C0C0"/>
        </a:lt2>
        <a:accent1>
          <a:srgbClr val="48BC77"/>
        </a:accent1>
        <a:accent2>
          <a:srgbClr val="ECCA4C"/>
        </a:accent2>
        <a:accent3>
          <a:srgbClr val="FFFFFF"/>
        </a:accent3>
        <a:accent4>
          <a:srgbClr val="114051"/>
        </a:accent4>
        <a:accent5>
          <a:srgbClr val="B1DABD"/>
        </a:accent5>
        <a:accent6>
          <a:srgbClr val="D6B744"/>
        </a:accent6>
        <a:hlink>
          <a:srgbClr val="3191E9"/>
        </a:hlink>
        <a:folHlink>
          <a:srgbClr val="E3694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364</TotalTime>
  <Words>822</Words>
  <Application>Microsoft Office PowerPoint</Application>
  <PresentationFormat>On-screen Show (4:3)</PresentationFormat>
  <Paragraphs>122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Theme1</vt:lpstr>
      <vt:lpstr>Isolation levels</vt:lpstr>
      <vt:lpstr>About the Author</vt:lpstr>
      <vt:lpstr>Icons Used</vt:lpstr>
      <vt:lpstr>Isolation Levels: Overview</vt:lpstr>
      <vt:lpstr>Objectives</vt:lpstr>
      <vt:lpstr>What is an isolation level?</vt:lpstr>
      <vt:lpstr>Isolation levels controls</vt:lpstr>
      <vt:lpstr>Isolation levels</vt:lpstr>
      <vt:lpstr>Read Uncommitted </vt:lpstr>
      <vt:lpstr>Dirty read</vt:lpstr>
      <vt:lpstr>Read Commited</vt:lpstr>
      <vt:lpstr>Lost Updates</vt:lpstr>
      <vt:lpstr>Non repeatable read</vt:lpstr>
      <vt:lpstr>Phantom read</vt:lpstr>
      <vt:lpstr>Repeatable read</vt:lpstr>
      <vt:lpstr>Serializable</vt:lpstr>
      <vt:lpstr>Snapshot</vt:lpstr>
      <vt:lpstr>Test Your Understanding</vt:lpstr>
      <vt:lpstr>Isolation levels: Summary</vt:lpstr>
      <vt:lpstr>Isolation Levels: References</vt:lpstr>
      <vt:lpstr>You have successfully completed  SQL SERVER - Isolation levels Concepts</vt:lpstr>
    </vt:vector>
  </TitlesOfParts>
  <Company>CTS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ISOLATION LEVELS</dc:title>
  <dc:creator>338706</dc:creator>
  <cp:lastModifiedBy>217673</cp:lastModifiedBy>
  <cp:revision>33</cp:revision>
  <dcterms:created xsi:type="dcterms:W3CDTF">2012-09-25T05:34:24Z</dcterms:created>
  <dcterms:modified xsi:type="dcterms:W3CDTF">2012-11-01T04:34:35Z</dcterms:modified>
</cp:coreProperties>
</file>