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cript2.tx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cript1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.bp.blogspot.com/-Wg6kvJgyFsg/T4km2ZoAuvI/AAAAAAAAA48/Jy8Mvtz_xDk/s1600/pivottable_1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Comic Sans MS" pitchFamily="66" charset="0"/>
              </a:rPr>
              <a:t>Pivot and unpivot </a:t>
            </a:r>
            <a:endParaRPr lang="en-US" sz="4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35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533400"/>
            <a:ext cx="655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Select studentname, [I], [II], [III], [IV] , [V] from tbl_student</a:t>
            </a:r>
            <a:br>
              <a:rPr lang="en-IN" sz="2800" dirty="0" smtClean="0"/>
            </a:br>
            <a:r>
              <a:rPr lang="en-IN" sz="2800" dirty="0" smtClean="0"/>
              <a:t>Pivot </a:t>
            </a:r>
            <a:endParaRPr lang="en-IN" sz="2800" dirty="0" smtClean="0"/>
          </a:p>
          <a:p>
            <a:r>
              <a:rPr lang="en-IN" sz="2800" dirty="0" smtClean="0"/>
              <a:t> (  avg(marks) for grade in ([I],[II],[III],[IV],[V])) as </a:t>
            </a:r>
            <a:r>
              <a:rPr lang="en-IN" sz="2800" dirty="0" smtClean="0"/>
              <a:t>pivotable</a:t>
            </a:r>
          </a:p>
          <a:p>
            <a:r>
              <a:rPr lang="en-IN" sz="2800" dirty="0" smtClean="0"/>
              <a:t> </a:t>
            </a:r>
            <a:r>
              <a:rPr lang="en-IN" sz="2800" dirty="0" smtClean="0"/>
              <a:t>order by V desc,IV desc,III desc,II desc,I desc</a:t>
            </a:r>
            <a:endParaRPr lang="en-IN" sz="2800" dirty="0"/>
          </a:p>
        </p:txBody>
      </p:sp>
      <p:pic>
        <p:nvPicPr>
          <p:cNvPr id="23554" name="Picture 2" descr="http://3.bp.blogspot.com/-XgUlM1lCLMI/T4ks4f4r72I/AAAAAAAAA5U/ex-2yZgiTO0/s320/pivot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657600"/>
            <a:ext cx="5562600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219200"/>
            <a:ext cx="762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/>
              <a:t>Unpivot</a:t>
            </a:r>
            <a:r>
              <a:rPr lang="en-IN" sz="4000" dirty="0" smtClean="0"/>
              <a:t> table is reverse of Pivot table as it rotate the columns of a table into the value of a column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2971800" y="3886200"/>
            <a:ext cx="17540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 smtClean="0">
                <a:hlinkClick r:id="rId2" action="ppaction://hlinkfile"/>
              </a:rPr>
              <a:t>Script 2</a:t>
            </a:r>
            <a:endParaRPr lang="en-IN"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362200"/>
            <a:ext cx="7924800" cy="1143000"/>
          </a:xfrm>
        </p:spPr>
        <p:txBody>
          <a:bodyPr/>
          <a:lstStyle/>
          <a:p>
            <a:r>
              <a:rPr lang="en-IN" sz="6000" b="1" dirty="0" smtClean="0"/>
              <a:t>Thank you </a:t>
            </a:r>
            <a:endParaRPr lang="en-IN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09600"/>
            <a:ext cx="769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/>
              <a:t>Pivoting is the process of transforming row values into columns, using an aggregate function to summarize data.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838200" y="228600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/>
              <a:t>  PIVOT </a:t>
            </a:r>
            <a:r>
              <a:rPr lang="en-IN" sz="2800" dirty="0" smtClean="0"/>
              <a:t>rotates a table-valued expression by turning the  </a:t>
            </a:r>
            <a:r>
              <a:rPr lang="en-IN" sz="2800" dirty="0" smtClean="0"/>
              <a:t>       </a:t>
            </a:r>
          </a:p>
          <a:p>
            <a:r>
              <a:rPr lang="en-IN" sz="2800" dirty="0" smtClean="0"/>
              <a:t> </a:t>
            </a:r>
            <a:r>
              <a:rPr lang="en-IN" sz="2800" dirty="0" smtClean="0"/>
              <a:t>    unique </a:t>
            </a:r>
            <a:r>
              <a:rPr lang="en-IN" sz="2800" dirty="0" smtClean="0"/>
              <a:t>values from one column in the expression into </a:t>
            </a:r>
            <a:r>
              <a:rPr lang="en-IN" sz="2800" dirty="0" smtClean="0"/>
              <a:t>   </a:t>
            </a:r>
          </a:p>
          <a:p>
            <a:r>
              <a:rPr lang="en-IN" sz="2800" dirty="0" smtClean="0"/>
              <a:t> </a:t>
            </a:r>
            <a:r>
              <a:rPr lang="en-IN" sz="2800" dirty="0" smtClean="0"/>
              <a:t>    multiple </a:t>
            </a:r>
            <a:r>
              <a:rPr lang="en-IN" sz="2800" dirty="0" smtClean="0"/>
              <a:t>columns in the output, and performs </a:t>
            </a:r>
          </a:p>
          <a:p>
            <a:r>
              <a:rPr lang="en-IN" sz="2800" dirty="0" smtClean="0"/>
              <a:t>     aggregations </a:t>
            </a:r>
            <a:r>
              <a:rPr lang="en-IN" sz="2800" dirty="0" smtClean="0"/>
              <a:t>where they are required on any remaining </a:t>
            </a:r>
            <a:r>
              <a:rPr lang="en-IN" sz="2800" dirty="0" smtClean="0"/>
              <a:t>        </a:t>
            </a:r>
          </a:p>
          <a:p>
            <a:r>
              <a:rPr lang="en-IN" sz="2800" dirty="0" smtClean="0"/>
              <a:t> </a:t>
            </a:r>
            <a:r>
              <a:rPr lang="en-IN" sz="2800" dirty="0" smtClean="0"/>
              <a:t>    column </a:t>
            </a:r>
            <a:r>
              <a:rPr lang="en-IN" sz="2800" dirty="0" smtClean="0"/>
              <a:t>values that are wanted in the final output</a:t>
            </a:r>
            <a:r>
              <a:rPr lang="en-IN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IN" sz="2800" dirty="0" smtClean="0"/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  </a:t>
            </a:r>
            <a:r>
              <a:rPr lang="en-IN" sz="2800" dirty="0" smtClean="0"/>
              <a:t>UNPIVOT performs the opposite operation to PIVOT by </a:t>
            </a:r>
            <a:r>
              <a:rPr lang="en-IN" sz="2800" dirty="0" smtClean="0"/>
              <a:t>          </a:t>
            </a:r>
          </a:p>
          <a:p>
            <a:r>
              <a:rPr lang="en-IN" sz="2800" dirty="0" smtClean="0"/>
              <a:t> </a:t>
            </a:r>
            <a:r>
              <a:rPr lang="en-IN" sz="2800" dirty="0" smtClean="0"/>
              <a:t>    rotating </a:t>
            </a:r>
            <a:r>
              <a:rPr lang="en-IN" sz="2800" dirty="0" smtClean="0"/>
              <a:t>columns of a table-valued expression into </a:t>
            </a:r>
            <a:r>
              <a:rPr lang="en-IN" sz="2800" dirty="0" smtClean="0"/>
              <a:t>                            </a:t>
            </a:r>
          </a:p>
          <a:p>
            <a:r>
              <a:rPr lang="en-IN" sz="2800" dirty="0" smtClean="0"/>
              <a:t>     column  values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753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73844574"/>
              </p:ext>
            </p:extLst>
          </p:nvPr>
        </p:nvGraphicFramePr>
        <p:xfrm>
          <a:off x="609600" y="1295400"/>
          <a:ext cx="7772400" cy="473964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403860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SELECT &lt;non-pivoted column&gt;,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[first pivoted column] AS &lt;column name&gt;,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[second pivoted column] AS &lt;column name&gt;,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...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[last pivoted column] AS &lt;column name&gt;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(&lt;SELECT query that produces the data&gt;)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AS &lt;alias for the source query&gt;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PIVOT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&lt;aggregation function&gt;(&lt;column being aggregated&gt;)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[&lt;column that contains the values that will become column headers&gt;]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IN ( [first pivoted column], [second pivoted column],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... [last pivoted column])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 AS &lt;alias for the pivot table&gt;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&lt;optional ORDER BY clause&gt;;</a:t>
                      </a:r>
                      <a:endParaRPr lang="en-IN" sz="1800" b="0" i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685800"/>
            <a:ext cx="373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+mj-lt"/>
              </a:rPr>
              <a:t>Syntax :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49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838200"/>
            <a:ext cx="8001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3200" dirty="0" smtClean="0"/>
              <a:t> Pivot tables are used to summarize and display the data, specially in case of report data by means of aggregating the values</a:t>
            </a:r>
            <a:r>
              <a:rPr lang="en-IN" sz="32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32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IN" sz="3200" dirty="0" smtClean="0"/>
              <a:t> Pivot table can be used if we want to display the unique values of the column of a table as the columns of another table. </a:t>
            </a:r>
            <a:endParaRPr lang="en-IN" sz="32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IN" sz="32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IN" sz="3200" dirty="0" smtClean="0"/>
              <a:t>It </a:t>
            </a:r>
            <a:r>
              <a:rPr lang="en-IN" sz="3200" dirty="0" smtClean="0"/>
              <a:t>turns the unique values of a specified column into another table columns.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763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447800"/>
            <a:ext cx="411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0" dirty="0" smtClean="0"/>
              <a:t>Example</a:t>
            </a:r>
            <a:endParaRPr lang="en-IN" sz="8000" dirty="0"/>
          </a:p>
        </p:txBody>
      </p:sp>
      <p:sp>
        <p:nvSpPr>
          <p:cNvPr id="5" name="Rectangle 4"/>
          <p:cNvSpPr/>
          <p:nvPr/>
        </p:nvSpPr>
        <p:spPr>
          <a:xfrm>
            <a:off x="2971800" y="3352800"/>
            <a:ext cx="17828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hlinkClick r:id="rId2" action="ppaction://hlinkfile"/>
              </a:rPr>
              <a:t>SCRIPT1</a:t>
            </a:r>
            <a:endParaRPr lang="en-IN"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-Wg6kvJgyFsg/T4km2ZoAuvI/AAAAAAAAA48/Jy8Mvtz_xDk/s320/pivottable_1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981200"/>
            <a:ext cx="4800600" cy="4038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905000" y="10668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/>
              <a:t>Select  *  from tbl_student</a:t>
            </a:r>
            <a:endParaRPr lang="en-IN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143000"/>
            <a:ext cx="7239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IF we </a:t>
            </a:r>
            <a:r>
              <a:rPr lang="en-IN" sz="2400" dirty="0" smtClean="0"/>
              <a:t>want to display the data as shown below:- </a:t>
            </a:r>
          </a:p>
          <a:p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IN" sz="2400" b="1" dirty="0" smtClean="0"/>
              <a:t>Studentname       I            II               III             IV       </a:t>
            </a:r>
            <a:r>
              <a:rPr lang="en-IN" sz="2400" b="1" dirty="0" smtClean="0"/>
              <a:t> </a:t>
            </a:r>
            <a:r>
              <a:rPr lang="en-IN" sz="2400" b="1" dirty="0" smtClean="0"/>
              <a:t>       V</a:t>
            </a:r>
            <a:endParaRPr lang="en-IN" sz="2400" dirty="0" smtClean="0"/>
          </a:p>
          <a:p>
            <a:r>
              <a:rPr lang="en-IN" sz="2400" dirty="0" smtClean="0"/>
              <a:t>Vivek Johari          30        20           35         </a:t>
            </a:r>
            <a:r>
              <a:rPr lang="en-IN" sz="2400" dirty="0" smtClean="0"/>
              <a:t>     </a:t>
            </a:r>
            <a:r>
              <a:rPr lang="en-IN" sz="2400" dirty="0" smtClean="0"/>
              <a:t> 40              45</a:t>
            </a:r>
          </a:p>
          <a:p>
            <a:r>
              <a:rPr lang="en-IN" sz="2400" dirty="0" smtClean="0"/>
              <a:t>Chandra Singh      30        20           35 </a:t>
            </a:r>
            <a:br>
              <a:rPr lang="en-IN" sz="2400" dirty="0" smtClean="0"/>
            </a:br>
            <a:r>
              <a:rPr lang="en-IN" sz="2400" dirty="0" smtClean="0"/>
              <a:t>Avinash Dubey      30        20           35                       </a:t>
            </a:r>
          </a:p>
          <a:p>
            <a:r>
              <a:rPr lang="en-IN" sz="2400" dirty="0" smtClean="0"/>
              <a:t>Pankaj Kumar       33         29 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990600"/>
            <a:ext cx="777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/>
              <a:t>Select studentname, [I], [II], [III], [IV] , [V]</a:t>
            </a:r>
            <a:br>
              <a:rPr lang="en-IN" sz="3600" dirty="0" smtClean="0"/>
            </a:br>
            <a:r>
              <a:rPr lang="en-IN" sz="3600" dirty="0" smtClean="0"/>
              <a:t> from</a:t>
            </a:r>
            <a:br>
              <a:rPr lang="en-IN" sz="3600" dirty="0" smtClean="0"/>
            </a:br>
            <a:r>
              <a:rPr lang="en-IN" sz="3600" dirty="0" smtClean="0"/>
              <a:t>( Select grade, studentname, marks from tbl_student) as sourcetable</a:t>
            </a:r>
            <a:br>
              <a:rPr lang="en-IN" sz="3600" dirty="0" smtClean="0"/>
            </a:br>
            <a:r>
              <a:rPr lang="en-IN" sz="3600" dirty="0" smtClean="0"/>
              <a:t>Pivot </a:t>
            </a:r>
            <a:endParaRPr lang="en-IN" sz="3600" dirty="0" smtClean="0"/>
          </a:p>
          <a:p>
            <a:r>
              <a:rPr lang="en-IN" sz="3600" dirty="0" smtClean="0"/>
              <a:t>( </a:t>
            </a:r>
            <a:r>
              <a:rPr lang="en-IN" sz="3600" dirty="0" smtClean="0"/>
              <a:t> avg(marks) for grade in ([I],[II],[III],[IV],[V])) as </a:t>
            </a:r>
            <a:r>
              <a:rPr lang="en-IN" sz="3600" dirty="0" smtClean="0"/>
              <a:t>pivotable</a:t>
            </a:r>
          </a:p>
          <a:p>
            <a:r>
              <a:rPr lang="en-IN" sz="3600" dirty="0" smtClean="0"/>
              <a:t> </a:t>
            </a:r>
            <a:r>
              <a:rPr lang="en-IN" sz="3600" dirty="0" smtClean="0"/>
              <a:t>order by V desc,IV desc,III </a:t>
            </a:r>
            <a:r>
              <a:rPr lang="en-IN" sz="3600" dirty="0" smtClean="0"/>
              <a:t>desc</a:t>
            </a:r>
          </a:p>
          <a:p>
            <a:r>
              <a:rPr lang="en-IN" sz="3600" dirty="0" smtClean="0"/>
              <a:t>,</a:t>
            </a:r>
            <a:r>
              <a:rPr lang="en-IN" sz="3600" dirty="0" smtClean="0"/>
              <a:t>II desc,I desc</a:t>
            </a:r>
            <a:endParaRPr lang="en-IN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4.bp.blogspot.com/-itbRYEj0__A/T4kszYbIwEI/AAAAAAAAA5M/RWabM3qPMN0/s320/pivot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7315200" cy="2743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905000" y="609600"/>
            <a:ext cx="30380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600" b="1" dirty="0" smtClean="0"/>
              <a:t>OUTPUT</a:t>
            </a:r>
            <a:endParaRPr lang="en-IN" sz="6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422</TotalTime>
  <Words>178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Horizon</vt:lpstr>
      <vt:lpstr>Pivot and unpivot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statement</dc:title>
  <dc:creator>RAVIKUMAR, PRASANNA (Cognizant)</dc:creator>
  <cp:lastModifiedBy>Prasanna</cp:lastModifiedBy>
  <cp:revision>38</cp:revision>
  <dcterms:created xsi:type="dcterms:W3CDTF">2006-08-16T00:00:00Z</dcterms:created>
  <dcterms:modified xsi:type="dcterms:W3CDTF">2012-10-07T16:43:05Z</dcterms:modified>
</cp:coreProperties>
</file>