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70" r:id="rId14"/>
    <p:sldId id="269" r:id="rId15"/>
    <p:sldId id="268" r:id="rId16"/>
    <p:sldId id="271" r:id="rId17"/>
    <p:sldId id="272" r:id="rId18"/>
    <p:sldId id="273" r:id="rId19"/>
    <p:sldId id="274" r:id="rId20"/>
    <p:sldId id="279" r:id="rId21"/>
    <p:sldId id="280" r:id="rId22"/>
    <p:sldId id="281" r:id="rId23"/>
    <p:sldId id="282" r:id="rId24"/>
    <p:sldId id="283" r:id="rId25"/>
    <p:sldId id="284" r:id="rId26"/>
    <p:sldId id="285" r:id="rId27"/>
    <p:sldId id="276" r:id="rId28"/>
    <p:sldId id="277"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E4E19E-44F7-4803-A5CA-D7D1FBD77158}" type="datetimeFigureOut">
              <a:rPr lang="en-US" smtClean="0"/>
              <a:pPr/>
              <a:t>11/24/2012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85EFC5-BAF6-49D7-80E8-AC26194977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85EFC5-BAF6-49D7-80E8-AC2619497775}"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85EFC5-BAF6-49D7-80E8-AC261949777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01BE0-B920-4F57-A616-92D70DC226C6}" type="datetimeFigureOut">
              <a:rPr lang="en-US" smtClean="0"/>
              <a:pPr/>
              <a:t>11/24/2012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4CC90-BC18-433B-80E5-ECEC69F36AA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01BE0-B920-4F57-A616-92D70DC226C6}" type="datetimeFigureOut">
              <a:rPr lang="en-US" smtClean="0"/>
              <a:pPr/>
              <a:t>11/24/2012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4CC90-BC18-433B-80E5-ECEC69F36A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 Structure</a:t>
            </a:r>
            <a:endParaRPr lang="en-US" dirty="0"/>
          </a:p>
        </p:txBody>
      </p:sp>
      <p:graphicFrame>
        <p:nvGraphicFramePr>
          <p:cNvPr id="4" name="Table 3"/>
          <p:cNvGraphicFramePr>
            <a:graphicFrameLocks noGrp="1"/>
          </p:cNvGraphicFramePr>
          <p:nvPr/>
        </p:nvGraphicFramePr>
        <p:xfrm>
          <a:off x="1143000" y="2057400"/>
          <a:ext cx="6187440" cy="370840"/>
        </p:xfrm>
        <a:graphic>
          <a:graphicData uri="http://schemas.openxmlformats.org/drawingml/2006/table">
            <a:tbl>
              <a:tblPr firstRow="1" bandRow="1">
                <a:tableStyleId>{5C22544A-7EE6-4342-B048-85BDC9FD1C3A}</a:tableStyleId>
              </a:tblPr>
              <a:tblGrid>
                <a:gridCol w="381000"/>
                <a:gridCol w="228600"/>
                <a:gridCol w="2438400"/>
                <a:gridCol w="304800"/>
                <a:gridCol w="208280"/>
                <a:gridCol w="208280"/>
                <a:gridCol w="208280"/>
                <a:gridCol w="736600"/>
                <a:gridCol w="736600"/>
                <a:gridCol w="7366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TextBox 4"/>
          <p:cNvSpPr txBox="1"/>
          <p:nvPr/>
        </p:nvSpPr>
        <p:spPr>
          <a:xfrm>
            <a:off x="152400" y="990600"/>
            <a:ext cx="2382383" cy="800219"/>
          </a:xfrm>
          <a:prstGeom prst="rect">
            <a:avLst/>
          </a:prstGeom>
          <a:noFill/>
        </p:spPr>
        <p:txBody>
          <a:bodyPr wrap="none" rtlCol="0">
            <a:spAutoFit/>
          </a:bodyPr>
          <a:lstStyle/>
          <a:p>
            <a:r>
              <a:rPr lang="en-US" dirty="0" smtClean="0"/>
              <a:t>Tag Bytes/Header : </a:t>
            </a:r>
          </a:p>
          <a:p>
            <a:r>
              <a:rPr lang="en-US" sz="1000" dirty="0" smtClean="0"/>
              <a:t>What kind of record?  Version? Ghost? Etc</a:t>
            </a:r>
          </a:p>
          <a:p>
            <a:endParaRPr lang="en-US" dirty="0"/>
          </a:p>
        </p:txBody>
      </p:sp>
      <p:sp>
        <p:nvSpPr>
          <p:cNvPr id="6" name="TextBox 5"/>
          <p:cNvSpPr txBox="1"/>
          <p:nvPr/>
        </p:nvSpPr>
        <p:spPr>
          <a:xfrm>
            <a:off x="838200" y="3048000"/>
            <a:ext cx="2241768" cy="923330"/>
          </a:xfrm>
          <a:prstGeom prst="rect">
            <a:avLst/>
          </a:prstGeom>
          <a:noFill/>
        </p:spPr>
        <p:txBody>
          <a:bodyPr wrap="none" rtlCol="0">
            <a:spAutoFit/>
          </a:bodyPr>
          <a:lstStyle/>
          <a:p>
            <a:r>
              <a:rPr lang="en-US" dirty="0" smtClean="0"/>
              <a:t>Null Bitmap Offset</a:t>
            </a:r>
          </a:p>
          <a:p>
            <a:r>
              <a:rPr lang="en-US" dirty="0" smtClean="0"/>
              <a:t>(points to </a:t>
            </a:r>
            <a:r>
              <a:rPr lang="en-US" dirty="0" err="1" smtClean="0"/>
              <a:t>NullBitmap</a:t>
            </a:r>
            <a:r>
              <a:rPr lang="en-US" dirty="0" smtClean="0"/>
              <a:t> </a:t>
            </a:r>
          </a:p>
          <a:p>
            <a:r>
              <a:rPr lang="en-US" dirty="0" smtClean="0"/>
              <a:t>location)</a:t>
            </a:r>
            <a:endParaRPr lang="en-US" dirty="0"/>
          </a:p>
        </p:txBody>
      </p:sp>
      <p:sp>
        <p:nvSpPr>
          <p:cNvPr id="7" name="TextBox 6"/>
          <p:cNvSpPr txBox="1"/>
          <p:nvPr/>
        </p:nvSpPr>
        <p:spPr>
          <a:xfrm>
            <a:off x="3200400" y="2971800"/>
            <a:ext cx="1499000" cy="646331"/>
          </a:xfrm>
          <a:prstGeom prst="rect">
            <a:avLst/>
          </a:prstGeom>
          <a:noFill/>
        </p:spPr>
        <p:txBody>
          <a:bodyPr wrap="none" rtlCol="0">
            <a:spAutoFit/>
          </a:bodyPr>
          <a:lstStyle/>
          <a:p>
            <a:r>
              <a:rPr lang="en-US" dirty="0" smtClean="0"/>
              <a:t>Null Bitmap</a:t>
            </a:r>
          </a:p>
          <a:p>
            <a:r>
              <a:rPr lang="en-US" dirty="0" smtClean="0"/>
              <a:t>Every records </a:t>
            </a:r>
            <a:endParaRPr lang="en-US" dirty="0"/>
          </a:p>
        </p:txBody>
      </p:sp>
      <p:cxnSp>
        <p:nvCxnSpPr>
          <p:cNvPr id="9" name="Straight Arrow Connector 8"/>
          <p:cNvCxnSpPr/>
          <p:nvPr/>
        </p:nvCxnSpPr>
        <p:spPr>
          <a:xfrm rot="5400000">
            <a:off x="1066800" y="1828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1219200" y="2819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3924300" y="27813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 y="4038600"/>
            <a:ext cx="8229600" cy="1169551"/>
          </a:xfrm>
          <a:prstGeom prst="rect">
            <a:avLst/>
          </a:prstGeom>
          <a:noFill/>
        </p:spPr>
        <p:txBody>
          <a:bodyPr wrap="square" rtlCol="0">
            <a:spAutoFit/>
          </a:bodyPr>
          <a:lstStyle/>
          <a:p>
            <a:pPr>
              <a:buFont typeface="Arial" pitchFamily="34" charset="0"/>
              <a:buChar char="•"/>
            </a:pPr>
            <a:r>
              <a:rPr lang="en-US" sz="1000" dirty="0" smtClean="0"/>
              <a:t>The null bitmap keeps track of which columns in a record are null or not. It exists as a performance optimization to allow the Storage Engine to avoid having to read all of a record into the CPU when null columns are part of the SELECT list</a:t>
            </a:r>
          </a:p>
          <a:p>
            <a:pPr>
              <a:buFont typeface="Arial" pitchFamily="34" charset="0"/>
              <a:buChar char="•"/>
            </a:pPr>
            <a:r>
              <a:rPr lang="en-US" sz="1000" dirty="0" smtClean="0"/>
              <a:t>The null bitmap is </a:t>
            </a:r>
            <a:r>
              <a:rPr lang="en-US" sz="1000" i="1" dirty="0" smtClean="0"/>
              <a:t>always present in data records (in heaps or the leaf-level of clustered indexes) - even if the table has no </a:t>
            </a:r>
            <a:r>
              <a:rPr lang="en-US" sz="1000" i="1" dirty="0" err="1" smtClean="0"/>
              <a:t>nullable</a:t>
            </a:r>
            <a:r>
              <a:rPr lang="en-US" sz="1000" i="1" dirty="0" smtClean="0"/>
              <a:t> columns. The null bitmap is not always present in index records (leaf level of </a:t>
            </a:r>
            <a:r>
              <a:rPr lang="en-US" sz="1000" i="1" dirty="0" err="1" smtClean="0"/>
              <a:t>nonclustered</a:t>
            </a:r>
            <a:r>
              <a:rPr lang="en-US" sz="1000" i="1" dirty="0" smtClean="0"/>
              <a:t> indexes, and non-leaf levels of clustered and </a:t>
            </a:r>
            <a:r>
              <a:rPr lang="en-US" sz="1000" i="1" dirty="0" err="1" smtClean="0"/>
              <a:t>nonclustered</a:t>
            </a:r>
            <a:r>
              <a:rPr lang="en-US" sz="1000" i="1" dirty="0" smtClean="0"/>
              <a:t> indexes).</a:t>
            </a:r>
          </a:p>
          <a:p>
            <a:pPr>
              <a:buFont typeface="Arial" pitchFamily="34" charset="0"/>
              <a:buChar char="•"/>
            </a:pPr>
            <a:r>
              <a:rPr lang="en-US" sz="1000" dirty="0" smtClean="0"/>
              <a:t>The null bitmap, when present, contains bits for all columns in the record, plus 'filler' bits for non-existent columns to make up complete bytes in the null bitmap.</a:t>
            </a:r>
          </a:p>
          <a:p>
            <a:pPr>
              <a:buFont typeface="Arial" pitchFamily="34" charset="0"/>
              <a:buChar char="•"/>
            </a:pPr>
            <a:r>
              <a:rPr lang="en-US" sz="1000" dirty="0" err="1" smtClean="0"/>
              <a:t>Vraiable</a:t>
            </a:r>
            <a:r>
              <a:rPr lang="en-US" sz="1000" dirty="0" smtClean="0"/>
              <a:t> Column offset array contains a pointer to End of each variable column. If there is no value then offset will not have a value</a:t>
            </a:r>
            <a:endParaRPr lang="en-US" sz="1000" dirty="0"/>
          </a:p>
        </p:txBody>
      </p:sp>
      <p:sp>
        <p:nvSpPr>
          <p:cNvPr id="15" name="TextBox 14"/>
          <p:cNvSpPr txBox="1"/>
          <p:nvPr/>
        </p:nvSpPr>
        <p:spPr>
          <a:xfrm>
            <a:off x="2667000" y="1371600"/>
            <a:ext cx="2234971" cy="369332"/>
          </a:xfrm>
          <a:prstGeom prst="rect">
            <a:avLst/>
          </a:prstGeom>
          <a:noFill/>
        </p:spPr>
        <p:txBody>
          <a:bodyPr wrap="none" rtlCol="0">
            <a:spAutoFit/>
          </a:bodyPr>
          <a:lstStyle/>
          <a:p>
            <a:r>
              <a:rPr lang="en-US" dirty="0" smtClean="0"/>
              <a:t>Fixed Length Columns</a:t>
            </a:r>
            <a:endParaRPr lang="en-US" dirty="0"/>
          </a:p>
        </p:txBody>
      </p:sp>
      <p:cxnSp>
        <p:nvCxnSpPr>
          <p:cNvPr id="17" name="Straight Arrow Connector 16"/>
          <p:cNvCxnSpPr/>
          <p:nvPr/>
        </p:nvCxnSpPr>
        <p:spPr>
          <a:xfrm rot="5400000">
            <a:off x="3352800" y="19050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00600" y="2971800"/>
            <a:ext cx="2084738" cy="646331"/>
          </a:xfrm>
          <a:prstGeom prst="rect">
            <a:avLst/>
          </a:prstGeom>
          <a:noFill/>
        </p:spPr>
        <p:txBody>
          <a:bodyPr wrap="none" rtlCol="0">
            <a:spAutoFit/>
          </a:bodyPr>
          <a:lstStyle/>
          <a:p>
            <a:r>
              <a:rPr lang="en-US" dirty="0" smtClean="0"/>
              <a:t>Variable Length</a:t>
            </a:r>
          </a:p>
          <a:p>
            <a:r>
              <a:rPr lang="en-US" dirty="0" smtClean="0"/>
              <a:t>Column Offset Array</a:t>
            </a:r>
            <a:endParaRPr lang="en-US" dirty="0"/>
          </a:p>
        </p:txBody>
      </p:sp>
      <p:cxnSp>
        <p:nvCxnSpPr>
          <p:cNvPr id="20" name="Straight Arrow Connector 19"/>
          <p:cNvCxnSpPr/>
          <p:nvPr/>
        </p:nvCxnSpPr>
        <p:spPr>
          <a:xfrm rot="16200000" flipH="1">
            <a:off x="4648200" y="25908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15000" y="1295400"/>
            <a:ext cx="1639936" cy="646331"/>
          </a:xfrm>
          <a:prstGeom prst="rect">
            <a:avLst/>
          </a:prstGeom>
          <a:noFill/>
        </p:spPr>
        <p:txBody>
          <a:bodyPr wrap="none" rtlCol="0">
            <a:spAutoFit/>
          </a:bodyPr>
          <a:lstStyle/>
          <a:p>
            <a:r>
              <a:rPr lang="en-US" dirty="0" smtClean="0"/>
              <a:t>Variable Length</a:t>
            </a:r>
          </a:p>
          <a:p>
            <a:r>
              <a:rPr lang="en-US" dirty="0" smtClean="0"/>
              <a:t>Columns</a:t>
            </a:r>
            <a:endParaRPr lang="en-US" dirty="0"/>
          </a:p>
        </p:txBody>
      </p:sp>
      <p:cxnSp>
        <p:nvCxnSpPr>
          <p:cNvPr id="23" name="Straight Arrow Connector 22"/>
          <p:cNvCxnSpPr/>
          <p:nvPr/>
        </p:nvCxnSpPr>
        <p:spPr>
          <a:xfrm rot="5400000">
            <a:off x="6096000" y="1981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Curved Down Arrow 25"/>
          <p:cNvSpPr/>
          <p:nvPr/>
        </p:nvSpPr>
        <p:spPr>
          <a:xfrm>
            <a:off x="4495800" y="1828800"/>
            <a:ext cx="1216152" cy="2743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a:off x="4876800" y="2438400"/>
            <a:ext cx="1597152"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Connector 28"/>
          <p:cNvCxnSpPr/>
          <p:nvPr/>
        </p:nvCxnSpPr>
        <p:spPr>
          <a:xfrm>
            <a:off x="6629400" y="1828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562600" y="1828800"/>
            <a:ext cx="3048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Type</a:t>
            </a:r>
            <a:endParaRPr lang="en-US" dirty="0"/>
          </a:p>
        </p:txBody>
      </p:sp>
      <p:sp>
        <p:nvSpPr>
          <p:cNvPr id="3" name="Content Placeholder 2"/>
          <p:cNvSpPr>
            <a:spLocks noGrp="1"/>
          </p:cNvSpPr>
          <p:nvPr>
            <p:ph idx="1"/>
          </p:nvPr>
        </p:nvSpPr>
        <p:spPr/>
        <p:txBody>
          <a:bodyPr>
            <a:normAutofit/>
          </a:bodyPr>
          <a:lstStyle/>
          <a:p>
            <a:r>
              <a:rPr lang="en-US" sz="1400" dirty="0" smtClean="0"/>
              <a:t>Data</a:t>
            </a:r>
          </a:p>
          <a:p>
            <a:pPr lvl="1"/>
            <a:r>
              <a:rPr lang="en-US" sz="1200" dirty="0" smtClean="0"/>
              <a:t>Store Data records</a:t>
            </a:r>
          </a:p>
          <a:p>
            <a:pPr lvl="1"/>
            <a:r>
              <a:rPr lang="en-US" sz="1200" dirty="0" smtClean="0"/>
              <a:t>In a heap or leaf of a CI </a:t>
            </a:r>
          </a:p>
          <a:p>
            <a:r>
              <a:rPr lang="en-US" sz="1400" dirty="0" smtClean="0"/>
              <a:t>Index</a:t>
            </a:r>
          </a:p>
          <a:p>
            <a:pPr lvl="1"/>
            <a:r>
              <a:rPr lang="en-US" sz="1200" dirty="0" smtClean="0"/>
              <a:t>Stores Index records</a:t>
            </a:r>
          </a:p>
          <a:p>
            <a:pPr lvl="1"/>
            <a:r>
              <a:rPr lang="en-US" sz="1200" dirty="0" smtClean="0"/>
              <a:t>At the leaf level of  NCI and Non-leaf level of all Index types</a:t>
            </a:r>
          </a:p>
          <a:p>
            <a:r>
              <a:rPr lang="en-US" sz="1400" dirty="0" smtClean="0"/>
              <a:t>Text</a:t>
            </a:r>
          </a:p>
          <a:p>
            <a:pPr lvl="1"/>
            <a:r>
              <a:rPr lang="en-US" sz="1200" dirty="0" smtClean="0"/>
              <a:t>Stores text records</a:t>
            </a:r>
          </a:p>
          <a:p>
            <a:pPr lvl="1"/>
            <a:r>
              <a:rPr lang="en-US" sz="1200" dirty="0" smtClean="0"/>
              <a:t>Actually  two types  to support  the loose  tree structure Text Tree and Text mix (row overflow)</a:t>
            </a:r>
          </a:p>
          <a:p>
            <a:r>
              <a:rPr lang="en-US" sz="1400" dirty="0" smtClean="0"/>
              <a:t>Sort   : Used to support sort operation which spills to disk</a:t>
            </a:r>
          </a:p>
          <a:p>
            <a:r>
              <a:rPr lang="en-US" sz="1400" dirty="0" smtClean="0"/>
              <a:t>Boot  : One page in each database.  Always File1 :page 9. Stores metadata of the entire database/backup/files etc. </a:t>
            </a:r>
            <a:r>
              <a:rPr lang="en-US" sz="1400" dirty="0" err="1" smtClean="0"/>
              <a:t>Checkdb</a:t>
            </a:r>
            <a:r>
              <a:rPr lang="en-US" sz="1400" dirty="0" smtClean="0"/>
              <a:t> with repair cannot repair this page. </a:t>
            </a:r>
          </a:p>
          <a:p>
            <a:r>
              <a:rPr lang="en-US" sz="1400" dirty="0" smtClean="0"/>
              <a:t>File Header : One  per data file &amp; always first page. Stores meta data about that file. </a:t>
            </a:r>
          </a:p>
          <a:p>
            <a:r>
              <a:rPr lang="en-US" sz="1400" dirty="0" smtClean="0"/>
              <a:t> Allocation Bitmap and </a:t>
            </a:r>
            <a:r>
              <a:rPr lang="en-US" sz="1400" dirty="0" err="1" smtClean="0"/>
              <a:t>bytemap</a:t>
            </a:r>
            <a:r>
              <a:rPr lang="en-US" sz="1400" dirty="0" smtClean="0"/>
              <a:t> pages : PFS/SGAM/GAM/IAM/DIFF_MAP/ML_MAP</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Structure </a:t>
            </a:r>
            <a:endParaRPr lang="en-US" dirty="0"/>
          </a:p>
        </p:txBody>
      </p:sp>
      <p:sp>
        <p:nvSpPr>
          <p:cNvPr id="4" name="Rectangle 3"/>
          <p:cNvSpPr/>
          <p:nvPr/>
        </p:nvSpPr>
        <p:spPr>
          <a:xfrm>
            <a:off x="1524000" y="1752600"/>
            <a:ext cx="2971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8096 Byte  storage space</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7" name="Rectangle 6"/>
          <p:cNvSpPr/>
          <p:nvPr/>
        </p:nvSpPr>
        <p:spPr>
          <a:xfrm>
            <a:off x="1524000" y="1295400"/>
            <a:ext cx="29718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Header – 96 Byte 	</a:t>
            </a:r>
            <a:endParaRPr lang="en-US" dirty="0"/>
          </a:p>
        </p:txBody>
      </p:sp>
      <p:sp>
        <p:nvSpPr>
          <p:cNvPr id="8" name="Rectangle 7"/>
          <p:cNvSpPr/>
          <p:nvPr/>
        </p:nvSpPr>
        <p:spPr>
          <a:xfrm>
            <a:off x="3733800" y="5562600"/>
            <a:ext cx="381000" cy="304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2</a:t>
            </a:r>
            <a:endParaRPr lang="en-US" dirty="0"/>
          </a:p>
        </p:txBody>
      </p:sp>
      <p:sp>
        <p:nvSpPr>
          <p:cNvPr id="9" name="Rectangle 8"/>
          <p:cNvSpPr/>
          <p:nvPr/>
        </p:nvSpPr>
        <p:spPr>
          <a:xfrm>
            <a:off x="1752600" y="2667000"/>
            <a:ext cx="914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 3</a:t>
            </a:r>
            <a:endParaRPr lang="en-US" dirty="0"/>
          </a:p>
        </p:txBody>
      </p:sp>
      <p:sp>
        <p:nvSpPr>
          <p:cNvPr id="10" name="Rectangle 9"/>
          <p:cNvSpPr/>
          <p:nvPr/>
        </p:nvSpPr>
        <p:spPr>
          <a:xfrm>
            <a:off x="3124200" y="2895600"/>
            <a:ext cx="1295400" cy="304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1</a:t>
            </a:r>
            <a:endParaRPr lang="en-US" dirty="0"/>
          </a:p>
        </p:txBody>
      </p:sp>
      <p:sp>
        <p:nvSpPr>
          <p:cNvPr id="11" name="Rectangle 10"/>
          <p:cNvSpPr/>
          <p:nvPr/>
        </p:nvSpPr>
        <p:spPr>
          <a:xfrm>
            <a:off x="3048000" y="3581400"/>
            <a:ext cx="1295400" cy="304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2</a:t>
            </a:r>
            <a:endParaRPr lang="en-US" dirty="0"/>
          </a:p>
        </p:txBody>
      </p:sp>
      <p:sp>
        <p:nvSpPr>
          <p:cNvPr id="12" name="Rectangle 11"/>
          <p:cNvSpPr/>
          <p:nvPr/>
        </p:nvSpPr>
        <p:spPr>
          <a:xfrm>
            <a:off x="4114800" y="5562600"/>
            <a:ext cx="381000" cy="304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1</a:t>
            </a:r>
            <a:endParaRPr lang="en-US" dirty="0"/>
          </a:p>
        </p:txBody>
      </p:sp>
      <p:sp>
        <p:nvSpPr>
          <p:cNvPr id="13" name="Rectangle 12"/>
          <p:cNvSpPr/>
          <p:nvPr/>
        </p:nvSpPr>
        <p:spPr>
          <a:xfrm>
            <a:off x="3352800" y="5562600"/>
            <a:ext cx="381000" cy="304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3</a:t>
            </a:r>
            <a:endParaRPr lang="en-US" dirty="0"/>
          </a:p>
        </p:txBody>
      </p:sp>
      <p:sp>
        <p:nvSpPr>
          <p:cNvPr id="14" name="Rectangle 13"/>
          <p:cNvSpPr/>
          <p:nvPr/>
        </p:nvSpPr>
        <p:spPr>
          <a:xfrm>
            <a:off x="2971800" y="5562600"/>
            <a:ext cx="381000" cy="304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4</a:t>
            </a:r>
            <a:endParaRPr lang="en-US" dirty="0"/>
          </a:p>
        </p:txBody>
      </p:sp>
      <p:cxnSp>
        <p:nvCxnSpPr>
          <p:cNvPr id="16" name="Straight Arrow Connector 15"/>
          <p:cNvCxnSpPr>
            <a:stCxn id="12" idx="0"/>
            <a:endCxn id="10" idx="3"/>
          </p:cNvCxnSpPr>
          <p:nvPr/>
        </p:nvCxnSpPr>
        <p:spPr>
          <a:xfrm rot="5400000" flipH="1" flipV="1">
            <a:off x="3105150" y="4248150"/>
            <a:ext cx="2514600" cy="11430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0"/>
          </p:cNvCxnSpPr>
          <p:nvPr/>
        </p:nvCxnSpPr>
        <p:spPr>
          <a:xfrm rot="16200000" flipV="1">
            <a:off x="2800350" y="4438650"/>
            <a:ext cx="1828800" cy="41910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p:cNvCxnSpPr>
          <p:nvPr/>
        </p:nvCxnSpPr>
        <p:spPr>
          <a:xfrm rot="16200000" flipV="1">
            <a:off x="1543050" y="3562350"/>
            <a:ext cx="2667000" cy="133350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24400" y="1752600"/>
            <a:ext cx="3886200" cy="3416320"/>
          </a:xfrm>
          <a:prstGeom prst="rect">
            <a:avLst/>
          </a:prstGeom>
          <a:noFill/>
        </p:spPr>
        <p:txBody>
          <a:bodyPr wrap="square" rtlCol="0">
            <a:spAutoFit/>
          </a:bodyPr>
          <a:lstStyle/>
          <a:p>
            <a:r>
              <a:rPr lang="en-US" dirty="0" smtClean="0"/>
              <a:t>File Header contains</a:t>
            </a:r>
          </a:p>
          <a:p>
            <a:pPr marL="342900" indent="-342900">
              <a:buAutoNum type="alphaLcParenBoth"/>
            </a:pPr>
            <a:r>
              <a:rPr lang="en-US" dirty="0" err="1" smtClean="0"/>
              <a:t>PageID</a:t>
            </a:r>
            <a:r>
              <a:rPr lang="en-US" dirty="0" smtClean="0"/>
              <a:t>, Number of records, what object this page belongs to , pointers to next page and previous page etc. </a:t>
            </a:r>
          </a:p>
          <a:p>
            <a:pPr marL="342900" indent="-342900">
              <a:buAutoNum type="alphaLcParenBoth"/>
            </a:pPr>
            <a:r>
              <a:rPr lang="en-US" dirty="0" smtClean="0"/>
              <a:t>Records may not be stored in exact physical order in a  page but the slot array will be ordered as per the index Key defined. </a:t>
            </a:r>
          </a:p>
          <a:p>
            <a:pPr marL="342900" indent="-342900">
              <a:buAutoNum type="alphaLcParenBoth"/>
            </a:pPr>
            <a:r>
              <a:rPr lang="en-US" dirty="0" smtClean="0"/>
              <a:t>Single record size limitation is 8060 but when multiple records stored the total </a:t>
            </a:r>
            <a:r>
              <a:rPr lang="en-US" smtClean="0"/>
              <a:t>size limit is 8096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Extents are group of 08 Contiguous pages</a:t>
            </a:r>
          </a:p>
          <a:p>
            <a:r>
              <a:rPr lang="en-US" dirty="0" smtClean="0"/>
              <a:t>Extent allocation to a table or index is reserving 08pages for that object.</a:t>
            </a:r>
          </a:p>
          <a:p>
            <a:r>
              <a:rPr lang="en-US" dirty="0" smtClean="0"/>
              <a:t>Extents are for making allocation process more efficient </a:t>
            </a:r>
          </a:p>
          <a:p>
            <a:r>
              <a:rPr lang="en-US" dirty="0" smtClean="0"/>
              <a:t>Allocation bitmaps keep track of extent allocation not page. Keep 1 bit for extent.</a:t>
            </a:r>
          </a:p>
          <a:p>
            <a:r>
              <a:rPr lang="en-US" dirty="0" smtClean="0"/>
              <a:t>First allocation for a table will be from a mixed extent called single page </a:t>
            </a:r>
            <a:r>
              <a:rPr lang="en-US" dirty="0" err="1" smtClean="0"/>
              <a:t>allocaiton</a:t>
            </a:r>
            <a:r>
              <a:rPr lang="en-US" dirty="0" smtClean="0"/>
              <a:t>. Once the table cross 8 pages next allocation would be 1 dedicated extent  for the table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Bytemap</a:t>
            </a:r>
            <a:r>
              <a:rPr lang="en-US" dirty="0" smtClean="0"/>
              <a:t> &amp; Bitmap</a:t>
            </a:r>
            <a:endParaRPr lang="en-US" dirty="0"/>
          </a:p>
        </p:txBody>
      </p:sp>
      <p:sp>
        <p:nvSpPr>
          <p:cNvPr id="3" name="Content Placeholder 2"/>
          <p:cNvSpPr>
            <a:spLocks noGrp="1"/>
          </p:cNvSpPr>
          <p:nvPr>
            <p:ph idx="1"/>
          </p:nvPr>
        </p:nvSpPr>
        <p:spPr/>
        <p:txBody>
          <a:bodyPr/>
          <a:lstStyle/>
          <a:p>
            <a:r>
              <a:rPr lang="en-US" dirty="0" smtClean="0"/>
              <a:t>PFS page – the only </a:t>
            </a:r>
            <a:r>
              <a:rPr lang="en-US" dirty="0" err="1" smtClean="0"/>
              <a:t>Bytemap</a:t>
            </a:r>
            <a:endParaRPr lang="en-US" dirty="0" smtClean="0"/>
          </a:p>
          <a:p>
            <a:r>
              <a:rPr lang="en-US" dirty="0" smtClean="0"/>
              <a:t>GAM –Bit per extent</a:t>
            </a:r>
          </a:p>
          <a:p>
            <a:r>
              <a:rPr lang="en-US" dirty="0" smtClean="0"/>
              <a:t>SGAM –Bit per extent</a:t>
            </a:r>
          </a:p>
          <a:p>
            <a:r>
              <a:rPr lang="en-US" dirty="0" smtClean="0"/>
              <a:t>DIFF MAP –Bit per extent</a:t>
            </a:r>
          </a:p>
          <a:p>
            <a:r>
              <a:rPr lang="en-US" dirty="0" smtClean="0"/>
              <a:t>ML MAP –Bit per extent</a:t>
            </a:r>
          </a:p>
          <a:p>
            <a:pPr lvl="1">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PFS Page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Page Free Space- the only </a:t>
            </a:r>
            <a:r>
              <a:rPr lang="en-US" dirty="0" err="1" smtClean="0"/>
              <a:t>ByteMap</a:t>
            </a:r>
            <a:endParaRPr lang="en-US" dirty="0" smtClean="0"/>
          </a:p>
          <a:p>
            <a:r>
              <a:rPr lang="en-US" dirty="0" smtClean="0"/>
              <a:t>PFS page tracks many things. Few imp</a:t>
            </a:r>
          </a:p>
          <a:p>
            <a:pPr lvl="1"/>
            <a:r>
              <a:rPr lang="en-US" dirty="0" smtClean="0"/>
              <a:t>Page Allocation state. Is the page allocated or not</a:t>
            </a:r>
          </a:p>
          <a:p>
            <a:pPr lvl="1"/>
            <a:r>
              <a:rPr lang="en-US" dirty="0" smtClean="0"/>
              <a:t>Free space for HEAP data and Text pages</a:t>
            </a:r>
          </a:p>
          <a:p>
            <a:pPr lvl="1"/>
            <a:r>
              <a:rPr lang="en-US" dirty="0" smtClean="0"/>
              <a:t>What type of page</a:t>
            </a:r>
          </a:p>
          <a:p>
            <a:pPr lvl="1"/>
            <a:r>
              <a:rPr lang="en-US" dirty="0" smtClean="0"/>
              <a:t>Whether the page is mixed or dedicated extent etc</a:t>
            </a:r>
          </a:p>
          <a:p>
            <a:r>
              <a:rPr lang="en-US" dirty="0" smtClean="0"/>
              <a:t>PFS track the free space only on HEAP and Text pages because only these pages can be inserted data randomly.  </a:t>
            </a:r>
          </a:p>
          <a:p>
            <a:r>
              <a:rPr lang="en-US" dirty="0" smtClean="0"/>
              <a:t>PFS interval is 64 MB</a:t>
            </a:r>
          </a:p>
          <a:p>
            <a:pPr lvl="1"/>
            <a:r>
              <a:rPr lang="en-US" dirty="0" smtClean="0"/>
              <a:t>64 Mb=8088 database pages at one byte per page</a:t>
            </a:r>
          </a:p>
          <a:p>
            <a:pPr lvl="1"/>
            <a:r>
              <a:rPr lang="en-US" dirty="0" smtClean="0"/>
              <a:t>1 byte track one data page in that data file</a:t>
            </a:r>
          </a:p>
          <a:p>
            <a:r>
              <a:rPr lang="en-US" dirty="0" smtClean="0"/>
              <a:t>Each data file is split into PFS intervals of approx 64Mb starting with Page 0 in the file.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Bitmaps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Except PFS all the other </a:t>
            </a:r>
            <a:r>
              <a:rPr lang="en-US" dirty="0" smtClean="0"/>
              <a:t>allocation </a:t>
            </a:r>
            <a:r>
              <a:rPr lang="en-US" dirty="0" smtClean="0"/>
              <a:t>BITMAPS are 1 bit per extent and the interval is roughly 4GB called GAM interval. </a:t>
            </a:r>
          </a:p>
          <a:p>
            <a:r>
              <a:rPr lang="en-US" dirty="0" smtClean="0"/>
              <a:t>GAM – Global Allocation Map- Which extents are available for </a:t>
            </a:r>
            <a:r>
              <a:rPr lang="en-US" dirty="0" smtClean="0"/>
              <a:t>allocation. </a:t>
            </a:r>
            <a:r>
              <a:rPr lang="en-US" dirty="0" smtClean="0"/>
              <a:t>It does not keep track of what object and how the extent being used</a:t>
            </a:r>
          </a:p>
          <a:p>
            <a:r>
              <a:rPr lang="en-US" dirty="0" smtClean="0"/>
              <a:t>SGAM – Which are mixed extents with pages available to allocate. For single page allocation storage engine refer SGAM</a:t>
            </a:r>
          </a:p>
          <a:p>
            <a:r>
              <a:rPr lang="en-US" dirty="0" smtClean="0"/>
              <a:t>DIFF MAP- The extents changed since last full backup</a:t>
            </a:r>
          </a:p>
          <a:p>
            <a:r>
              <a:rPr lang="en-US" dirty="0" smtClean="0"/>
              <a:t>ML MAP – The extents have been changed by Minimally </a:t>
            </a:r>
            <a:r>
              <a:rPr lang="en-US" dirty="0" smtClean="0"/>
              <a:t>logged </a:t>
            </a:r>
            <a:r>
              <a:rPr lang="en-US" dirty="0" smtClean="0"/>
              <a:t>operation since the last LOG backup</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 Page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Track what allocated to what</a:t>
            </a:r>
          </a:p>
          <a:p>
            <a:r>
              <a:rPr lang="en-US" dirty="0" smtClean="0"/>
              <a:t>You have </a:t>
            </a:r>
            <a:r>
              <a:rPr lang="en-US" dirty="0" err="1" smtClean="0"/>
              <a:t>atleast</a:t>
            </a:r>
            <a:r>
              <a:rPr lang="en-US" dirty="0" smtClean="0"/>
              <a:t> 1 IAM for each object for each allocation unit(data page/lob) for each file</a:t>
            </a:r>
          </a:p>
          <a:p>
            <a:r>
              <a:rPr lang="en-US" dirty="0" smtClean="0"/>
              <a:t>Tracks all extent allocation for a single part of table/index/partition in 4GB section of a data file. It means if one of the allocation unit of that object is more than 4 GB u will have multiple IAM</a:t>
            </a:r>
          </a:p>
          <a:p>
            <a:r>
              <a:rPr lang="en-US" dirty="0" smtClean="0"/>
              <a:t>Has same bitmap format as GAM and SGAM but different header</a:t>
            </a:r>
          </a:p>
          <a:p>
            <a:r>
              <a:rPr lang="en-US" dirty="0" smtClean="0"/>
              <a:t>If the bitmap bit is 1 the extent is allocated to that object which the IAM belongs to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Unit</a:t>
            </a:r>
            <a:endParaRPr lang="en-US" dirty="0"/>
          </a:p>
        </p:txBody>
      </p:sp>
      <p:sp>
        <p:nvSpPr>
          <p:cNvPr id="3" name="Content Placeholder 2"/>
          <p:cNvSpPr>
            <a:spLocks noGrp="1"/>
          </p:cNvSpPr>
          <p:nvPr>
            <p:ph idx="1"/>
          </p:nvPr>
        </p:nvSpPr>
        <p:spPr/>
        <p:txBody>
          <a:bodyPr>
            <a:normAutofit/>
          </a:bodyPr>
          <a:lstStyle/>
          <a:p>
            <a:r>
              <a:rPr lang="en-US" sz="2400" dirty="0" smtClean="0"/>
              <a:t>Three types of allocation units (external names)</a:t>
            </a:r>
          </a:p>
          <a:p>
            <a:pPr lvl="1"/>
            <a:r>
              <a:rPr lang="en-US" sz="2000" dirty="0" smtClean="0"/>
              <a:t>In ROW DATA : data and index records. </a:t>
            </a:r>
            <a:r>
              <a:rPr lang="en-US" sz="2000" dirty="0" err="1" smtClean="0"/>
              <a:t>Inerally</a:t>
            </a:r>
            <a:r>
              <a:rPr lang="en-US" sz="2000" dirty="0" smtClean="0"/>
              <a:t> also known as </a:t>
            </a:r>
            <a:r>
              <a:rPr lang="en-US" sz="2000" dirty="0" err="1" smtClean="0"/>
              <a:t>HoBt</a:t>
            </a:r>
            <a:endParaRPr lang="en-US" sz="2000" dirty="0" smtClean="0"/>
          </a:p>
          <a:p>
            <a:pPr lvl="1"/>
            <a:r>
              <a:rPr lang="en-US" sz="2000" dirty="0" smtClean="0"/>
              <a:t>LOB Data – Text records for actual LOB columns. Internally LOB</a:t>
            </a:r>
          </a:p>
          <a:p>
            <a:pPr lvl="1"/>
            <a:r>
              <a:rPr lang="en-US" sz="2000" dirty="0" smtClean="0"/>
              <a:t>ROW_OVERFLOW_DATA : Text records for variable length column stored </a:t>
            </a:r>
            <a:r>
              <a:rPr lang="en-US" sz="2000" dirty="0" err="1" smtClean="0"/>
              <a:t>offrow</a:t>
            </a:r>
            <a:r>
              <a:rPr lang="en-US" sz="2000" dirty="0" smtClean="0"/>
              <a:t>. Internally SLOB</a:t>
            </a:r>
          </a:p>
          <a:p>
            <a:pPr lvl="1"/>
            <a:r>
              <a:rPr lang="en-US" sz="2000" dirty="0" smtClean="0"/>
              <a:t>If the table is partitioned Each partition can have all these three allocation units. </a:t>
            </a:r>
          </a:p>
          <a:p>
            <a:pPr lvl="1">
              <a:buNone/>
            </a:pPr>
            <a:r>
              <a:rPr lang="en-US" sz="2000" dirty="0" smtClean="0"/>
              <a:t/>
            </a:r>
            <a:br>
              <a:rPr lang="en-US" sz="2000" dirty="0" smtClean="0"/>
            </a:br>
            <a:r>
              <a:rPr lang="en-US" sz="2000" dirty="0" smtClean="0"/>
              <a:t>Internal Names</a:t>
            </a:r>
          </a:p>
          <a:p>
            <a:pPr lvl="1"/>
            <a:r>
              <a:rPr lang="en-US" sz="2000" dirty="0" err="1" smtClean="0"/>
              <a:t>HoBT</a:t>
            </a:r>
            <a:r>
              <a:rPr lang="en-US" sz="2000" dirty="0" smtClean="0"/>
              <a:t>/LOB/SLOB</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&amp; </a:t>
            </a:r>
            <a:r>
              <a:rPr lang="en-US" dirty="0" err="1" smtClean="0"/>
              <a:t>Datastructure</a:t>
            </a:r>
            <a:endParaRPr lang="en-US" dirty="0"/>
          </a:p>
        </p:txBody>
      </p:sp>
      <p:sp>
        <p:nvSpPr>
          <p:cNvPr id="3" name="Content Placeholder 2"/>
          <p:cNvSpPr>
            <a:spLocks noGrp="1"/>
          </p:cNvSpPr>
          <p:nvPr>
            <p:ph idx="1"/>
          </p:nvPr>
        </p:nvSpPr>
        <p:spPr/>
        <p:txBody>
          <a:bodyPr/>
          <a:lstStyle/>
          <a:p>
            <a:r>
              <a:rPr lang="en-US" dirty="0" smtClean="0"/>
              <a:t>How the data is stored</a:t>
            </a:r>
          </a:p>
          <a:p>
            <a:r>
              <a:rPr lang="en-US" dirty="0" smtClean="0"/>
              <a:t>How the data is accessed</a:t>
            </a:r>
          </a:p>
          <a:p>
            <a:r>
              <a:rPr lang="en-US" dirty="0" smtClean="0"/>
              <a:t>How the query is processed</a:t>
            </a:r>
          </a:p>
          <a:p>
            <a:r>
              <a:rPr lang="en-US" dirty="0" smtClean="0"/>
              <a:t>How optimizer woks</a:t>
            </a:r>
          </a:p>
          <a:p>
            <a:r>
              <a:rPr lang="en-US" dirty="0" smtClean="0"/>
              <a:t>How Data type impact performance </a:t>
            </a:r>
          </a:p>
          <a:p>
            <a:r>
              <a:rPr lang="en-US" dirty="0" smtClean="0"/>
              <a:t>How CI and NCI differ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1524000" y="2850642"/>
          <a:ext cx="6096000" cy="1156716"/>
        </p:xfrm>
        <a:graphic>
          <a:graphicData uri="http://schemas.openxmlformats.org/drawingml/2006/table">
            <a:tbl>
              <a:tblPr/>
              <a:tblGrid>
                <a:gridCol w="1219200"/>
                <a:gridCol w="1219200"/>
                <a:gridCol w="1219200"/>
                <a:gridCol w="1219200"/>
                <a:gridCol w="1219200"/>
              </a:tblGrid>
              <a:tr h="0">
                <a:tc>
                  <a:txBody>
                    <a:bodyPr/>
                    <a:lstStyle/>
                    <a:p>
                      <a:pPr marL="0" marR="0">
                        <a:lnSpc>
                          <a:spcPct val="115000"/>
                        </a:lnSpc>
                        <a:spcBef>
                          <a:spcPts val="0"/>
                        </a:spcBef>
                        <a:spcAft>
                          <a:spcPts val="0"/>
                        </a:spcAft>
                      </a:pPr>
                      <a:r>
                        <a:rPr lang="en-US" sz="1100" b="1">
                          <a:solidFill>
                            <a:srgbClr val="FFFFFF"/>
                          </a:solidFill>
                          <a:latin typeface="Calibri"/>
                          <a:ea typeface="Calibri"/>
                          <a:cs typeface="Times New Roman"/>
                        </a:rPr>
                        <a:t>ID</a:t>
                      </a:r>
                      <a:endParaRPr lang="en-US" sz="1100">
                        <a:latin typeface="Calibri"/>
                        <a:ea typeface="Calibri"/>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a:solidFill>
                            <a:srgbClr val="FFFFFF"/>
                          </a:solidFill>
                          <a:latin typeface="Calibri"/>
                          <a:ea typeface="Calibri"/>
                          <a:cs typeface="Times New Roman"/>
                        </a:rPr>
                        <a:t>First name</a:t>
                      </a:r>
                      <a:endParaRPr lang="en-US" sz="1100">
                        <a:latin typeface="Calibri"/>
                        <a:ea typeface="Calibri"/>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a:solidFill>
                            <a:srgbClr val="FFFFFF"/>
                          </a:solidFill>
                          <a:latin typeface="Calibri"/>
                          <a:ea typeface="Calibri"/>
                          <a:cs typeface="Times New Roman"/>
                        </a:rPr>
                        <a:t>Middle name</a:t>
                      </a:r>
                      <a:endParaRPr lang="en-US" sz="1100">
                        <a:latin typeface="Calibri"/>
                        <a:ea typeface="Calibri"/>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a:solidFill>
                            <a:srgbClr val="FFFFFF"/>
                          </a:solidFill>
                          <a:latin typeface="Calibri"/>
                          <a:ea typeface="Calibri"/>
                          <a:cs typeface="Times New Roman"/>
                        </a:rPr>
                        <a:t>Last name</a:t>
                      </a:r>
                      <a:endParaRPr lang="en-US" sz="1100">
                        <a:latin typeface="Calibri"/>
                        <a:ea typeface="Calibri"/>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b="1">
                          <a:solidFill>
                            <a:srgbClr val="FFFFFF"/>
                          </a:solidFill>
                          <a:latin typeface="Calibri"/>
                          <a:ea typeface="Calibri"/>
                          <a:cs typeface="Times New Roman"/>
                        </a:rPr>
                        <a:t>Area of interest</a:t>
                      </a:r>
                      <a:endParaRPr lang="en-US" sz="1100">
                        <a:latin typeface="Calibri"/>
                        <a:ea typeface="Calibri"/>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r>
              <a:tr h="0">
                <a:tc>
                  <a:txBody>
                    <a:bodyPr/>
                    <a:lstStyle/>
                    <a:p>
                      <a:pPr marL="0" marR="0">
                        <a:lnSpc>
                          <a:spcPct val="115000"/>
                        </a:lnSpc>
                        <a:spcBef>
                          <a:spcPts val="0"/>
                        </a:spcBef>
                        <a:spcAft>
                          <a:spcPts val="0"/>
                        </a:spcAft>
                      </a:pPr>
                      <a:r>
                        <a:rPr lang="en-US" sz="1100" b="1">
                          <a:solidFill>
                            <a:srgbClr val="FFFFFF"/>
                          </a:solidFill>
                          <a:latin typeface="Calibri"/>
                          <a:ea typeface="Calibri"/>
                          <a:cs typeface="Times New Roman"/>
                        </a:rPr>
                        <a:t>1</a:t>
                      </a:r>
                      <a:endParaRPr lang="en-US" sz="1100">
                        <a:latin typeface="Calibri"/>
                        <a:ea typeface="Calibri"/>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4F81BD"/>
                    </a:solidFill>
                  </a:tcPr>
                </a:tc>
                <a:tc>
                  <a:txBody>
                    <a:bodyPr/>
                    <a:lstStyle/>
                    <a:p>
                      <a:pPr marL="0" marR="0">
                        <a:lnSpc>
                          <a:spcPct val="115000"/>
                        </a:lnSpc>
                        <a:spcBef>
                          <a:spcPts val="0"/>
                        </a:spcBef>
                        <a:spcAft>
                          <a:spcPts val="0"/>
                        </a:spcAft>
                      </a:pPr>
                      <a:r>
                        <a:rPr lang="en-US" sz="1100">
                          <a:latin typeface="Calibri"/>
                          <a:ea typeface="Calibri"/>
                          <a:cs typeface="Times New Roman"/>
                        </a:rPr>
                        <a:t>Joshua</a:t>
                      </a: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a:txBody>
                    <a:bodyPr/>
                    <a:lstStyle/>
                    <a:p>
                      <a:pPr marL="0" marR="0">
                        <a:lnSpc>
                          <a:spcPct val="115000"/>
                        </a:lnSpc>
                        <a:spcBef>
                          <a:spcPts val="0"/>
                        </a:spcBef>
                        <a:spcAft>
                          <a:spcPts val="0"/>
                        </a:spcAft>
                      </a:pPr>
                      <a:r>
                        <a:rPr lang="en-US" sz="1100">
                          <a:latin typeface="Calibri"/>
                          <a:ea typeface="Calibri"/>
                          <a:cs typeface="Times New Roman"/>
                        </a:rPr>
                        <a:t>S</a:t>
                      </a: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a:txBody>
                    <a:bodyPr/>
                    <a:lstStyle/>
                    <a:p>
                      <a:pPr marL="0" marR="0">
                        <a:lnSpc>
                          <a:spcPct val="115000"/>
                        </a:lnSpc>
                        <a:spcBef>
                          <a:spcPts val="0"/>
                        </a:spcBef>
                        <a:spcAft>
                          <a:spcPts val="0"/>
                        </a:spcAft>
                      </a:pPr>
                      <a:r>
                        <a:rPr lang="en-US" sz="1100">
                          <a:latin typeface="Calibri"/>
                          <a:ea typeface="Calibri"/>
                          <a:cs typeface="Times New Roman"/>
                        </a:rPr>
                        <a:t>Smith</a:t>
                      </a: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a:txBody>
                    <a:bodyPr/>
                    <a:lstStyle/>
                    <a:p>
                      <a:pPr marL="0" marR="0">
                        <a:lnSpc>
                          <a:spcPct val="115000"/>
                        </a:lnSpc>
                        <a:spcBef>
                          <a:spcPts val="0"/>
                        </a:spcBef>
                        <a:spcAft>
                          <a:spcPts val="0"/>
                        </a:spcAft>
                      </a:pPr>
                      <a:r>
                        <a:rPr lang="en-US" sz="1100">
                          <a:latin typeface="Calibri"/>
                          <a:ea typeface="Calibri"/>
                          <a:cs typeface="Times New Roman"/>
                        </a:rPr>
                        <a:t>Databases</a:t>
                      </a: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r>
              <a:tr h="0">
                <a:tc>
                  <a:txBody>
                    <a:bodyPr/>
                    <a:lstStyle/>
                    <a:p>
                      <a:pPr marL="0" marR="0">
                        <a:lnSpc>
                          <a:spcPct val="115000"/>
                        </a:lnSpc>
                        <a:spcBef>
                          <a:spcPts val="0"/>
                        </a:spcBef>
                        <a:spcAft>
                          <a:spcPts val="0"/>
                        </a:spcAft>
                      </a:pPr>
                      <a:r>
                        <a:rPr lang="en-US" sz="1100" b="1">
                          <a:solidFill>
                            <a:srgbClr val="FFFFFF"/>
                          </a:solidFill>
                          <a:latin typeface="Calibri"/>
                          <a:ea typeface="Calibri"/>
                          <a:cs typeface="Times New Roman"/>
                        </a:rPr>
                        <a:t>2</a:t>
                      </a:r>
                      <a:endParaRPr lang="en-US" sz="1100">
                        <a:latin typeface="Calibri"/>
                        <a:ea typeface="Calibri"/>
                        <a:cs typeface="Times New Roman"/>
                      </a:endParaRPr>
                    </a:p>
                  </a:txBody>
                  <a:tcPr marL="68580" marR="68580" marT="0" marB="0">
                    <a:lnL>
                      <a:noFill/>
                    </a:lnL>
                    <a:lnR>
                      <a:noFill/>
                    </a:lnR>
                    <a:lnT>
                      <a:noFill/>
                    </a:lnT>
                    <a:lnB>
                      <a:noFill/>
                    </a:lnB>
                    <a:solidFill>
                      <a:srgbClr val="4F81BD"/>
                    </a:solidFill>
                  </a:tcPr>
                </a:tc>
                <a:tc>
                  <a:txBody>
                    <a:bodyPr/>
                    <a:lstStyle/>
                    <a:p>
                      <a:pPr marL="0" marR="0">
                        <a:lnSpc>
                          <a:spcPct val="115000"/>
                        </a:lnSpc>
                        <a:spcBef>
                          <a:spcPts val="0"/>
                        </a:spcBef>
                        <a:spcAft>
                          <a:spcPts val="0"/>
                        </a:spcAft>
                      </a:pPr>
                      <a:r>
                        <a:rPr lang="en-US" sz="1100">
                          <a:latin typeface="Calibri"/>
                          <a:ea typeface="Calibri"/>
                          <a:cs typeface="Times New Roman"/>
                        </a:rPr>
                        <a:t>Steve</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100">
                          <a:latin typeface="Calibri"/>
                          <a:ea typeface="Calibri"/>
                          <a:cs typeface="Times New Roman"/>
                        </a:rPr>
                        <a:t>N</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100">
                          <a:latin typeface="Calibri"/>
                          <a:ea typeface="Calibri"/>
                          <a:cs typeface="Times New Roman"/>
                        </a:rPr>
                        <a:t>Jones</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100">
                          <a:latin typeface="Calibri"/>
                          <a:ea typeface="Calibri"/>
                          <a:cs typeface="Times New Roman"/>
                        </a:rPr>
                        <a:t>Front-end</a:t>
                      </a:r>
                    </a:p>
                  </a:txBody>
                  <a:tcPr marL="68580" marR="68580" marT="0" marB="0">
                    <a:lnL>
                      <a:noFill/>
                    </a:lnL>
                    <a:lnR>
                      <a:noFill/>
                    </a:lnR>
                    <a:lnT>
                      <a:noFill/>
                    </a:lnT>
                    <a:lnB>
                      <a:noFill/>
                    </a:lnB>
                  </a:tcPr>
                </a:tc>
              </a:tr>
              <a:tr h="0">
                <a:tc>
                  <a:txBody>
                    <a:bodyPr/>
                    <a:lstStyle/>
                    <a:p>
                      <a:pPr marL="0" marR="0">
                        <a:lnSpc>
                          <a:spcPct val="115000"/>
                        </a:lnSpc>
                        <a:spcBef>
                          <a:spcPts val="0"/>
                        </a:spcBef>
                        <a:spcAft>
                          <a:spcPts val="0"/>
                        </a:spcAft>
                      </a:pPr>
                      <a:r>
                        <a:rPr lang="en-US" sz="1100" b="1">
                          <a:solidFill>
                            <a:srgbClr val="FFFFFF"/>
                          </a:solidFill>
                          <a:latin typeface="Calibri"/>
                          <a:ea typeface="Calibri"/>
                          <a:cs typeface="Times New Roman"/>
                        </a:rPr>
                        <a:t>3</a:t>
                      </a:r>
                      <a:endParaRPr lang="en-US" sz="1100">
                        <a:latin typeface="Calibri"/>
                        <a:ea typeface="Calibri"/>
                        <a:cs typeface="Times New Roman"/>
                      </a:endParaRPr>
                    </a:p>
                  </a:txBody>
                  <a:tcPr marL="68580" marR="68580" marT="0" marB="0">
                    <a:lnL>
                      <a:noFill/>
                    </a:lnL>
                    <a:lnR>
                      <a:noFill/>
                    </a:lnR>
                    <a:lnT>
                      <a:noFill/>
                    </a:lnT>
                    <a:lnB>
                      <a:noFill/>
                    </a:lnB>
                    <a:solidFill>
                      <a:srgbClr val="4F81BD"/>
                    </a:solidFill>
                  </a:tcPr>
                </a:tc>
                <a:tc>
                  <a:txBody>
                    <a:bodyPr/>
                    <a:lstStyle/>
                    <a:p>
                      <a:pPr marL="0" marR="0">
                        <a:lnSpc>
                          <a:spcPct val="115000"/>
                        </a:lnSpc>
                        <a:spcBef>
                          <a:spcPts val="0"/>
                        </a:spcBef>
                        <a:spcAft>
                          <a:spcPts val="0"/>
                        </a:spcAft>
                      </a:pPr>
                      <a:r>
                        <a:rPr lang="en-US" sz="1100">
                          <a:latin typeface="Calibri"/>
                          <a:ea typeface="Calibri"/>
                          <a:cs typeface="Times New Roman"/>
                        </a:rPr>
                        <a:t>John</a:t>
                      </a:r>
                    </a:p>
                  </a:txBody>
                  <a:tcPr marL="68580" marR="68580" marT="0" marB="0">
                    <a:lnL>
                      <a:noFill/>
                    </a:lnL>
                    <a:lnR>
                      <a:noFill/>
                    </a:lnR>
                    <a:lnT>
                      <a:noFill/>
                    </a:lnT>
                    <a:lnB>
                      <a:noFill/>
                    </a:lnB>
                    <a:solidFill>
                      <a:srgbClr val="D8D8D8"/>
                    </a:solidFill>
                  </a:tcPr>
                </a:tc>
                <a:tc>
                  <a:txBody>
                    <a:bodyPr/>
                    <a:lstStyle/>
                    <a:p>
                      <a:pPr marL="0" marR="0">
                        <a:lnSpc>
                          <a:spcPct val="115000"/>
                        </a:lnSpc>
                        <a:spcBef>
                          <a:spcPts val="0"/>
                        </a:spcBef>
                        <a:spcAft>
                          <a:spcPts val="0"/>
                        </a:spcAft>
                      </a:pPr>
                      <a:r>
                        <a:rPr lang="en-US" sz="1100">
                          <a:latin typeface="Calibri"/>
                          <a:ea typeface="Calibri"/>
                          <a:cs typeface="Times New Roman"/>
                        </a:rPr>
                        <a:t>B</a:t>
                      </a:r>
                    </a:p>
                  </a:txBody>
                  <a:tcPr marL="68580" marR="68580" marT="0" marB="0">
                    <a:lnL>
                      <a:noFill/>
                    </a:lnL>
                    <a:lnR>
                      <a:noFill/>
                    </a:lnR>
                    <a:lnT>
                      <a:noFill/>
                    </a:lnT>
                    <a:lnB>
                      <a:noFill/>
                    </a:lnB>
                    <a:solidFill>
                      <a:srgbClr val="D8D8D8"/>
                    </a:solidFill>
                  </a:tcPr>
                </a:tc>
                <a:tc>
                  <a:txBody>
                    <a:bodyPr/>
                    <a:lstStyle/>
                    <a:p>
                      <a:pPr marL="0" marR="0">
                        <a:lnSpc>
                          <a:spcPct val="115000"/>
                        </a:lnSpc>
                        <a:spcBef>
                          <a:spcPts val="0"/>
                        </a:spcBef>
                        <a:spcAft>
                          <a:spcPts val="0"/>
                        </a:spcAft>
                      </a:pPr>
                      <a:r>
                        <a:rPr lang="en-US" sz="1100">
                          <a:latin typeface="Calibri"/>
                          <a:ea typeface="Calibri"/>
                          <a:cs typeface="Times New Roman"/>
                        </a:rPr>
                        <a:t>Doe</a:t>
                      </a:r>
                    </a:p>
                  </a:txBody>
                  <a:tcPr marL="68580" marR="68580" marT="0" marB="0">
                    <a:lnL>
                      <a:noFill/>
                    </a:lnL>
                    <a:lnR>
                      <a:noFill/>
                    </a:lnR>
                    <a:lnT>
                      <a:noFill/>
                    </a:lnT>
                    <a:lnB>
                      <a:noFill/>
                    </a:lnB>
                    <a:solidFill>
                      <a:srgbClr val="D8D8D8"/>
                    </a:solidFill>
                  </a:tcPr>
                </a:tc>
                <a:tc>
                  <a:txBody>
                    <a:bodyPr/>
                    <a:lstStyle/>
                    <a:p>
                      <a:pPr marL="0" marR="0">
                        <a:lnSpc>
                          <a:spcPct val="115000"/>
                        </a:lnSpc>
                        <a:spcBef>
                          <a:spcPts val="0"/>
                        </a:spcBef>
                        <a:spcAft>
                          <a:spcPts val="0"/>
                        </a:spcAft>
                      </a:pPr>
                      <a:r>
                        <a:rPr lang="en-US" sz="1100">
                          <a:latin typeface="Calibri"/>
                          <a:ea typeface="Calibri"/>
                          <a:cs typeface="Times New Roman"/>
                        </a:rPr>
                        <a:t>Networks</a:t>
                      </a:r>
                    </a:p>
                  </a:txBody>
                  <a:tcPr marL="68580" marR="68580" marT="0" marB="0">
                    <a:lnL>
                      <a:noFill/>
                    </a:lnL>
                    <a:lnR>
                      <a:noFill/>
                    </a:lnR>
                    <a:lnT>
                      <a:noFill/>
                    </a:lnT>
                    <a:lnB>
                      <a:noFill/>
                    </a:lnB>
                    <a:solidFill>
                      <a:srgbClr val="D8D8D8"/>
                    </a:solidFill>
                  </a:tcPr>
                </a:tc>
              </a:tr>
              <a:tr h="0">
                <a:tc>
                  <a:txBody>
                    <a:bodyPr/>
                    <a:lstStyle/>
                    <a:p>
                      <a:pPr marL="0" marR="0">
                        <a:lnSpc>
                          <a:spcPct val="115000"/>
                        </a:lnSpc>
                        <a:spcBef>
                          <a:spcPts val="0"/>
                        </a:spcBef>
                        <a:spcAft>
                          <a:spcPts val="0"/>
                        </a:spcAft>
                      </a:pPr>
                      <a:r>
                        <a:rPr lang="en-US" sz="1100" b="1">
                          <a:solidFill>
                            <a:srgbClr val="FFFFFF"/>
                          </a:solidFill>
                          <a:latin typeface="Calibri"/>
                          <a:ea typeface="Calibri"/>
                          <a:cs typeface="Times New Roman"/>
                        </a:rPr>
                        <a:t>4</a:t>
                      </a:r>
                      <a:endParaRPr lang="en-US" sz="1100">
                        <a:latin typeface="Calibri"/>
                        <a:ea typeface="Calibri"/>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100">
                          <a:latin typeface="Calibri"/>
                          <a:ea typeface="Calibri"/>
                          <a:cs typeface="Times New Roman"/>
                        </a:rPr>
                        <a:t>Paul</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Silver</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Artificial Intelligence</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762000" y="4800600"/>
          <a:ext cx="7315200" cy="192786"/>
        </p:xfrm>
        <a:graphic>
          <a:graphicData uri="http://schemas.openxmlformats.org/drawingml/2006/table">
            <a:tbl>
              <a:tblPr/>
              <a:tblGrid>
                <a:gridCol w="7315200"/>
              </a:tblGrid>
              <a:tr h="40386">
                <a:tc>
                  <a:txBody>
                    <a:bodyPr/>
                    <a:lstStyle/>
                    <a:p>
                      <a:pPr marL="0" marR="0">
                        <a:lnSpc>
                          <a:spcPct val="115000"/>
                        </a:lnSpc>
                        <a:spcBef>
                          <a:spcPts val="0"/>
                        </a:spcBef>
                        <a:spcAft>
                          <a:spcPts val="0"/>
                        </a:spcAft>
                      </a:pPr>
                      <a:r>
                        <a:rPr lang="en-US" sz="1100" b="1" dirty="0">
                          <a:solidFill>
                            <a:srgbClr val="FFFFFF"/>
                          </a:solidFill>
                          <a:latin typeface="Calibri"/>
                          <a:ea typeface="Calibri"/>
                          <a:cs typeface="Times New Roman"/>
                        </a:rPr>
                        <a:t>1,Joshua,S,Smith,Databases; 2,Steve,N,Jones,Front-end; 3,John,B,Doe,Networks; 4,Paul,S,Silver,Artifical Intelligence</a:t>
                      </a:r>
                      <a:endParaRPr lang="en-US" sz="1100" dirty="0">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descr="http://i.msdn.microsoft.com/dynimg/IC157372.gif"/>
          <p:cNvPicPr>
            <a:picLocks noChangeAspect="1" noChangeArrowheads="1"/>
          </p:cNvPicPr>
          <p:nvPr/>
        </p:nvPicPr>
        <p:blipFill>
          <a:blip r:embed="rId2" cstate="print"/>
          <a:srcRect/>
          <a:stretch>
            <a:fillRect/>
          </a:stretch>
        </p:blipFill>
        <p:spPr bwMode="auto">
          <a:xfrm>
            <a:off x="1600200" y="1600200"/>
            <a:ext cx="4229100" cy="45339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7890" name="Picture 2" descr="http://t1.gstatic.com/images?q=tbn:ANd9GcR5_8AE9zULtxDsoeOYvBd1poXNgQvQDg4RQqU1N8LzWac_UiuI"/>
          <p:cNvPicPr>
            <a:picLocks noChangeAspect="1" noChangeArrowheads="1"/>
          </p:cNvPicPr>
          <p:nvPr/>
        </p:nvPicPr>
        <p:blipFill>
          <a:blip r:embed="rId2" cstate="print"/>
          <a:srcRect/>
          <a:stretch>
            <a:fillRect/>
          </a:stretch>
        </p:blipFill>
        <p:spPr bwMode="auto">
          <a:xfrm>
            <a:off x="1600200" y="1905000"/>
            <a:ext cx="6217306" cy="374329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Records : Where actual data/index stored</a:t>
            </a:r>
          </a:p>
          <a:p>
            <a:r>
              <a:rPr lang="en-US" dirty="0" smtClean="0"/>
              <a:t>Pages : Contains Records/Rows/slots</a:t>
            </a:r>
          </a:p>
          <a:p>
            <a:r>
              <a:rPr lang="en-US" dirty="0" smtClean="0"/>
              <a:t>Extents : Contains pages</a:t>
            </a:r>
          </a:p>
          <a:p>
            <a:r>
              <a:rPr lang="en-US" dirty="0" smtClean="0"/>
              <a:t>Allocation Bitmaps : Tracks what is allocated</a:t>
            </a:r>
          </a:p>
          <a:p>
            <a:r>
              <a:rPr lang="en-US" dirty="0" smtClean="0"/>
              <a:t>IAM Chains  and Allocations Units : What is allocated to what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	</a:t>
            </a:r>
            <a:endParaRPr lang="en-US" dirty="0"/>
          </a:p>
        </p:txBody>
      </p:sp>
      <p:sp>
        <p:nvSpPr>
          <p:cNvPr id="3" name="Content Placeholder 2"/>
          <p:cNvSpPr>
            <a:spLocks noGrp="1"/>
          </p:cNvSpPr>
          <p:nvPr>
            <p:ph idx="1"/>
          </p:nvPr>
        </p:nvSpPr>
        <p:spPr/>
        <p:txBody>
          <a:bodyPr/>
          <a:lstStyle/>
          <a:p>
            <a:r>
              <a:rPr lang="en-US" dirty="0" smtClean="0"/>
              <a:t>Data Records : contains all the columns</a:t>
            </a:r>
          </a:p>
          <a:p>
            <a:r>
              <a:rPr lang="en-US" dirty="0" smtClean="0"/>
              <a:t>Forwarding/Forwarded Records</a:t>
            </a:r>
          </a:p>
          <a:p>
            <a:r>
              <a:rPr lang="en-US" dirty="0" smtClean="0"/>
              <a:t>Index Records : subset of columns</a:t>
            </a:r>
          </a:p>
          <a:p>
            <a:r>
              <a:rPr lang="en-US" dirty="0" smtClean="0"/>
              <a:t>Text Records</a:t>
            </a:r>
          </a:p>
          <a:p>
            <a:r>
              <a:rPr lang="en-US" dirty="0" smtClean="0"/>
              <a:t>Version Records</a:t>
            </a:r>
          </a:p>
          <a:p>
            <a:r>
              <a:rPr lang="en-US" dirty="0" smtClean="0"/>
              <a:t>Ghost record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 (1)</a:t>
            </a:r>
            <a:endParaRPr lang="en-US" dirty="0"/>
          </a:p>
        </p:txBody>
      </p:sp>
      <p:sp>
        <p:nvSpPr>
          <p:cNvPr id="3" name="Content Placeholder 2"/>
          <p:cNvSpPr>
            <a:spLocks noGrp="1"/>
          </p:cNvSpPr>
          <p:nvPr>
            <p:ph idx="1"/>
          </p:nvPr>
        </p:nvSpPr>
        <p:spPr>
          <a:xfrm>
            <a:off x="457200" y="1646237"/>
            <a:ext cx="8229600" cy="4525963"/>
          </a:xfrm>
        </p:spPr>
        <p:txBody>
          <a:bodyPr>
            <a:normAutofit/>
          </a:bodyPr>
          <a:lstStyle/>
          <a:p>
            <a:r>
              <a:rPr lang="en-US" sz="2000" dirty="0" smtClean="0"/>
              <a:t>Data Records(Rows or Slots): Find in heaps and  at the leaf level of CI.  It contains everything in the table(provided it fits INROW) </a:t>
            </a:r>
            <a:r>
              <a:rPr lang="en-US" sz="2000" dirty="0" err="1" smtClean="0"/>
              <a:t>Ie</a:t>
            </a:r>
            <a:r>
              <a:rPr lang="en-US" sz="2000" dirty="0" smtClean="0"/>
              <a:t>. all the rows/columns</a:t>
            </a:r>
          </a:p>
          <a:p>
            <a:r>
              <a:rPr lang="en-US" sz="2000" dirty="0" smtClean="0"/>
              <a:t>Forwarding /Forwarded Records</a:t>
            </a:r>
          </a:p>
          <a:p>
            <a:pPr lvl="1"/>
            <a:r>
              <a:rPr lang="en-US" sz="2400" dirty="0" smtClean="0"/>
              <a:t>Occurs only in heaps</a:t>
            </a:r>
          </a:p>
          <a:p>
            <a:pPr lvl="1"/>
            <a:r>
              <a:rPr lang="en-US" sz="1600" dirty="0" smtClean="0"/>
              <a:t>If the row being updated(variable length column)  is in larger size and does not fits in the page the record is moves to a new page and old location has a pointer to new location</a:t>
            </a:r>
          </a:p>
          <a:p>
            <a:pPr lvl="1"/>
            <a:r>
              <a:rPr lang="en-US" sz="1600" dirty="0" smtClean="0"/>
              <a:t>The record in new location is called Forwarded record</a:t>
            </a:r>
          </a:p>
          <a:p>
            <a:pPr lvl="1"/>
            <a:r>
              <a:rPr lang="en-US" sz="1600" dirty="0" smtClean="0"/>
              <a:t>The record in old location forwarding record</a:t>
            </a:r>
          </a:p>
          <a:p>
            <a:pPr lvl="1"/>
            <a:r>
              <a:rPr lang="en-US" sz="1600" dirty="0" smtClean="0"/>
              <a:t>Benefit is it avoid the need of NCI </a:t>
            </a:r>
            <a:r>
              <a:rPr lang="en-US" sz="1600" dirty="0" err="1" smtClean="0"/>
              <a:t>updation</a:t>
            </a:r>
            <a:endParaRPr lang="en-US" sz="1600" dirty="0" smtClean="0"/>
          </a:p>
          <a:p>
            <a:pPr lvl="1"/>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Records</a:t>
            </a:r>
            <a:endParaRPr lang="en-US" dirty="0"/>
          </a:p>
        </p:txBody>
      </p:sp>
      <p:sp>
        <p:nvSpPr>
          <p:cNvPr id="3" name="Content Placeholder 2"/>
          <p:cNvSpPr>
            <a:spLocks noGrp="1"/>
          </p:cNvSpPr>
          <p:nvPr>
            <p:ph idx="1"/>
          </p:nvPr>
        </p:nvSpPr>
        <p:spPr/>
        <p:txBody>
          <a:bodyPr>
            <a:normAutofit/>
          </a:bodyPr>
          <a:lstStyle/>
          <a:p>
            <a:r>
              <a:rPr lang="en-US" sz="2400" dirty="0" smtClean="0"/>
              <a:t>Index  records are two types</a:t>
            </a:r>
          </a:p>
          <a:p>
            <a:r>
              <a:rPr lang="en-US" sz="2400" dirty="0" smtClean="0"/>
              <a:t>Leaf level </a:t>
            </a:r>
          </a:p>
          <a:p>
            <a:pPr lvl="1"/>
            <a:r>
              <a:rPr lang="en-US" sz="2000" dirty="0" smtClean="0"/>
              <a:t>Occurs in NCI</a:t>
            </a:r>
          </a:p>
          <a:p>
            <a:pPr lvl="1"/>
            <a:r>
              <a:rPr lang="en-US" sz="2000" dirty="0" smtClean="0"/>
              <a:t>Stores all NCI  index key column and</a:t>
            </a:r>
          </a:p>
          <a:p>
            <a:pPr lvl="2"/>
            <a:r>
              <a:rPr lang="en-US" sz="1800" dirty="0" smtClean="0"/>
              <a:t>A link to matching row in the table</a:t>
            </a:r>
          </a:p>
          <a:p>
            <a:pPr lvl="2"/>
            <a:r>
              <a:rPr lang="en-US" sz="1800" dirty="0" smtClean="0"/>
              <a:t>Any included column</a:t>
            </a:r>
          </a:p>
          <a:p>
            <a:r>
              <a:rPr lang="en-US" sz="2400" dirty="0" smtClean="0"/>
              <a:t>Non-Leaf Level</a:t>
            </a:r>
          </a:p>
          <a:p>
            <a:pPr lvl="1"/>
            <a:r>
              <a:rPr lang="en-US" sz="2000" dirty="0" smtClean="0"/>
              <a:t>Occurs in all indexes in the levels above leaf</a:t>
            </a:r>
          </a:p>
          <a:p>
            <a:pPr lvl="1"/>
            <a:r>
              <a:rPr lang="en-US" sz="2000" dirty="0" smtClean="0"/>
              <a:t>Contain info to assist storage Eng to navigate to correct location</a:t>
            </a:r>
          </a:p>
          <a:p>
            <a:pPr lvl="1"/>
            <a:endParaRPr lang="en-US" sz="2000" dirty="0" smtClean="0"/>
          </a:p>
          <a:p>
            <a:pPr lvl="1">
              <a:buNone/>
            </a:pPr>
            <a:r>
              <a:rPr lang="en-US" sz="2000" dirty="0" smtClean="0"/>
              <a:t>?? What if we add CI key in the index explicitly </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Records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Text records  used to store  LOB data and row overflow data. Text/Image/XML/</a:t>
            </a:r>
            <a:r>
              <a:rPr lang="en-US" sz="2000" dirty="0" err="1" smtClean="0"/>
              <a:t>Varchar</a:t>
            </a:r>
            <a:r>
              <a:rPr lang="en-US" sz="2000" dirty="0" smtClean="0"/>
              <a:t>(Max)/</a:t>
            </a:r>
            <a:r>
              <a:rPr lang="en-US" sz="2000" dirty="0" err="1" smtClean="0"/>
              <a:t>Varbinary</a:t>
            </a:r>
            <a:r>
              <a:rPr lang="en-US" sz="2000" dirty="0" smtClean="0"/>
              <a:t>(max) </a:t>
            </a:r>
          </a:p>
          <a:p>
            <a:r>
              <a:rPr lang="en-US" sz="2000" dirty="0" smtClean="0"/>
              <a:t>LOB data of new type(types added in 2005+) will try to store in </a:t>
            </a:r>
            <a:r>
              <a:rPr lang="en-US" sz="2000" dirty="0" err="1" smtClean="0"/>
              <a:t>OnRow</a:t>
            </a:r>
            <a:r>
              <a:rPr lang="en-US" sz="2000" dirty="0" smtClean="0"/>
              <a:t> (stored in Data record) provided the size fits in data page. Legacy type is by default OFFROW but can bring ONROW by setting INROW parameter in table(of course size matter)</a:t>
            </a:r>
          </a:p>
          <a:p>
            <a:r>
              <a:rPr lang="en-US" sz="2000" dirty="0" smtClean="0"/>
              <a:t>LOB data is generally stored </a:t>
            </a:r>
            <a:r>
              <a:rPr lang="en-US" sz="2000" dirty="0" err="1" smtClean="0"/>
              <a:t>offrow</a:t>
            </a:r>
            <a:endParaRPr lang="en-US" sz="2000" dirty="0" smtClean="0"/>
          </a:p>
          <a:p>
            <a:r>
              <a:rPr lang="en-US" sz="2000" dirty="0" smtClean="0"/>
              <a:t>Row-overflow data is always stored </a:t>
            </a:r>
            <a:r>
              <a:rPr lang="en-US" sz="2000" dirty="0" err="1" smtClean="0"/>
              <a:t>Offrow</a:t>
            </a:r>
            <a:endParaRPr lang="en-US" sz="2000" dirty="0" smtClean="0"/>
          </a:p>
          <a:p>
            <a:r>
              <a:rPr lang="en-US" sz="2000" dirty="0" smtClean="0"/>
              <a:t>Data/Index records stores  a pointer to the root of a  structure that holds LOB data</a:t>
            </a:r>
          </a:p>
          <a:p>
            <a:r>
              <a:rPr lang="en-US" sz="2000" dirty="0" smtClean="0"/>
              <a:t>Row </a:t>
            </a:r>
            <a:r>
              <a:rPr lang="en-US" sz="2000" dirty="0" err="1" smtClean="0"/>
              <a:t>Overflaw</a:t>
            </a:r>
            <a:r>
              <a:rPr lang="en-US" sz="2000" dirty="0" smtClean="0"/>
              <a:t> feature : Introduced in 2005 which allows to define a table total row size more than 8060 bytes. In 2000 you would get a warning. </a:t>
            </a:r>
          </a:p>
          <a:p>
            <a:r>
              <a:rPr lang="en-US" sz="2000" dirty="0" smtClean="0"/>
              <a:t>When you insert two </a:t>
            </a:r>
            <a:r>
              <a:rPr lang="en-US" sz="2000" dirty="0" err="1" smtClean="0"/>
              <a:t>Varchar</a:t>
            </a:r>
            <a:r>
              <a:rPr lang="en-US" sz="2000" dirty="0" smtClean="0"/>
              <a:t> (5000) column </a:t>
            </a:r>
            <a:r>
              <a:rPr lang="en-US" sz="2000" b="1" dirty="0" smtClean="0"/>
              <a:t>one</a:t>
            </a:r>
            <a:r>
              <a:rPr lang="en-US" sz="2000" dirty="0" smtClean="0"/>
              <a:t> column will be pushed to </a:t>
            </a:r>
            <a:r>
              <a:rPr lang="en-US" sz="2000" dirty="0" err="1" smtClean="0"/>
              <a:t>rowoverflaw</a:t>
            </a:r>
            <a:r>
              <a:rPr lang="en-US" sz="2000" dirty="0" smtClean="0"/>
              <a:t> area (</a:t>
            </a:r>
            <a:r>
              <a:rPr lang="en-US" sz="2000" dirty="0" err="1" smtClean="0"/>
              <a:t>offrow</a:t>
            </a:r>
            <a:r>
              <a:rPr lang="en-US" sz="2000" dirty="0" smtClean="0"/>
              <a:t>) and stored as a LOB</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Versioned Record</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Versioned Data/Index/Text</a:t>
            </a:r>
          </a:p>
          <a:p>
            <a:pPr lvl="1"/>
            <a:r>
              <a:rPr lang="en-US" sz="1800" dirty="0" smtClean="0"/>
              <a:t>Used by features that uses the versioning(2005+) like online index/snapshot </a:t>
            </a:r>
            <a:r>
              <a:rPr lang="en-US" sz="1800" dirty="0" err="1" smtClean="0"/>
              <a:t>isoloation</a:t>
            </a:r>
            <a:r>
              <a:rPr lang="en-US" sz="1800" dirty="0" smtClean="0"/>
              <a:t> , DML Triggers</a:t>
            </a:r>
          </a:p>
          <a:p>
            <a:pPr lvl="1"/>
            <a:r>
              <a:rPr lang="en-US" sz="1800" dirty="0" smtClean="0"/>
              <a:t>In earlier version DML triggers are taking after and before images of a changed record from TL , 2005+ it is using version. That is why more trigger more </a:t>
            </a:r>
            <a:r>
              <a:rPr lang="en-US" sz="1800" dirty="0" err="1" smtClean="0"/>
              <a:t>tempdb</a:t>
            </a:r>
            <a:r>
              <a:rPr lang="en-US" sz="1800" dirty="0" smtClean="0"/>
              <a:t> pressure</a:t>
            </a:r>
          </a:p>
          <a:p>
            <a:pPr lvl="1"/>
            <a:r>
              <a:rPr lang="en-US" sz="1800" dirty="0" smtClean="0"/>
              <a:t>Previous version of updated records are stored in version store (</a:t>
            </a:r>
            <a:r>
              <a:rPr lang="en-US" sz="1800" dirty="0" err="1" smtClean="0"/>
              <a:t>tempdb</a:t>
            </a:r>
            <a:r>
              <a:rPr lang="en-US" sz="1800" dirty="0" smtClean="0"/>
              <a:t>) as version records</a:t>
            </a:r>
          </a:p>
          <a:p>
            <a:pPr lvl="1"/>
            <a:r>
              <a:rPr lang="en-US" sz="1800" dirty="0" smtClean="0"/>
              <a:t>The records updated have 14 byte (timestamp) tag appended which contains the pointer  to the version record and when the version was created kind of log info. </a:t>
            </a:r>
            <a:r>
              <a:rPr lang="en-US" sz="1800" b="1" u="sng" dirty="0" smtClean="0"/>
              <a:t>Can create Fragmentation</a:t>
            </a:r>
          </a:p>
          <a:p>
            <a:pPr lvl="1"/>
            <a:r>
              <a:rPr lang="en-US" sz="1800" dirty="0" smtClean="0"/>
              <a:t>This 14 byte can cause page split/forwarding records in heap</a:t>
            </a:r>
          </a:p>
          <a:p>
            <a:pPr lvl="1"/>
            <a:r>
              <a:rPr lang="en-US" sz="1800" dirty="0" smtClean="0"/>
              <a:t>Version store can cause </a:t>
            </a:r>
            <a:r>
              <a:rPr lang="en-US" sz="1800" dirty="0" err="1" smtClean="0"/>
              <a:t>tempdb</a:t>
            </a:r>
            <a:r>
              <a:rPr lang="en-US" sz="1800" dirty="0" smtClean="0"/>
              <a:t> </a:t>
            </a:r>
            <a:r>
              <a:rPr lang="en-US" sz="1800" dirty="0" err="1" smtClean="0"/>
              <a:t>perf</a:t>
            </a:r>
            <a:r>
              <a:rPr lang="en-US" sz="1800" dirty="0" smtClean="0"/>
              <a:t> issues</a:t>
            </a:r>
          </a:p>
          <a:p>
            <a:pPr lvl="1"/>
            <a:r>
              <a:rPr lang="en-US" sz="1800" dirty="0" smtClean="0"/>
              <a:t>Version Store Allocation : every one min new space is added to version store. In that min whatever the versions created in all the DBs will be stored in that area. Once all the versions are no longer required the allocation is cleared . The background task which does this is </a:t>
            </a:r>
            <a:r>
              <a:rPr lang="en-US" sz="1800" dirty="0" err="1" smtClean="0"/>
              <a:t>Versionstore</a:t>
            </a:r>
            <a:r>
              <a:rPr lang="en-US" sz="1800" dirty="0" smtClean="0"/>
              <a:t> Cleanup.</a:t>
            </a:r>
          </a:p>
          <a:p>
            <a:pPr lvl="1"/>
            <a:endParaRPr lang="en-US" sz="1800" dirty="0" smtClean="0"/>
          </a:p>
          <a:p>
            <a:pPr lvl="1"/>
            <a:endParaRPr 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Ghost Records</a:t>
            </a:r>
            <a:endParaRPr lang="en-US" dirty="0"/>
          </a:p>
        </p:txBody>
      </p:sp>
      <p:sp>
        <p:nvSpPr>
          <p:cNvPr id="3" name="Content Placeholder 2"/>
          <p:cNvSpPr>
            <a:spLocks noGrp="1"/>
          </p:cNvSpPr>
          <p:nvPr>
            <p:ph idx="1"/>
          </p:nvPr>
        </p:nvSpPr>
        <p:spPr/>
        <p:txBody>
          <a:bodyPr>
            <a:normAutofit/>
          </a:bodyPr>
          <a:lstStyle/>
          <a:p>
            <a:r>
              <a:rPr lang="en-US" sz="2000" dirty="0" smtClean="0"/>
              <a:t>Ghost Index/Data/Text records</a:t>
            </a:r>
          </a:p>
          <a:p>
            <a:r>
              <a:rPr lang="en-US" sz="2000" dirty="0" smtClean="0"/>
              <a:t>Applies to CI data records, all index records, all text records</a:t>
            </a:r>
          </a:p>
          <a:p>
            <a:r>
              <a:rPr lang="en-US" sz="2000" dirty="0" smtClean="0"/>
              <a:t>When a record(s) is deleted it is not physically deleted by mark as ghosted and space is NOT freed at same time</a:t>
            </a:r>
          </a:p>
          <a:p>
            <a:r>
              <a:rPr lang="en-US" sz="2000" dirty="0" smtClean="0"/>
              <a:t>Actual deletion occurs by a background process once the transaction commit called ghost cleanup task (every 10 Sec in 2008 and 5 sec in 2005 and before)</a:t>
            </a:r>
          </a:p>
          <a:p>
            <a:r>
              <a:rPr lang="en-US" sz="2000" dirty="0" smtClean="0"/>
              <a:t>This is done for performance optimization </a:t>
            </a:r>
          </a:p>
          <a:p>
            <a:r>
              <a:rPr lang="en-US" sz="2000" dirty="0" smtClean="0"/>
              <a:t>Ghost clean task does not physically remove the deleted record but remove the </a:t>
            </a:r>
            <a:r>
              <a:rPr lang="en-US" sz="2000" dirty="0"/>
              <a:t> </a:t>
            </a:r>
            <a:r>
              <a:rPr lang="en-US" sz="2000" dirty="0" smtClean="0"/>
              <a:t>record entry from slot array(header)  or unmarked as being used</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8601</TotalTime>
  <Words>1605</Words>
  <Application>Microsoft Office PowerPoint</Application>
  <PresentationFormat>On-screen Show (4:3)</PresentationFormat>
  <Paragraphs>192</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Internals &amp; Datastructure</vt:lpstr>
      <vt:lpstr>Agenda</vt:lpstr>
      <vt:lpstr>Records </vt:lpstr>
      <vt:lpstr>Records (1)</vt:lpstr>
      <vt:lpstr>Index Records</vt:lpstr>
      <vt:lpstr>Text Records</vt:lpstr>
      <vt:lpstr>Versioned Record</vt:lpstr>
      <vt:lpstr>Ghost Records</vt:lpstr>
      <vt:lpstr>Record Structure</vt:lpstr>
      <vt:lpstr>Page Type</vt:lpstr>
      <vt:lpstr>Page Structure </vt:lpstr>
      <vt:lpstr>Extents </vt:lpstr>
      <vt:lpstr>Bytemap &amp; Bitmap</vt:lpstr>
      <vt:lpstr>PFS Page </vt:lpstr>
      <vt:lpstr>Allocation Bitmaps</vt:lpstr>
      <vt:lpstr>IAM Page</vt:lpstr>
      <vt:lpstr>Allocation</vt:lpstr>
      <vt:lpstr>Allocation Unit</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217673</dc:creator>
  <cp:lastModifiedBy>217673</cp:lastModifiedBy>
  <cp:revision>31</cp:revision>
  <dcterms:created xsi:type="dcterms:W3CDTF">2011-03-30T01:17:01Z</dcterms:created>
  <dcterms:modified xsi:type="dcterms:W3CDTF">2012-11-25T15:36:55Z</dcterms:modified>
</cp:coreProperties>
</file>