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4" r:id="rId4"/>
    <p:sldId id="281" r:id="rId5"/>
    <p:sldId id="257" r:id="rId6"/>
    <p:sldId id="258" r:id="rId7"/>
    <p:sldId id="259" r:id="rId8"/>
    <p:sldId id="265" r:id="rId9"/>
    <p:sldId id="266" r:id="rId10"/>
    <p:sldId id="260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71" r:id="rId19"/>
    <p:sldId id="272" r:id="rId20"/>
    <p:sldId id="275" r:id="rId21"/>
    <p:sldId id="276" r:id="rId22"/>
    <p:sldId id="277" r:id="rId23"/>
    <p:sldId id="279" r:id="rId24"/>
    <p:sldId id="280" r:id="rId25"/>
    <p:sldId id="28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>
        <p:scale>
          <a:sx n="76" d="100"/>
          <a:sy n="76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90B026ED-1E94-4DB5-BF31-2D88C5CADB84}" type="datetimeFigureOut">
              <a:rPr lang="en-IN" smtClean="0"/>
              <a:pPr/>
              <a:t>01-11-2012</a:t>
            </a:fld>
            <a:endParaRPr lang="en-IN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Database Availability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332656"/>
          <a:ext cx="8676456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52"/>
                <a:gridCol w="4395970"/>
                <a:gridCol w="1388334"/>
              </a:tblGrid>
              <a:tr h="399324">
                <a:tc>
                  <a:txBody>
                    <a:bodyPr/>
                    <a:lstStyle/>
                    <a:p>
                      <a:r>
                        <a:rPr lang="en-US" sz="1400" b="1" dirty="0"/>
                        <a:t>Option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Default value</a:t>
                      </a:r>
                    </a:p>
                  </a:txBody>
                  <a:tcPr marL="34030" marR="34030" marT="17015" marB="17015" anchor="ctr"/>
                </a:tc>
              </a:tr>
              <a:tr h="187462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OFFLINE | ONLINE | EMERGENCY 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OFFLINE 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closed and shutdown cleanly and marked offline.</a:t>
                      </a:r>
                    </a:p>
                    <a:p>
                      <a:r>
                        <a:rPr lang="en-US" sz="1600" b="1" dirty="0" smtClean="0"/>
                        <a:t>ONLINE -- 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open and available for use.</a:t>
                      </a:r>
                    </a:p>
                    <a:p>
                      <a:r>
                        <a:rPr lang="en-US" sz="1600" b="1" dirty="0" smtClean="0"/>
                        <a:t>EMERGENCY 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marked READ_ONLY, logging is disabled, and access is limited to members of the </a:t>
                      </a:r>
                      <a:r>
                        <a:rPr lang="en-US" sz="1600" dirty="0" smtClean="0"/>
                        <a:t>sys admin</a:t>
                      </a:r>
                      <a:endParaRPr lang="en-US" sz="1600" dirty="0"/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ONLINE</a:t>
                      </a:r>
                    </a:p>
                  </a:txBody>
                  <a:tcPr marL="34030" marR="34030" marT="17015" marB="17015" anchor="ctr"/>
                </a:tc>
              </a:tr>
              <a:tr h="1086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READ_ONLY | 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READ_WRITE </a:t>
                      </a:r>
                      <a:endParaRPr lang="en-US" sz="1400" b="1" dirty="0"/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READ_ONLY --- </a:t>
                      </a:r>
                      <a:r>
                        <a:rPr lang="en-US" sz="1600" dirty="0" smtClean="0"/>
                        <a:t>users </a:t>
                      </a:r>
                      <a:r>
                        <a:rPr lang="en-US" sz="1600" dirty="0"/>
                        <a:t>can read data from the database but not modify it. </a:t>
                      </a:r>
                    </a:p>
                    <a:p>
                      <a:r>
                        <a:rPr lang="en-US" sz="1600" b="1" dirty="0" smtClean="0"/>
                        <a:t>READ_WRITE-- 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available for read-and-write operations.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READ_WRITE</a:t>
                      </a:r>
                    </a:p>
                  </a:txBody>
                  <a:tcPr marL="34030" marR="34030" marT="17015" marB="17015" anchor="ctr"/>
                </a:tc>
              </a:tr>
              <a:tr h="23997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SINGLE_USER | RESTRICTED_USER | MULTI_USER 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SINGLE_USER --</a:t>
                      </a:r>
                      <a:r>
                        <a:rPr lang="en-US" sz="1600" dirty="0" smtClean="0"/>
                        <a:t>one </a:t>
                      </a:r>
                      <a:r>
                        <a:rPr lang="en-US" sz="1600" dirty="0"/>
                        <a:t>user at a time is allowed to connect to the database. </a:t>
                      </a:r>
                    </a:p>
                    <a:p>
                      <a:r>
                        <a:rPr lang="en-US" sz="1600" b="1" dirty="0" smtClean="0"/>
                        <a:t>RESTRICTED_USER --</a:t>
                      </a:r>
                      <a:r>
                        <a:rPr lang="en-US" sz="1600" dirty="0" smtClean="0"/>
                        <a:t>only </a:t>
                      </a:r>
                      <a:r>
                        <a:rPr lang="en-US" sz="1600" dirty="0"/>
                        <a:t>members of the </a:t>
                      </a:r>
                      <a:r>
                        <a:rPr lang="en-US" sz="1600" dirty="0" err="1"/>
                        <a:t>db_owner</a:t>
                      </a:r>
                      <a:r>
                        <a:rPr lang="en-US" sz="1600" dirty="0"/>
                        <a:t> fixed database </a:t>
                      </a:r>
                      <a:r>
                        <a:rPr lang="en-US" sz="1600" dirty="0" smtClean="0"/>
                        <a:t>role  </a:t>
                      </a:r>
                      <a:r>
                        <a:rPr lang="en-US" sz="1600" dirty="0"/>
                        <a:t>and </a:t>
                      </a:r>
                      <a:r>
                        <a:rPr lang="en-US" sz="1600" dirty="0" err="1"/>
                        <a:t>dbcreator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sysadmin</a:t>
                      </a:r>
                      <a:r>
                        <a:rPr lang="en-US" sz="1600" dirty="0"/>
                        <a:t> fixed server roles are allowed to connect to the </a:t>
                      </a:r>
                      <a:r>
                        <a:rPr lang="en-US" sz="1600" dirty="0" smtClean="0"/>
                        <a:t>database..</a:t>
                      </a:r>
                      <a:endParaRPr lang="en-US" sz="1600" dirty="0"/>
                    </a:p>
                    <a:p>
                      <a:r>
                        <a:rPr lang="en-US" sz="1600" b="1" dirty="0" smtClean="0"/>
                        <a:t>MULTI_USER --</a:t>
                      </a:r>
                      <a:r>
                        <a:rPr lang="en-US" sz="1600" dirty="0" smtClean="0"/>
                        <a:t>all </a:t>
                      </a:r>
                      <a:r>
                        <a:rPr lang="en-US" sz="1600" dirty="0"/>
                        <a:t>users that have the appropriate permissions to connect to the database are allowed.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MULTI_USER</a:t>
                      </a:r>
                    </a:p>
                  </a:txBody>
                  <a:tcPr marL="34030" marR="34030" marT="17015" marB="1701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Date Correlation Optimization   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52736"/>
          <a:ext cx="8229600" cy="436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488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Default value</a:t>
                      </a:r>
                    </a:p>
                  </a:txBody>
                  <a:tcPr anchor="ctr"/>
                </a:tc>
              </a:tr>
              <a:tr h="38973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DATE_CORRELATION</a:t>
                      </a:r>
                    </a:p>
                    <a:p>
                      <a:r>
                        <a:rPr lang="en-US" b="1" dirty="0" smtClean="0"/>
                        <a:t>_</a:t>
                      </a:r>
                      <a:r>
                        <a:rPr lang="en-US" b="1" dirty="0"/>
                        <a:t>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 --</a:t>
                      </a:r>
                      <a:r>
                        <a:rPr lang="en-US" b="0" dirty="0" smtClean="0"/>
                        <a:t>SQL </a:t>
                      </a:r>
                      <a:r>
                        <a:rPr lang="en-US" b="0" dirty="0"/>
                        <a:t>Server maintains correlation statistics between any two tables in the database that are linked by a FOREIGN KEY constraint and have </a:t>
                      </a:r>
                      <a:r>
                        <a:rPr lang="en-US" b="0" dirty="0" err="1"/>
                        <a:t>datetime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smtClean="0"/>
                        <a:t>columns.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1" dirty="0" smtClean="0"/>
                        <a:t>OFF --</a:t>
                      </a:r>
                      <a:r>
                        <a:rPr lang="en-US" b="0" dirty="0" smtClean="0"/>
                        <a:t>correlation </a:t>
                      </a:r>
                      <a:r>
                        <a:rPr lang="en-US" b="0" dirty="0"/>
                        <a:t>statistics are not maintained.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276872"/>
            <a:ext cx="7005464" cy="107099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External Access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332656"/>
          <a:ext cx="8229600" cy="603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99412">
                <a:tc>
                  <a:txBody>
                    <a:bodyPr/>
                    <a:lstStyle/>
                    <a:p>
                      <a:r>
                        <a:rPr lang="en-US" sz="1600" dirty="0"/>
                        <a:t>Option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Default value</a:t>
                      </a:r>
                    </a:p>
                  </a:txBody>
                  <a:tcPr marL="58025" marR="58025" marT="29013" marB="29013" anchor="ctr"/>
                </a:tc>
              </a:tr>
              <a:tr h="16382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DB_CHAINING 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 --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database can be the source or target of a cross-database ownership chain.</a:t>
                      </a:r>
                    </a:p>
                    <a:p>
                      <a:r>
                        <a:rPr lang="en-US" sz="1600" b="1" dirty="0" smtClean="0"/>
                        <a:t>OFF --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database cannot participate in cross-database ownership chaining. 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OFF</a:t>
                      </a:r>
                    </a:p>
                  </a:txBody>
                  <a:tcPr marL="58025" marR="58025" marT="29013" marB="29013" anchor="ctr"/>
                </a:tc>
              </a:tr>
              <a:tr h="40019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TRUSTWORTHY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modules (for example, user-defined functions or stored procedures) that use an impersonation context can access resources outside the database. </a:t>
                      </a:r>
                    </a:p>
                    <a:p>
                      <a:r>
                        <a:rPr lang="en-US" sz="1600" b="1" dirty="0" smtClean="0"/>
                        <a:t>OFF --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/>
                        <a:t>an impersonation context cannot access resources outside the database.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TRUSTWORTHY is set to OFF whenever the database is attached.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OFF</a:t>
                      </a:r>
                    </a:p>
                  </a:txBody>
                  <a:tcPr marL="58025" marR="58025" marT="29013" marB="290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Recovery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260648"/>
          <a:ext cx="8496945" cy="618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/>
                <a:gridCol w="4080453"/>
                <a:gridCol w="1584177"/>
              </a:tblGrid>
              <a:tr h="285872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Option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Description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Default value</a:t>
                      </a:r>
                    </a:p>
                  </a:txBody>
                  <a:tcPr marL="25570" marR="25570" marT="12785" marB="12785" anchor="ctr"/>
                </a:tc>
              </a:tr>
              <a:tr h="5188897">
                <a:tc>
                  <a:txBody>
                    <a:bodyPr/>
                    <a:lstStyle/>
                    <a:p>
                      <a:r>
                        <a:rPr lang="en-US" sz="2000" b="1" dirty="0"/>
                        <a:t>RECOVERY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FULL-- </a:t>
                      </a:r>
                      <a:r>
                        <a:rPr lang="en-US" sz="2000" dirty="0" smtClean="0"/>
                        <a:t>full </a:t>
                      </a:r>
                      <a:r>
                        <a:rPr lang="en-US" sz="2000" dirty="0"/>
                        <a:t>recovery after media failure is provided by using transaction log backups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If a data file is damaged, media recovery can restore all committed transactions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b="1" dirty="0" smtClean="0"/>
                        <a:t>BULK_LOGGED</a:t>
                      </a:r>
                      <a:r>
                        <a:rPr lang="en-US" sz="2000" dirty="0" smtClean="0"/>
                        <a:t> --recovery </a:t>
                      </a:r>
                      <a:r>
                        <a:rPr lang="en-US" sz="2000" dirty="0"/>
                        <a:t>after media failure by combining the best performance and least amount of log-space use for certain large-scale or bulk operations is provided.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b="1" dirty="0" smtClean="0"/>
                        <a:t>SIMPLE --</a:t>
                      </a:r>
                      <a:r>
                        <a:rPr lang="en-US" sz="2000" dirty="0" smtClean="0"/>
                        <a:t>a </a:t>
                      </a:r>
                      <a:r>
                        <a:rPr lang="en-US" sz="2000" dirty="0"/>
                        <a:t>simple backup strategy is provided that uses minimal log space.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FULL</a:t>
                      </a:r>
                    </a:p>
                  </a:txBody>
                  <a:tcPr marL="25570" marR="25570" marT="12785" marB="12785" anchor="ctr"/>
                </a:tc>
              </a:tr>
              <a:tr h="2858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476672"/>
          <a:ext cx="8589640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58"/>
                <a:gridCol w="4960448"/>
                <a:gridCol w="1750234"/>
              </a:tblGrid>
              <a:tr h="54006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PAGE_VERIFY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.CHECKSUM</a:t>
                      </a: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—</a:t>
                      </a:r>
                    </a:p>
                    <a:p>
                      <a:endParaRPr lang="en-US" sz="20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the Database Engine calculates a checksum over the contents of the whole page and stores the value in the page header when a page is written to disk.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When the page is read from disk, the checksum is recomputed and compared to the checksum value stored in the page header.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CHECKSUM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476672"/>
          <a:ext cx="8712968" cy="60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328592"/>
                <a:gridCol w="1512168"/>
              </a:tblGrid>
              <a:tr h="609329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PAGE_VERIFY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. TORN_PAGE_DETECTION—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specific 2-bit pattern for each 512-byte sector in the 8-kilobyte (KB) database page is saved and stored in the database page header when the page is written to disk. 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page is read from disk, the torn bits stored in the page header are compared to the actual page sector information. 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When NONE is specified, database page writes will not generate a CHECKSUM or TORN_PAGE_DETECTION value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SQL Server will not verify a checksum or torn page during a read even if a CHECKSUM or TORN_PAGE_DETECTION value is present in the page header.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CHECKSUM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060848"/>
            <a:ext cx="3816424" cy="12150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SQL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608" y="260648"/>
          <a:ext cx="7056783" cy="594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3192355"/>
                <a:gridCol w="1512167"/>
              </a:tblGrid>
              <a:tr h="502885">
                <a:tc>
                  <a:txBody>
                    <a:bodyPr/>
                    <a:lstStyle/>
                    <a:p>
                      <a:r>
                        <a:rPr lang="en-US" sz="1800" b="1" dirty="0"/>
                        <a:t>Option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Default value</a:t>
                      </a:r>
                    </a:p>
                  </a:txBody>
                  <a:tcPr marL="68575" marR="68575" marT="34288" marB="34288" anchor="ctr"/>
                </a:tc>
              </a:tr>
              <a:tr h="16958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ANSI_NULL</a:t>
                      </a:r>
                    </a:p>
                    <a:p>
                      <a:pPr algn="ctr"/>
                      <a:r>
                        <a:rPr lang="en-US" sz="1800" b="1" dirty="0" smtClean="0"/>
                        <a:t>_</a:t>
                      </a:r>
                      <a:r>
                        <a:rPr lang="en-US" sz="1800" b="1" dirty="0"/>
                        <a:t>DEFAULT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--the </a:t>
                      </a:r>
                      <a:r>
                        <a:rPr lang="en-US" sz="1800" dirty="0"/>
                        <a:t>default value is NULL.</a:t>
                      </a:r>
                    </a:p>
                    <a:p>
                      <a:r>
                        <a:rPr lang="en-US" sz="1800" dirty="0" smtClean="0"/>
                        <a:t>OFF --the </a:t>
                      </a:r>
                      <a:r>
                        <a:rPr lang="en-US" sz="1800" dirty="0"/>
                        <a:t>default value is NOT NULL.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OFF</a:t>
                      </a:r>
                    </a:p>
                  </a:txBody>
                  <a:tcPr marL="68575" marR="68575" marT="34288" marB="34288" anchor="ctr"/>
                </a:tc>
              </a:tr>
              <a:tr h="36339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ANSI_NULLS 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all </a:t>
                      </a:r>
                      <a:r>
                        <a:rPr lang="en-US" sz="1800" dirty="0"/>
                        <a:t>comparisons to a null value evaluate to UNKNOWN.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comparisons of non-UNICODE values to a null value evaluate to TRUE if both values are NULL.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OFF</a:t>
                      </a:r>
                    </a:p>
                  </a:txBody>
                  <a:tcPr marL="68575" marR="68575" marT="34288" marB="3428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764704"/>
          <a:ext cx="7776864" cy="529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021843"/>
                <a:gridCol w="1162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ANSI</a:t>
                      </a:r>
                      <a:r>
                        <a:rPr lang="en-US" sz="1600" b="1" dirty="0" smtClean="0"/>
                        <a:t>_</a:t>
                      </a:r>
                    </a:p>
                    <a:p>
                      <a:pPr algn="ctr"/>
                      <a:r>
                        <a:rPr lang="en-US" sz="1600" b="1" dirty="0" smtClean="0"/>
                        <a:t>PADDING</a:t>
                      </a:r>
                      <a:endParaRPr lang="en-US" sz="1600" b="1" dirty="0"/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trailing blanks in character values inserted into </a:t>
                      </a:r>
                      <a:r>
                        <a:rPr lang="en-US" sz="1800" dirty="0" err="1"/>
                        <a:t>varchar</a:t>
                      </a:r>
                      <a:r>
                        <a:rPr lang="en-US" sz="1800" dirty="0"/>
                        <a:t> or </a:t>
                      </a:r>
                      <a:r>
                        <a:rPr lang="en-US" sz="1800" dirty="0" err="1"/>
                        <a:t>nvarchar</a:t>
                      </a:r>
                      <a:r>
                        <a:rPr lang="en-US" sz="1800" dirty="0"/>
                        <a:t> columns and trailing zeros in binary values inserted into </a:t>
                      </a:r>
                      <a:r>
                        <a:rPr lang="en-US" sz="1800" dirty="0" err="1"/>
                        <a:t>varbinary</a:t>
                      </a:r>
                      <a:r>
                        <a:rPr lang="en-US" sz="1800" dirty="0"/>
                        <a:t> columns are not trimmed. Values are not padded to the length of the column. 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the </a:t>
                      </a:r>
                      <a:r>
                        <a:rPr lang="en-US" sz="1800" dirty="0"/>
                        <a:t>trailing blanks (for </a:t>
                      </a:r>
                      <a:r>
                        <a:rPr lang="en-US" sz="1800" dirty="0" err="1"/>
                        <a:t>varchar</a:t>
                      </a:r>
                      <a:r>
                        <a:rPr lang="en-US" sz="1800" dirty="0"/>
                        <a:t> or </a:t>
                      </a:r>
                      <a:r>
                        <a:rPr lang="en-US" sz="1800" dirty="0" err="1"/>
                        <a:t>nvarchar</a:t>
                      </a:r>
                      <a:r>
                        <a:rPr lang="en-US" sz="1800" dirty="0"/>
                        <a:t>) and zeros (for </a:t>
                      </a:r>
                      <a:r>
                        <a:rPr lang="en-US" sz="1800" dirty="0" err="1"/>
                        <a:t>varbinary</a:t>
                      </a:r>
                      <a:r>
                        <a:rPr lang="en-US" sz="1800" dirty="0"/>
                        <a:t>) are </a:t>
                      </a:r>
                      <a:r>
                        <a:rPr lang="en-US" sz="1400" dirty="0"/>
                        <a:t>trimmed. </a:t>
                      </a:r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OFF</a:t>
                      </a:r>
                    </a:p>
                  </a:txBody>
                  <a:tcPr marL="39017" marR="39017" marT="19508" marB="1950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ANSI</a:t>
                      </a:r>
                      <a:r>
                        <a:rPr lang="en-US" sz="1600" b="1" dirty="0" smtClean="0"/>
                        <a:t>_</a:t>
                      </a:r>
                    </a:p>
                    <a:p>
                      <a:pPr algn="ctr"/>
                      <a:r>
                        <a:rPr lang="en-US" sz="1600" b="1" dirty="0" smtClean="0"/>
                        <a:t>WARNINGS</a:t>
                      </a:r>
                      <a:endParaRPr lang="en-US" sz="1600" b="1" dirty="0"/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errors or warnings are issued when conditions </a:t>
                      </a:r>
                      <a:r>
                        <a:rPr lang="en-US" sz="1800" dirty="0" smtClean="0"/>
                        <a:t> such </a:t>
                      </a:r>
                      <a:r>
                        <a:rPr lang="en-US" sz="1800" dirty="0"/>
                        <a:t>as divide-by-zero occur or null values appear in aggregate </a:t>
                      </a:r>
                      <a:r>
                        <a:rPr lang="en-US" sz="1800" dirty="0" smtClean="0"/>
                        <a:t>functions.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no warnings are raised and null values are returned when conditions such as divide-by-zero occur.</a:t>
                      </a:r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b="1" dirty="0" smtClean="0"/>
                        <a:t>OFF</a:t>
                      </a:r>
                      <a:endParaRPr lang="en-US" sz="1400" b="1" dirty="0"/>
                    </a:p>
                  </a:txBody>
                  <a:tcPr marL="39017" marR="39017" marT="19508" marB="1950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332656"/>
          <a:ext cx="7704856" cy="632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4104456"/>
                <a:gridCol w="1152128"/>
              </a:tblGrid>
              <a:tr h="2858524">
                <a:tc>
                  <a:txBody>
                    <a:bodyPr/>
                    <a:lstStyle/>
                    <a:p>
                      <a:r>
                        <a:rPr lang="en-US" sz="1600" b="1" dirty="0"/>
                        <a:t>ARITHABORT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query is ended when an overflow or divide-by-zero error occurs during query execution.</a:t>
                      </a:r>
                    </a:p>
                    <a:p>
                      <a:r>
                        <a:rPr lang="en-US" sz="1800" b="1" dirty="0" smtClean="0"/>
                        <a:t>OFF-- </a:t>
                      </a:r>
                      <a:r>
                        <a:rPr lang="en-US" sz="1800" dirty="0"/>
                        <a:t>a warning message is displayed when one of these errors occurs, but the query, batch, or transaction continues to process as if no error occurred. 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  <a:tr h="145499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CONCAT_NULL_YIELDS_NULL</a:t>
                      </a:r>
                      <a:endParaRPr lang="en-US" sz="1600" b="1" dirty="0"/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the </a:t>
                      </a:r>
                      <a:r>
                        <a:rPr lang="en-US" sz="1800" dirty="0"/>
                        <a:t>result of a concatenation operation is NULL when either operand is NULL.</a:t>
                      </a:r>
                    </a:p>
                    <a:p>
                      <a:r>
                        <a:rPr lang="en-US" sz="1800" b="1" dirty="0" smtClean="0"/>
                        <a:t>OFF -- </a:t>
                      </a:r>
                      <a:r>
                        <a:rPr lang="en-US" sz="1800" dirty="0"/>
                        <a:t>the null value is treated as an empty character string.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  <a:tr h="2016404">
                <a:tc>
                  <a:txBody>
                    <a:bodyPr/>
                    <a:lstStyle/>
                    <a:p>
                      <a:r>
                        <a:rPr lang="en-US" sz="1600" b="1" dirty="0"/>
                        <a:t>QUOTED_IDENTIFIER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double </a:t>
                      </a:r>
                      <a:r>
                        <a:rPr lang="en-US" sz="1800" dirty="0"/>
                        <a:t>quotation marks can be used to enclose delimited identifiers. </a:t>
                      </a:r>
                    </a:p>
                    <a:p>
                      <a:r>
                        <a:rPr lang="en-US" sz="1800" b="1" dirty="0" smtClean="0"/>
                        <a:t>OFF --</a:t>
                      </a:r>
                      <a:r>
                        <a:rPr lang="en-US" sz="1800" dirty="0" err="1" smtClean="0"/>
                        <a:t>spidentifiers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cannot be in quotation marks and must follow all Transact-SQL rules for identifiers.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620688"/>
          <a:ext cx="8280920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/>
                <a:gridCol w="4216847"/>
                <a:gridCol w="1303767"/>
              </a:tblGrid>
              <a:tr h="3434611">
                <a:tc>
                  <a:txBody>
                    <a:bodyPr/>
                    <a:lstStyle/>
                    <a:p>
                      <a:r>
                        <a:rPr lang="en-US" sz="1800" b="1" dirty="0"/>
                        <a:t>NUMERIC</a:t>
                      </a:r>
                      <a:r>
                        <a:rPr lang="en-US" sz="1800" b="1" dirty="0" smtClean="0"/>
                        <a:t>_</a:t>
                      </a:r>
                    </a:p>
                    <a:p>
                      <a:r>
                        <a:rPr lang="en-US" sz="1800" b="1" dirty="0" smtClean="0"/>
                        <a:t>ROUNDABORT </a:t>
                      </a:r>
                      <a:endParaRPr lang="en-US" sz="1800" b="1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an </a:t>
                      </a:r>
                      <a:r>
                        <a:rPr lang="en-US" sz="1800" dirty="0"/>
                        <a:t>error is generated when loss of precision occurs in an expression.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dirty="0"/>
                        <a:t>losses of precision do not generate error messages and the result is rounded to the precision of the column or variable storing the result. 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OFF</a:t>
                      </a:r>
                    </a:p>
                  </a:txBody>
                  <a:tcPr marL="80821" marR="80821" marT="40410" marB="40410" anchor="ctr"/>
                </a:tc>
              </a:tr>
              <a:tr h="2326029">
                <a:tc>
                  <a:txBody>
                    <a:bodyPr/>
                    <a:lstStyle/>
                    <a:p>
                      <a:r>
                        <a:rPr lang="en-US" sz="1800" b="1" dirty="0"/>
                        <a:t>RECURSIVE</a:t>
                      </a:r>
                      <a:r>
                        <a:rPr lang="en-US" sz="1800" b="1" dirty="0" smtClean="0"/>
                        <a:t>_</a:t>
                      </a:r>
                    </a:p>
                    <a:p>
                      <a:r>
                        <a:rPr lang="en-US" sz="1800" b="1" dirty="0" smtClean="0"/>
                        <a:t>TRIGGERS </a:t>
                      </a:r>
                      <a:endParaRPr lang="en-US" sz="1800" b="1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specified</a:t>
                      </a:r>
                      <a:r>
                        <a:rPr lang="en-US" sz="1800" dirty="0"/>
                        <a:t>, recursive firing of AFTER triggers is allowed.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b="1" dirty="0"/>
                        <a:t>OFF </a:t>
                      </a:r>
                      <a:r>
                        <a:rPr lang="en-US" sz="1800" b="1" dirty="0" smtClean="0"/>
                        <a:t>--</a:t>
                      </a:r>
                      <a:r>
                        <a:rPr lang="en-US" sz="1800" dirty="0" smtClean="0"/>
                        <a:t>only </a:t>
                      </a:r>
                      <a:r>
                        <a:rPr lang="en-US" sz="1800" dirty="0"/>
                        <a:t>direct recursive firing of AFTER triggers is not allowed. 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OFF</a:t>
                      </a:r>
                    </a:p>
                  </a:txBody>
                  <a:tcPr marL="80821" marR="80821" marT="40410" marB="4041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909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various Database Options are:</a:t>
            </a:r>
            <a:endParaRPr lang="en-US" dirty="0"/>
          </a:p>
          <a:p>
            <a:pPr lvl="1"/>
            <a:r>
              <a:rPr lang="en-US" dirty="0" smtClean="0"/>
              <a:t>Auto Options </a:t>
            </a:r>
          </a:p>
          <a:p>
            <a:pPr lvl="1"/>
            <a:r>
              <a:rPr lang="en-US" dirty="0" smtClean="0"/>
              <a:t>Cursor Options</a:t>
            </a:r>
          </a:p>
          <a:p>
            <a:pPr lvl="1"/>
            <a:r>
              <a:rPr lang="en-US" dirty="0" smtClean="0"/>
              <a:t>Database Availability Options</a:t>
            </a:r>
          </a:p>
          <a:p>
            <a:pPr lvl="1"/>
            <a:r>
              <a:rPr lang="en-US" dirty="0" smtClean="0"/>
              <a:t>SQL Options</a:t>
            </a:r>
          </a:p>
          <a:p>
            <a:pPr lvl="1"/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External Access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2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to know the various database options.</a:t>
            </a:r>
          </a:p>
          <a:p>
            <a:r>
              <a:rPr lang="en-US" dirty="0" smtClean="0"/>
              <a:t>Their default values</a:t>
            </a:r>
          </a:p>
          <a:p>
            <a:r>
              <a:rPr lang="en-US" dirty="0" smtClean="0"/>
              <a:t>What happens when it is set ON or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67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348880"/>
            <a:ext cx="4824536" cy="10801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 Options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1520" y="90275"/>
          <a:ext cx="862513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464496"/>
                <a:gridCol w="2144415"/>
              </a:tblGrid>
              <a:tr h="61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Default value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2717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AUTO_CLOSE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</a:t>
                      </a:r>
                      <a:r>
                        <a:rPr lang="en-US" sz="1800" dirty="0" smtClean="0"/>
                        <a:t>database is shut down cleanly and its resources are freed after the last user exits. </a:t>
                      </a:r>
                    </a:p>
                    <a:p>
                      <a:r>
                        <a:rPr lang="en-US" sz="1800" dirty="0" smtClean="0"/>
                        <a:t>The database automatically reopens when a user tries to use the database again.</a:t>
                      </a:r>
                    </a:p>
                    <a:p>
                      <a:r>
                        <a:rPr lang="en-US" sz="2000" b="1" dirty="0" smtClean="0"/>
                        <a:t>OFF</a:t>
                      </a:r>
                      <a:r>
                        <a:rPr lang="en-US" sz="1800" dirty="0" smtClean="0"/>
                        <a:t>-- the database remains open after the last user exits.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 –</a:t>
                      </a:r>
                      <a:r>
                        <a:rPr lang="en-US" sz="1800" dirty="0" smtClean="0"/>
                        <a:t>db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when using SQL Server 2000 Desktop Engine or SQL Server Express. </a:t>
                      </a:r>
                      <a:r>
                        <a:rPr lang="en-US" sz="1800" b="1" dirty="0" smtClean="0"/>
                        <a:t>False -- </a:t>
                      </a:r>
                      <a:r>
                        <a:rPr lang="en-US" sz="1800" dirty="0" smtClean="0"/>
                        <a:t>all other editions, regardless of operating system.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70152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AUTO_CREATE</a:t>
                      </a:r>
                    </a:p>
                    <a:p>
                      <a:r>
                        <a:rPr lang="en-US" sz="1800" b="1" dirty="0" smtClean="0"/>
                        <a:t>_STATISTICS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 </a:t>
                      </a:r>
                      <a:r>
                        <a:rPr lang="en-US" sz="1800" dirty="0" smtClean="0"/>
                        <a:t>statistics are automatically created on columns used in a predicate. 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statistics are not automatically created; instead, statistics can be                            </a:t>
                      </a:r>
                    </a:p>
                    <a:p>
                      <a:r>
                        <a:rPr lang="en-US" sz="1800" baseline="0" dirty="0" smtClean="0"/>
                        <a:t>            </a:t>
                      </a:r>
                      <a:r>
                        <a:rPr lang="en-US" sz="1800" dirty="0" smtClean="0"/>
                        <a:t>manually created.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40253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AUTO_UPDATE</a:t>
                      </a:r>
                    </a:p>
                    <a:p>
                      <a:r>
                        <a:rPr lang="en-US" sz="1800" b="1" dirty="0" smtClean="0"/>
                        <a:t>_STATISTICS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</a:t>
                      </a:r>
                      <a:r>
                        <a:rPr lang="en-US" sz="1800" dirty="0" smtClean="0"/>
                        <a:t>- any missing statistics required by a query for optimization are automatically built during query optimization. </a:t>
                      </a:r>
                    </a:p>
                    <a:p>
                      <a:r>
                        <a:rPr lang="en-US" sz="1800" b="1" dirty="0" smtClean="0"/>
                        <a:t>OFF</a:t>
                      </a:r>
                      <a:r>
                        <a:rPr lang="en-US" sz="1800" dirty="0" smtClean="0"/>
                        <a:t>-- statistics must be manually created.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4577"/>
          <a:ext cx="8229600" cy="629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21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AUTO_SHRINK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ON</a:t>
                      </a:r>
                      <a:r>
                        <a:rPr lang="en-US" sz="1800" dirty="0" smtClean="0"/>
                        <a:t>-</a:t>
                      </a:r>
                      <a:r>
                        <a:rPr lang="en-US" sz="1800" b="0" dirty="0" smtClean="0"/>
                        <a:t>-the database files are candidates for periodic shrinking. Both data file and log files can be shrunk automatically by SQL Server.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OFF</a:t>
                      </a:r>
                      <a:r>
                        <a:rPr lang="en-US" sz="1800" dirty="0" smtClean="0"/>
                        <a:t>-- </a:t>
                      </a:r>
                      <a:r>
                        <a:rPr lang="en-US" sz="1800" b="0" dirty="0" smtClean="0"/>
                        <a:t>database files are not automatically shrunk during periodic checks for unused space.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1419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*</a:t>
                      </a:r>
                      <a:r>
                        <a:rPr lang="en-US" sz="1800" b="1" dirty="0" smtClean="0"/>
                        <a:t>AUTO_SHRINK</a:t>
                      </a:r>
                      <a:r>
                        <a:rPr lang="en-US" sz="1800" dirty="0" smtClean="0"/>
                        <a:t> reduces the size of the transaction log only if the database is set to SIMPLE recovery model or if the log is backed up.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576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Auto_Update_Statistics</a:t>
                      </a:r>
                    </a:p>
                    <a:p>
                      <a:r>
                        <a:rPr lang="en-US" sz="1800" b="1" dirty="0" smtClean="0"/>
                        <a:t>_Asynchronously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  <a:r>
                        <a:rPr lang="en-US" sz="1800" dirty="0" smtClean="0"/>
                        <a:t>--updates the statistics asynchronously.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916832"/>
            <a:ext cx="4464496" cy="13681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Cursor Options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404664"/>
          <a:ext cx="8229600" cy="609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Option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 marL="45717" marR="45717" marT="22858" marB="22858" anchor="ctr"/>
                </a:tc>
              </a:tr>
              <a:tr h="25094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CURSOR_CLOSE_ON_</a:t>
                      </a:r>
                    </a:p>
                    <a:p>
                      <a:r>
                        <a:rPr lang="en-US" sz="1600" b="1" dirty="0" smtClean="0"/>
                        <a:t>COMMIT </a:t>
                      </a:r>
                      <a:endParaRPr lang="en-US" sz="1600" b="1" dirty="0"/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ON-- </a:t>
                      </a:r>
                      <a:r>
                        <a:rPr lang="en-US" sz="1600" b="0" dirty="0"/>
                        <a:t>any cursors open when a transaction is committed or rolled back are closed</a:t>
                      </a:r>
                      <a:r>
                        <a:rPr lang="en-US" sz="1600" b="0" dirty="0" smtClean="0"/>
                        <a:t>.</a:t>
                      </a:r>
                    </a:p>
                    <a:p>
                      <a:endParaRPr lang="en-US" sz="1600" b="0" dirty="0"/>
                    </a:p>
                    <a:p>
                      <a:r>
                        <a:rPr lang="en-US" sz="1600" b="1" dirty="0" smtClean="0"/>
                        <a:t>OFF-- </a:t>
                      </a:r>
                      <a:r>
                        <a:rPr lang="en-US" sz="1600" b="0" dirty="0"/>
                        <a:t>remain open when a transaction is committed; rolling back a transaction closes any cursors except those defined as </a:t>
                      </a:r>
                      <a:r>
                        <a:rPr lang="en-US" sz="1600" b="1" dirty="0"/>
                        <a:t>INSENSITIVE or STATIC. 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OFF</a:t>
                      </a:r>
                    </a:p>
                  </a:txBody>
                  <a:tcPr marL="45717" marR="45717" marT="22858" marB="2285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CURSOR_DEFAULT 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LOCAL—</a:t>
                      </a:r>
                      <a:r>
                        <a:rPr lang="en-US" sz="1600" b="0" dirty="0" smtClean="0"/>
                        <a:t>the </a:t>
                      </a:r>
                      <a:r>
                        <a:rPr lang="en-US" sz="1600" b="0" dirty="0"/>
                        <a:t>scope of the cursor is local to the batch, stored procedure, or trigger in which the cursor was created. The cursor name is valid only within this scope.</a:t>
                      </a:r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GLOBAL-- </a:t>
                      </a:r>
                      <a:r>
                        <a:rPr lang="en-US" sz="1600" b="0" dirty="0" smtClean="0"/>
                        <a:t>the </a:t>
                      </a:r>
                      <a:r>
                        <a:rPr lang="en-US" sz="1600" b="0" dirty="0"/>
                        <a:t>scope of the cursor is global to the connection. The cursor name can be referenced in any stored procedure or batch executed by the connection.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GLOBAL</a:t>
                      </a:r>
                    </a:p>
                  </a:txBody>
                  <a:tcPr marL="45717" marR="45717" marT="22858" marB="2285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140</TotalTime>
  <Words>1295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Theme1</vt:lpstr>
      <vt:lpstr>Database Options</vt:lpstr>
      <vt:lpstr>About the Author</vt:lpstr>
      <vt:lpstr>Icons Used</vt:lpstr>
      <vt:lpstr>Objective</vt:lpstr>
      <vt:lpstr>Auto Options</vt:lpstr>
      <vt:lpstr>Slide 6</vt:lpstr>
      <vt:lpstr>Slide 7</vt:lpstr>
      <vt:lpstr>Cursor Options</vt:lpstr>
      <vt:lpstr>Slide 9</vt:lpstr>
      <vt:lpstr>Database Availability Options</vt:lpstr>
      <vt:lpstr>Slide 11</vt:lpstr>
      <vt:lpstr>Date Correlation Optimization    Options</vt:lpstr>
      <vt:lpstr>Slide 13</vt:lpstr>
      <vt:lpstr>External Access Options</vt:lpstr>
      <vt:lpstr>Slide 15</vt:lpstr>
      <vt:lpstr>Recovery Options</vt:lpstr>
      <vt:lpstr>Slide 17</vt:lpstr>
      <vt:lpstr>Slide 18</vt:lpstr>
      <vt:lpstr>Slide 19</vt:lpstr>
      <vt:lpstr>SQL Options</vt:lpstr>
      <vt:lpstr>Slide 21</vt:lpstr>
      <vt:lpstr>Slide 22</vt:lpstr>
      <vt:lpstr>Slide 23</vt:lpstr>
      <vt:lpstr>Slide 24</vt:lpstr>
      <vt:lpstr>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Options</dc:title>
  <cp:lastModifiedBy>217673</cp:lastModifiedBy>
  <cp:revision>34</cp:revision>
  <dcterms:created xsi:type="dcterms:W3CDTF">2012-09-26T15:06:22Z</dcterms:created>
  <dcterms:modified xsi:type="dcterms:W3CDTF">2012-11-01T04:16:50Z</dcterms:modified>
</cp:coreProperties>
</file>