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8"/>
  </p:notesMasterIdLst>
  <p:sldIdLst>
    <p:sldId id="258" r:id="rId5"/>
    <p:sldId id="267" r:id="rId6"/>
    <p:sldId id="307" r:id="rId7"/>
    <p:sldId id="310" r:id="rId8"/>
    <p:sldId id="270" r:id="rId9"/>
    <p:sldId id="308"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6" r:id="rId23"/>
    <p:sldId id="323" r:id="rId24"/>
    <p:sldId id="324" r:id="rId25"/>
    <p:sldId id="325"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90" r:id="rId52"/>
    <p:sldId id="352" r:id="rId53"/>
    <p:sldId id="353" r:id="rId54"/>
    <p:sldId id="354" r:id="rId55"/>
    <p:sldId id="355" r:id="rId56"/>
    <p:sldId id="356" r:id="rId57"/>
    <p:sldId id="357" r:id="rId58"/>
    <p:sldId id="358" r:id="rId59"/>
    <p:sldId id="392" r:id="rId60"/>
    <p:sldId id="359" r:id="rId61"/>
    <p:sldId id="360" r:id="rId62"/>
    <p:sldId id="395" r:id="rId63"/>
    <p:sldId id="396" r:id="rId64"/>
    <p:sldId id="397" r:id="rId65"/>
    <p:sldId id="361" r:id="rId66"/>
    <p:sldId id="362" r:id="rId67"/>
    <p:sldId id="363" r:id="rId68"/>
    <p:sldId id="364" r:id="rId69"/>
    <p:sldId id="365" r:id="rId70"/>
    <p:sldId id="366" r:id="rId71"/>
    <p:sldId id="368" r:id="rId72"/>
    <p:sldId id="367" r:id="rId73"/>
    <p:sldId id="369" r:id="rId74"/>
    <p:sldId id="370" r:id="rId75"/>
    <p:sldId id="379" r:id="rId76"/>
    <p:sldId id="371" r:id="rId77"/>
    <p:sldId id="378" r:id="rId78"/>
    <p:sldId id="377" r:id="rId79"/>
    <p:sldId id="372" r:id="rId80"/>
    <p:sldId id="374" r:id="rId81"/>
    <p:sldId id="375" r:id="rId82"/>
    <p:sldId id="376" r:id="rId83"/>
    <p:sldId id="373" r:id="rId84"/>
    <p:sldId id="388" r:id="rId85"/>
    <p:sldId id="380" r:id="rId86"/>
    <p:sldId id="381" r:id="rId87"/>
    <p:sldId id="382" r:id="rId88"/>
    <p:sldId id="383" r:id="rId89"/>
    <p:sldId id="384" r:id="rId90"/>
    <p:sldId id="385" r:id="rId91"/>
    <p:sldId id="386" r:id="rId92"/>
    <p:sldId id="387" r:id="rId93"/>
    <p:sldId id="389" r:id="rId94"/>
    <p:sldId id="393" r:id="rId95"/>
    <p:sldId id="394" r:id="rId96"/>
    <p:sldId id="398" r:id="rId97"/>
    <p:sldId id="399" r:id="rId98"/>
    <p:sldId id="400" r:id="rId99"/>
    <p:sldId id="401" r:id="rId100"/>
    <p:sldId id="402" r:id="rId101"/>
    <p:sldId id="403" r:id="rId102"/>
    <p:sldId id="404" r:id="rId103"/>
    <p:sldId id="405" r:id="rId104"/>
    <p:sldId id="406" r:id="rId105"/>
    <p:sldId id="407" r:id="rId106"/>
    <p:sldId id="408" r:id="rId107"/>
    <p:sldId id="410" r:id="rId108"/>
    <p:sldId id="409" r:id="rId109"/>
    <p:sldId id="411" r:id="rId110"/>
    <p:sldId id="412" r:id="rId111"/>
    <p:sldId id="413" r:id="rId112"/>
    <p:sldId id="414" r:id="rId113"/>
    <p:sldId id="415" r:id="rId114"/>
    <p:sldId id="416" r:id="rId115"/>
    <p:sldId id="417" r:id="rId116"/>
    <p:sldId id="418" r:id="rId117"/>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F01"/>
    <a:srgbClr val="209D03"/>
    <a:srgbClr val="000000"/>
    <a:srgbClr val="287094"/>
    <a:srgbClr val="095295"/>
    <a:srgbClr val="D8750D"/>
    <a:srgbClr val="90B5D2"/>
    <a:srgbClr val="3BCB0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40"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vl1pPr>
          </a:lstStyle>
          <a:p>
            <a:pPr>
              <a:defRPr/>
            </a:pPr>
            <a:fld id="{1C2926AB-484F-4309-8EDB-ABF74CE5760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userDrawn="1"/>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userDrawn="1"/>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pPr>
              <a:defRPr/>
            </a:pPr>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3CF8A2DC-652A-473A-BF9C-0A8464F003A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10A1A34F-7CD1-4C1C-BAFC-159D01E7603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endParaRPr lang="en-US" noProof="0" smtClean="0"/>
          </a:p>
        </p:txBody>
      </p:sp>
      <p:sp>
        <p:nvSpPr>
          <p:cNvPr id="4" name="Rectangle 57"/>
          <p:cNvSpPr>
            <a:spLocks noGrp="1" noChangeArrowheads="1"/>
          </p:cNvSpPr>
          <p:nvPr>
            <p:ph type="sldNum" sz="quarter" idx="10"/>
          </p:nvPr>
        </p:nvSpPr>
        <p:spPr>
          <a:ln/>
        </p:spPr>
        <p:txBody>
          <a:bodyPr/>
          <a:lstStyle>
            <a:lvl1pPr>
              <a:defRPr/>
            </a:lvl1pPr>
          </a:lstStyle>
          <a:p>
            <a:pPr>
              <a:defRPr/>
            </a:pPr>
            <a:fld id="{B9A787AD-0CA3-4FA1-B3E5-9743934BE3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4FCED92C-D024-4A30-90BA-A528B7CA74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DA96E7DD-DDCD-4FE2-8EF6-17B2A75960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58C3D100-D424-4321-8804-38F7656832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2C64FB81-1265-439E-B408-35FDDB15DF1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1C159962-F8C7-4BB2-AE39-49E0EFDC1FA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3AD3001F-D0E9-4599-A360-63842692E3F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3FD23C2C-97F8-4770-B565-E5EB1A5009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A844BAE3-53C9-4B68-909F-1147A259EE6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7E4F2D28-46EC-401B-9452-3E6D8FBA3B9D}" type="slidenum">
              <a:rPr lang="en-US"/>
              <a:pPr>
                <a:defRPr/>
              </a:pPr>
              <a:t>‹#›</a:t>
            </a:fld>
            <a:endParaRPr lang="en-US"/>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userDrawn="1"/>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msdn.microsoft.com/en-us/library/ms186243(v=sql.105).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and T-SQL Introduction</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en-US" dirty="0"/>
          </a:p>
        </p:txBody>
      </p:sp>
      <p:sp>
        <p:nvSpPr>
          <p:cNvPr id="3" name="Content Placeholder 2"/>
          <p:cNvSpPr>
            <a:spLocks noGrp="1"/>
          </p:cNvSpPr>
          <p:nvPr>
            <p:ph idx="1"/>
          </p:nvPr>
        </p:nvSpPr>
        <p:spPr/>
        <p:txBody>
          <a:bodyPr/>
          <a:lstStyle/>
          <a:p>
            <a:r>
              <a:rPr lang="en-US" dirty="0" smtClean="0"/>
              <a:t>Demo</a:t>
            </a:r>
          </a:p>
          <a:p>
            <a:r>
              <a:rPr lang="en-US" dirty="0" smtClean="0"/>
              <a:t>* , </a:t>
            </a:r>
            <a:r>
              <a:rPr lang="en-US" dirty="0" err="1" smtClean="0"/>
              <a:t>WHERE,FROM,Group</a:t>
            </a:r>
            <a:r>
              <a:rPr lang="en-US" dirty="0" smtClean="0"/>
              <a:t> </a:t>
            </a:r>
            <a:r>
              <a:rPr lang="en-US" dirty="0" err="1" smtClean="0"/>
              <a:t>BY,Order</a:t>
            </a:r>
            <a:r>
              <a:rPr lang="en-US" dirty="0" smtClean="0"/>
              <a:t> by etc</a:t>
            </a:r>
          </a:p>
          <a:p>
            <a:r>
              <a:rPr lang="en-US" dirty="0" smtClean="0"/>
              <a:t>Concatenation – different behavior based on </a:t>
            </a:r>
            <a:r>
              <a:rPr lang="en-US" dirty="0" err="1" smtClean="0"/>
              <a:t>datatype</a:t>
            </a:r>
            <a:endParaRPr lang="en-US" dirty="0" smtClean="0"/>
          </a:p>
          <a:p>
            <a:r>
              <a:rPr lang="en-US" dirty="0" smtClean="0"/>
              <a:t> Aliases - </a:t>
            </a:r>
            <a:r>
              <a:rPr lang="en-US" altLang="en-US" dirty="0" smtClean="0"/>
              <a:t>We can apply aliases in two places within our SQL statements</a:t>
            </a:r>
          </a:p>
          <a:p>
            <a:pPr lvl="1"/>
            <a:r>
              <a:rPr lang="en-US" altLang="en-US" dirty="0" smtClean="0"/>
              <a:t>Select clause</a:t>
            </a:r>
          </a:p>
          <a:p>
            <a:pPr lvl="1"/>
            <a:r>
              <a:rPr lang="en-US" altLang="en-US" dirty="0" smtClean="0"/>
              <a:t>From clause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CTE</a:t>
            </a:r>
            <a:endParaRPr lang="en-US" dirty="0"/>
          </a:p>
        </p:txBody>
      </p:sp>
      <p:sp>
        <p:nvSpPr>
          <p:cNvPr id="3" name="Content Placeholder 2"/>
          <p:cNvSpPr>
            <a:spLocks noGrp="1"/>
          </p:cNvSpPr>
          <p:nvPr>
            <p:ph idx="1"/>
          </p:nvPr>
        </p:nvSpPr>
        <p:spPr>
          <a:xfrm>
            <a:off x="228600" y="1371601"/>
            <a:ext cx="8686800" cy="3352800"/>
          </a:xfrm>
        </p:spPr>
        <p:txBody>
          <a:bodyPr/>
          <a:lstStyle/>
          <a:p>
            <a:r>
              <a:rPr lang="en-US" dirty="0" smtClean="0"/>
              <a:t>With </a:t>
            </a:r>
            <a:r>
              <a:rPr lang="en-US" dirty="0" err="1" smtClean="0"/>
              <a:t>CTE_Name</a:t>
            </a:r>
            <a:r>
              <a:rPr lang="en-US" dirty="0" smtClean="0"/>
              <a:t> (</a:t>
            </a:r>
            <a:r>
              <a:rPr lang="en-US" dirty="0" err="1" smtClean="0"/>
              <a:t>col</a:t>
            </a:r>
            <a:r>
              <a:rPr lang="en-US" dirty="0" smtClean="0"/>
              <a:t>…. )  </a:t>
            </a:r>
          </a:p>
          <a:p>
            <a:pPr>
              <a:buNone/>
            </a:pPr>
            <a:r>
              <a:rPr lang="en-US" dirty="0" smtClean="0"/>
              <a:t>AS</a:t>
            </a:r>
          </a:p>
          <a:p>
            <a:pPr>
              <a:buNone/>
            </a:pPr>
            <a:r>
              <a:rPr lang="en-US" dirty="0" smtClean="0"/>
              <a:t>(Anchor Member query </a:t>
            </a:r>
          </a:p>
          <a:p>
            <a:pPr>
              <a:buNone/>
            </a:pPr>
            <a:r>
              <a:rPr lang="en-US" dirty="0" smtClean="0"/>
              <a:t>UNION ALL</a:t>
            </a:r>
          </a:p>
          <a:p>
            <a:pPr>
              <a:buNone/>
            </a:pPr>
            <a:r>
              <a:rPr lang="en-US" dirty="0" smtClean="0"/>
              <a:t>Recursive Member Query</a:t>
            </a:r>
          </a:p>
          <a:p>
            <a:pPr>
              <a:buNone/>
            </a:pPr>
            <a:r>
              <a:rPr lang="en-US" dirty="0" smtClean="0"/>
              <a:t>)</a:t>
            </a:r>
          </a:p>
          <a:p>
            <a:pPr>
              <a:buNone/>
            </a:pPr>
            <a:r>
              <a:rPr lang="en-US" dirty="0" smtClean="0"/>
              <a:t>Select *from </a:t>
            </a:r>
            <a:r>
              <a:rPr lang="en-US" dirty="0" err="1" smtClean="0"/>
              <a:t>CTE_name</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100</a:t>
            </a:fld>
            <a:endParaRPr lang="en-US"/>
          </a:p>
        </p:txBody>
      </p:sp>
      <p:sp>
        <p:nvSpPr>
          <p:cNvPr id="6" name="TextBox 5"/>
          <p:cNvSpPr txBox="1"/>
          <p:nvPr/>
        </p:nvSpPr>
        <p:spPr>
          <a:xfrm>
            <a:off x="304800" y="4953000"/>
            <a:ext cx="8534400" cy="904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0" hangingPunct="0">
              <a:spcBef>
                <a:spcPct val="20000"/>
              </a:spcBef>
              <a:buSzPct val="95000"/>
              <a:buFont typeface="Wingdings" pitchFamily="2" charset="2"/>
            </a:pPr>
            <a:r>
              <a:rPr lang="en-US" b="0" dirty="0" smtClean="0">
                <a:latin typeface="+mn-lt"/>
              </a:rPr>
              <a:t>Anchor Query : Returns the first result set</a:t>
            </a:r>
          </a:p>
          <a:p>
            <a:pPr marL="342900" indent="-342900" algn="l" eaLnBrk="0" hangingPunct="0">
              <a:spcBef>
                <a:spcPct val="20000"/>
              </a:spcBef>
              <a:buSzPct val="95000"/>
              <a:buFont typeface="Wingdings" pitchFamily="2" charset="2"/>
            </a:pPr>
            <a:r>
              <a:rPr lang="en-US" b="0" dirty="0" smtClean="0">
                <a:latin typeface="+mn-lt"/>
              </a:rPr>
              <a:t>Recursive query : Refer the CTE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a:t>
            </a:r>
            <a:r>
              <a:rPr lang="en-US" dirty="0" err="1" smtClean="0"/>
              <a:t>vs</a:t>
            </a:r>
            <a:r>
              <a:rPr lang="en-US" dirty="0" smtClean="0"/>
              <a:t> Partitioning</a:t>
            </a:r>
            <a:endParaRPr lang="en-US" dirty="0"/>
          </a:p>
        </p:txBody>
      </p:sp>
      <p:sp>
        <p:nvSpPr>
          <p:cNvPr id="3" name="Content Placeholder 2"/>
          <p:cNvSpPr>
            <a:spLocks noGrp="1"/>
          </p:cNvSpPr>
          <p:nvPr>
            <p:ph idx="1"/>
          </p:nvPr>
        </p:nvSpPr>
        <p:spPr/>
        <p:txBody>
          <a:bodyPr/>
          <a:lstStyle/>
          <a:p>
            <a:r>
              <a:rPr lang="en-US" dirty="0" smtClean="0"/>
              <a:t>Grouping is a N to 1 Transformation</a:t>
            </a:r>
          </a:p>
          <a:p>
            <a:r>
              <a:rPr lang="en-US" dirty="0" smtClean="0"/>
              <a:t>In Grouping we lose something while gaining something</a:t>
            </a:r>
          </a:p>
          <a:p>
            <a:r>
              <a:rPr lang="en-US" dirty="0" smtClean="0"/>
              <a:t>Partitioning is N to N transformation</a:t>
            </a:r>
          </a:p>
          <a:p>
            <a:r>
              <a:rPr lang="en-US" dirty="0" smtClean="0"/>
              <a:t>Partitioning gives you same information without losing any details</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clause with Ranking Functions</a:t>
            </a:r>
            <a:endParaRPr lang="en-US" dirty="0"/>
          </a:p>
        </p:txBody>
      </p:sp>
      <p:sp>
        <p:nvSpPr>
          <p:cNvPr id="3" name="Content Placeholder 2"/>
          <p:cNvSpPr>
            <a:spLocks noGrp="1"/>
          </p:cNvSpPr>
          <p:nvPr>
            <p:ph idx="1"/>
          </p:nvPr>
        </p:nvSpPr>
        <p:spPr/>
        <p:txBody>
          <a:bodyPr/>
          <a:lstStyle/>
          <a:p>
            <a:r>
              <a:rPr lang="en-US" dirty="0" smtClean="0"/>
              <a:t>Introduced in 2005</a:t>
            </a:r>
          </a:p>
          <a:p>
            <a:r>
              <a:rPr lang="en-US" dirty="0" err="1" smtClean="0"/>
              <a:t>Row_number</a:t>
            </a:r>
            <a:r>
              <a:rPr lang="en-US" dirty="0" smtClean="0"/>
              <a:t> : Unique number across set/partition. Order by is must</a:t>
            </a:r>
          </a:p>
          <a:p>
            <a:r>
              <a:rPr lang="en-US" dirty="0" smtClean="0"/>
              <a:t>Rank : Rank rows skipping numbers for ties</a:t>
            </a:r>
          </a:p>
          <a:p>
            <a:r>
              <a:rPr lang="en-US" dirty="0" smtClean="0"/>
              <a:t>Dense Rank : Rank without skipping any number for ties</a:t>
            </a:r>
          </a:p>
          <a:p>
            <a:r>
              <a:rPr lang="en-US" dirty="0" smtClean="0"/>
              <a:t>NTILE : Create subgroup on desired size mentioned</a:t>
            </a:r>
          </a:p>
          <a:p>
            <a:pPr>
              <a:buNone/>
            </a:pPr>
            <a:r>
              <a:rPr lang="en-US" dirty="0" smtClean="0"/>
              <a:t>These functions can be partitioned and ordered</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t>
            </a:r>
            <a:endParaRPr lang="en-US" dirty="0"/>
          </a:p>
        </p:txBody>
      </p:sp>
      <p:sp>
        <p:nvSpPr>
          <p:cNvPr id="3" name="Content Placeholder 2"/>
          <p:cNvSpPr>
            <a:spLocks noGrp="1"/>
          </p:cNvSpPr>
          <p:nvPr>
            <p:ph idx="1"/>
          </p:nvPr>
        </p:nvSpPr>
        <p:spPr/>
        <p:txBody>
          <a:bodyPr/>
          <a:lstStyle/>
          <a:p>
            <a:r>
              <a:rPr lang="en-US" dirty="0" smtClean="0"/>
              <a:t>Require sorting which is resource consuming</a:t>
            </a:r>
          </a:p>
          <a:p>
            <a:r>
              <a:rPr lang="en-US" dirty="0" smtClean="0"/>
              <a:t>Can create aligned index to ensure the sets are pre-sorted</a:t>
            </a:r>
          </a:p>
          <a:p>
            <a:r>
              <a:rPr lang="en-US" dirty="0" smtClean="0"/>
              <a:t>You can see lot of spool in query plan which can be resource consuming</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Locking is an object used to protect resources. For </a:t>
            </a:r>
            <a:r>
              <a:rPr lang="en-US" dirty="0" err="1" smtClean="0"/>
              <a:t>eg</a:t>
            </a:r>
            <a:r>
              <a:rPr lang="en-US" dirty="0" smtClean="0"/>
              <a:t>. If you want to prevent someone from reading or writing system apply locks</a:t>
            </a:r>
          </a:p>
          <a:p>
            <a:r>
              <a:rPr lang="en-US" dirty="0" smtClean="0"/>
              <a:t>Before 2005, it was only locking. In 2005 versioning introduced</a:t>
            </a:r>
          </a:p>
          <a:p>
            <a:r>
              <a:rPr lang="en-US" dirty="0" smtClean="0"/>
              <a:t>In versioning, writers still uses lock but readers read from version</a:t>
            </a:r>
          </a:p>
          <a:p>
            <a:r>
              <a:rPr lang="en-US" dirty="0" smtClean="0"/>
              <a:t>SQL Server has a background tasks called deadlock detector, which will detect deadlock and kill one thread which take less resource to rollback</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LOCKS</a:t>
            </a:r>
            <a:endParaRPr lang="en-US" dirty="0"/>
          </a:p>
        </p:txBody>
      </p:sp>
      <p:sp>
        <p:nvSpPr>
          <p:cNvPr id="3" name="Content Placeholder 2"/>
          <p:cNvSpPr>
            <a:spLocks noGrp="1"/>
          </p:cNvSpPr>
          <p:nvPr>
            <p:ph idx="1"/>
          </p:nvPr>
        </p:nvSpPr>
        <p:spPr/>
        <p:txBody>
          <a:bodyPr/>
          <a:lstStyle/>
          <a:p>
            <a:r>
              <a:rPr lang="en-US" sz="2000" dirty="0" smtClean="0"/>
              <a:t>When a user connect to db, a Shared lock is applied</a:t>
            </a:r>
          </a:p>
          <a:p>
            <a:r>
              <a:rPr lang="en-US" sz="2000" dirty="0" smtClean="0"/>
              <a:t>When a row is updated it take an exclusive lock ultimately. But it is not the alone lock</a:t>
            </a:r>
          </a:p>
          <a:p>
            <a:r>
              <a:rPr lang="en-US" sz="2000" dirty="0" smtClean="0"/>
              <a:t>Intent Locks – tells you down the line there is one lock of that type. This helps lock manager not to allocate a conflicting lock</a:t>
            </a:r>
          </a:p>
          <a:p>
            <a:r>
              <a:rPr lang="en-US" sz="2000" dirty="0" smtClean="0"/>
              <a:t>Locks in SQL Server is always top down </a:t>
            </a:r>
          </a:p>
          <a:p>
            <a:r>
              <a:rPr lang="en-US" sz="2000" dirty="0" smtClean="0"/>
              <a:t>Database – Table – Extent – Page – Row (in </a:t>
            </a:r>
          </a:p>
          <a:p>
            <a:r>
              <a:rPr lang="en-US" sz="2000" dirty="0" smtClean="0"/>
              <a:t>Lock Hierarchy -  Database – Table/partition -  Page – Row. </a:t>
            </a:r>
          </a:p>
          <a:p>
            <a:pPr>
              <a:buNone/>
            </a:pPr>
            <a:r>
              <a:rPr lang="en-US" sz="2000" dirty="0" smtClean="0"/>
              <a:t>	</a:t>
            </a:r>
            <a:r>
              <a:rPr lang="en-US" sz="2000" dirty="0" smtClean="0"/>
              <a:t>Session 1 		S		IX		    </a:t>
            </a:r>
            <a:r>
              <a:rPr lang="en-US" sz="2000" dirty="0" err="1" smtClean="0"/>
              <a:t>IX</a:t>
            </a:r>
            <a:r>
              <a:rPr lang="en-US" sz="2000" dirty="0" smtClean="0"/>
              <a:t>	   X(r1)</a:t>
            </a:r>
          </a:p>
          <a:p>
            <a:pPr>
              <a:buNone/>
            </a:pPr>
            <a:r>
              <a:rPr lang="en-US" sz="2000" dirty="0" smtClean="0"/>
              <a:t>	</a:t>
            </a:r>
            <a:r>
              <a:rPr lang="en-US" sz="2000" dirty="0" smtClean="0"/>
              <a:t>Session 2		S		IX		   </a:t>
            </a:r>
            <a:r>
              <a:rPr lang="en-US" sz="2000" dirty="0" err="1" smtClean="0"/>
              <a:t>IX</a:t>
            </a:r>
            <a:r>
              <a:rPr lang="en-US" sz="2000" dirty="0" smtClean="0"/>
              <a:t>	    X(r2)</a:t>
            </a:r>
          </a:p>
          <a:p>
            <a:pPr>
              <a:buNone/>
            </a:pPr>
            <a:r>
              <a:rPr lang="en-US" sz="2000" dirty="0" smtClean="0"/>
              <a:t>You can have multiple Intent Exclusive lock on same objects in the top level</a:t>
            </a:r>
          </a:p>
          <a:p>
            <a:pPr>
              <a:buNone/>
            </a:pPr>
            <a:endParaRPr lang="en-US" sz="2000" dirty="0" smtClean="0"/>
          </a:p>
          <a:p>
            <a:pPr>
              <a:buNone/>
            </a:pP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p:cNvSpPr/>
          <p:nvPr/>
        </p:nvSpPr>
        <p:spPr bwMode="auto">
          <a:xfrm>
            <a:off x="1371600" y="1295400"/>
            <a:ext cx="5943600" cy="4876800"/>
          </a:xfrm>
          <a:prstGeom prst="flowChartMagneticDisk">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6" name="Flowchart: Process 5"/>
          <p:cNvSpPr/>
          <p:nvPr/>
        </p:nvSpPr>
        <p:spPr bwMode="auto">
          <a:xfrm>
            <a:off x="2057400" y="3276600"/>
            <a:ext cx="4572000" cy="2438400"/>
          </a:xfrm>
          <a:prstGeom prst="flowChartProcess">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Table</a:t>
            </a:r>
            <a:endParaRPr kumimoji="0" lang="en-US" sz="1800" b="1" i="0" u="none" strike="noStrike" cap="none" normalizeH="0" baseline="0" dirty="0" smtClean="0">
              <a:ln>
                <a:noFill/>
              </a:ln>
              <a:solidFill>
                <a:schemeClr val="tx1"/>
              </a:solidFill>
              <a:effectLst/>
              <a:latin typeface="Arial" charset="0"/>
            </a:endParaRPr>
          </a:p>
        </p:txBody>
      </p:sp>
      <p:sp>
        <p:nvSpPr>
          <p:cNvPr id="16" name="Flowchart: Process 15"/>
          <p:cNvSpPr/>
          <p:nvPr/>
        </p:nvSpPr>
        <p:spPr bwMode="auto">
          <a:xfrm>
            <a:off x="3048000" y="3429000"/>
            <a:ext cx="3505200" cy="2057400"/>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Extent</a:t>
            </a:r>
            <a:endParaRPr kumimoji="0" lang="en-US" sz="1800" b="1"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106</a:t>
            </a:fld>
            <a:endParaRPr lang="en-US"/>
          </a:p>
        </p:txBody>
      </p:sp>
      <p:sp>
        <p:nvSpPr>
          <p:cNvPr id="8" name="Snip Diagonal Corner Rectangle 7"/>
          <p:cNvSpPr/>
          <p:nvPr/>
        </p:nvSpPr>
        <p:spPr bwMode="auto">
          <a:xfrm>
            <a:off x="3352800" y="4038600"/>
            <a:ext cx="762000" cy="685800"/>
          </a:xfrm>
          <a:prstGeom prst="snip2DiagRect">
            <a:avLst>
              <a:gd name="adj1" fmla="val 8571"/>
              <a:gd name="adj2"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Page 1</a:t>
            </a:r>
            <a:endParaRPr kumimoji="0" lang="en-US" sz="1100" b="1" i="0" u="none" strike="noStrike" cap="none" normalizeH="0" baseline="0" dirty="0" smtClean="0">
              <a:ln>
                <a:noFill/>
              </a:ln>
              <a:solidFill>
                <a:schemeClr val="tx1"/>
              </a:solidFill>
              <a:effectLst/>
              <a:latin typeface="Arial" charset="0"/>
            </a:endParaRPr>
          </a:p>
        </p:txBody>
      </p:sp>
      <p:sp>
        <p:nvSpPr>
          <p:cNvPr id="9" name="Snip Diagonal Corner Rectangle 8"/>
          <p:cNvSpPr/>
          <p:nvPr/>
        </p:nvSpPr>
        <p:spPr bwMode="auto">
          <a:xfrm>
            <a:off x="4114800" y="4038600"/>
            <a:ext cx="762000" cy="685800"/>
          </a:xfrm>
          <a:prstGeom prst="snip2DiagRect">
            <a:avLst>
              <a:gd name="adj1" fmla="val 8571"/>
              <a:gd name="adj2"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Page 2</a:t>
            </a:r>
            <a:endParaRPr kumimoji="0" lang="en-US" sz="1100" b="1" i="0" u="none" strike="noStrike" cap="none" normalizeH="0" baseline="0" dirty="0" smtClean="0">
              <a:ln>
                <a:noFill/>
              </a:ln>
              <a:solidFill>
                <a:schemeClr val="tx1"/>
              </a:solidFill>
              <a:effectLst/>
              <a:latin typeface="Arial" charset="0"/>
            </a:endParaRPr>
          </a:p>
        </p:txBody>
      </p:sp>
      <p:sp>
        <p:nvSpPr>
          <p:cNvPr id="10" name="Snip Diagonal Corner Rectangle 9"/>
          <p:cNvSpPr/>
          <p:nvPr/>
        </p:nvSpPr>
        <p:spPr bwMode="auto">
          <a:xfrm>
            <a:off x="4876800" y="4038600"/>
            <a:ext cx="762000" cy="685800"/>
          </a:xfrm>
          <a:prstGeom prst="snip2DiagRect">
            <a:avLst>
              <a:gd name="adj1" fmla="val 8571"/>
              <a:gd name="adj2"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Page 3</a:t>
            </a:r>
            <a:endParaRPr kumimoji="0" lang="en-US" sz="1100" b="1" i="0" u="none" strike="noStrike" cap="none" normalizeH="0" baseline="0" dirty="0" smtClean="0">
              <a:ln>
                <a:noFill/>
              </a:ln>
              <a:solidFill>
                <a:schemeClr val="tx1"/>
              </a:solidFill>
              <a:effectLst/>
              <a:latin typeface="Arial" charset="0"/>
            </a:endParaRPr>
          </a:p>
        </p:txBody>
      </p:sp>
      <p:sp>
        <p:nvSpPr>
          <p:cNvPr id="11" name="Snip Diagonal Corner Rectangle 10"/>
          <p:cNvSpPr/>
          <p:nvPr/>
        </p:nvSpPr>
        <p:spPr bwMode="auto">
          <a:xfrm>
            <a:off x="5638800" y="4038600"/>
            <a:ext cx="762000" cy="685800"/>
          </a:xfrm>
          <a:prstGeom prst="snip2DiagRect">
            <a:avLst>
              <a:gd name="adj1" fmla="val 8571"/>
              <a:gd name="adj2"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rPr>
              <a:t>Page 4</a:t>
            </a:r>
            <a:endParaRPr kumimoji="0" lang="en-US" sz="1000" b="1" i="0" u="none" strike="noStrike" cap="none" normalizeH="0" baseline="0" dirty="0" smtClean="0">
              <a:ln>
                <a:noFill/>
              </a:ln>
              <a:solidFill>
                <a:schemeClr val="tx1"/>
              </a:solidFill>
              <a:effectLst/>
              <a:latin typeface="Arial" charset="0"/>
            </a:endParaRPr>
          </a:p>
        </p:txBody>
      </p:sp>
      <p:sp>
        <p:nvSpPr>
          <p:cNvPr id="12" name="Snip Diagonal Corner Rectangle 11"/>
          <p:cNvSpPr/>
          <p:nvPr/>
        </p:nvSpPr>
        <p:spPr bwMode="auto">
          <a:xfrm>
            <a:off x="3429000" y="4724400"/>
            <a:ext cx="762000" cy="685800"/>
          </a:xfrm>
          <a:prstGeom prst="snip2DiagRect">
            <a:avLst>
              <a:gd name="adj1" fmla="val 8571"/>
              <a:gd name="adj2"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Page 5</a:t>
            </a:r>
            <a:endParaRPr kumimoji="0" lang="en-US" sz="1100" b="1" i="0" u="none" strike="noStrike" cap="none" normalizeH="0" baseline="0" dirty="0" smtClean="0">
              <a:ln>
                <a:noFill/>
              </a:ln>
              <a:solidFill>
                <a:schemeClr val="tx1"/>
              </a:solidFill>
              <a:effectLst/>
              <a:latin typeface="Arial" charset="0"/>
            </a:endParaRPr>
          </a:p>
        </p:txBody>
      </p:sp>
      <p:sp>
        <p:nvSpPr>
          <p:cNvPr id="13" name="Snip Diagonal Corner Rectangle 12"/>
          <p:cNvSpPr/>
          <p:nvPr/>
        </p:nvSpPr>
        <p:spPr bwMode="auto">
          <a:xfrm>
            <a:off x="4191000" y="4724400"/>
            <a:ext cx="762000" cy="685800"/>
          </a:xfrm>
          <a:prstGeom prst="snip2DiagRect">
            <a:avLst>
              <a:gd name="adj1" fmla="val 8571"/>
              <a:gd name="adj2"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Page 6</a:t>
            </a:r>
            <a:endParaRPr kumimoji="0" lang="en-US" sz="1100" b="1" i="0" u="none" strike="noStrike" cap="none" normalizeH="0" baseline="0" dirty="0" smtClean="0">
              <a:ln>
                <a:noFill/>
              </a:ln>
              <a:solidFill>
                <a:schemeClr val="tx1"/>
              </a:solidFill>
              <a:effectLst/>
              <a:latin typeface="Arial" charset="0"/>
            </a:endParaRPr>
          </a:p>
        </p:txBody>
      </p:sp>
      <p:sp>
        <p:nvSpPr>
          <p:cNvPr id="14" name="Snip Diagonal Corner Rectangle 13"/>
          <p:cNvSpPr/>
          <p:nvPr/>
        </p:nvSpPr>
        <p:spPr bwMode="auto">
          <a:xfrm>
            <a:off x="4953000" y="4724400"/>
            <a:ext cx="762000" cy="685800"/>
          </a:xfrm>
          <a:prstGeom prst="snip2DiagRect">
            <a:avLst>
              <a:gd name="adj1" fmla="val 8571"/>
              <a:gd name="adj2"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Page 7</a:t>
            </a:r>
            <a:endParaRPr kumimoji="0" lang="en-US" sz="1100" b="1" i="0" u="none" strike="noStrike" cap="none" normalizeH="0" baseline="0" dirty="0" smtClean="0">
              <a:ln>
                <a:noFill/>
              </a:ln>
              <a:solidFill>
                <a:schemeClr val="tx1"/>
              </a:solidFill>
              <a:effectLst/>
              <a:latin typeface="Arial" charset="0"/>
            </a:endParaRPr>
          </a:p>
        </p:txBody>
      </p:sp>
      <p:sp>
        <p:nvSpPr>
          <p:cNvPr id="15" name="Snip Diagonal Corner Rectangle 14"/>
          <p:cNvSpPr/>
          <p:nvPr/>
        </p:nvSpPr>
        <p:spPr bwMode="auto">
          <a:xfrm>
            <a:off x="5715000" y="4724400"/>
            <a:ext cx="762000" cy="685800"/>
          </a:xfrm>
          <a:prstGeom prst="snip2DiagRect">
            <a:avLst>
              <a:gd name="adj1" fmla="val 8571"/>
              <a:gd name="adj2"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rPr>
              <a:t>Page8</a:t>
            </a:r>
            <a:endParaRPr kumimoji="0" lang="en-US" sz="1000" b="1" i="0" u="none" strike="noStrike" cap="none" normalizeH="0" baseline="0" dirty="0" smtClean="0">
              <a:ln>
                <a:noFill/>
              </a:ln>
              <a:solidFill>
                <a:schemeClr val="tx1"/>
              </a:solidFill>
              <a:effectLst/>
              <a:latin typeface="Arial"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1066800" y="2438400"/>
          <a:ext cx="7848600" cy="1483360"/>
        </p:xfrm>
        <a:graphic>
          <a:graphicData uri="http://schemas.openxmlformats.org/drawingml/2006/table">
            <a:tbl>
              <a:tblPr firstRow="1" bandRow="1">
                <a:tableStyleId>{5C22544A-7EE6-4342-B048-85BDC9FD1C3A}</a:tableStyleId>
              </a:tblPr>
              <a:tblGrid>
                <a:gridCol w="1962150"/>
                <a:gridCol w="1962150"/>
                <a:gridCol w="1962150"/>
                <a:gridCol w="1962150"/>
              </a:tblGrid>
              <a:tr h="370840">
                <a:tc>
                  <a:txBody>
                    <a:bodyPr/>
                    <a:lstStyle/>
                    <a:p>
                      <a:endParaRPr lang="en-US" dirty="0"/>
                    </a:p>
                  </a:txBody>
                  <a:tcPr/>
                </a:tc>
                <a:tc>
                  <a:txBody>
                    <a:bodyPr/>
                    <a:lstStyle/>
                    <a:p>
                      <a:r>
                        <a:rPr lang="en-US" dirty="0" smtClean="0"/>
                        <a:t>Shared</a:t>
                      </a:r>
                      <a:endParaRPr lang="en-US" dirty="0"/>
                    </a:p>
                  </a:txBody>
                  <a:tcPr/>
                </a:tc>
                <a:tc>
                  <a:txBody>
                    <a:bodyPr/>
                    <a:lstStyle/>
                    <a:p>
                      <a:r>
                        <a:rPr lang="en-US" dirty="0" smtClean="0"/>
                        <a:t>Update</a:t>
                      </a:r>
                      <a:endParaRPr lang="en-US" dirty="0"/>
                    </a:p>
                  </a:txBody>
                  <a:tcPr/>
                </a:tc>
                <a:tc>
                  <a:txBody>
                    <a:bodyPr/>
                    <a:lstStyle/>
                    <a:p>
                      <a:r>
                        <a:rPr lang="en-US" dirty="0" smtClean="0"/>
                        <a:t>Exclusive</a:t>
                      </a:r>
                      <a:endParaRPr lang="en-US" dirty="0"/>
                    </a:p>
                  </a:txBody>
                  <a:tcPr/>
                </a:tc>
              </a:tr>
              <a:tr h="370840">
                <a:tc>
                  <a:txBody>
                    <a:bodyPr/>
                    <a:lstStyle/>
                    <a:p>
                      <a:r>
                        <a:rPr lang="en-US" dirty="0" smtClean="0"/>
                        <a:t>Shared</a:t>
                      </a:r>
                      <a:endParaRPr lang="en-US" dirty="0"/>
                    </a:p>
                  </a:txBody>
                  <a:tcPr/>
                </a:tc>
                <a:tc>
                  <a:txBody>
                    <a:bodyPr/>
                    <a:lstStyle/>
                    <a:p>
                      <a:r>
                        <a:rPr lang="en-US" dirty="0" smtClean="0"/>
                        <a:t>Granted</a:t>
                      </a:r>
                      <a:endParaRPr lang="en-US" dirty="0"/>
                    </a:p>
                  </a:txBody>
                  <a:tcPr/>
                </a:tc>
                <a:tc>
                  <a:txBody>
                    <a:bodyPr/>
                    <a:lstStyle/>
                    <a:p>
                      <a:r>
                        <a:rPr lang="en-US" dirty="0" smtClean="0"/>
                        <a:t>Granted</a:t>
                      </a:r>
                      <a:endParaRPr lang="en-US" dirty="0"/>
                    </a:p>
                  </a:txBody>
                  <a:tcPr/>
                </a:tc>
                <a:tc>
                  <a:txBody>
                    <a:bodyPr/>
                    <a:lstStyle/>
                    <a:p>
                      <a:r>
                        <a:rPr lang="en-US" dirty="0" smtClean="0"/>
                        <a:t>Wait</a:t>
                      </a:r>
                      <a:endParaRPr lang="en-US" dirty="0"/>
                    </a:p>
                  </a:txBody>
                  <a:tcPr/>
                </a:tc>
              </a:tr>
              <a:tr h="370840">
                <a:tc>
                  <a:txBody>
                    <a:bodyPr/>
                    <a:lstStyle/>
                    <a:p>
                      <a:r>
                        <a:rPr lang="en-US" dirty="0" smtClean="0"/>
                        <a:t>Update</a:t>
                      </a:r>
                      <a:endParaRPr lang="en-US" dirty="0"/>
                    </a:p>
                  </a:txBody>
                  <a:tcPr/>
                </a:tc>
                <a:tc>
                  <a:txBody>
                    <a:bodyPr/>
                    <a:lstStyle/>
                    <a:p>
                      <a:r>
                        <a:rPr lang="en-US" dirty="0" smtClean="0"/>
                        <a:t>Granted</a:t>
                      </a:r>
                      <a:endParaRPr lang="en-US" dirty="0"/>
                    </a:p>
                  </a:txBody>
                  <a:tcPr/>
                </a:tc>
                <a:tc>
                  <a:txBody>
                    <a:bodyPr/>
                    <a:lstStyle/>
                    <a:p>
                      <a:r>
                        <a:rPr lang="en-US" dirty="0" smtClean="0"/>
                        <a:t>Wait</a:t>
                      </a:r>
                      <a:endParaRPr lang="en-US" dirty="0"/>
                    </a:p>
                  </a:txBody>
                  <a:tcPr/>
                </a:tc>
                <a:tc>
                  <a:txBody>
                    <a:bodyPr/>
                    <a:lstStyle/>
                    <a:p>
                      <a:r>
                        <a:rPr lang="en-US" dirty="0" smtClean="0"/>
                        <a:t>Wait</a:t>
                      </a:r>
                      <a:endParaRPr lang="en-US" dirty="0"/>
                    </a:p>
                  </a:txBody>
                  <a:tcPr/>
                </a:tc>
              </a:tr>
              <a:tr h="370840">
                <a:tc>
                  <a:txBody>
                    <a:bodyPr/>
                    <a:lstStyle/>
                    <a:p>
                      <a:r>
                        <a:rPr lang="en-US" dirty="0" smtClean="0"/>
                        <a:t>Exclusive</a:t>
                      </a:r>
                      <a:endParaRPr lang="en-US" dirty="0"/>
                    </a:p>
                  </a:txBody>
                  <a:tcPr/>
                </a:tc>
                <a:tc>
                  <a:txBody>
                    <a:bodyPr/>
                    <a:lstStyle/>
                    <a:p>
                      <a:r>
                        <a:rPr lang="en-US" dirty="0" smtClean="0"/>
                        <a:t>Wait</a:t>
                      </a:r>
                      <a:endParaRPr lang="en-US" dirty="0"/>
                    </a:p>
                  </a:txBody>
                  <a:tcPr/>
                </a:tc>
                <a:tc>
                  <a:txBody>
                    <a:bodyPr/>
                    <a:lstStyle/>
                    <a:p>
                      <a:r>
                        <a:rPr lang="en-US" dirty="0" smtClean="0"/>
                        <a:t>Wait</a:t>
                      </a:r>
                      <a:endParaRPr lang="en-US" dirty="0"/>
                    </a:p>
                  </a:txBody>
                  <a:tcPr/>
                </a:tc>
                <a:tc>
                  <a:txBody>
                    <a:bodyPr/>
                    <a:lstStyle/>
                    <a:p>
                      <a:r>
                        <a:rPr lang="en-US" dirty="0" smtClean="0"/>
                        <a:t>Wait</a:t>
                      </a:r>
                      <a:endParaRPr lang="en-US" dirty="0"/>
                    </a:p>
                  </a:txBody>
                  <a:tcPr/>
                </a:tc>
              </a:tr>
            </a:tbl>
          </a:graphicData>
        </a:graphic>
      </p:graphicFrame>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107</a:t>
            </a:fld>
            <a:endParaRPr lang="en-US"/>
          </a:p>
        </p:txBody>
      </p:sp>
      <p:sp>
        <p:nvSpPr>
          <p:cNvPr id="6" name="Rectangle 5"/>
          <p:cNvSpPr/>
          <p:nvPr/>
        </p:nvSpPr>
        <p:spPr bwMode="auto">
          <a:xfrm>
            <a:off x="3352800" y="1524000"/>
            <a:ext cx="51054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Lock Held currently</a:t>
            </a:r>
            <a:endParaRPr kumimoji="0" lang="en-US" sz="18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609600" y="2209800"/>
            <a:ext cx="304800" cy="2057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smtClean="0">
                <a:ln>
                  <a:noFill/>
                </a:ln>
                <a:solidFill>
                  <a:schemeClr val="tx1"/>
                </a:solidFill>
                <a:effectLst/>
                <a:latin typeface="Arial" charset="0"/>
              </a:rPr>
              <a:t>Lock Requested</a:t>
            </a:r>
            <a:endParaRPr kumimoji="0" lang="en-US" sz="1050" b="1"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381000" y="4572000"/>
            <a:ext cx="8382000" cy="1477328"/>
          </a:xfrm>
          <a:prstGeom prst="rect">
            <a:avLst/>
          </a:prstGeom>
          <a:noFill/>
        </p:spPr>
        <p:txBody>
          <a:bodyPr wrap="square" rtlCol="0">
            <a:spAutoFit/>
          </a:bodyPr>
          <a:lstStyle/>
          <a:p>
            <a:pPr algn="l"/>
            <a:r>
              <a:rPr lang="en-US" dirty="0" smtClean="0"/>
              <a:t>Shared – Only reads the data.  Many concurrent readers can co-exists</a:t>
            </a:r>
          </a:p>
          <a:p>
            <a:pPr algn="l"/>
            <a:r>
              <a:rPr lang="en-US" dirty="0" smtClean="0"/>
              <a:t>Update – Reading the data to modify as a part of update statement, but still not modified. Introduced to better concurrency</a:t>
            </a:r>
          </a:p>
          <a:p>
            <a:pPr algn="l"/>
            <a:r>
              <a:rPr lang="en-US" dirty="0" smtClean="0"/>
              <a:t>Exclusive – Modifying/modified the data but , the transaction is not committed</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Committed and Locks</a:t>
            </a:r>
            <a:endParaRPr lang="en-US" dirty="0"/>
          </a:p>
        </p:txBody>
      </p:sp>
      <p:sp>
        <p:nvSpPr>
          <p:cNvPr id="3" name="Content Placeholder 2"/>
          <p:cNvSpPr>
            <a:spLocks noGrp="1"/>
          </p:cNvSpPr>
          <p:nvPr>
            <p:ph idx="1"/>
          </p:nvPr>
        </p:nvSpPr>
        <p:spPr/>
        <p:txBody>
          <a:bodyPr/>
          <a:lstStyle/>
          <a:p>
            <a:r>
              <a:rPr lang="en-US" dirty="0" smtClean="0"/>
              <a:t>Shared – Only reads the data.  Many concurrent readers can </a:t>
            </a:r>
            <a:r>
              <a:rPr lang="en-US" dirty="0" smtClean="0"/>
              <a:t>co-exists. The locks are released as it read</a:t>
            </a:r>
            <a:endParaRPr lang="en-US" dirty="0" smtClean="0"/>
          </a:p>
          <a:p>
            <a:r>
              <a:rPr lang="en-US" dirty="0" smtClean="0"/>
              <a:t>Update – Reading the data to modify as a part of update statement, but still not modified. Introduced to better </a:t>
            </a:r>
            <a:r>
              <a:rPr lang="en-US" dirty="0" smtClean="0"/>
              <a:t>concurrency. Update locks upgraded to exclusive finally. This is to allow reads and there by better concurrency. </a:t>
            </a:r>
            <a:endParaRPr lang="en-US" dirty="0" smtClean="0"/>
          </a:p>
          <a:p>
            <a:r>
              <a:rPr lang="en-US" dirty="0" smtClean="0"/>
              <a:t>Exclusive – Modifying/modified the data but , the transaction is not </a:t>
            </a:r>
            <a:r>
              <a:rPr lang="en-US" dirty="0" smtClean="0"/>
              <a:t>committed. Not released until the transaction commit</a:t>
            </a:r>
          </a:p>
          <a:p>
            <a:r>
              <a:rPr lang="en-US" dirty="0" smtClean="0"/>
              <a:t> Blocking also known as live locking</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Locks</a:t>
            </a:r>
            <a:endParaRPr lang="en-US" dirty="0"/>
          </a:p>
        </p:txBody>
      </p:sp>
      <p:sp>
        <p:nvSpPr>
          <p:cNvPr id="3" name="Content Placeholder 2"/>
          <p:cNvSpPr>
            <a:spLocks noGrp="1"/>
          </p:cNvSpPr>
          <p:nvPr>
            <p:ph idx="1"/>
          </p:nvPr>
        </p:nvSpPr>
        <p:spPr/>
        <p:txBody>
          <a:bodyPr/>
          <a:lstStyle/>
          <a:p>
            <a:r>
              <a:rPr lang="en-US" dirty="0" smtClean="0"/>
              <a:t>Intent lock says that, there is a lock applied of that type down the line in some level. It can be on table, page, row. </a:t>
            </a:r>
          </a:p>
          <a:p>
            <a:r>
              <a:rPr lang="en-US" dirty="0" smtClean="0"/>
              <a:t>This prevent lock manager from allocating non-compatible locks</a:t>
            </a:r>
          </a:p>
          <a:p>
            <a:r>
              <a:rPr lang="en-US" dirty="0" smtClean="0"/>
              <a:t>Intent Exclusive and Intent shared locks are </a:t>
            </a:r>
            <a:r>
              <a:rPr lang="en-US" dirty="0" err="1" smtClean="0"/>
              <a:t>comaptible</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Lab Time.</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a:t>
            </a:r>
            <a:endParaRPr lang="en-US" dirty="0"/>
          </a:p>
        </p:txBody>
      </p:sp>
      <p:sp>
        <p:nvSpPr>
          <p:cNvPr id="3" name="Content Placeholder 2"/>
          <p:cNvSpPr>
            <a:spLocks noGrp="1"/>
          </p:cNvSpPr>
          <p:nvPr>
            <p:ph idx="1"/>
          </p:nvPr>
        </p:nvSpPr>
        <p:spPr/>
        <p:txBody>
          <a:bodyPr/>
          <a:lstStyle/>
          <a:p>
            <a:r>
              <a:rPr lang="en-US" dirty="0" smtClean="0"/>
              <a:t>Hints are used to override the default behavior of  Optimizer. </a:t>
            </a:r>
          </a:p>
          <a:p>
            <a:r>
              <a:rPr lang="en-US" dirty="0" smtClean="0"/>
              <a:t>Hints are classified into three</a:t>
            </a:r>
          </a:p>
          <a:p>
            <a:pPr lvl="1"/>
            <a:r>
              <a:rPr lang="en-US" dirty="0" smtClean="0"/>
              <a:t>Join – Hash/Merge/Loop -  Inner Hash join</a:t>
            </a:r>
          </a:p>
          <a:p>
            <a:pPr lvl="1"/>
            <a:r>
              <a:rPr lang="en-US" dirty="0" smtClean="0"/>
              <a:t>Query -  Option(recompile) Option( </a:t>
            </a:r>
            <a:r>
              <a:rPr lang="en-US" dirty="0" err="1" smtClean="0"/>
              <a:t>Maxdop</a:t>
            </a:r>
            <a:r>
              <a:rPr lang="en-US" dirty="0" smtClean="0"/>
              <a:t>), Optimize for etc</a:t>
            </a:r>
          </a:p>
          <a:p>
            <a:pPr lvl="1"/>
            <a:r>
              <a:rPr lang="en-US" dirty="0" smtClean="0"/>
              <a:t>Table – </a:t>
            </a:r>
            <a:r>
              <a:rPr lang="en-US" dirty="0" err="1" smtClean="0"/>
              <a:t>Nolock</a:t>
            </a:r>
            <a:r>
              <a:rPr lang="en-US" dirty="0" smtClean="0"/>
              <a:t>, </a:t>
            </a:r>
            <a:r>
              <a:rPr lang="en-US" dirty="0" err="1" smtClean="0"/>
              <a:t>Readpast</a:t>
            </a:r>
            <a:r>
              <a:rPr lang="en-US" dirty="0" smtClean="0"/>
              <a:t>, </a:t>
            </a:r>
            <a:r>
              <a:rPr lang="en-US" dirty="0" err="1" smtClean="0"/>
              <a:t>readcommited</a:t>
            </a:r>
            <a:r>
              <a:rPr lang="en-US" dirty="0" smtClean="0"/>
              <a:t>/….</a:t>
            </a:r>
          </a:p>
          <a:p>
            <a:r>
              <a:rPr lang="en-US" dirty="0" smtClean="0"/>
              <a:t>You can control the locking granularity using HINTs</a:t>
            </a:r>
          </a:p>
          <a:p>
            <a:pPr lvl="1"/>
            <a:r>
              <a:rPr lang="en-US" dirty="0" err="1" smtClean="0"/>
              <a:t>ROWLOck</a:t>
            </a:r>
            <a:r>
              <a:rPr lang="en-US" dirty="0" smtClean="0"/>
              <a:t> – Use Row level lock instead of page or table. Used for better concurrency but performance wise may be bad</a:t>
            </a:r>
          </a:p>
          <a:p>
            <a:pPr lvl="1"/>
            <a:r>
              <a:rPr lang="en-US" dirty="0" smtClean="0"/>
              <a:t>PAGLOCK – Use page instead of Row or table</a:t>
            </a:r>
          </a:p>
          <a:p>
            <a:pPr lvl="1"/>
            <a:r>
              <a:rPr lang="en-US" dirty="0" smtClean="0"/>
              <a:t>TABLOCK – Use table level lock. Good for update (batch)</a:t>
            </a:r>
          </a:p>
          <a:p>
            <a:pPr lvl="1"/>
            <a:r>
              <a:rPr lang="en-US" dirty="0" smtClean="0"/>
              <a:t>XLOCK – Request x-lock on row page or table level. Reduce the concurrency. </a:t>
            </a:r>
          </a:p>
          <a:p>
            <a:pPr lvl="1"/>
            <a:r>
              <a:rPr lang="en-US" dirty="0" err="1" smtClean="0"/>
              <a:t>UpdLock</a:t>
            </a:r>
            <a:r>
              <a:rPr lang="en-US" dirty="0" smtClean="0"/>
              <a:t> </a:t>
            </a:r>
          </a:p>
          <a:p>
            <a:pPr lvl="1"/>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Granularity/Type</a:t>
            </a:r>
            <a:endParaRPr lang="en-US" dirty="0"/>
          </a:p>
        </p:txBody>
      </p:sp>
      <p:sp>
        <p:nvSpPr>
          <p:cNvPr id="3" name="Content Placeholder 2"/>
          <p:cNvSpPr>
            <a:spLocks noGrp="1"/>
          </p:cNvSpPr>
          <p:nvPr>
            <p:ph idx="1"/>
          </p:nvPr>
        </p:nvSpPr>
        <p:spPr/>
        <p:txBody>
          <a:bodyPr/>
          <a:lstStyle/>
          <a:p>
            <a:r>
              <a:rPr lang="en-US" dirty="0" smtClean="0"/>
              <a:t>Granularity chosen while compilation</a:t>
            </a:r>
          </a:p>
          <a:p>
            <a:pPr lvl="1"/>
            <a:r>
              <a:rPr lang="en-US" dirty="0" smtClean="0"/>
              <a:t>Row / Page/extent/ Partition </a:t>
            </a:r>
            <a:r>
              <a:rPr lang="en-US" dirty="0" smtClean="0"/>
              <a:t>/</a:t>
            </a:r>
            <a:r>
              <a:rPr lang="en-US" dirty="0" smtClean="0"/>
              <a:t>table</a:t>
            </a:r>
          </a:p>
          <a:p>
            <a:pPr lvl="1"/>
            <a:endParaRPr lang="en-US" dirty="0" smtClean="0"/>
          </a:p>
          <a:p>
            <a:r>
              <a:rPr lang="en-US" dirty="0" smtClean="0"/>
              <a:t>Lock Escalation :  Lock manager automatically upgrade Many low level locks to one High level lock.  This is done for better resource management. Locks consume memory</a:t>
            </a:r>
          </a:p>
          <a:p>
            <a:pPr lvl="1"/>
            <a:r>
              <a:rPr lang="en-US" dirty="0" err="1" smtClean="0"/>
              <a:t>Ie</a:t>
            </a:r>
            <a:r>
              <a:rPr lang="en-US" dirty="0" smtClean="0"/>
              <a:t>.  Many row level locks are upgraded to a single table level lock</a:t>
            </a:r>
          </a:p>
          <a:p>
            <a:pPr lvl="1"/>
            <a:r>
              <a:rPr lang="en-US" dirty="0" smtClean="0"/>
              <a:t>Lock escalation threshold is 5000 locks.</a:t>
            </a:r>
          </a:p>
          <a:p>
            <a:pPr lvl="1"/>
            <a:r>
              <a:rPr lang="en-US" dirty="0" smtClean="0"/>
              <a:t>It is always from Row to Table or page to table .</a:t>
            </a:r>
          </a:p>
          <a:p>
            <a:r>
              <a:rPr lang="en-US" dirty="0" smtClean="0"/>
              <a:t>You can disable lock escalation by ALTER table </a:t>
            </a:r>
            <a:r>
              <a:rPr lang="en-US" dirty="0" err="1" smtClean="0"/>
              <a:t>tablename</a:t>
            </a:r>
            <a:r>
              <a:rPr lang="en-US" dirty="0" smtClean="0"/>
              <a:t> set </a:t>
            </a:r>
            <a:r>
              <a:rPr lang="en-US" dirty="0" err="1" smtClean="0"/>
              <a:t>Lock_escalation</a:t>
            </a:r>
            <a:r>
              <a:rPr lang="en-US" dirty="0" smtClean="0"/>
              <a:t> =Disable)</a:t>
            </a:r>
          </a:p>
          <a:p>
            <a:pPr lvl="1">
              <a:buNone/>
            </a:pP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smtClean="0"/>
              <a:t>If  Multiple compatible locks are there in a object, the exclusive lock request has to wait</a:t>
            </a:r>
          </a:p>
          <a:p>
            <a:r>
              <a:rPr lang="en-US" dirty="0" smtClean="0"/>
              <a:t>But when an X lock is waiting , any other request of Shared lock has to wait. </a:t>
            </a:r>
            <a:r>
              <a:rPr lang="en-US" dirty="0" err="1" smtClean="0"/>
              <a:t>Ie</a:t>
            </a:r>
            <a:r>
              <a:rPr lang="en-US" dirty="0" smtClean="0"/>
              <a:t>. The current shared lock will be released, then </a:t>
            </a:r>
            <a:r>
              <a:rPr lang="en-US" dirty="0" err="1" smtClean="0"/>
              <a:t>Xlock</a:t>
            </a:r>
            <a:r>
              <a:rPr lang="en-US" dirty="0" smtClean="0"/>
              <a:t> gets granted and then only the next share lock allocated. Basically first come first basis.</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DeadLock</a:t>
            </a:r>
            <a:endParaRPr lang="en-US" dirty="0"/>
          </a:p>
        </p:txBody>
      </p:sp>
      <p:sp>
        <p:nvSpPr>
          <p:cNvPr id="3" name="Content Placeholder 2"/>
          <p:cNvSpPr>
            <a:spLocks noGrp="1"/>
          </p:cNvSpPr>
          <p:nvPr>
            <p:ph idx="1"/>
          </p:nvPr>
        </p:nvSpPr>
        <p:spPr/>
        <p:txBody>
          <a:bodyPr/>
          <a:lstStyle/>
          <a:p>
            <a:r>
              <a:rPr lang="en-US" dirty="0" smtClean="0"/>
              <a:t>T1</a:t>
            </a:r>
          </a:p>
          <a:p>
            <a:pPr lvl="1"/>
            <a:r>
              <a:rPr lang="en-US" sz="1400" dirty="0" smtClean="0"/>
              <a:t>X-Lock on T1 row 1		    Request Table 2 row 1</a:t>
            </a:r>
            <a:endParaRPr lang="en-US" dirty="0" smtClean="0"/>
          </a:p>
          <a:p>
            <a:r>
              <a:rPr lang="en-US" dirty="0" smtClean="0"/>
              <a:t>Time </a:t>
            </a:r>
          </a:p>
          <a:p>
            <a:r>
              <a:rPr lang="en-US" dirty="0" smtClean="0"/>
              <a:t>T2	</a:t>
            </a:r>
            <a:r>
              <a:rPr lang="en-US" sz="1050" dirty="0" smtClean="0"/>
              <a:t>		X Lock on T2  row 1  </a:t>
            </a:r>
            <a:r>
              <a:rPr lang="en-US" dirty="0" smtClean="0"/>
              <a:t>  			</a:t>
            </a:r>
            <a:r>
              <a:rPr lang="en-US" sz="1100" dirty="0" smtClean="0"/>
              <a:t>Request table1 row 1</a:t>
            </a:r>
            <a:endParaRPr lang="en-US" dirty="0" smtClean="0"/>
          </a:p>
          <a:p>
            <a:endParaRPr lang="en-US" dirty="0" smtClean="0"/>
          </a:p>
          <a:p>
            <a:r>
              <a:rPr lang="en-US" dirty="0" smtClean="0"/>
              <a:t>In this case SQL Server detect dead lock and kill a thread</a:t>
            </a:r>
          </a:p>
          <a:p>
            <a:r>
              <a:rPr lang="en-US" dirty="0" smtClean="0"/>
              <a:t>You can trace deadlock by trace or Deadlock graph in Profiler</a:t>
            </a:r>
          </a:p>
          <a:p>
            <a:r>
              <a:rPr lang="en-US" dirty="0" smtClean="0"/>
              <a:t>Deadlock has to be handled in the application. It is not a problem with SQL Server but with the code </a:t>
            </a:r>
            <a:r>
              <a:rPr lang="en-US" smtClean="0"/>
              <a:t>or design</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113</a:t>
            </a:fld>
            <a:endParaRPr lang="en-US"/>
          </a:p>
        </p:txBody>
      </p:sp>
      <p:cxnSp>
        <p:nvCxnSpPr>
          <p:cNvPr id="6" name="Straight Connector 5"/>
          <p:cNvCxnSpPr/>
          <p:nvPr/>
        </p:nvCxnSpPr>
        <p:spPr bwMode="auto">
          <a:xfrm flipV="1">
            <a:off x="1371600" y="2209800"/>
            <a:ext cx="708660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2</a:t>
            </a:r>
            <a:endParaRPr lang="en-US" dirty="0"/>
          </a:p>
        </p:txBody>
      </p:sp>
      <p:sp>
        <p:nvSpPr>
          <p:cNvPr id="3" name="Content Placeholder 2"/>
          <p:cNvSpPr>
            <a:spLocks noGrp="1"/>
          </p:cNvSpPr>
          <p:nvPr>
            <p:ph idx="1"/>
          </p:nvPr>
        </p:nvSpPr>
        <p:spPr/>
        <p:txBody>
          <a:bodyPr/>
          <a:lstStyle/>
          <a:p>
            <a:r>
              <a:rPr lang="en-US" dirty="0" smtClean="0"/>
              <a:t>Limit result set with where</a:t>
            </a:r>
          </a:p>
          <a:p>
            <a:r>
              <a:rPr lang="en-US" dirty="0" smtClean="0"/>
              <a:t>Use compound criteria</a:t>
            </a:r>
          </a:p>
          <a:p>
            <a:r>
              <a:rPr lang="en-US" dirty="0" smtClean="0"/>
              <a:t>Grouping conditions</a:t>
            </a:r>
          </a:p>
          <a:p>
            <a:r>
              <a:rPr lang="en-US" dirty="0" smtClean="0"/>
              <a:t>Comparison operators</a:t>
            </a:r>
          </a:p>
          <a:p>
            <a:r>
              <a:rPr lang="en-US" dirty="0" smtClean="0"/>
              <a:t>Ranges</a:t>
            </a:r>
          </a:p>
          <a:p>
            <a:r>
              <a:rPr lang="en-US" dirty="0" smtClean="0"/>
              <a:t>Wildcards</a:t>
            </a:r>
          </a:p>
          <a:p>
            <a:r>
              <a:rPr lang="en-US" dirty="0" smtClean="0"/>
              <a:t>Escape characters</a:t>
            </a:r>
          </a:p>
          <a:p>
            <a:r>
              <a:rPr lang="en-US" dirty="0" smtClean="0"/>
              <a:t>Pattern Matching</a:t>
            </a:r>
          </a:p>
          <a:p>
            <a:r>
              <a:rPr lang="en-US" dirty="0" smtClean="0"/>
              <a:t>Negation</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a:t>
            </a:r>
            <a:endParaRPr lang="en-US" dirty="0"/>
          </a:p>
        </p:txBody>
      </p:sp>
      <p:sp>
        <p:nvSpPr>
          <p:cNvPr id="3" name="Content Placeholder 2"/>
          <p:cNvSpPr>
            <a:spLocks noGrp="1"/>
          </p:cNvSpPr>
          <p:nvPr>
            <p:ph idx="1"/>
          </p:nvPr>
        </p:nvSpPr>
        <p:spPr/>
        <p:txBody>
          <a:bodyPr/>
          <a:lstStyle/>
          <a:p>
            <a:r>
              <a:rPr lang="en-US" sz="1800" dirty="0" smtClean="0"/>
              <a:t>Fetch only the data needed</a:t>
            </a:r>
          </a:p>
          <a:p>
            <a:r>
              <a:rPr lang="en-US" sz="1800" dirty="0" smtClean="0"/>
              <a:t>One of the thumb rule to be followed – Add WHERE Condition if possible</a:t>
            </a:r>
          </a:p>
          <a:p>
            <a:r>
              <a:rPr lang="en-US" sz="1800" dirty="0" smtClean="0"/>
              <a:t>Where condition can be composite (multiple)</a:t>
            </a:r>
          </a:p>
          <a:p>
            <a:r>
              <a:rPr lang="en-US" sz="1800" dirty="0" smtClean="0"/>
              <a:t>For Critical queries index structure may be decided by WHERE condition </a:t>
            </a:r>
          </a:p>
          <a:p>
            <a:r>
              <a:rPr lang="en-US" sz="1800" dirty="0" smtClean="0"/>
              <a:t>Grouping the WHERE Condition - select * from authors where (state = 'KS' and </a:t>
            </a:r>
            <a:r>
              <a:rPr lang="en-US" sz="1800" dirty="0" err="1" smtClean="0"/>
              <a:t>lname</a:t>
            </a:r>
            <a:r>
              <a:rPr lang="en-US" sz="1800" dirty="0" smtClean="0"/>
              <a:t> = 'Smith') or state = 'CA'</a:t>
            </a:r>
          </a:p>
          <a:p>
            <a:r>
              <a:rPr lang="en-US" sz="1800" dirty="0" smtClean="0"/>
              <a:t> comparison operators: &gt;, &lt;, &lt;=, &gt;=,&lt;&gt;,=</a:t>
            </a:r>
          </a:p>
          <a:p>
            <a:r>
              <a:rPr lang="en-US" sz="1800" dirty="0" smtClean="0"/>
              <a:t>IN operator - Instead of using multiple ORs, we can use an IN operator</a:t>
            </a:r>
          </a:p>
          <a:p>
            <a:r>
              <a:rPr lang="en-US" sz="1800" dirty="0" smtClean="0"/>
              <a:t>Range operator – Between </a:t>
            </a:r>
          </a:p>
          <a:p>
            <a:r>
              <a:rPr lang="en-US" sz="1800" dirty="0" smtClean="0"/>
              <a:t>Wildcards – When you don’t know the exact value  or look for a pattern</a:t>
            </a:r>
          </a:p>
          <a:p>
            <a:r>
              <a:rPr lang="en-US" sz="1800" dirty="0" smtClean="0"/>
              <a:t>AND </a:t>
            </a:r>
            <a:r>
              <a:rPr lang="en-US" sz="1800" dirty="0" err="1" smtClean="0"/>
              <a:t>and</a:t>
            </a:r>
            <a:r>
              <a:rPr lang="en-US" sz="1800" dirty="0" smtClean="0"/>
              <a:t> an OR</a:t>
            </a:r>
          </a:p>
          <a:p>
            <a:r>
              <a:rPr lang="en-US" sz="1800" dirty="0" smtClean="0"/>
              <a:t>The AND is exclusive</a:t>
            </a:r>
          </a:p>
          <a:p>
            <a:pPr lvl="1"/>
            <a:r>
              <a:rPr lang="en-US" sz="1400" dirty="0" smtClean="0"/>
              <a:t>This means that the row must meet all of the conditions in order to be selected</a:t>
            </a:r>
          </a:p>
          <a:p>
            <a:r>
              <a:rPr lang="en-US" sz="1600" dirty="0" smtClean="0"/>
              <a:t> </a:t>
            </a:r>
            <a:r>
              <a:rPr lang="en-US" sz="1800" dirty="0" smtClean="0"/>
              <a:t>The OR is inclusive</a:t>
            </a:r>
          </a:p>
          <a:p>
            <a:pPr lvl="1"/>
            <a:r>
              <a:rPr lang="en-US" sz="1400" dirty="0" smtClean="0"/>
              <a:t>This means that for a row to be selected, it has to meet just one of the criteria</a:t>
            </a:r>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Cont…</a:t>
            </a:r>
            <a:endParaRPr lang="en-US" dirty="0"/>
          </a:p>
        </p:txBody>
      </p:sp>
      <p:sp>
        <p:nvSpPr>
          <p:cNvPr id="3" name="Content Placeholder 2"/>
          <p:cNvSpPr>
            <a:spLocks noGrp="1"/>
          </p:cNvSpPr>
          <p:nvPr>
            <p:ph idx="1"/>
          </p:nvPr>
        </p:nvSpPr>
        <p:spPr/>
        <p:txBody>
          <a:bodyPr/>
          <a:lstStyle/>
          <a:p>
            <a:r>
              <a:rPr lang="en-US" dirty="0" smtClean="0"/>
              <a:t>SQL has two wildcard characters</a:t>
            </a:r>
          </a:p>
          <a:p>
            <a:pPr lvl="1"/>
            <a:r>
              <a:rPr lang="en-US" dirty="0" smtClean="0"/>
              <a:t>The percent (%) symbol designates any string of zero or more characters</a:t>
            </a:r>
          </a:p>
          <a:p>
            <a:pPr lvl="1"/>
            <a:r>
              <a:rPr lang="en-US" dirty="0" smtClean="0"/>
              <a:t>The underscore (_) designates a single character</a:t>
            </a:r>
          </a:p>
          <a:p>
            <a:pPr lvl="1">
              <a:buFont typeface="Wingdings 2" pitchFamily="18" charset="2"/>
              <a:buNone/>
            </a:pPr>
            <a:r>
              <a:rPr lang="en-US" dirty="0" smtClean="0"/>
              <a:t>		</a:t>
            </a:r>
            <a:r>
              <a:rPr lang="en-US" dirty="0" err="1" smtClean="0"/>
              <a:t>eg</a:t>
            </a:r>
            <a:r>
              <a:rPr lang="en-US" dirty="0" smtClean="0"/>
              <a:t>. Where Name like ‘_and‘ – </a:t>
            </a:r>
          </a:p>
          <a:p>
            <a:pPr lvl="1">
              <a:buFont typeface="Wingdings 2" pitchFamily="18" charset="2"/>
              <a:buNone/>
            </a:pPr>
            <a:endParaRPr lang="en-US" dirty="0" smtClean="0"/>
          </a:p>
          <a:p>
            <a:pPr lvl="1">
              <a:buFont typeface="Wingdings 2" pitchFamily="18" charset="2"/>
              <a:buNone/>
            </a:pPr>
            <a:r>
              <a:rPr lang="en-US" dirty="0" smtClean="0"/>
              <a:t>You can combine wildcards to retrieve exactly what you need</a:t>
            </a:r>
          </a:p>
          <a:p>
            <a:pPr lvl="1">
              <a:buNone/>
            </a:pPr>
            <a:r>
              <a:rPr lang="en-US" dirty="0" smtClean="0"/>
              <a:t>select * from authors where </a:t>
            </a:r>
            <a:r>
              <a:rPr lang="en-US" dirty="0" err="1" smtClean="0"/>
              <a:t>au_lname</a:t>
            </a:r>
            <a:r>
              <a:rPr lang="en-US" dirty="0" smtClean="0"/>
              <a:t> like '</a:t>
            </a:r>
            <a:r>
              <a:rPr lang="en-US" dirty="0" err="1" smtClean="0"/>
              <a:t>Sm_th</a:t>
            </a:r>
            <a:r>
              <a:rPr lang="en-US" dirty="0" smtClean="0"/>
              <a:t>%‘</a:t>
            </a:r>
          </a:p>
          <a:p>
            <a:pPr lvl="1">
              <a:buNone/>
            </a:pP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cont… Escape Char</a:t>
            </a:r>
            <a:endParaRPr lang="en-US" dirty="0"/>
          </a:p>
        </p:txBody>
      </p:sp>
      <p:sp>
        <p:nvSpPr>
          <p:cNvPr id="3" name="Content Placeholder 2"/>
          <p:cNvSpPr>
            <a:spLocks noGrp="1"/>
          </p:cNvSpPr>
          <p:nvPr>
            <p:ph idx="1"/>
          </p:nvPr>
        </p:nvSpPr>
        <p:spPr/>
        <p:txBody>
          <a:bodyPr/>
          <a:lstStyle/>
          <a:p>
            <a:r>
              <a:rPr lang="en-US" dirty="0" smtClean="0"/>
              <a:t>If want to find a % inside of the data how will we do?</a:t>
            </a:r>
          </a:p>
          <a:p>
            <a:pPr>
              <a:buFontTx/>
              <a:buNone/>
            </a:pPr>
            <a:endParaRPr lang="en-US" dirty="0" smtClean="0"/>
          </a:p>
          <a:p>
            <a:r>
              <a:rPr lang="en-US" dirty="0" smtClean="0"/>
              <a:t>To find this data we will employ an escape character</a:t>
            </a:r>
          </a:p>
          <a:p>
            <a:pPr>
              <a:buFontTx/>
              <a:buNone/>
            </a:pPr>
            <a:endParaRPr lang="en-US" dirty="0" smtClean="0"/>
          </a:p>
          <a:p>
            <a:pPr>
              <a:buFontTx/>
              <a:buNone/>
            </a:pPr>
            <a:r>
              <a:rPr lang="en-US" sz="2000" dirty="0" smtClean="0"/>
              <a:t>select notes from titles where notes like '%@%%' escape '@'</a:t>
            </a:r>
            <a:endParaRPr lang="en-US" dirty="0" smtClean="0"/>
          </a:p>
          <a:p>
            <a:pPr>
              <a:buFontTx/>
              <a:buNone/>
            </a:pPr>
            <a:endParaRPr lang="en-US" dirty="0" smtClean="0"/>
          </a:p>
          <a:p>
            <a:r>
              <a:rPr lang="en-US" dirty="0" smtClean="0"/>
              <a:t>This tells the DBMS to treat the next character after the escape character (@) as a literal string</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cont… Pattern Matching</a:t>
            </a:r>
            <a:endParaRPr lang="en-US" dirty="0"/>
          </a:p>
        </p:txBody>
      </p:sp>
      <p:sp>
        <p:nvSpPr>
          <p:cNvPr id="3" name="Content Placeholder 2"/>
          <p:cNvSpPr>
            <a:spLocks noGrp="1"/>
          </p:cNvSpPr>
          <p:nvPr>
            <p:ph idx="1"/>
          </p:nvPr>
        </p:nvSpPr>
        <p:spPr/>
        <p:txBody>
          <a:bodyPr/>
          <a:lstStyle/>
          <a:p>
            <a:r>
              <a:rPr lang="en-US" sz="1400" dirty="0" smtClean="0"/>
              <a:t>But what do we do when we know what we are looking for, but know it could have many variations.</a:t>
            </a:r>
          </a:p>
          <a:p>
            <a:pPr>
              <a:buFontTx/>
              <a:buNone/>
            </a:pPr>
            <a:endParaRPr lang="en-US" sz="1400" dirty="0" smtClean="0"/>
          </a:p>
          <a:p>
            <a:r>
              <a:rPr lang="en-US" sz="1400" dirty="0" smtClean="0"/>
              <a:t>We can employ a technique called pattern matching</a:t>
            </a:r>
          </a:p>
          <a:p>
            <a:pPr>
              <a:buFontTx/>
              <a:buNone/>
            </a:pPr>
            <a:endParaRPr lang="en-US" sz="1400" dirty="0" smtClean="0"/>
          </a:p>
          <a:p>
            <a:r>
              <a:rPr lang="en-US" sz="1400" dirty="0" smtClean="0"/>
              <a:t>This technique can mix wildcards with sets of characters that required to be present</a:t>
            </a:r>
          </a:p>
          <a:p>
            <a:pPr>
              <a:buFontTx/>
              <a:buNone/>
            </a:pPr>
            <a:endParaRPr lang="en-US" sz="1400" dirty="0" smtClean="0"/>
          </a:p>
          <a:p>
            <a:r>
              <a:rPr lang="en-US" sz="1400" dirty="0" smtClean="0"/>
              <a:t>These are designated within brackets inside of the string we are matching</a:t>
            </a:r>
          </a:p>
          <a:p>
            <a:r>
              <a:rPr lang="en-US" sz="1400" dirty="0" smtClean="0"/>
              <a:t>Suppose we wanted to retrieve all of the authors whose last names started with either an L, M, or S</a:t>
            </a:r>
          </a:p>
          <a:p>
            <a:pPr>
              <a:buFontTx/>
              <a:buNone/>
            </a:pPr>
            <a:endParaRPr lang="en-US" sz="1400" dirty="0" smtClean="0"/>
          </a:p>
          <a:p>
            <a:pPr>
              <a:buFontTx/>
              <a:buNone/>
            </a:pPr>
            <a:r>
              <a:rPr lang="en-US" sz="1400" dirty="0" smtClean="0"/>
              <a:t>select *from authors where </a:t>
            </a:r>
            <a:r>
              <a:rPr lang="en-US" sz="1400" dirty="0" err="1" smtClean="0"/>
              <a:t>au_lname</a:t>
            </a:r>
            <a:r>
              <a:rPr lang="en-US" sz="1400" dirty="0" smtClean="0"/>
              <a:t> like '[LMS]%‘</a:t>
            </a:r>
          </a:p>
          <a:p>
            <a:pPr>
              <a:buFontTx/>
              <a:buNone/>
            </a:pPr>
            <a:endParaRPr lang="en-US" sz="1400" dirty="0" smtClean="0"/>
          </a:p>
          <a:p>
            <a:r>
              <a:rPr lang="en-US" sz="1400" dirty="0" smtClean="0"/>
              <a:t>Suppose we want to retrieve all five letter first names where only the first character is uppercase</a:t>
            </a:r>
          </a:p>
          <a:p>
            <a:r>
              <a:rPr lang="en-US" sz="1400" dirty="0" smtClean="0"/>
              <a:t>We do not want to retrieve name names like </a:t>
            </a:r>
            <a:r>
              <a:rPr lang="en-US" sz="1400" dirty="0" err="1" smtClean="0"/>
              <a:t>McDay</a:t>
            </a:r>
            <a:endParaRPr lang="en-US" sz="1400" dirty="0" smtClean="0"/>
          </a:p>
          <a:p>
            <a:r>
              <a:rPr lang="en-US" sz="1400" dirty="0" smtClean="0"/>
              <a:t>We also don't want names with special characters like apostrophes</a:t>
            </a:r>
          </a:p>
          <a:p>
            <a:pPr>
              <a:buFontTx/>
              <a:buNone/>
            </a:pPr>
            <a:endParaRPr lang="en-US" sz="1400" dirty="0" smtClean="0"/>
          </a:p>
          <a:p>
            <a:pPr>
              <a:buFontTx/>
              <a:buNone/>
            </a:pPr>
            <a:r>
              <a:rPr lang="en-US" sz="1400" dirty="0" smtClean="0"/>
              <a:t>select </a:t>
            </a:r>
            <a:r>
              <a:rPr lang="en-US" sz="1400" dirty="0" err="1" smtClean="0"/>
              <a:t>au_lname</a:t>
            </a:r>
            <a:r>
              <a:rPr lang="en-US" sz="1400" dirty="0" smtClean="0"/>
              <a:t>, </a:t>
            </a:r>
            <a:r>
              <a:rPr lang="en-US" sz="1400" dirty="0" err="1" smtClean="0"/>
              <a:t>au_fname</a:t>
            </a:r>
            <a:r>
              <a:rPr lang="en-US" sz="1400" dirty="0" smtClean="0"/>
              <a:t> from authors where </a:t>
            </a:r>
            <a:r>
              <a:rPr lang="en-US" sz="1400" dirty="0" err="1" smtClean="0"/>
              <a:t>au_lname</a:t>
            </a:r>
            <a:r>
              <a:rPr lang="en-US" sz="1400" dirty="0" smtClean="0"/>
              <a:t> like '[A-Z][a-z][a-z][a-z]‘</a:t>
            </a:r>
          </a:p>
          <a:p>
            <a:r>
              <a:rPr lang="en-US" sz="1400" dirty="0" smtClean="0"/>
              <a:t>We now want to retrieve just those authors whose first name is four characters long</a:t>
            </a:r>
          </a:p>
          <a:p>
            <a:pPr>
              <a:buFontTx/>
              <a:buNone/>
            </a:pPr>
            <a:r>
              <a:rPr lang="en-US" sz="1400" dirty="0" smtClean="0"/>
              <a:t>select </a:t>
            </a:r>
            <a:r>
              <a:rPr lang="en-US" sz="1400" dirty="0" err="1" smtClean="0"/>
              <a:t>au_lname</a:t>
            </a:r>
            <a:r>
              <a:rPr lang="en-US" sz="1400" dirty="0" smtClean="0"/>
              <a:t>, </a:t>
            </a:r>
            <a:r>
              <a:rPr lang="en-US" sz="1400" dirty="0" err="1" smtClean="0"/>
              <a:t>au_fname</a:t>
            </a:r>
            <a:r>
              <a:rPr lang="en-US" sz="1400" dirty="0" smtClean="0"/>
              <a:t> from authors where </a:t>
            </a:r>
            <a:r>
              <a:rPr lang="en-US" sz="1400" dirty="0" err="1" smtClean="0"/>
              <a:t>au_fname</a:t>
            </a:r>
            <a:r>
              <a:rPr lang="en-US" sz="1400" dirty="0" smtClean="0"/>
              <a:t> like '____'  (That's four underscore characters)</a:t>
            </a:r>
            <a:endParaRPr lang="en-US" sz="14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cont…Negation </a:t>
            </a:r>
            <a:r>
              <a:rPr lang="en-US" dirty="0" err="1" smtClean="0"/>
              <a:t>Oper</a:t>
            </a:r>
            <a:endParaRPr lang="en-US" dirty="0"/>
          </a:p>
        </p:txBody>
      </p:sp>
      <p:sp>
        <p:nvSpPr>
          <p:cNvPr id="3" name="Content Placeholder 2"/>
          <p:cNvSpPr>
            <a:spLocks noGrp="1"/>
          </p:cNvSpPr>
          <p:nvPr>
            <p:ph idx="1"/>
          </p:nvPr>
        </p:nvSpPr>
        <p:spPr/>
        <p:txBody>
          <a:bodyPr/>
          <a:lstStyle/>
          <a:p>
            <a:endParaRPr lang="en-US" dirty="0" smtClean="0"/>
          </a:p>
          <a:p>
            <a:r>
              <a:rPr lang="en-US" dirty="0" smtClean="0"/>
              <a:t>select * from authors where </a:t>
            </a:r>
            <a:r>
              <a:rPr lang="en-US" dirty="0" err="1" smtClean="0"/>
              <a:t>au_fname</a:t>
            </a:r>
            <a:r>
              <a:rPr lang="en-US" dirty="0" smtClean="0"/>
              <a:t> </a:t>
            </a:r>
          </a:p>
          <a:p>
            <a:pPr>
              <a:buNone/>
            </a:pPr>
            <a:r>
              <a:rPr lang="en-US" dirty="0" smtClean="0"/>
              <a:t>like '[^ ] [^ ] [^ ] [^ ]'</a:t>
            </a:r>
          </a:p>
          <a:p>
            <a:r>
              <a:rPr lang="en-US" dirty="0" smtClean="0"/>
              <a:t>The caret is a negation operator.  The query above says to retrieve any first names that do not have a space as one of the four characters</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sz="1600" dirty="0" smtClean="0"/>
              <a:t>Suppose you have a column that will accept 6 characters</a:t>
            </a:r>
          </a:p>
          <a:p>
            <a:r>
              <a:rPr lang="en-US" sz="1600" dirty="0" smtClean="0"/>
              <a:t>You have to be careful, because numbers and special characters like #,@,&amp; will also go in this column</a:t>
            </a:r>
          </a:p>
          <a:p>
            <a:r>
              <a:rPr lang="en-US" sz="1600" dirty="0" smtClean="0"/>
              <a:t>To restrict this to just characters, use the following</a:t>
            </a:r>
          </a:p>
          <a:p>
            <a:pPr>
              <a:buFontTx/>
              <a:buNone/>
            </a:pPr>
            <a:r>
              <a:rPr lang="en-US" sz="1600" dirty="0" smtClean="0"/>
              <a:t>[A-z] [A-z] [A-z] [A-z] [A-z] [A-z]</a:t>
            </a:r>
          </a:p>
          <a:p>
            <a:r>
              <a:rPr lang="en-US" sz="1600" dirty="0" smtClean="0"/>
              <a:t>A table we are working with stores social security numbers (complete with dashes)</a:t>
            </a:r>
          </a:p>
          <a:p>
            <a:pPr>
              <a:buFontTx/>
              <a:buNone/>
            </a:pPr>
            <a:endParaRPr lang="en-US" sz="1600" dirty="0" smtClean="0"/>
          </a:p>
          <a:p>
            <a:pPr>
              <a:buFontTx/>
              <a:buNone/>
            </a:pPr>
            <a:r>
              <a:rPr lang="en-US" sz="1600" dirty="0" smtClean="0"/>
              <a:t>'[0-9] [0-9] [0-9]- [0-9] [0-9]- [0-9] [0-9] </a:t>
            </a:r>
          </a:p>
          <a:p>
            <a:pPr>
              <a:buFontTx/>
              <a:buNone/>
            </a:pPr>
            <a:r>
              <a:rPr lang="en-US" sz="1600" dirty="0" smtClean="0"/>
              <a:t>[0-9] [0-9]'</a:t>
            </a:r>
          </a:p>
          <a:p>
            <a:pPr>
              <a:buFontTx/>
              <a:buNone/>
            </a:pPr>
            <a:endParaRPr lang="en-US" sz="1600" dirty="0" smtClean="0"/>
          </a:p>
          <a:p>
            <a:r>
              <a:rPr lang="en-US" sz="1600" dirty="0" smtClean="0"/>
              <a:t>Vehicle VIN numbers have a very specific format that conforms to the following VIN: 1G2JB14KOL7569785</a:t>
            </a:r>
          </a:p>
          <a:p>
            <a:pPr>
              <a:buFontTx/>
              <a:buNone/>
            </a:pPr>
            <a:endParaRPr lang="en-US" sz="1600" dirty="0" smtClean="0"/>
          </a:p>
          <a:p>
            <a:pPr>
              <a:buFontTx/>
              <a:buNone/>
            </a:pPr>
            <a:r>
              <a:rPr lang="en-US" sz="1600" dirty="0" smtClean="0"/>
              <a:t>' [0-9][A-Z] [0-9][A-Z][A-Z] [0-9] [0-9][A-Z][A-Z][A-Z] [0-9] [0-9] [0-9] [0-9] [0-9] [0-9] [0-9] '</a:t>
            </a:r>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select clause specifies what columns we want to see</a:t>
            </a:r>
          </a:p>
          <a:p>
            <a:pPr>
              <a:buFontTx/>
              <a:buNone/>
            </a:pPr>
            <a:endParaRPr lang="en-US" dirty="0" smtClean="0"/>
          </a:p>
          <a:p>
            <a:r>
              <a:rPr lang="en-US" dirty="0" smtClean="0"/>
              <a:t>The from clause tells what table we want to see data from</a:t>
            </a:r>
          </a:p>
          <a:p>
            <a:pPr>
              <a:buFontTx/>
              <a:buNone/>
            </a:pPr>
            <a:endParaRPr lang="en-US" dirty="0" smtClean="0"/>
          </a:p>
          <a:p>
            <a:r>
              <a:rPr lang="en-US" dirty="0" smtClean="0"/>
              <a:t>The where clause restricts the data we will see</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of SQL Server developer/architect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3 - Topics</a:t>
            </a:r>
            <a:endParaRPr lang="en-US" dirty="0"/>
          </a:p>
        </p:txBody>
      </p:sp>
      <p:sp>
        <p:nvSpPr>
          <p:cNvPr id="3" name="Content Placeholder 2"/>
          <p:cNvSpPr>
            <a:spLocks noGrp="1"/>
          </p:cNvSpPr>
          <p:nvPr>
            <p:ph idx="1"/>
          </p:nvPr>
        </p:nvSpPr>
        <p:spPr/>
        <p:txBody>
          <a:bodyPr/>
          <a:lstStyle/>
          <a:p>
            <a:r>
              <a:rPr lang="en-US" dirty="0" smtClean="0"/>
              <a:t>Nulls</a:t>
            </a:r>
          </a:p>
          <a:p>
            <a:r>
              <a:rPr lang="en-US" dirty="0" smtClean="0"/>
              <a:t>Group by</a:t>
            </a:r>
          </a:p>
          <a:p>
            <a:r>
              <a:rPr lang="en-US" dirty="0" smtClean="0"/>
              <a:t>Order by</a:t>
            </a:r>
          </a:p>
          <a:p>
            <a:r>
              <a:rPr lang="en-US" dirty="0" smtClean="0"/>
              <a:t>Distinct</a:t>
            </a:r>
          </a:p>
          <a:p>
            <a:r>
              <a:rPr lang="en-US" dirty="0" smtClean="0"/>
              <a:t>Aggregates</a:t>
            </a:r>
          </a:p>
          <a:p>
            <a:r>
              <a:rPr lang="en-US" dirty="0" smtClean="0"/>
              <a:t>Aggregates with grouping</a:t>
            </a:r>
          </a:p>
          <a:p>
            <a:r>
              <a:rPr lang="en-US" dirty="0" smtClean="0"/>
              <a:t>Having</a:t>
            </a:r>
          </a:p>
          <a:p>
            <a:r>
              <a:rPr lang="en-US" dirty="0" smtClean="0"/>
              <a:t>Compute</a:t>
            </a:r>
          </a:p>
          <a:p>
            <a:r>
              <a:rPr lang="en-US" dirty="0" smtClean="0"/>
              <a:t>Unions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a:t>
            </a:r>
            <a:endParaRPr lang="en-US" dirty="0"/>
          </a:p>
        </p:txBody>
      </p:sp>
      <p:sp>
        <p:nvSpPr>
          <p:cNvPr id="3" name="Content Placeholder 2"/>
          <p:cNvSpPr>
            <a:spLocks noGrp="1"/>
          </p:cNvSpPr>
          <p:nvPr>
            <p:ph idx="1"/>
          </p:nvPr>
        </p:nvSpPr>
        <p:spPr/>
        <p:txBody>
          <a:bodyPr/>
          <a:lstStyle/>
          <a:p>
            <a:r>
              <a:rPr lang="en-US" sz="2000" dirty="0" smtClean="0"/>
              <a:t>At times data may be missing or incomplete</a:t>
            </a:r>
          </a:p>
          <a:p>
            <a:r>
              <a:rPr lang="en-US" sz="2000" dirty="0" smtClean="0"/>
              <a:t>To handle this missing data, most DBMSs use the concept of a null. A null does not mean zero or blank or char(0)</a:t>
            </a:r>
          </a:p>
          <a:p>
            <a:r>
              <a:rPr lang="en-US" sz="2000" dirty="0" smtClean="0"/>
              <a:t>A null indicates that a value is unknown, missing, unavailable, incomplete, and inapplicable</a:t>
            </a:r>
          </a:p>
          <a:p>
            <a:r>
              <a:rPr lang="en-US" sz="2000" dirty="0" smtClean="0"/>
              <a:t>You can't guarantee that a null does equal or not equal some other value</a:t>
            </a:r>
          </a:p>
          <a:p>
            <a:r>
              <a:rPr lang="en-US" sz="2000" dirty="0" smtClean="0"/>
              <a:t>A null also might or might not equal another Null</a:t>
            </a:r>
          </a:p>
          <a:p>
            <a:r>
              <a:rPr lang="en-US" sz="2000" dirty="0" smtClean="0"/>
              <a:t>Any question about a null could provide three answers: yes, no, or maybe</a:t>
            </a:r>
          </a:p>
          <a:p>
            <a:r>
              <a:rPr lang="en-US" sz="2000" dirty="0" smtClean="0"/>
              <a:t>A null represents the nonexistence of data</a:t>
            </a:r>
          </a:p>
          <a:p>
            <a:r>
              <a:rPr lang="en-US" sz="2000" dirty="0" smtClean="0"/>
              <a:t>Something that doesn't exist can't be compared with something else that doesn't exist.</a:t>
            </a:r>
          </a:p>
          <a:p>
            <a:endParaRPr lang="en-US" sz="2000" dirty="0" smtClean="0"/>
          </a:p>
          <a:p>
            <a:endParaRPr lang="en-US" sz="2000" dirty="0" smtClean="0"/>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smtClean="0"/>
              <a:t>Suppose we want to get the </a:t>
            </a:r>
            <a:r>
              <a:rPr lang="en-US" sz="1800" dirty="0" err="1" smtClean="0"/>
              <a:t>Emp</a:t>
            </a:r>
            <a:r>
              <a:rPr lang="en-US" sz="1800" dirty="0" smtClean="0"/>
              <a:t> that do not have an assigned titles</a:t>
            </a:r>
          </a:p>
          <a:p>
            <a:r>
              <a:rPr lang="en-US" sz="1800" dirty="0" smtClean="0"/>
              <a:t>Based on our previous experience we would probably do the following:</a:t>
            </a:r>
          </a:p>
          <a:p>
            <a:pPr lvl="1"/>
            <a:r>
              <a:rPr lang="en-US" sz="1600" dirty="0" smtClean="0"/>
              <a:t>select * from EMP where title = null</a:t>
            </a:r>
          </a:p>
          <a:p>
            <a:r>
              <a:rPr lang="en-US" sz="1800" dirty="0" smtClean="0"/>
              <a:t>It may  work in most DBMSs  because most DBMS manufacturers recognize the problems with null and seek to protect you from yourself.  The DBMS will convert this into it's proper form and return what you asked for</a:t>
            </a:r>
          </a:p>
          <a:p>
            <a:r>
              <a:rPr lang="en-US" sz="1800" dirty="0" smtClean="0"/>
              <a:t>Proper way is use IS NULL</a:t>
            </a:r>
          </a:p>
          <a:p>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a:t>
            </a:r>
            <a:endParaRPr lang="en-US" dirty="0"/>
          </a:p>
        </p:txBody>
      </p:sp>
      <p:sp>
        <p:nvSpPr>
          <p:cNvPr id="3" name="Content Placeholder 2"/>
          <p:cNvSpPr>
            <a:spLocks noGrp="1"/>
          </p:cNvSpPr>
          <p:nvPr>
            <p:ph idx="1"/>
          </p:nvPr>
        </p:nvSpPr>
        <p:spPr/>
        <p:txBody>
          <a:bodyPr/>
          <a:lstStyle/>
          <a:p>
            <a:r>
              <a:rPr lang="en-US" sz="2000" dirty="0" smtClean="0"/>
              <a:t>The order by clause is used to specify a sorting order of the result set</a:t>
            </a:r>
          </a:p>
          <a:p>
            <a:r>
              <a:rPr lang="en-US" sz="2000" dirty="0" smtClean="0"/>
              <a:t>The sorting can be performed by column name or by column number</a:t>
            </a:r>
          </a:p>
          <a:p>
            <a:pPr>
              <a:buFontTx/>
              <a:buNone/>
            </a:pPr>
            <a:r>
              <a:rPr lang="en-US" sz="1800" dirty="0" smtClean="0"/>
              <a:t>select </a:t>
            </a:r>
            <a:r>
              <a:rPr lang="en-US" sz="1800" dirty="0" err="1" smtClean="0"/>
              <a:t>au_fname,au_lname</a:t>
            </a:r>
            <a:r>
              <a:rPr lang="en-US" sz="1800" dirty="0" smtClean="0"/>
              <a:t> from authors order by </a:t>
            </a:r>
            <a:r>
              <a:rPr lang="en-US" sz="1800" dirty="0" err="1" smtClean="0"/>
              <a:t>au_lname,au_fname</a:t>
            </a:r>
            <a:endParaRPr lang="en-US" sz="2000" dirty="0" smtClean="0"/>
          </a:p>
          <a:p>
            <a:pPr>
              <a:buFontTx/>
              <a:buNone/>
            </a:pPr>
            <a:r>
              <a:rPr lang="en-US" sz="2000" dirty="0" smtClean="0"/>
              <a:t>Or</a:t>
            </a:r>
          </a:p>
          <a:p>
            <a:pPr>
              <a:buFontTx/>
              <a:buNone/>
            </a:pPr>
            <a:r>
              <a:rPr lang="en-US" sz="1800" dirty="0" smtClean="0"/>
              <a:t>select </a:t>
            </a:r>
            <a:r>
              <a:rPr lang="en-US" sz="1800" dirty="0" err="1" smtClean="0"/>
              <a:t>au_fname,au_lname</a:t>
            </a:r>
            <a:r>
              <a:rPr lang="en-US" sz="1800" dirty="0" smtClean="0"/>
              <a:t> from authors order by 2,1</a:t>
            </a:r>
          </a:p>
          <a:p>
            <a:r>
              <a:rPr lang="en-US" sz="2000" dirty="0" smtClean="0"/>
              <a:t>Depending upon the DBMS, the column you are ordering by does not need to be specified in the select clause</a:t>
            </a:r>
          </a:p>
          <a:p>
            <a:pPr>
              <a:buFontTx/>
              <a:buNone/>
            </a:pPr>
            <a:r>
              <a:rPr lang="en-US" sz="1800" dirty="0" smtClean="0"/>
              <a:t> 	select </a:t>
            </a:r>
            <a:r>
              <a:rPr lang="en-US" sz="1800" dirty="0" err="1" smtClean="0"/>
              <a:t>au_fname</a:t>
            </a:r>
            <a:r>
              <a:rPr lang="en-US" sz="1800" dirty="0" smtClean="0"/>
              <a:t>, </a:t>
            </a:r>
            <a:r>
              <a:rPr lang="en-US" sz="1800" dirty="0" err="1" smtClean="0"/>
              <a:t>au_lname</a:t>
            </a:r>
            <a:r>
              <a:rPr lang="en-US" sz="1800" dirty="0" smtClean="0"/>
              <a:t> from authors order by state</a:t>
            </a:r>
            <a:endParaRPr lang="en-US" sz="2000" dirty="0" smtClean="0"/>
          </a:p>
          <a:p>
            <a:r>
              <a:rPr lang="en-US" sz="2000" dirty="0" smtClean="0"/>
              <a:t>While this does work on some DBMSs, it is generally not advisable</a:t>
            </a:r>
          </a:p>
          <a:p>
            <a:r>
              <a:rPr lang="en-US" sz="2000" dirty="0" smtClean="0"/>
              <a:t>An order by is not limited to actual data columns. We can order by a calculation if we wish</a:t>
            </a:r>
          </a:p>
          <a:p>
            <a:pPr>
              <a:buFontTx/>
              <a:buNone/>
            </a:pPr>
            <a:r>
              <a:rPr lang="en-US" sz="1800" dirty="0" smtClean="0"/>
              <a:t>select </a:t>
            </a:r>
            <a:r>
              <a:rPr lang="en-US" sz="1800" dirty="0" err="1" smtClean="0"/>
              <a:t>au_fname</a:t>
            </a:r>
            <a:r>
              <a:rPr lang="en-US" sz="1800" dirty="0" smtClean="0"/>
              <a:t> + ' ' + </a:t>
            </a:r>
            <a:r>
              <a:rPr lang="en-US" sz="1800" dirty="0" err="1" smtClean="0"/>
              <a:t>au_lname</a:t>
            </a:r>
            <a:r>
              <a:rPr lang="en-US" sz="1800" dirty="0" smtClean="0"/>
              <a:t> name from authors order by name</a:t>
            </a:r>
            <a:endParaRPr lang="en-US" sz="2000" dirty="0" smtClean="0"/>
          </a:p>
          <a:p>
            <a:endParaRPr lang="en-US" sz="2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 Cont…</a:t>
            </a:r>
            <a:endParaRPr lang="en-US" dirty="0"/>
          </a:p>
        </p:txBody>
      </p:sp>
      <p:sp>
        <p:nvSpPr>
          <p:cNvPr id="3" name="Content Placeholder 2"/>
          <p:cNvSpPr>
            <a:spLocks noGrp="1"/>
          </p:cNvSpPr>
          <p:nvPr>
            <p:ph idx="1"/>
          </p:nvPr>
        </p:nvSpPr>
        <p:spPr/>
        <p:txBody>
          <a:bodyPr/>
          <a:lstStyle/>
          <a:p>
            <a:r>
              <a:rPr lang="en-US" dirty="0" smtClean="0"/>
              <a:t>The default sort order is ascending (a-z), but you can specify a descending order by using the keyword </a:t>
            </a:r>
            <a:r>
              <a:rPr lang="en-US" dirty="0" err="1" smtClean="0"/>
              <a:t>desc</a:t>
            </a:r>
            <a:endParaRPr lang="en-US" dirty="0" smtClean="0"/>
          </a:p>
          <a:p>
            <a:r>
              <a:rPr lang="en-US" dirty="0" smtClean="0"/>
              <a:t>…order by </a:t>
            </a:r>
            <a:r>
              <a:rPr lang="en-US" dirty="0" err="1" smtClean="0"/>
              <a:t>au_lname</a:t>
            </a:r>
            <a:r>
              <a:rPr lang="en-US" dirty="0" smtClean="0"/>
              <a:t> </a:t>
            </a:r>
            <a:r>
              <a:rPr lang="en-US" dirty="0" err="1" smtClean="0"/>
              <a:t>desc</a:t>
            </a:r>
            <a:r>
              <a:rPr lang="en-US" dirty="0" smtClean="0"/>
              <a:t>, </a:t>
            </a:r>
            <a:r>
              <a:rPr lang="en-US" dirty="0" err="1" smtClean="0"/>
              <a:t>au_fname</a:t>
            </a:r>
            <a:endParaRPr lang="en-US" dirty="0" smtClean="0"/>
          </a:p>
          <a:p>
            <a:r>
              <a:rPr lang="en-US" dirty="0" smtClean="0"/>
              <a:t>If order by sorts the data, how do I know what that order it is sorted in?</a:t>
            </a:r>
          </a:p>
          <a:p>
            <a:r>
              <a:rPr lang="en-US" dirty="0" smtClean="0"/>
              <a:t>The sort order is determined by a character set which is defined for a database</a:t>
            </a:r>
          </a:p>
          <a:p>
            <a:r>
              <a:rPr lang="en-US" dirty="0" smtClean="0"/>
              <a:t>In Sybase and MS SQL Server, this character map can be retrieved by executing </a:t>
            </a:r>
            <a:r>
              <a:rPr lang="en-US" dirty="0" err="1" smtClean="0"/>
              <a:t>sp_helpsort</a:t>
            </a:r>
            <a:endParaRPr lang="en-US" dirty="0" smtClean="0"/>
          </a:p>
          <a:p>
            <a:pPr>
              <a:buFontTx/>
              <a:buNone/>
            </a:pPr>
            <a:r>
              <a:rPr lang="en-US" sz="2000" dirty="0" smtClean="0"/>
              <a:t>exec </a:t>
            </a:r>
            <a:r>
              <a:rPr lang="en-US" sz="2000" dirty="0" err="1" smtClean="0"/>
              <a:t>sp_helpsort</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 Cont…</a:t>
            </a:r>
            <a:endParaRPr lang="en-US" dirty="0"/>
          </a:p>
        </p:txBody>
      </p:sp>
      <p:sp>
        <p:nvSpPr>
          <p:cNvPr id="3" name="Content Placeholder 2"/>
          <p:cNvSpPr>
            <a:spLocks noGrp="1"/>
          </p:cNvSpPr>
          <p:nvPr>
            <p:ph idx="1"/>
          </p:nvPr>
        </p:nvSpPr>
        <p:spPr/>
        <p:txBody>
          <a:bodyPr/>
          <a:lstStyle/>
          <a:p>
            <a:r>
              <a:rPr lang="en-US" dirty="0" smtClean="0"/>
              <a:t>An order by is based upon a sort order specified by a character set</a:t>
            </a:r>
          </a:p>
          <a:p>
            <a:r>
              <a:rPr lang="en-US" dirty="0" smtClean="0"/>
              <a:t>Since nulls aren't characters, where do these fit in?</a:t>
            </a:r>
          </a:p>
          <a:p>
            <a:r>
              <a:rPr lang="en-US" dirty="0" smtClean="0"/>
              <a:t>Depending on the DBMS, you will find the nulls at either the beginning or the end of the result set.</a:t>
            </a:r>
          </a:p>
          <a:p>
            <a:r>
              <a:rPr lang="en-US" dirty="0" smtClean="0"/>
              <a:t>Where they are depends on the way the DBMS manufacturer has specified</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a:t>
            </a:r>
            <a:endParaRPr lang="en-US" dirty="0"/>
          </a:p>
        </p:txBody>
      </p:sp>
      <p:sp>
        <p:nvSpPr>
          <p:cNvPr id="3" name="Content Placeholder 2"/>
          <p:cNvSpPr>
            <a:spLocks noGrp="1"/>
          </p:cNvSpPr>
          <p:nvPr>
            <p:ph idx="1"/>
          </p:nvPr>
        </p:nvSpPr>
        <p:spPr/>
        <p:txBody>
          <a:bodyPr/>
          <a:lstStyle/>
          <a:p>
            <a:r>
              <a:rPr lang="en-US" dirty="0" smtClean="0"/>
              <a:t>We can eliminate duplicate data by Distinct</a:t>
            </a:r>
          </a:p>
          <a:p>
            <a:r>
              <a:rPr lang="en-US" dirty="0" smtClean="0"/>
              <a:t>There can also be only one distinct per SQL statement</a:t>
            </a:r>
          </a:p>
          <a:p>
            <a:r>
              <a:rPr lang="en-US" dirty="0" smtClean="0"/>
              <a:t>The distinct applies to all columns in the select list</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Aggregates – Count, </a:t>
            </a:r>
            <a:r>
              <a:rPr lang="en-US" dirty="0" err="1" smtClean="0"/>
              <a:t>Sum,Avg</a:t>
            </a:r>
            <a:endParaRPr lang="en-US" dirty="0"/>
          </a:p>
        </p:txBody>
      </p:sp>
      <p:sp>
        <p:nvSpPr>
          <p:cNvPr id="3" name="Content Placeholder 2"/>
          <p:cNvSpPr>
            <a:spLocks noGrp="1"/>
          </p:cNvSpPr>
          <p:nvPr>
            <p:ph idx="1"/>
          </p:nvPr>
        </p:nvSpPr>
        <p:spPr/>
        <p:txBody>
          <a:bodyPr/>
          <a:lstStyle/>
          <a:p>
            <a:r>
              <a:rPr lang="en-US" dirty="0" smtClean="0"/>
              <a:t>There are times when we want to perform calculations on all of the values in a column or table</a:t>
            </a:r>
          </a:p>
          <a:p>
            <a:r>
              <a:rPr lang="en-US" dirty="0" smtClean="0"/>
              <a:t>We accomplish this through the use of aggregates</a:t>
            </a:r>
          </a:p>
          <a:p>
            <a:r>
              <a:rPr lang="en-US" dirty="0" smtClean="0"/>
              <a:t>Count returns a count of the number of rows in a table that match a certain criteria</a:t>
            </a:r>
          </a:p>
          <a:p>
            <a:r>
              <a:rPr lang="en-US" dirty="0" smtClean="0"/>
              <a:t>The sum is used to add up all of the values in a column</a:t>
            </a:r>
          </a:p>
          <a:p>
            <a:r>
              <a:rPr lang="en-US" dirty="0" err="1" smtClean="0"/>
              <a:t>Avg</a:t>
            </a:r>
            <a:r>
              <a:rPr lang="en-US" dirty="0" smtClean="0"/>
              <a:t> will return the average value in a column</a:t>
            </a:r>
          </a:p>
          <a:p>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a:t>
            </a:r>
            <a:endParaRPr lang="en-US" dirty="0"/>
          </a:p>
        </p:txBody>
      </p:sp>
      <p:sp>
        <p:nvSpPr>
          <p:cNvPr id="3" name="Content Placeholder 2"/>
          <p:cNvSpPr>
            <a:spLocks noGrp="1"/>
          </p:cNvSpPr>
          <p:nvPr>
            <p:ph idx="1"/>
          </p:nvPr>
        </p:nvSpPr>
        <p:spPr/>
        <p:txBody>
          <a:bodyPr/>
          <a:lstStyle/>
          <a:p>
            <a:r>
              <a:rPr lang="en-US" dirty="0" smtClean="0"/>
              <a:t>Data in a table is essentially stored randomly</a:t>
            </a:r>
          </a:p>
          <a:p>
            <a:r>
              <a:rPr lang="en-US" dirty="0" smtClean="0"/>
              <a:t>We can impose one type of order on the result set with an order by</a:t>
            </a:r>
          </a:p>
          <a:p>
            <a:r>
              <a:rPr lang="en-US" dirty="0" smtClean="0"/>
              <a:t>We can impose another type of order on a result set by using a group by clause</a:t>
            </a:r>
          </a:p>
          <a:p>
            <a:r>
              <a:rPr lang="en-US" dirty="0" smtClean="0"/>
              <a:t>The group by will order the data into groups that you specified and then return the set of rows that determine the groups</a:t>
            </a:r>
          </a:p>
          <a:p>
            <a:r>
              <a:rPr lang="en-US" dirty="0" smtClean="0"/>
              <a:t>Duplicates are removed from this result set</a:t>
            </a:r>
          </a:p>
          <a:p>
            <a:r>
              <a:rPr lang="en-US" dirty="0" smtClean="0"/>
              <a:t>In this way, a group by performs a similar operation to distinct</a:t>
            </a:r>
          </a:p>
          <a:p>
            <a:r>
              <a:rPr lang="en-US" dirty="0" smtClean="0"/>
              <a:t>The distinct does not sort the data though</a:t>
            </a:r>
          </a:p>
          <a:p>
            <a:r>
              <a:rPr lang="en-US" dirty="0" smtClean="0"/>
              <a:t>You still need to specify an order by clause to perform sorting</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 with Null and WHERE</a:t>
            </a:r>
            <a:endParaRPr lang="en-US" dirty="0"/>
          </a:p>
        </p:txBody>
      </p:sp>
      <p:sp>
        <p:nvSpPr>
          <p:cNvPr id="3" name="Content Placeholder 2"/>
          <p:cNvSpPr>
            <a:spLocks noGrp="1"/>
          </p:cNvSpPr>
          <p:nvPr>
            <p:ph idx="1"/>
          </p:nvPr>
        </p:nvSpPr>
        <p:spPr/>
        <p:txBody>
          <a:bodyPr/>
          <a:lstStyle/>
          <a:p>
            <a:r>
              <a:rPr lang="en-US" sz="2000" dirty="0" smtClean="0"/>
              <a:t>Nulls are treated specially by a group by clause</a:t>
            </a:r>
          </a:p>
          <a:p>
            <a:r>
              <a:rPr lang="en-US" sz="2000" dirty="0" smtClean="0"/>
              <a:t>When a group by is being evaluated, all nulls are put in the same group</a:t>
            </a:r>
          </a:p>
          <a:p>
            <a:r>
              <a:rPr lang="en-US" sz="2000" dirty="0" smtClean="0"/>
              <a:t>You can use a where clause to limit the set of data that the group by will consider</a:t>
            </a:r>
          </a:p>
          <a:p>
            <a:r>
              <a:rPr lang="en-US" sz="2000" dirty="0" smtClean="0"/>
              <a:t>The true usage of a group by comes from using it in conjunction with an aggregate</a:t>
            </a:r>
          </a:p>
          <a:p>
            <a:r>
              <a:rPr lang="en-US" sz="2000" dirty="0" smtClean="0"/>
              <a:t>One thing to remember is that if you use a group by with an aggregate, you must specify all </a:t>
            </a:r>
            <a:r>
              <a:rPr lang="en-US" sz="2000" dirty="0" err="1" smtClean="0"/>
              <a:t>nonaggregate</a:t>
            </a:r>
            <a:r>
              <a:rPr lang="en-US" sz="2000" dirty="0" smtClean="0"/>
              <a:t> columns in the group by clause</a:t>
            </a:r>
          </a:p>
          <a:p>
            <a:r>
              <a:rPr lang="en-US" sz="2000" dirty="0" smtClean="0"/>
              <a:t>This will not work - select </a:t>
            </a:r>
            <a:r>
              <a:rPr lang="en-US" sz="2000" dirty="0" err="1" smtClean="0"/>
              <a:t>city,state,count</a:t>
            </a:r>
            <a:r>
              <a:rPr lang="en-US" sz="2000" dirty="0" smtClean="0"/>
              <a:t>(*) from authors group by state</a:t>
            </a:r>
          </a:p>
          <a:p>
            <a:r>
              <a:rPr lang="en-US" sz="2000" dirty="0" smtClean="0"/>
              <a:t>You can not specify an aggregate in the group by clause</a:t>
            </a:r>
          </a:p>
          <a:p>
            <a:pPr>
              <a:buFontTx/>
              <a:buNone/>
            </a:pPr>
            <a:endParaRPr lang="en-US" sz="2000" dirty="0" smtClean="0"/>
          </a:p>
          <a:p>
            <a:pPr>
              <a:buFontTx/>
              <a:buNone/>
            </a:pPr>
            <a:r>
              <a:rPr lang="en-US" sz="1800" dirty="0" smtClean="0"/>
              <a:t>select count(*) from authors group by count(*)</a:t>
            </a:r>
            <a:endParaRPr lang="en-US" sz="2000"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a:t>
            </a:r>
            <a:endParaRPr lang="en-US" dirty="0"/>
          </a:p>
        </p:txBody>
      </p:sp>
      <p:sp>
        <p:nvSpPr>
          <p:cNvPr id="3" name="Content Placeholder 2"/>
          <p:cNvSpPr>
            <a:spLocks noGrp="1"/>
          </p:cNvSpPr>
          <p:nvPr>
            <p:ph idx="1"/>
          </p:nvPr>
        </p:nvSpPr>
        <p:spPr/>
        <p:txBody>
          <a:bodyPr/>
          <a:lstStyle/>
          <a:p>
            <a:r>
              <a:rPr lang="en-US" dirty="0" smtClean="0"/>
              <a:t>The having clause works just like a where clause , but the difference  The where clause defines the set of data the grouping is done on</a:t>
            </a:r>
          </a:p>
          <a:p>
            <a:r>
              <a:rPr lang="en-US" dirty="0" smtClean="0"/>
              <a:t>The having defines which groups are going to be returned to the user</a:t>
            </a:r>
          </a:p>
          <a:p>
            <a:r>
              <a:rPr lang="en-US" dirty="0" smtClean="0"/>
              <a:t>Having clause generally contain aggregates as part of the selection criteria</a:t>
            </a:r>
          </a:p>
          <a:p>
            <a:r>
              <a:rPr lang="en-US" dirty="0" smtClean="0"/>
              <a:t>Demo of Having </a:t>
            </a:r>
            <a:r>
              <a:rPr lang="en-US" dirty="0" err="1" smtClean="0"/>
              <a:t>vs</a:t>
            </a:r>
            <a:r>
              <a:rPr lang="en-US" dirty="0" smtClean="0"/>
              <a:t> WHERE</a:t>
            </a:r>
          </a:p>
          <a:p>
            <a:r>
              <a:rPr lang="en-US" dirty="0" smtClean="0"/>
              <a:t>where clause can </a:t>
            </a:r>
            <a:r>
              <a:rPr lang="en-US" i="1" dirty="0" smtClean="0"/>
              <a:t>not</a:t>
            </a:r>
            <a:r>
              <a:rPr lang="en-US" dirty="0" smtClean="0"/>
              <a:t> be used with aggregates, but the having clause can.</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lstStyle/>
          <a:p>
            <a:r>
              <a:rPr lang="en-US" dirty="0" smtClean="0"/>
              <a:t>UNION is to return two or more sets of data within a single select statement</a:t>
            </a:r>
          </a:p>
          <a:p>
            <a:r>
              <a:rPr lang="en-US" dirty="0" smtClean="0"/>
              <a:t>The only restrictions on unions are that the same number of columns must be in each separate result set and the </a:t>
            </a:r>
            <a:r>
              <a:rPr lang="en-US" dirty="0" err="1" smtClean="0"/>
              <a:t>datatypes</a:t>
            </a:r>
            <a:r>
              <a:rPr lang="en-US" dirty="0" smtClean="0"/>
              <a:t> must match</a:t>
            </a:r>
          </a:p>
          <a:p>
            <a:pPr>
              <a:buFontTx/>
              <a:buNone/>
            </a:pPr>
            <a:endParaRPr lang="en-US" dirty="0" smtClean="0"/>
          </a:p>
          <a:p>
            <a:r>
              <a:rPr lang="en-US" dirty="0" smtClean="0"/>
              <a:t>You can not union a select statement that returns 2 columns with a select that returns 3 columns</a:t>
            </a:r>
          </a:p>
          <a:p>
            <a:pPr>
              <a:buFontTx/>
              <a:buNone/>
            </a:pPr>
            <a:endParaRPr lang="en-US" dirty="0" smtClean="0"/>
          </a:p>
          <a:p>
            <a:r>
              <a:rPr lang="en-US" dirty="0" smtClean="0"/>
              <a:t>You also can't union a result set where the first column of one select is character data and the first column of another select is numeric data</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sz="1800" dirty="0" smtClean="0"/>
              <a:t>Nulls are used to represent the nonexistence of data</a:t>
            </a:r>
          </a:p>
          <a:p>
            <a:r>
              <a:rPr lang="en-US" sz="1800" dirty="0" smtClean="0"/>
              <a:t>A null doesn't equal another null</a:t>
            </a:r>
          </a:p>
          <a:p>
            <a:r>
              <a:rPr lang="en-US" sz="1800" dirty="0" smtClean="0"/>
              <a:t>An order by can be used to sort the result set</a:t>
            </a:r>
          </a:p>
          <a:p>
            <a:r>
              <a:rPr lang="en-US" sz="1800" dirty="0" smtClean="0"/>
              <a:t>The sort order is determined by the database's character set</a:t>
            </a:r>
          </a:p>
          <a:p>
            <a:r>
              <a:rPr lang="en-US" sz="1800" dirty="0" smtClean="0"/>
              <a:t>To remove duplicate rows from a result set use distinct</a:t>
            </a:r>
          </a:p>
          <a:p>
            <a:r>
              <a:rPr lang="en-US" sz="1800" dirty="0" smtClean="0"/>
              <a:t>You can perform calculations using aggregates count(*), </a:t>
            </a:r>
            <a:r>
              <a:rPr lang="en-US" sz="1800" dirty="0" err="1" smtClean="0"/>
              <a:t>sum,avg</a:t>
            </a:r>
            <a:r>
              <a:rPr lang="en-US" sz="1800" dirty="0" smtClean="0"/>
              <a:t> are the most common</a:t>
            </a:r>
          </a:p>
          <a:p>
            <a:r>
              <a:rPr lang="en-US" sz="1800" dirty="0" smtClean="0"/>
              <a:t>You can group data together by using a group by</a:t>
            </a:r>
          </a:p>
          <a:p>
            <a:r>
              <a:rPr lang="en-US" sz="1800" dirty="0" smtClean="0"/>
              <a:t>Group by can be combined with aggregates to perform sophisticated calculations</a:t>
            </a:r>
          </a:p>
          <a:p>
            <a:r>
              <a:rPr lang="en-US" sz="1800" dirty="0" smtClean="0"/>
              <a:t>A having clause performs a restriction on a group by</a:t>
            </a:r>
          </a:p>
          <a:p>
            <a:r>
              <a:rPr lang="en-US" sz="1800" dirty="0" smtClean="0"/>
              <a:t>Having and where behave differently due to the order they process the row selection</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4</a:t>
            </a:r>
            <a:endParaRPr lang="en-US" dirty="0"/>
          </a:p>
        </p:txBody>
      </p:sp>
      <p:sp>
        <p:nvSpPr>
          <p:cNvPr id="3" name="Content Placeholder 2"/>
          <p:cNvSpPr>
            <a:spLocks noGrp="1"/>
          </p:cNvSpPr>
          <p:nvPr>
            <p:ph idx="1"/>
          </p:nvPr>
        </p:nvSpPr>
        <p:spPr/>
        <p:txBody>
          <a:bodyPr/>
          <a:lstStyle/>
          <a:p>
            <a:r>
              <a:rPr lang="en-US" dirty="0" smtClean="0"/>
              <a:t>Primary keys</a:t>
            </a:r>
          </a:p>
          <a:p>
            <a:r>
              <a:rPr lang="en-US" dirty="0" smtClean="0"/>
              <a:t>Foreign keys</a:t>
            </a:r>
          </a:p>
          <a:p>
            <a:r>
              <a:rPr lang="en-US" dirty="0" smtClean="0"/>
              <a:t>Joining tables</a:t>
            </a:r>
          </a:p>
          <a:p>
            <a:r>
              <a:rPr lang="en-US" dirty="0" smtClean="0"/>
              <a:t>Sub-selects</a:t>
            </a:r>
          </a:p>
          <a:p>
            <a:r>
              <a:rPr lang="en-US" dirty="0" smtClean="0"/>
              <a:t>Advantages/disadvantages of joins and sub-selects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3" name="Content Placeholder 2"/>
          <p:cNvSpPr>
            <a:spLocks noGrp="1"/>
          </p:cNvSpPr>
          <p:nvPr>
            <p:ph idx="1"/>
          </p:nvPr>
        </p:nvSpPr>
        <p:spPr/>
        <p:txBody>
          <a:bodyPr/>
          <a:lstStyle/>
          <a:p>
            <a:r>
              <a:rPr lang="en-US" sz="1400" dirty="0" smtClean="0"/>
              <a:t>A database derives its usefulness from containing a group of tables that have some relationship to each other</a:t>
            </a:r>
          </a:p>
          <a:p>
            <a:endParaRPr lang="en-US" sz="1400" dirty="0" smtClean="0"/>
          </a:p>
          <a:p>
            <a:r>
              <a:rPr lang="en-US" sz="1400" dirty="0" smtClean="0"/>
              <a:t>An entity is a person, place, or thing of importance to an organization</a:t>
            </a:r>
          </a:p>
          <a:p>
            <a:endParaRPr lang="en-US" sz="1400" dirty="0" smtClean="0"/>
          </a:p>
          <a:p>
            <a:r>
              <a:rPr lang="en-US" sz="1400" dirty="0" smtClean="0"/>
              <a:t>An entity generally becomes a table</a:t>
            </a:r>
          </a:p>
          <a:p>
            <a:endParaRPr lang="en-US" sz="1400" dirty="0" smtClean="0"/>
          </a:p>
          <a:p>
            <a:r>
              <a:rPr lang="en-US" sz="1400" dirty="0" smtClean="0"/>
              <a:t>Relationships are the connections between tables</a:t>
            </a:r>
          </a:p>
          <a:p>
            <a:endParaRPr lang="en-US" sz="1400" dirty="0" smtClean="0"/>
          </a:p>
          <a:p>
            <a:r>
              <a:rPr lang="en-US" sz="1400" dirty="0" smtClean="0"/>
              <a:t>Relationships are usually implemented as keys in a database design</a:t>
            </a:r>
          </a:p>
          <a:p>
            <a:r>
              <a:rPr lang="en-US" sz="1400" dirty="0" smtClean="0"/>
              <a:t>Relationships come in three different varieties</a:t>
            </a:r>
          </a:p>
          <a:p>
            <a:endParaRPr lang="en-US" sz="1400" dirty="0" smtClean="0"/>
          </a:p>
          <a:p>
            <a:r>
              <a:rPr lang="en-US" sz="1400" dirty="0" smtClean="0"/>
              <a:t>One to one</a:t>
            </a:r>
          </a:p>
          <a:p>
            <a:pPr lvl="1"/>
            <a:r>
              <a:rPr lang="en-US" sz="1400" dirty="0" smtClean="0"/>
              <a:t>One row in a table is related to exactly one row in another table</a:t>
            </a:r>
          </a:p>
          <a:p>
            <a:r>
              <a:rPr lang="en-US" sz="1400" dirty="0" smtClean="0"/>
              <a:t>One to many</a:t>
            </a:r>
          </a:p>
          <a:p>
            <a:pPr lvl="1"/>
            <a:r>
              <a:rPr lang="en-US" sz="1400" dirty="0" smtClean="0"/>
              <a:t>One row in a table is related to one or more rows in another table</a:t>
            </a:r>
          </a:p>
          <a:p>
            <a:r>
              <a:rPr lang="en-US" sz="1400" dirty="0" smtClean="0"/>
              <a:t>Many to many</a:t>
            </a:r>
          </a:p>
          <a:p>
            <a:pPr lvl="1"/>
            <a:r>
              <a:rPr lang="en-US" sz="1400" dirty="0" smtClean="0"/>
              <a:t>Many rows in a table are related to one or more rows in another table</a:t>
            </a:r>
            <a:endParaRPr lang="en-US" sz="14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cont…</a:t>
            </a:r>
            <a:endParaRPr lang="en-US" dirty="0"/>
          </a:p>
        </p:txBody>
      </p:sp>
      <p:sp>
        <p:nvSpPr>
          <p:cNvPr id="3" name="Content Placeholder 2"/>
          <p:cNvSpPr>
            <a:spLocks noGrp="1"/>
          </p:cNvSpPr>
          <p:nvPr>
            <p:ph idx="1"/>
          </p:nvPr>
        </p:nvSpPr>
        <p:spPr/>
        <p:txBody>
          <a:bodyPr/>
          <a:lstStyle/>
          <a:p>
            <a:r>
              <a:rPr lang="en-US" dirty="0" smtClean="0"/>
              <a:t>Relationships are implemented in a database as keys</a:t>
            </a:r>
          </a:p>
          <a:p>
            <a:r>
              <a:rPr lang="en-US" dirty="0" smtClean="0"/>
              <a:t>Generally numeric columns will be used in keys as Best practices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Primarykey</a:t>
            </a:r>
            <a:endParaRPr lang="en-US" dirty="0"/>
          </a:p>
        </p:txBody>
      </p:sp>
      <p:sp>
        <p:nvSpPr>
          <p:cNvPr id="3" name="Content Placeholder 2"/>
          <p:cNvSpPr>
            <a:spLocks noGrp="1"/>
          </p:cNvSpPr>
          <p:nvPr>
            <p:ph idx="1"/>
          </p:nvPr>
        </p:nvSpPr>
        <p:spPr/>
        <p:txBody>
          <a:bodyPr/>
          <a:lstStyle/>
          <a:p>
            <a:r>
              <a:rPr lang="en-US" dirty="0" smtClean="0"/>
              <a:t>A primary key is a special type of key that consists of one or more columns that uniquely identify a row</a:t>
            </a:r>
          </a:p>
          <a:p>
            <a:r>
              <a:rPr lang="en-US" dirty="0" smtClean="0"/>
              <a:t>Primary keys must be unique and can not contain null values</a:t>
            </a:r>
          </a:p>
          <a:p>
            <a:r>
              <a:rPr lang="en-US" dirty="0" smtClean="0"/>
              <a:t>A table will only have one primary key</a:t>
            </a:r>
          </a:p>
          <a:p>
            <a:r>
              <a:rPr lang="en-US" dirty="0" smtClean="0"/>
              <a:t>A primary key will reside on the one side of a 1 - N relationship</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ForeignKey</a:t>
            </a:r>
            <a:endParaRPr lang="en-US" dirty="0"/>
          </a:p>
        </p:txBody>
      </p:sp>
      <p:sp>
        <p:nvSpPr>
          <p:cNvPr id="3" name="Content Placeholder 2"/>
          <p:cNvSpPr>
            <a:spLocks noGrp="1"/>
          </p:cNvSpPr>
          <p:nvPr>
            <p:ph idx="1"/>
          </p:nvPr>
        </p:nvSpPr>
        <p:spPr/>
        <p:txBody>
          <a:bodyPr/>
          <a:lstStyle/>
          <a:p>
            <a:r>
              <a:rPr lang="en-US" dirty="0" smtClean="0"/>
              <a:t>A foreign key is one or more columns that refer to a primary key/Unique Key of another table</a:t>
            </a:r>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key</a:t>
            </a:r>
            <a:endParaRPr lang="en-US" dirty="0"/>
          </a:p>
        </p:txBody>
      </p:sp>
      <p:sp>
        <p:nvSpPr>
          <p:cNvPr id="3" name="Content Placeholder 2"/>
          <p:cNvSpPr>
            <a:spLocks noGrp="1"/>
          </p:cNvSpPr>
          <p:nvPr>
            <p:ph idx="1"/>
          </p:nvPr>
        </p:nvSpPr>
        <p:spPr/>
        <p:txBody>
          <a:bodyPr/>
          <a:lstStyle/>
          <a:p>
            <a:r>
              <a:rPr lang="en-US" dirty="0" smtClean="0"/>
              <a:t>A primary key and a foreign key can consist of more than one column</a:t>
            </a:r>
          </a:p>
          <a:p>
            <a:endParaRPr lang="en-US" dirty="0" smtClean="0"/>
          </a:p>
          <a:p>
            <a:r>
              <a:rPr lang="en-US" dirty="0" smtClean="0"/>
              <a:t>When a key contains more than one column, it is known as a composite key</a:t>
            </a:r>
          </a:p>
          <a:p>
            <a:endParaRPr lang="en-US" dirty="0" smtClean="0"/>
          </a:p>
          <a:p>
            <a:r>
              <a:rPr lang="en-US" dirty="0" smtClean="0"/>
              <a:t>The primary key of the </a:t>
            </a:r>
            <a:r>
              <a:rPr lang="en-US" dirty="0" err="1" smtClean="0"/>
              <a:t>titleauthor</a:t>
            </a:r>
            <a:r>
              <a:rPr lang="en-US" dirty="0" smtClean="0"/>
              <a:t> table is a composite (</a:t>
            </a:r>
            <a:r>
              <a:rPr lang="en-US" dirty="0" err="1" smtClean="0"/>
              <a:t>au_id,title_id</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C9FCBCF2-8EBB-4422-8D61-4D30912F5D97}" type="slidenum">
              <a:rPr lang="en-US" smtClean="0"/>
              <a:pPr/>
              <a:t>4</a:t>
            </a:fld>
            <a:endParaRPr lang="en-US" smtClean="0"/>
          </a:p>
        </p:txBody>
      </p:sp>
      <p:sp>
        <p:nvSpPr>
          <p:cNvPr id="6147" name="Rectangle 2"/>
          <p:cNvSpPr>
            <a:spLocks noGrp="1" noChangeArrowheads="1"/>
          </p:cNvSpPr>
          <p:nvPr>
            <p:ph type="title"/>
          </p:nvPr>
        </p:nvSpPr>
        <p:spPr/>
        <p:txBody>
          <a:bodyPr/>
          <a:lstStyle/>
          <a:p>
            <a:pPr eaLnBrk="1" hangingPunct="1"/>
            <a:r>
              <a:rPr lang="en-US" sz="3600" dirty="0" smtClean="0"/>
              <a:t>Agenda</a:t>
            </a:r>
          </a:p>
        </p:txBody>
      </p:sp>
      <p:sp>
        <p:nvSpPr>
          <p:cNvPr id="6148" name="Rectangle 3"/>
          <p:cNvSpPr>
            <a:spLocks noGrp="1" noChangeArrowheads="1"/>
          </p:cNvSpPr>
          <p:nvPr>
            <p:ph type="body" idx="1"/>
          </p:nvPr>
        </p:nvSpPr>
        <p:spPr>
          <a:xfrm>
            <a:off x="228600" y="1295400"/>
            <a:ext cx="8686800" cy="5105400"/>
          </a:xfrm>
        </p:spPr>
        <p:txBody>
          <a:bodyPr/>
          <a:lstStyle/>
          <a:p>
            <a:r>
              <a:rPr lang="en-US" altLang="en-US" dirty="0" smtClean="0"/>
              <a:t>Database</a:t>
            </a:r>
          </a:p>
          <a:p>
            <a:r>
              <a:rPr lang="en-US" altLang="en-US" dirty="0" smtClean="0"/>
              <a:t>Table</a:t>
            </a:r>
          </a:p>
          <a:p>
            <a:r>
              <a:rPr lang="en-US" altLang="en-US" dirty="0" smtClean="0"/>
              <a:t>Rows and columns</a:t>
            </a:r>
          </a:p>
          <a:p>
            <a:r>
              <a:rPr lang="en-US" altLang="en-US" dirty="0" smtClean="0"/>
              <a:t>Connecting to your database</a:t>
            </a:r>
          </a:p>
          <a:p>
            <a:r>
              <a:rPr lang="en-US" altLang="en-US" dirty="0" smtClean="0"/>
              <a:t>Change databases</a:t>
            </a:r>
          </a:p>
          <a:p>
            <a:r>
              <a:rPr lang="en-US" altLang="en-US" dirty="0" smtClean="0"/>
              <a:t>Overview of </a:t>
            </a:r>
            <a:r>
              <a:rPr lang="en-US" altLang="en-US" dirty="0" err="1" smtClean="0"/>
              <a:t>Adventureworks</a:t>
            </a:r>
            <a:r>
              <a:rPr lang="en-US" altLang="en-US" dirty="0" smtClean="0"/>
              <a:t> database</a:t>
            </a:r>
          </a:p>
          <a:p>
            <a:r>
              <a:rPr lang="en-US" altLang="en-US" dirty="0" smtClean="0"/>
              <a:t>Simple select</a:t>
            </a:r>
          </a:p>
          <a:p>
            <a:r>
              <a:rPr lang="en-US" altLang="en-US" dirty="0" smtClean="0"/>
              <a:t>Select all columns from a table</a:t>
            </a:r>
          </a:p>
          <a:p>
            <a:r>
              <a:rPr lang="en-US" altLang="en-US" dirty="0" smtClean="0"/>
              <a:t>Select specific columns from a table</a:t>
            </a:r>
          </a:p>
          <a:p>
            <a:r>
              <a:rPr lang="en-US" altLang="en-US" dirty="0" smtClean="0"/>
              <a:t>Concatenate two columns</a:t>
            </a:r>
          </a:p>
          <a:p>
            <a:r>
              <a:rPr lang="en-US" altLang="en-US" dirty="0" smtClean="0"/>
              <a:t>Create a query to give formatted output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Subqueries</a:t>
            </a:r>
            <a:endParaRPr lang="en-US" dirty="0"/>
          </a:p>
        </p:txBody>
      </p:sp>
      <p:sp>
        <p:nvSpPr>
          <p:cNvPr id="3" name="Content Placeholder 2"/>
          <p:cNvSpPr>
            <a:spLocks noGrp="1"/>
          </p:cNvSpPr>
          <p:nvPr>
            <p:ph idx="1"/>
          </p:nvPr>
        </p:nvSpPr>
        <p:spPr/>
        <p:txBody>
          <a:bodyPr/>
          <a:lstStyle/>
          <a:p>
            <a:r>
              <a:rPr lang="en-US" sz="1800" dirty="0" err="1" smtClean="0"/>
              <a:t>Subqueries</a:t>
            </a:r>
            <a:r>
              <a:rPr lang="en-US" sz="1800" dirty="0" smtClean="0"/>
              <a:t> are simply a SQL statement nested inside of another SQL statement</a:t>
            </a:r>
          </a:p>
          <a:p>
            <a:r>
              <a:rPr lang="en-US" sz="1800" dirty="0" smtClean="0"/>
              <a:t>The most common place to do this is in a where or having clause.</a:t>
            </a:r>
          </a:p>
          <a:p>
            <a:r>
              <a:rPr lang="en-US" sz="1800" dirty="0" err="1" smtClean="0"/>
              <a:t>Subqueries</a:t>
            </a:r>
            <a:r>
              <a:rPr lang="en-US" sz="1800" dirty="0" smtClean="0"/>
              <a:t> come in two basic kinds:  correlated and </a:t>
            </a:r>
            <a:r>
              <a:rPr lang="en-US" sz="1800" dirty="0" err="1" smtClean="0"/>
              <a:t>noncorrelated</a:t>
            </a:r>
            <a:endParaRPr lang="en-US" sz="1800" dirty="0" smtClean="0"/>
          </a:p>
          <a:p>
            <a:r>
              <a:rPr lang="en-US" sz="1800" dirty="0" smtClean="0"/>
              <a:t>A </a:t>
            </a:r>
            <a:r>
              <a:rPr lang="en-US" sz="1800" dirty="0" err="1" smtClean="0"/>
              <a:t>noncorrelated</a:t>
            </a:r>
            <a:r>
              <a:rPr lang="en-US" sz="1800" dirty="0" smtClean="0"/>
              <a:t> </a:t>
            </a:r>
            <a:r>
              <a:rPr lang="en-US" sz="1800" dirty="0" err="1" smtClean="0"/>
              <a:t>subquery</a:t>
            </a:r>
            <a:r>
              <a:rPr lang="en-US" sz="1800" dirty="0" smtClean="0"/>
              <a:t> is one in which the inner query is independent, gets evaluated first, and passes it’s result set back to the outer query</a:t>
            </a:r>
          </a:p>
          <a:p>
            <a:r>
              <a:rPr lang="en-US" sz="1800" dirty="0" smtClean="0"/>
              <a:t>A correlated </a:t>
            </a:r>
            <a:r>
              <a:rPr lang="en-US" sz="1800" dirty="0" err="1" smtClean="0"/>
              <a:t>subquery</a:t>
            </a:r>
            <a:r>
              <a:rPr lang="en-US" sz="1800" dirty="0" smtClean="0"/>
              <a:t> is one in which the inner query is dependent upon the results from the outer query</a:t>
            </a:r>
          </a:p>
          <a:p>
            <a:r>
              <a:rPr lang="en-US" sz="1800" dirty="0" err="1" smtClean="0"/>
              <a:t>Subqueries</a:t>
            </a:r>
            <a:r>
              <a:rPr lang="en-US" sz="1800" dirty="0" smtClean="0"/>
              <a:t> also come in three different types:</a:t>
            </a:r>
          </a:p>
          <a:p>
            <a:r>
              <a:rPr lang="en-US" sz="1800" dirty="0" smtClean="0"/>
              <a:t>They return zero or more items</a:t>
            </a:r>
          </a:p>
          <a:p>
            <a:r>
              <a:rPr lang="en-US" sz="1800" dirty="0" smtClean="0"/>
              <a:t>They return exactly one item</a:t>
            </a:r>
          </a:p>
          <a:p>
            <a:r>
              <a:rPr lang="en-US" sz="1800" dirty="0" smtClean="0"/>
              <a:t>They test for existence of a value</a:t>
            </a:r>
          </a:p>
          <a:p>
            <a:r>
              <a:rPr lang="en-US" sz="1800" dirty="0" smtClean="0"/>
              <a:t>If you have a </a:t>
            </a:r>
            <a:r>
              <a:rPr lang="en-US" sz="1800" dirty="0" err="1" smtClean="0"/>
              <a:t>subquery</a:t>
            </a:r>
            <a:r>
              <a:rPr lang="en-US" sz="1800" dirty="0" smtClean="0"/>
              <a:t> of the first type it must be </a:t>
            </a:r>
            <a:r>
              <a:rPr lang="en-US" sz="1800" dirty="0" err="1" smtClean="0"/>
              <a:t>preceeded</a:t>
            </a:r>
            <a:r>
              <a:rPr lang="en-US" sz="1800" dirty="0" smtClean="0"/>
              <a:t> by an IN.  where column = (select…) will return an error if the </a:t>
            </a:r>
            <a:r>
              <a:rPr lang="en-US" sz="1800" dirty="0" err="1" smtClean="0"/>
              <a:t>subquery</a:t>
            </a:r>
            <a:r>
              <a:rPr lang="en-US" sz="1800" dirty="0" smtClean="0"/>
              <a:t> returns more than one item</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smtClean="0"/>
              <a:t>Below are examples of these two kinds</a:t>
            </a:r>
          </a:p>
          <a:p>
            <a:endParaRPr lang="en-US" sz="2000" dirty="0" smtClean="0"/>
          </a:p>
          <a:p>
            <a:r>
              <a:rPr lang="en-US" sz="2000" dirty="0" err="1" smtClean="0"/>
              <a:t>noncorrelated</a:t>
            </a:r>
            <a:r>
              <a:rPr lang="en-US" sz="2000" dirty="0" smtClean="0"/>
              <a:t>:</a:t>
            </a:r>
          </a:p>
          <a:p>
            <a:pPr>
              <a:buFontTx/>
              <a:buNone/>
            </a:pPr>
            <a:r>
              <a:rPr lang="en-US" sz="2000" dirty="0" smtClean="0"/>
              <a:t>select </a:t>
            </a:r>
            <a:r>
              <a:rPr lang="en-US" sz="2000" dirty="0" err="1" smtClean="0"/>
              <a:t>pub_name</a:t>
            </a:r>
            <a:r>
              <a:rPr lang="en-US" sz="2000" dirty="0" smtClean="0"/>
              <a:t> from publishers</a:t>
            </a:r>
          </a:p>
          <a:p>
            <a:pPr>
              <a:buFontTx/>
              <a:buNone/>
            </a:pPr>
            <a:r>
              <a:rPr lang="en-US" sz="2000" dirty="0" smtClean="0"/>
              <a:t>where </a:t>
            </a:r>
            <a:r>
              <a:rPr lang="en-US" sz="2000" dirty="0" err="1" smtClean="0"/>
              <a:t>pub_id</a:t>
            </a:r>
            <a:r>
              <a:rPr lang="en-US" sz="2000" dirty="0" smtClean="0"/>
              <a:t> in (select </a:t>
            </a:r>
            <a:r>
              <a:rPr lang="en-US" sz="2000" dirty="0" err="1" smtClean="0"/>
              <a:t>pub_id</a:t>
            </a:r>
            <a:r>
              <a:rPr lang="en-US" sz="2000" dirty="0" smtClean="0"/>
              <a:t> from titles</a:t>
            </a:r>
          </a:p>
          <a:p>
            <a:pPr>
              <a:buFontTx/>
              <a:buNone/>
            </a:pPr>
            <a:r>
              <a:rPr lang="en-US" sz="2000" dirty="0" smtClean="0"/>
              <a:t>where type = 'business')</a:t>
            </a:r>
          </a:p>
          <a:p>
            <a:pPr>
              <a:buFontTx/>
              <a:buNone/>
            </a:pPr>
            <a:endParaRPr lang="en-US" sz="2000" dirty="0" smtClean="0"/>
          </a:p>
          <a:p>
            <a:r>
              <a:rPr lang="en-US" sz="2000" dirty="0" smtClean="0"/>
              <a:t>correlated:</a:t>
            </a:r>
          </a:p>
          <a:p>
            <a:pPr>
              <a:buFontTx/>
              <a:buNone/>
            </a:pPr>
            <a:r>
              <a:rPr lang="en-US" sz="2000" dirty="0" smtClean="0"/>
              <a:t>select </a:t>
            </a:r>
            <a:r>
              <a:rPr lang="en-US" sz="2000" dirty="0" err="1" smtClean="0"/>
              <a:t>pub_name</a:t>
            </a:r>
            <a:r>
              <a:rPr lang="en-US" sz="2000" dirty="0" smtClean="0"/>
              <a:t> from publishers p</a:t>
            </a:r>
          </a:p>
          <a:p>
            <a:pPr>
              <a:buFontTx/>
              <a:buNone/>
            </a:pPr>
            <a:r>
              <a:rPr lang="en-US" sz="2000" dirty="0" smtClean="0"/>
              <a:t>where 'business' in (select type from titles where </a:t>
            </a:r>
            <a:r>
              <a:rPr lang="en-US" sz="2000" dirty="0" err="1" smtClean="0"/>
              <a:t>oub_id</a:t>
            </a:r>
            <a:r>
              <a:rPr lang="en-US" sz="2000" dirty="0" smtClean="0"/>
              <a:t> = </a:t>
            </a:r>
            <a:r>
              <a:rPr lang="en-US" sz="2000" dirty="0" err="1" smtClean="0"/>
              <a:t>p.pub_id</a:t>
            </a:r>
            <a:r>
              <a:rPr lang="en-US" sz="2000" dirty="0" smtClean="0"/>
              <a:t>)</a:t>
            </a:r>
          </a:p>
          <a:p>
            <a:pPr>
              <a:buFontTx/>
              <a:buNone/>
            </a:pPr>
            <a:endParaRPr lang="en-US" sz="2000" dirty="0" smtClean="0"/>
          </a:p>
          <a:p>
            <a:r>
              <a:rPr lang="en-US" sz="2000" dirty="0" smtClean="0"/>
              <a:t>As is the case with most of the </a:t>
            </a:r>
            <a:r>
              <a:rPr lang="en-US" sz="2000" dirty="0" err="1" smtClean="0"/>
              <a:t>subqueries</a:t>
            </a:r>
            <a:r>
              <a:rPr lang="en-US" sz="2000" dirty="0" smtClean="0"/>
              <a:t>, you can also express them as a join</a:t>
            </a: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Noncorelated</a:t>
            </a:r>
            <a:r>
              <a:rPr lang="en-US" dirty="0" smtClean="0"/>
              <a:t> </a:t>
            </a:r>
            <a:r>
              <a:rPr lang="en-US" dirty="0" err="1" smtClean="0"/>
              <a:t>subquery</a:t>
            </a:r>
            <a:endParaRPr lang="en-US" dirty="0"/>
          </a:p>
        </p:txBody>
      </p:sp>
      <p:sp>
        <p:nvSpPr>
          <p:cNvPr id="3" name="Content Placeholder 2"/>
          <p:cNvSpPr>
            <a:spLocks noGrp="1"/>
          </p:cNvSpPr>
          <p:nvPr>
            <p:ph idx="1"/>
          </p:nvPr>
        </p:nvSpPr>
        <p:spPr/>
        <p:txBody>
          <a:bodyPr/>
          <a:lstStyle/>
          <a:p>
            <a:r>
              <a:rPr lang="en-US" dirty="0" smtClean="0"/>
              <a:t>At a conceptual level, a </a:t>
            </a:r>
            <a:r>
              <a:rPr lang="en-US" dirty="0" err="1" smtClean="0"/>
              <a:t>noncorrelated</a:t>
            </a:r>
            <a:r>
              <a:rPr lang="en-US" dirty="0" smtClean="0"/>
              <a:t> </a:t>
            </a:r>
            <a:r>
              <a:rPr lang="en-US" dirty="0" err="1" smtClean="0"/>
              <a:t>subquery</a:t>
            </a:r>
            <a:r>
              <a:rPr lang="en-US" dirty="0" smtClean="0"/>
              <a:t> is executed in two parts.</a:t>
            </a:r>
          </a:p>
          <a:p>
            <a:r>
              <a:rPr lang="en-US" dirty="0" smtClean="0"/>
              <a:t>First the inner query is executed</a:t>
            </a:r>
          </a:p>
          <a:p>
            <a:r>
              <a:rPr lang="en-US" dirty="0" smtClean="0"/>
              <a:t>It then passes its results back to the outer query which then finds the rows that match the list passed back</a:t>
            </a:r>
          </a:p>
          <a:p>
            <a:r>
              <a:rPr lang="en-US" dirty="0" smtClean="0"/>
              <a:t>The column names are resolved implicitly based upon the from clause of the corresponding query.  You can always explicitly define the table name.</a:t>
            </a:r>
          </a:p>
          <a:p>
            <a:r>
              <a:rPr lang="en-US" dirty="0" smtClean="0"/>
              <a:t>This is recommended for complex </a:t>
            </a:r>
            <a:r>
              <a:rPr lang="en-US" dirty="0" err="1" smtClean="0"/>
              <a:t>subqueries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Co-related </a:t>
            </a:r>
            <a:r>
              <a:rPr lang="en-US" dirty="0" err="1" smtClean="0"/>
              <a:t>subquery</a:t>
            </a:r>
            <a:endParaRPr lang="en-US" dirty="0"/>
          </a:p>
        </p:txBody>
      </p:sp>
      <p:sp>
        <p:nvSpPr>
          <p:cNvPr id="3" name="Content Placeholder 2"/>
          <p:cNvSpPr>
            <a:spLocks noGrp="1"/>
          </p:cNvSpPr>
          <p:nvPr>
            <p:ph idx="1"/>
          </p:nvPr>
        </p:nvSpPr>
        <p:spPr/>
        <p:txBody>
          <a:bodyPr/>
          <a:lstStyle/>
          <a:p>
            <a:r>
              <a:rPr lang="en-US" sz="2000" dirty="0" smtClean="0"/>
              <a:t>Processing of a correlated </a:t>
            </a:r>
            <a:r>
              <a:rPr lang="en-US" sz="2000" dirty="0" err="1" smtClean="0"/>
              <a:t>subquery</a:t>
            </a:r>
            <a:r>
              <a:rPr lang="en-US" sz="2000" dirty="0" smtClean="0"/>
              <a:t> is much more complicated, but these can handle queries you can't easily do with </a:t>
            </a:r>
            <a:r>
              <a:rPr lang="en-US" sz="2000" dirty="0" err="1" smtClean="0"/>
              <a:t>noncorrelated</a:t>
            </a:r>
            <a:r>
              <a:rPr lang="en-US" sz="2000" dirty="0" smtClean="0"/>
              <a:t> </a:t>
            </a:r>
            <a:r>
              <a:rPr lang="en-US" sz="2000" dirty="0" err="1" smtClean="0"/>
              <a:t>subqueries</a:t>
            </a:r>
            <a:r>
              <a:rPr lang="en-US" sz="2000" dirty="0" smtClean="0"/>
              <a:t> or joins</a:t>
            </a:r>
          </a:p>
          <a:p>
            <a:r>
              <a:rPr lang="en-US" sz="2000" dirty="0" smtClean="0"/>
              <a:t>A correlated </a:t>
            </a:r>
            <a:r>
              <a:rPr lang="en-US" sz="2000" dirty="0" err="1" smtClean="0"/>
              <a:t>subquery</a:t>
            </a:r>
            <a:r>
              <a:rPr lang="en-US" sz="2000" dirty="0" smtClean="0"/>
              <a:t> depends on data from the outer query</a:t>
            </a:r>
          </a:p>
          <a:p>
            <a:r>
              <a:rPr lang="en-US" sz="2000" dirty="0" smtClean="0"/>
              <a:t>The inner query will execute once for each row in the outer query</a:t>
            </a:r>
          </a:p>
          <a:p>
            <a:r>
              <a:rPr lang="en-US" sz="2000" dirty="0" smtClean="0"/>
              <a:t>The outer query retrieves the first row of data and passes the data values to the inner query</a:t>
            </a:r>
          </a:p>
          <a:p>
            <a:r>
              <a:rPr lang="en-US" sz="2000" dirty="0" smtClean="0"/>
              <a:t>The inner query finds all rows that match the data passed from the outer query</a:t>
            </a:r>
          </a:p>
          <a:p>
            <a:r>
              <a:rPr lang="en-US" sz="2000" dirty="0" smtClean="0"/>
              <a:t>Finally the rows from the inner query are checked against the conditions in the outer query</a:t>
            </a:r>
          </a:p>
          <a:p>
            <a:r>
              <a:rPr lang="en-US" sz="2000" dirty="0" smtClean="0"/>
              <a:t>If one or more rows match the conditions, the data corresponding to that row will be returned to the user</a:t>
            </a:r>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or </a:t>
            </a:r>
            <a:r>
              <a:rPr lang="en-US" dirty="0" err="1" smtClean="0"/>
              <a:t>subquery</a:t>
            </a:r>
            <a:endParaRPr lang="en-US" dirty="0"/>
          </a:p>
        </p:txBody>
      </p:sp>
      <p:sp>
        <p:nvSpPr>
          <p:cNvPr id="3" name="Content Placeholder 2"/>
          <p:cNvSpPr>
            <a:spLocks noGrp="1"/>
          </p:cNvSpPr>
          <p:nvPr>
            <p:ph idx="1"/>
          </p:nvPr>
        </p:nvSpPr>
        <p:spPr/>
        <p:txBody>
          <a:bodyPr/>
          <a:lstStyle/>
          <a:p>
            <a:pPr>
              <a:buFontTx/>
              <a:buNone/>
            </a:pPr>
            <a:r>
              <a:rPr lang="en-US" sz="2000" dirty="0" smtClean="0"/>
              <a:t>select distinct </a:t>
            </a:r>
            <a:r>
              <a:rPr lang="en-US" sz="2000" dirty="0" err="1" smtClean="0"/>
              <a:t>pub_name</a:t>
            </a:r>
            <a:r>
              <a:rPr lang="en-US" sz="2000" dirty="0" smtClean="0"/>
              <a:t> from publishers, authors where </a:t>
            </a:r>
            <a:r>
              <a:rPr lang="en-US" sz="2000" dirty="0" err="1" smtClean="0"/>
              <a:t>publishers.city</a:t>
            </a:r>
            <a:r>
              <a:rPr lang="en-US" sz="2000" dirty="0" smtClean="0"/>
              <a:t> = </a:t>
            </a:r>
            <a:r>
              <a:rPr lang="en-US" sz="2000" dirty="0" err="1" smtClean="0"/>
              <a:t>authors.city</a:t>
            </a:r>
            <a:endParaRPr lang="en-US" sz="2000" dirty="0" smtClean="0"/>
          </a:p>
          <a:p>
            <a:pPr>
              <a:buFontTx/>
              <a:buNone/>
            </a:pPr>
            <a:r>
              <a:rPr lang="en-US" sz="2000" dirty="0" smtClean="0"/>
              <a:t>AND</a:t>
            </a:r>
          </a:p>
          <a:p>
            <a:pPr>
              <a:buFontTx/>
              <a:buNone/>
            </a:pPr>
            <a:r>
              <a:rPr lang="en-US" sz="2000" dirty="0" smtClean="0"/>
              <a:t>select </a:t>
            </a:r>
            <a:r>
              <a:rPr lang="en-US" sz="2000" dirty="0" err="1" smtClean="0"/>
              <a:t>pub_name</a:t>
            </a:r>
            <a:r>
              <a:rPr lang="en-US" sz="2000" dirty="0" smtClean="0"/>
              <a:t> from publishers where city in (select city from authors)</a:t>
            </a:r>
          </a:p>
          <a:p>
            <a:pPr>
              <a:buFontTx/>
              <a:buNone/>
            </a:pPr>
            <a:r>
              <a:rPr lang="en-US" sz="2000" dirty="0" smtClean="0"/>
              <a:t>will return the same results</a:t>
            </a:r>
          </a:p>
          <a:p>
            <a:r>
              <a:rPr lang="en-US" sz="2000" dirty="0" smtClean="0"/>
              <a:t>But if you want data from both the publishers and authors tables, you must use a join.</a:t>
            </a:r>
          </a:p>
          <a:p>
            <a:pPr>
              <a:buFontTx/>
              <a:buNone/>
            </a:pPr>
            <a:r>
              <a:rPr lang="en-US" sz="2000" dirty="0" smtClean="0"/>
              <a:t>select </a:t>
            </a:r>
            <a:r>
              <a:rPr lang="en-US" sz="2000" dirty="0" err="1" smtClean="0"/>
              <a:t>pub_name,au_fname,au_lname</a:t>
            </a:r>
            <a:endParaRPr lang="en-US" sz="2000" dirty="0" smtClean="0"/>
          </a:p>
          <a:p>
            <a:pPr>
              <a:buFontTx/>
              <a:buNone/>
            </a:pPr>
            <a:r>
              <a:rPr lang="en-US" sz="2000" dirty="0" smtClean="0"/>
              <a:t>from </a:t>
            </a:r>
            <a:r>
              <a:rPr lang="en-US" sz="2000" dirty="0" err="1" smtClean="0"/>
              <a:t>publishers,authors</a:t>
            </a:r>
            <a:endParaRPr lang="en-US" sz="2000" dirty="0" smtClean="0"/>
          </a:p>
          <a:p>
            <a:pPr>
              <a:buFontTx/>
              <a:buNone/>
            </a:pPr>
            <a:r>
              <a:rPr lang="en-US" sz="2000" dirty="0" smtClean="0"/>
              <a:t>where </a:t>
            </a:r>
            <a:r>
              <a:rPr lang="en-US" sz="2000" dirty="0" err="1" smtClean="0"/>
              <a:t>publishers.city</a:t>
            </a:r>
            <a:r>
              <a:rPr lang="en-US" sz="2000" dirty="0" smtClean="0"/>
              <a:t> = </a:t>
            </a:r>
            <a:r>
              <a:rPr lang="en-US" sz="2000" dirty="0" err="1" smtClean="0"/>
              <a:t>authors.city</a:t>
            </a: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or </a:t>
            </a:r>
            <a:r>
              <a:rPr lang="en-US" dirty="0" err="1" smtClean="0"/>
              <a:t>subquery</a:t>
            </a:r>
            <a:endParaRPr lang="en-US" dirty="0"/>
          </a:p>
        </p:txBody>
      </p:sp>
      <p:sp>
        <p:nvSpPr>
          <p:cNvPr id="3" name="Content Placeholder 2"/>
          <p:cNvSpPr>
            <a:spLocks noGrp="1"/>
          </p:cNvSpPr>
          <p:nvPr>
            <p:ph idx="1"/>
          </p:nvPr>
        </p:nvSpPr>
        <p:spPr/>
        <p:txBody>
          <a:bodyPr/>
          <a:lstStyle/>
          <a:p>
            <a:r>
              <a:rPr lang="en-US" sz="2000" dirty="0" smtClean="0"/>
              <a:t>Whether you use joins or </a:t>
            </a:r>
            <a:r>
              <a:rPr lang="en-US" sz="2000" dirty="0" err="1" smtClean="0"/>
              <a:t>subqueries</a:t>
            </a:r>
            <a:r>
              <a:rPr lang="en-US" sz="2000" dirty="0" smtClean="0"/>
              <a:t> is usually a matter of choice</a:t>
            </a:r>
          </a:p>
          <a:p>
            <a:endParaRPr lang="en-US" sz="2000" dirty="0" smtClean="0"/>
          </a:p>
          <a:p>
            <a:r>
              <a:rPr lang="en-US" sz="2000" dirty="0" smtClean="0"/>
              <a:t>Most joins can be expressed as </a:t>
            </a:r>
            <a:r>
              <a:rPr lang="en-US" sz="2000" dirty="0" err="1" smtClean="0"/>
              <a:t>subqueries</a:t>
            </a:r>
            <a:r>
              <a:rPr lang="en-US" sz="2000" dirty="0" smtClean="0"/>
              <a:t> and vice versa</a:t>
            </a:r>
          </a:p>
          <a:p>
            <a:endParaRPr lang="en-US" sz="2000" dirty="0" smtClean="0"/>
          </a:p>
          <a:p>
            <a:r>
              <a:rPr lang="en-US" sz="2000" dirty="0" smtClean="0"/>
              <a:t>Calculating an aggregate and using this in the selection criteria is an advantage of </a:t>
            </a:r>
            <a:r>
              <a:rPr lang="en-US" sz="2000" dirty="0" err="1" smtClean="0"/>
              <a:t>subqueries</a:t>
            </a:r>
            <a:endParaRPr lang="en-US" sz="2000" dirty="0" smtClean="0"/>
          </a:p>
          <a:p>
            <a:endParaRPr lang="en-US" sz="2000" dirty="0" smtClean="0"/>
          </a:p>
          <a:p>
            <a:pPr>
              <a:buFontTx/>
              <a:buNone/>
            </a:pPr>
            <a:r>
              <a:rPr lang="en-US" sz="1800" dirty="0" smtClean="0"/>
              <a:t>select </a:t>
            </a:r>
            <a:r>
              <a:rPr lang="en-US" sz="1800" dirty="0" err="1" smtClean="0"/>
              <a:t>title,price</a:t>
            </a:r>
            <a:r>
              <a:rPr lang="en-US" sz="1800" dirty="0" smtClean="0"/>
              <a:t> from titles</a:t>
            </a:r>
          </a:p>
          <a:p>
            <a:pPr>
              <a:buFontTx/>
              <a:buNone/>
            </a:pPr>
            <a:r>
              <a:rPr lang="en-US" sz="1800" dirty="0" smtClean="0"/>
              <a:t>where price = (select min(price) from titles)</a:t>
            </a:r>
            <a:endParaRPr lang="en-US" sz="2000" dirty="0" smtClean="0"/>
          </a:p>
          <a:p>
            <a:endParaRPr lang="en-US" sz="2000" dirty="0" smtClean="0"/>
          </a:p>
          <a:p>
            <a:r>
              <a:rPr lang="en-US" sz="2000" dirty="0" smtClean="0"/>
              <a:t>Displaying data from multiple tables is usually done with a join</a:t>
            </a: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/ANY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Starts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p:txBody>
          <a:bodyPr/>
          <a:lstStyle/>
          <a:p>
            <a:r>
              <a:rPr lang="en-US" dirty="0" smtClean="0"/>
              <a:t>DML Triggers are a special type of stored procedure that automatically get executed or fired  when a user issues an insert, update, or delete on a table </a:t>
            </a:r>
          </a:p>
          <a:p>
            <a:r>
              <a:rPr lang="en-US" dirty="0" smtClean="0"/>
              <a:t>Executing a trigger is called "firing the trigger“</a:t>
            </a:r>
          </a:p>
          <a:p>
            <a:r>
              <a:rPr lang="en-US" dirty="0" smtClean="0"/>
              <a:t>Triggers are cannot be directly called or executed</a:t>
            </a:r>
          </a:p>
          <a:p>
            <a:r>
              <a:rPr lang="en-US" dirty="0" smtClean="0"/>
              <a:t>Triggers may be used to:</a:t>
            </a:r>
          </a:p>
          <a:p>
            <a:pPr lvl="1"/>
            <a:r>
              <a:rPr lang="en-US" dirty="0" smtClean="0"/>
              <a:t>Enforce referential integrity</a:t>
            </a:r>
          </a:p>
          <a:p>
            <a:pPr lvl="1"/>
            <a:r>
              <a:rPr lang="en-US" dirty="0" smtClean="0"/>
              <a:t>Custom business rules</a:t>
            </a:r>
          </a:p>
          <a:p>
            <a:pPr lvl="1"/>
            <a:r>
              <a:rPr lang="en-US" dirty="0" smtClean="0"/>
              <a:t>Admin functions</a:t>
            </a:r>
          </a:p>
          <a:p>
            <a:r>
              <a:rPr lang="en-US" dirty="0" smtClean="0"/>
              <a:t>If we update the parent value, we must also update the child value in order to maintain the relationship</a:t>
            </a:r>
          </a:p>
          <a:p>
            <a:r>
              <a:rPr lang="en-US" dirty="0" smtClean="0"/>
              <a:t>Trigger cannot have input parameters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100CA886-8510-40DD-AAD1-0F0D6C9D8DA0}" type="slidenum">
              <a:rPr lang="en-US" smtClean="0"/>
              <a:pPr/>
              <a:t>5</a:t>
            </a:fld>
            <a:endParaRPr lang="en-US" smtClean="0"/>
          </a:p>
        </p:txBody>
      </p:sp>
      <p:sp>
        <p:nvSpPr>
          <p:cNvPr id="7171" name="Rectangle 2"/>
          <p:cNvSpPr>
            <a:spLocks noGrp="1" noChangeArrowheads="1"/>
          </p:cNvSpPr>
          <p:nvPr>
            <p:ph type="title"/>
          </p:nvPr>
        </p:nvSpPr>
        <p:spPr/>
        <p:txBody>
          <a:bodyPr/>
          <a:lstStyle/>
          <a:p>
            <a:pPr eaLnBrk="1" hangingPunct="1"/>
            <a:r>
              <a:rPr lang="en-US" sz="3600" dirty="0" smtClean="0"/>
              <a:t>Database</a:t>
            </a:r>
          </a:p>
        </p:txBody>
      </p:sp>
      <p:sp>
        <p:nvSpPr>
          <p:cNvPr id="7172" name="Rectangle 3"/>
          <p:cNvSpPr>
            <a:spLocks noGrp="1" noChangeArrowheads="1"/>
          </p:cNvSpPr>
          <p:nvPr>
            <p:ph type="body" idx="1"/>
          </p:nvPr>
        </p:nvSpPr>
        <p:spPr/>
        <p:txBody>
          <a:bodyPr/>
          <a:lstStyle/>
          <a:p>
            <a:r>
              <a:rPr lang="en-US" altLang="en-US" dirty="0" smtClean="0"/>
              <a:t>Basically any database is set of physical files.</a:t>
            </a:r>
          </a:p>
          <a:p>
            <a:endParaRPr lang="en-US" altLang="en-US" dirty="0" smtClean="0"/>
          </a:p>
          <a:p>
            <a:r>
              <a:rPr lang="en-US" altLang="en-US" dirty="0" smtClean="0"/>
              <a:t>It may be addressing partially or fully a business problem</a:t>
            </a:r>
          </a:p>
          <a:p>
            <a:endParaRPr lang="en-US" altLang="en-US" dirty="0" smtClean="0"/>
          </a:p>
          <a:p>
            <a:r>
              <a:rPr lang="en-US" altLang="en-US" dirty="0" smtClean="0"/>
              <a:t>Examples:  HR, Marketing </a:t>
            </a:r>
          </a:p>
          <a:p>
            <a:endParaRPr lang="en-US" altLang="en-US" dirty="0" smtClean="0"/>
          </a:p>
          <a:p>
            <a:r>
              <a:rPr lang="en-US" altLang="en-US" dirty="0" smtClean="0"/>
              <a:t>All databases are made up of objects.  The most important object is a table.</a:t>
            </a:r>
          </a:p>
          <a:p>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US" dirty="0"/>
          </a:p>
        </p:txBody>
      </p:sp>
      <p:sp>
        <p:nvSpPr>
          <p:cNvPr id="3" name="Content Placeholder 2"/>
          <p:cNvSpPr>
            <a:spLocks noGrp="1"/>
          </p:cNvSpPr>
          <p:nvPr>
            <p:ph idx="1"/>
          </p:nvPr>
        </p:nvSpPr>
        <p:spPr/>
        <p:txBody>
          <a:bodyPr/>
          <a:lstStyle/>
          <a:p>
            <a:r>
              <a:rPr lang="en-US" sz="1800" dirty="0" smtClean="0"/>
              <a:t>There are three logic implemented using triggers:</a:t>
            </a:r>
          </a:p>
          <a:p>
            <a:pPr lvl="1"/>
            <a:r>
              <a:rPr lang="en-US" sz="1600" dirty="0" smtClean="0"/>
              <a:t>Delete/Update/Insert</a:t>
            </a:r>
          </a:p>
          <a:p>
            <a:pPr lvl="2"/>
            <a:r>
              <a:rPr lang="en-US" sz="1800" dirty="0" smtClean="0"/>
              <a:t>When the parent is deleted, all corresponding children are also deleted</a:t>
            </a:r>
          </a:p>
          <a:p>
            <a:pPr lvl="1"/>
            <a:r>
              <a:rPr lang="en-US" sz="1600" dirty="0" smtClean="0"/>
              <a:t>Restrict</a:t>
            </a:r>
          </a:p>
          <a:p>
            <a:pPr lvl="2"/>
            <a:r>
              <a:rPr lang="en-US" sz="1800" dirty="0" smtClean="0"/>
              <a:t>If a child exists, do not allow the deletion/</a:t>
            </a:r>
            <a:r>
              <a:rPr lang="en-US" sz="1800" dirty="0" err="1" smtClean="0"/>
              <a:t>updation</a:t>
            </a:r>
            <a:r>
              <a:rPr lang="en-US" sz="1800" dirty="0" smtClean="0"/>
              <a:t> of the parent</a:t>
            </a:r>
          </a:p>
          <a:p>
            <a:pPr lvl="1"/>
            <a:r>
              <a:rPr lang="en-US" sz="1600" dirty="0" smtClean="0"/>
              <a:t>Set Null</a:t>
            </a:r>
          </a:p>
          <a:p>
            <a:pPr lvl="2"/>
            <a:r>
              <a:rPr lang="en-US" sz="1800" dirty="0" smtClean="0"/>
              <a:t>When a parent is deleted/updated set the corresponding child value to null</a:t>
            </a:r>
          </a:p>
          <a:p>
            <a:r>
              <a:rPr lang="en-US" sz="1800" dirty="0" smtClean="0"/>
              <a:t>Triggers are used for the following additional functions:</a:t>
            </a:r>
          </a:p>
          <a:p>
            <a:pPr lvl="1"/>
            <a:r>
              <a:rPr lang="en-US" sz="1600" dirty="0" smtClean="0"/>
              <a:t>Maintain duplicate data  :</a:t>
            </a:r>
            <a:r>
              <a:rPr lang="en-US" sz="1800" dirty="0" smtClean="0"/>
              <a:t>Used to create an additional copy of the data for use in another system</a:t>
            </a:r>
          </a:p>
          <a:p>
            <a:pPr lvl="1"/>
            <a:r>
              <a:rPr lang="en-US" sz="1600" dirty="0" smtClean="0"/>
              <a:t>Maintain derived data  : </a:t>
            </a:r>
            <a:r>
              <a:rPr lang="en-US" sz="1800" dirty="0" smtClean="0"/>
              <a:t>Used to maintain aggregated data so that an application doesn't have to create the aggregate on the fly</a:t>
            </a:r>
          </a:p>
          <a:p>
            <a:pPr lvl="1"/>
            <a:r>
              <a:rPr lang="en-US" sz="1600" dirty="0" smtClean="0"/>
              <a:t>Enforce complex restrictions  : </a:t>
            </a:r>
            <a:r>
              <a:rPr lang="en-US" sz="1800" dirty="0" smtClean="0"/>
              <a:t>Enforce business rules</a:t>
            </a:r>
          </a:p>
          <a:p>
            <a:pPr lvl="1"/>
            <a:r>
              <a:rPr lang="en-US" sz="1600" dirty="0" smtClean="0"/>
              <a:t>Perform  Auditing : </a:t>
            </a:r>
            <a:r>
              <a:rPr lang="en-US" sz="1800" dirty="0" smtClean="0"/>
              <a:t>Acts as an additional audit trail</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US" dirty="0"/>
          </a:p>
        </p:txBody>
      </p:sp>
      <p:sp>
        <p:nvSpPr>
          <p:cNvPr id="3" name="Content Placeholder 2"/>
          <p:cNvSpPr>
            <a:spLocks noGrp="1"/>
          </p:cNvSpPr>
          <p:nvPr>
            <p:ph idx="1"/>
          </p:nvPr>
        </p:nvSpPr>
        <p:spPr/>
        <p:txBody>
          <a:bodyPr/>
          <a:lstStyle/>
          <a:p>
            <a:r>
              <a:rPr lang="en-US" sz="1600" dirty="0" smtClean="0"/>
              <a:t>When data is inserted, updated, or deleted from a table the trigger fires</a:t>
            </a:r>
          </a:p>
          <a:p>
            <a:r>
              <a:rPr lang="en-US" sz="1600" dirty="0" smtClean="0"/>
              <a:t>The trigger fires after the data is in the table</a:t>
            </a:r>
          </a:p>
          <a:p>
            <a:r>
              <a:rPr lang="en-US" sz="1600" dirty="0" smtClean="0"/>
              <a:t>The trigger is part of the same transaction as the modification statement</a:t>
            </a:r>
          </a:p>
          <a:p>
            <a:r>
              <a:rPr lang="en-US" sz="1600" dirty="0" smtClean="0"/>
              <a:t>A trigger is fired only once for a modification statement. “For each row “ trigger is not available in SQL Server. </a:t>
            </a:r>
            <a:r>
              <a:rPr lang="en-US" sz="1600" dirty="0" err="1" smtClean="0"/>
              <a:t>Ie</a:t>
            </a:r>
            <a:r>
              <a:rPr lang="en-US" sz="1600" dirty="0" smtClean="0"/>
              <a:t>.  if you insert 5000 rows in a single transaction, the trigger will only fire once</a:t>
            </a:r>
          </a:p>
          <a:p>
            <a:r>
              <a:rPr lang="en-US" sz="1600" dirty="0" smtClean="0"/>
              <a:t>The trigger can roll back the transaction or send and error back to the client (</a:t>
            </a:r>
            <a:r>
              <a:rPr lang="en-US" sz="1600" dirty="0" err="1" smtClean="0"/>
              <a:t>raiserror</a:t>
            </a:r>
            <a:r>
              <a:rPr lang="en-US" sz="1600" dirty="0" smtClean="0"/>
              <a:t>)</a:t>
            </a:r>
          </a:p>
          <a:p>
            <a:r>
              <a:rPr lang="en-US" sz="1600" dirty="0" smtClean="0"/>
              <a:t>Trigger can be defined for multiple actions – insert /update/delete</a:t>
            </a:r>
          </a:p>
          <a:p>
            <a:r>
              <a:rPr lang="en-US" sz="1600" dirty="0" smtClean="0"/>
              <a:t>You can have multiple insert/update/delete Triggers on a single table</a:t>
            </a:r>
          </a:p>
          <a:p>
            <a:r>
              <a:rPr lang="en-US" sz="1600" dirty="0" smtClean="0"/>
              <a:t>You can set first trigger to be fired</a:t>
            </a:r>
          </a:p>
          <a:p>
            <a:r>
              <a:rPr lang="en-US" sz="1600" dirty="0" smtClean="0"/>
              <a:t>Trigger create two temp virtual/magical tables – Inserted and Deleted</a:t>
            </a:r>
          </a:p>
          <a:p>
            <a:r>
              <a:rPr lang="en-US" sz="1600" dirty="0" smtClean="0"/>
              <a:t>These tables do not exist and can not be accessed outside of the trigger they are created for</a:t>
            </a:r>
          </a:p>
          <a:p>
            <a:pPr lvl="1"/>
            <a:r>
              <a:rPr lang="en-US" sz="1600" dirty="0" smtClean="0"/>
              <a:t>inserted</a:t>
            </a:r>
          </a:p>
          <a:p>
            <a:pPr lvl="2"/>
            <a:r>
              <a:rPr lang="en-US" sz="1600" dirty="0" smtClean="0"/>
              <a:t>Contains any rows added to a table as the result of an insert or update</a:t>
            </a:r>
          </a:p>
          <a:p>
            <a:pPr lvl="1"/>
            <a:r>
              <a:rPr lang="en-US" sz="1600" dirty="0" smtClean="0"/>
              <a:t>deleted</a:t>
            </a:r>
          </a:p>
          <a:p>
            <a:pPr lvl="2"/>
            <a:r>
              <a:rPr lang="en-US" sz="1600" dirty="0" smtClean="0"/>
              <a:t>Contains any rows removed from a table as the result of an update or delete</a:t>
            </a:r>
          </a:p>
          <a:p>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US" dirty="0"/>
          </a:p>
        </p:txBody>
      </p:sp>
      <p:sp>
        <p:nvSpPr>
          <p:cNvPr id="3" name="Content Placeholder 2"/>
          <p:cNvSpPr>
            <a:spLocks noGrp="1"/>
          </p:cNvSpPr>
          <p:nvPr>
            <p:ph idx="1"/>
          </p:nvPr>
        </p:nvSpPr>
        <p:spPr/>
        <p:txBody>
          <a:bodyPr/>
          <a:lstStyle/>
          <a:p>
            <a:r>
              <a:rPr lang="en-US" sz="1600" dirty="0" smtClean="0"/>
              <a:t>The inserted table contains rows whenever an insert or update is performed</a:t>
            </a:r>
          </a:p>
          <a:p>
            <a:r>
              <a:rPr lang="en-US" sz="1600" dirty="0" smtClean="0"/>
              <a:t>The deleted table contains rows whenever an update or delete is performed</a:t>
            </a:r>
          </a:p>
          <a:p>
            <a:r>
              <a:rPr lang="en-US" sz="1600" dirty="0" smtClean="0"/>
              <a:t>An update is considered an insert/delete pair</a:t>
            </a:r>
          </a:p>
          <a:p>
            <a:r>
              <a:rPr lang="en-US" sz="1600" dirty="0" smtClean="0"/>
              <a:t>When data is updated, the image of the data before the row was changed is placed in the deleted table.  The image of the row after the data is updated is contained in the inserted table</a:t>
            </a:r>
          </a:p>
          <a:p>
            <a:r>
              <a:rPr lang="en-US" sz="1600" dirty="0" smtClean="0"/>
              <a:t>When you insert, update, or delete rows from a table that has a trigger, it is fired</a:t>
            </a:r>
          </a:p>
          <a:p>
            <a:pPr lvl="1"/>
            <a:r>
              <a:rPr lang="en-US" sz="1600" dirty="0" smtClean="0"/>
              <a:t>It fires whether or not any rows are effected</a:t>
            </a:r>
          </a:p>
          <a:p>
            <a:pPr lvl="1"/>
            <a:r>
              <a:rPr lang="en-US" sz="1600" dirty="0" smtClean="0"/>
              <a:t>@@</a:t>
            </a:r>
            <a:r>
              <a:rPr lang="en-US" sz="1600" dirty="0" err="1" smtClean="0"/>
              <a:t>rowcount</a:t>
            </a:r>
            <a:r>
              <a:rPr lang="en-US" sz="1600" dirty="0" smtClean="0"/>
              <a:t> will tell you how many rows are effected</a:t>
            </a:r>
          </a:p>
          <a:p>
            <a:pPr lvl="1"/>
            <a:r>
              <a:rPr lang="en-US" sz="1600" dirty="0" smtClean="0"/>
              <a:t>If you are inserting and a key violation occurs, the trigger will not fire</a:t>
            </a:r>
          </a:p>
          <a:p>
            <a:r>
              <a:rPr lang="en-US" sz="1600" dirty="0" smtClean="0"/>
              <a:t>By checking @@</a:t>
            </a:r>
            <a:r>
              <a:rPr lang="en-US" sz="1600" dirty="0" err="1" smtClean="0"/>
              <a:t>rowcount</a:t>
            </a:r>
            <a:r>
              <a:rPr lang="en-US" sz="1600" dirty="0" smtClean="0"/>
              <a:t> in your code, you can avoid unnecessary processing</a:t>
            </a:r>
          </a:p>
          <a:p>
            <a:r>
              <a:rPr lang="en-US" sz="1600" dirty="0" smtClean="0"/>
              <a:t>If @@</a:t>
            </a:r>
            <a:r>
              <a:rPr lang="en-US" sz="1600" dirty="0" err="1" smtClean="0"/>
              <a:t>rowcount</a:t>
            </a:r>
            <a:r>
              <a:rPr lang="en-US" sz="1600" dirty="0" smtClean="0"/>
              <a:t> = 0 exit the trigger</a:t>
            </a:r>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Functions for trigger</a:t>
            </a:r>
            <a:endParaRPr lang="en-US" dirty="0"/>
          </a:p>
        </p:txBody>
      </p:sp>
      <p:sp>
        <p:nvSpPr>
          <p:cNvPr id="3" name="Content Placeholder 2"/>
          <p:cNvSpPr>
            <a:spLocks noGrp="1"/>
          </p:cNvSpPr>
          <p:nvPr>
            <p:ph idx="1"/>
          </p:nvPr>
        </p:nvSpPr>
        <p:spPr/>
        <p:txBody>
          <a:bodyPr/>
          <a:lstStyle/>
          <a:p>
            <a:r>
              <a:rPr lang="en-US" dirty="0" smtClean="0"/>
              <a:t>You can check to see if a column has been changed by using the if update clause</a:t>
            </a:r>
          </a:p>
          <a:p>
            <a:r>
              <a:rPr lang="en-US" dirty="0" smtClean="0"/>
              <a:t> if update (</a:t>
            </a:r>
            <a:r>
              <a:rPr lang="en-US" dirty="0" err="1" smtClean="0"/>
              <a:t>columnname</a:t>
            </a:r>
            <a:r>
              <a:rPr lang="en-US" dirty="0" smtClean="0"/>
              <a:t>)</a:t>
            </a:r>
          </a:p>
          <a:p>
            <a:r>
              <a:rPr lang="en-US" dirty="0" smtClean="0"/>
              <a:t>[{and | or} update (</a:t>
            </a:r>
            <a:r>
              <a:rPr lang="en-US" dirty="0" err="1" smtClean="0"/>
              <a:t>columnname</a:t>
            </a:r>
            <a:r>
              <a:rPr lang="en-US" dirty="0" smtClean="0"/>
              <a:t>)]…</a:t>
            </a:r>
          </a:p>
          <a:p>
            <a:r>
              <a:rPr lang="en-US" dirty="0" smtClean="0"/>
              <a:t>Returns true if the specified column has been modified</a:t>
            </a:r>
          </a:p>
          <a:p>
            <a:r>
              <a:rPr lang="en-US" dirty="0" smtClean="0"/>
              <a:t>This eliminates unneeded processing</a:t>
            </a:r>
          </a:p>
          <a:p>
            <a:r>
              <a:rPr lang="en-US" dirty="0" smtClean="0"/>
              <a:t>If update can only be used in a trigger</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Multirow</a:t>
            </a:r>
            <a:r>
              <a:rPr lang="en-US" dirty="0" smtClean="0"/>
              <a:t> Trigger</a:t>
            </a:r>
            <a:endParaRPr lang="en-US" dirty="0"/>
          </a:p>
        </p:txBody>
      </p:sp>
      <p:sp>
        <p:nvSpPr>
          <p:cNvPr id="3" name="Content Placeholder 2"/>
          <p:cNvSpPr>
            <a:spLocks noGrp="1"/>
          </p:cNvSpPr>
          <p:nvPr>
            <p:ph idx="1"/>
          </p:nvPr>
        </p:nvSpPr>
        <p:spPr/>
        <p:txBody>
          <a:bodyPr/>
          <a:lstStyle/>
          <a:p>
            <a:r>
              <a:rPr lang="en-US" sz="2000" dirty="0" smtClean="0"/>
              <a:t>It is very important to take into account the possibility of multi-row insert, update, deletes</a:t>
            </a:r>
          </a:p>
          <a:p>
            <a:r>
              <a:rPr lang="en-US" sz="2000" dirty="0" smtClean="0"/>
              <a:t>You can get this information from @@</a:t>
            </a:r>
            <a:r>
              <a:rPr lang="en-US" sz="2000" dirty="0" err="1" smtClean="0"/>
              <a:t>rowcount</a:t>
            </a:r>
            <a:endParaRPr lang="en-US" sz="2000" dirty="0" smtClean="0"/>
          </a:p>
          <a:p>
            <a:r>
              <a:rPr lang="en-US" sz="2000" dirty="0" smtClean="0"/>
              <a:t>If @@</a:t>
            </a:r>
            <a:r>
              <a:rPr lang="en-US" sz="2000" dirty="0" err="1" smtClean="0"/>
              <a:t>rowcount</a:t>
            </a:r>
            <a:r>
              <a:rPr lang="en-US" sz="2000" dirty="0" smtClean="0"/>
              <a:t> is &gt; 1 then you have multiple rows in the inserted and deleted tables to be concerned with</a:t>
            </a:r>
          </a:p>
          <a:p>
            <a:r>
              <a:rPr lang="en-US" sz="2000" dirty="0" smtClean="0"/>
              <a:t>If a set operation is not possible, cursors are used to handle the multiple rows</a:t>
            </a: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US" dirty="0"/>
          </a:p>
        </p:txBody>
      </p:sp>
      <p:sp>
        <p:nvSpPr>
          <p:cNvPr id="3" name="Content Placeholder 2"/>
          <p:cNvSpPr>
            <a:spLocks noGrp="1"/>
          </p:cNvSpPr>
          <p:nvPr>
            <p:ph idx="1"/>
          </p:nvPr>
        </p:nvSpPr>
        <p:spPr/>
        <p:txBody>
          <a:bodyPr/>
          <a:lstStyle/>
          <a:p>
            <a:r>
              <a:rPr lang="en-US" sz="1600" dirty="0" smtClean="0"/>
              <a:t>To get the text of a trigger or stored procedure, use </a:t>
            </a:r>
            <a:r>
              <a:rPr lang="en-US" sz="1600" dirty="0" err="1" smtClean="0"/>
              <a:t>sp_helptext</a:t>
            </a:r>
            <a:endParaRPr lang="en-US" sz="1600" dirty="0" smtClean="0"/>
          </a:p>
          <a:p>
            <a:pPr>
              <a:buFontTx/>
              <a:buNone/>
            </a:pPr>
            <a:r>
              <a:rPr lang="en-US" sz="1600" dirty="0" err="1" smtClean="0"/>
              <a:t>sp_helptext</a:t>
            </a:r>
            <a:r>
              <a:rPr lang="en-US" sz="1600" dirty="0" smtClean="0"/>
              <a:t> [</a:t>
            </a:r>
            <a:r>
              <a:rPr lang="en-US" sz="1600" dirty="0" err="1" smtClean="0"/>
              <a:t>proc_name</a:t>
            </a:r>
            <a:r>
              <a:rPr lang="en-US" sz="1600" dirty="0" smtClean="0"/>
              <a:t> | trigger]</a:t>
            </a:r>
          </a:p>
          <a:p>
            <a:r>
              <a:rPr lang="en-US" sz="1600" dirty="0" err="1" smtClean="0"/>
              <a:t>Sys.triggers</a:t>
            </a:r>
            <a:r>
              <a:rPr lang="en-US" sz="1600" dirty="0" smtClean="0"/>
              <a:t> contains all the info about trigger</a:t>
            </a:r>
          </a:p>
          <a:p>
            <a:r>
              <a:rPr lang="en-US" sz="1600" dirty="0" smtClean="0"/>
              <a:t>To see object dependencies, use </a:t>
            </a:r>
            <a:r>
              <a:rPr lang="en-US" sz="1600" dirty="0" err="1" smtClean="0"/>
              <a:t>sp_depends</a:t>
            </a:r>
            <a:endParaRPr lang="en-US" sz="1600" dirty="0" smtClean="0"/>
          </a:p>
          <a:p>
            <a:r>
              <a:rPr lang="en-US" sz="1600" dirty="0" err="1" smtClean="0"/>
              <a:t>sp_depends</a:t>
            </a:r>
            <a:r>
              <a:rPr lang="en-US" sz="1600" dirty="0" smtClean="0"/>
              <a:t> </a:t>
            </a:r>
            <a:r>
              <a:rPr lang="en-US" sz="1600" dirty="0" err="1" smtClean="0"/>
              <a:t>tablename</a:t>
            </a:r>
            <a:r>
              <a:rPr lang="en-US" sz="1600" dirty="0" smtClean="0"/>
              <a:t> will show all of the triggers that reference a given table</a:t>
            </a:r>
          </a:p>
          <a:p>
            <a:r>
              <a:rPr lang="en-US" sz="1600" dirty="0" err="1" smtClean="0"/>
              <a:t>sp_depends</a:t>
            </a:r>
            <a:r>
              <a:rPr lang="en-US" sz="1600" dirty="0" smtClean="0"/>
              <a:t> </a:t>
            </a:r>
            <a:r>
              <a:rPr lang="en-US" sz="1600" dirty="0" err="1" smtClean="0"/>
              <a:t>triggername</a:t>
            </a:r>
            <a:r>
              <a:rPr lang="en-US" sz="1600" dirty="0" smtClean="0"/>
              <a:t> will show all of the tables that are referenced by a trigger</a:t>
            </a:r>
          </a:p>
          <a:p>
            <a:r>
              <a:rPr lang="en-US" sz="1600" dirty="0" smtClean="0"/>
              <a:t>To drop a trigger, use the drop command</a:t>
            </a:r>
            <a:br>
              <a:rPr lang="en-US" sz="1600" dirty="0" smtClean="0"/>
            </a:br>
            <a:r>
              <a:rPr lang="en-US" sz="1600" dirty="0" smtClean="0"/>
              <a:t> There are two methods of maintaining referential integrity</a:t>
            </a:r>
          </a:p>
          <a:p>
            <a:pPr lvl="1"/>
            <a:r>
              <a:rPr lang="en-US" sz="1600" dirty="0" smtClean="0"/>
              <a:t>Triggers</a:t>
            </a:r>
          </a:p>
          <a:p>
            <a:pPr lvl="1"/>
            <a:r>
              <a:rPr lang="en-US" sz="1600" dirty="0" smtClean="0"/>
              <a:t>Declarative RI</a:t>
            </a:r>
          </a:p>
          <a:p>
            <a:r>
              <a:rPr lang="en-US" sz="1600" dirty="0" smtClean="0"/>
              <a:t>If you rollback inside a trigger, everything is rolled back and the trigger and proc are aborted</a:t>
            </a:r>
          </a:p>
          <a:p>
            <a:r>
              <a:rPr lang="en-US" sz="1600" dirty="0" smtClean="0"/>
              <a:t>If you have a nested trigger, the rollback trigger will roll back all work done in all of the triggers and also the DML that fired the first trigger in the chain</a:t>
            </a:r>
          </a:p>
          <a:p>
            <a:r>
              <a:rPr lang="en-US" sz="1600" dirty="0" smtClean="0"/>
              <a:t> You have database level setting for nested trigger</a:t>
            </a:r>
          </a:p>
          <a:p>
            <a:r>
              <a:rPr lang="en-US" sz="1600" dirty="0" smtClean="0"/>
              <a:t>Views and temporary tables can not have triggers</a:t>
            </a:r>
          </a:p>
          <a:p>
            <a:r>
              <a:rPr lang="en-US" sz="1600" dirty="0" smtClean="0"/>
              <a:t>You can not create objects in a trigger</a:t>
            </a:r>
          </a:p>
          <a:p>
            <a:r>
              <a:rPr lang="en-US" sz="1600" dirty="0" smtClean="0"/>
              <a:t>Do not rollback to a named transaction in begin </a:t>
            </a:r>
            <a:r>
              <a:rPr lang="en-US" sz="1600" dirty="0" err="1" smtClean="0"/>
              <a:t>tran</a:t>
            </a:r>
            <a:endParaRPr lang="en-US" sz="1600" dirty="0" smtClean="0"/>
          </a:p>
          <a:p>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Ends</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a:t>
            </a:r>
            <a:endParaRPr lang="en-US" dirty="0"/>
          </a:p>
        </p:txBody>
      </p:sp>
      <p:sp>
        <p:nvSpPr>
          <p:cNvPr id="3" name="Content Placeholder 2"/>
          <p:cNvSpPr>
            <a:spLocks noGrp="1"/>
          </p:cNvSpPr>
          <p:nvPr>
            <p:ph idx="1"/>
          </p:nvPr>
        </p:nvSpPr>
        <p:spPr>
          <a:xfrm>
            <a:off x="228600" y="1371600"/>
            <a:ext cx="8686800" cy="4943475"/>
          </a:xfrm>
        </p:spPr>
        <p:txBody>
          <a:bodyPr/>
          <a:lstStyle/>
          <a:p>
            <a:r>
              <a:rPr lang="en-US" sz="1800" dirty="0" smtClean="0"/>
              <a:t>A stored procedure is a batch of SQL statements</a:t>
            </a:r>
          </a:p>
          <a:p>
            <a:r>
              <a:rPr lang="en-US" sz="1800" dirty="0" smtClean="0"/>
              <a:t>The only difference is that a batch is compiled at the time of execution and a stored procedure is already compiled</a:t>
            </a:r>
          </a:p>
          <a:p>
            <a:r>
              <a:rPr lang="en-US" sz="1800" dirty="0" smtClean="0"/>
              <a:t>A stored procedure is a collection of SQL statements that are stored under a name and executed</a:t>
            </a:r>
          </a:p>
          <a:p>
            <a:r>
              <a:rPr lang="en-US" sz="1800" dirty="0" smtClean="0"/>
              <a:t>Allow many users to execute the same code</a:t>
            </a:r>
          </a:p>
          <a:p>
            <a:r>
              <a:rPr lang="en-US" sz="1800" dirty="0" smtClean="0"/>
              <a:t>Simplify the security model. </a:t>
            </a:r>
          </a:p>
          <a:p>
            <a:r>
              <a:rPr lang="en-US" sz="1800" dirty="0" smtClean="0"/>
              <a:t>Provide a centralized and consistent implementation of code</a:t>
            </a:r>
          </a:p>
          <a:p>
            <a:r>
              <a:rPr lang="en-US" sz="1800" dirty="0" smtClean="0"/>
              <a:t>Commonly used by</a:t>
            </a:r>
          </a:p>
          <a:p>
            <a:pPr lvl="1"/>
            <a:r>
              <a:rPr lang="en-US" sz="1600" dirty="0" smtClean="0"/>
              <a:t>Frequently used queries</a:t>
            </a:r>
          </a:p>
          <a:p>
            <a:pPr lvl="1"/>
            <a:r>
              <a:rPr lang="en-US" sz="1600" dirty="0" smtClean="0"/>
              <a:t>Business logic</a:t>
            </a:r>
          </a:p>
          <a:p>
            <a:pPr lvl="1"/>
            <a:r>
              <a:rPr lang="en-US" sz="1600" dirty="0" smtClean="0"/>
              <a:t>Error handling routines</a:t>
            </a:r>
          </a:p>
          <a:p>
            <a:pPr lvl="1"/>
            <a:r>
              <a:rPr lang="en-US" sz="1600" dirty="0" smtClean="0"/>
              <a:t>Repetitive administrative functions</a:t>
            </a:r>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 </a:t>
            </a:r>
            <a:r>
              <a:rPr lang="en-US" dirty="0" err="1" smtClean="0"/>
              <a:t>contd</a:t>
            </a:r>
            <a:endParaRPr lang="en-US" dirty="0"/>
          </a:p>
        </p:txBody>
      </p:sp>
      <p:sp>
        <p:nvSpPr>
          <p:cNvPr id="3" name="Content Placeholder 2"/>
          <p:cNvSpPr>
            <a:spLocks noGrp="1"/>
          </p:cNvSpPr>
          <p:nvPr>
            <p:ph idx="1"/>
          </p:nvPr>
        </p:nvSpPr>
        <p:spPr/>
        <p:txBody>
          <a:bodyPr/>
          <a:lstStyle/>
          <a:p>
            <a:r>
              <a:rPr lang="en-US" sz="2000" dirty="0" smtClean="0"/>
              <a:t>When a SQL statement is executed, many things happen on the server</a:t>
            </a:r>
          </a:p>
          <a:p>
            <a:pPr lvl="1"/>
            <a:r>
              <a:rPr lang="en-US" sz="1800" dirty="0" smtClean="0"/>
              <a:t>Parsing -Syntax checking – </a:t>
            </a:r>
          </a:p>
          <a:p>
            <a:pPr lvl="1"/>
            <a:r>
              <a:rPr lang="en-US" sz="1800" dirty="0" smtClean="0"/>
              <a:t>Binding/Resolution - all objects are resolved to their internal representations (IDs)</a:t>
            </a:r>
          </a:p>
          <a:p>
            <a:pPr lvl="1"/>
            <a:r>
              <a:rPr lang="en-US" sz="1800" dirty="0" smtClean="0"/>
              <a:t>Compile - The statement is compiled into machine language the server can execute</a:t>
            </a:r>
          </a:p>
          <a:p>
            <a:pPr lvl="1"/>
            <a:r>
              <a:rPr lang="en-US" sz="1800" dirty="0" smtClean="0"/>
              <a:t>Query plan - A plan for executing the query is determined for the fastest access to data</a:t>
            </a:r>
          </a:p>
          <a:p>
            <a:r>
              <a:rPr lang="en-US" sz="2000" dirty="0" smtClean="0"/>
              <a:t>All of this happens rather quickly on the server and is required for every statement you execute</a:t>
            </a:r>
          </a:p>
          <a:p>
            <a:r>
              <a:rPr lang="en-US" sz="2000" dirty="0" smtClean="0"/>
              <a:t>In SP late binding happens</a:t>
            </a:r>
          </a:p>
          <a:p>
            <a:r>
              <a:rPr lang="en-US" sz="2000" dirty="0" smtClean="0"/>
              <a:t>When an sp execute first most of these activities will be done and no need to do again for each call (most of the time)</a:t>
            </a:r>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4419600"/>
            <a:ext cx="8686800" cy="1895475"/>
          </a:xfrm>
        </p:spPr>
        <p:txBody>
          <a:bodyPr/>
          <a:lstStyle/>
          <a:p>
            <a:r>
              <a:rPr lang="en-US" sz="2000" dirty="0" smtClean="0"/>
              <a:t>Procedure plan is not save to disk but to Procedure cache </a:t>
            </a:r>
          </a:p>
          <a:p>
            <a:r>
              <a:rPr lang="en-US" sz="2000" dirty="0" smtClean="0"/>
              <a:t>Meta data is saved to disk at creation</a:t>
            </a:r>
          </a:p>
          <a:p>
            <a:r>
              <a:rPr lang="en-US" sz="2000" dirty="0" smtClean="0"/>
              <a:t>Late binding helps the Sp to create even the referenced objects are not created. </a:t>
            </a:r>
          </a:p>
          <a:p>
            <a:r>
              <a:rPr lang="en-US" sz="2000" dirty="0" smtClean="0"/>
              <a:t>Plan is generated at first execution</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59</a:t>
            </a:fld>
            <a:endParaRPr lang="en-US"/>
          </a:p>
        </p:txBody>
      </p:sp>
      <p:sp>
        <p:nvSpPr>
          <p:cNvPr id="5" name="Rectangle 4"/>
          <p:cNvSpPr/>
          <p:nvPr/>
        </p:nvSpPr>
        <p:spPr bwMode="auto">
          <a:xfrm>
            <a:off x="838200" y="1371600"/>
            <a:ext cx="48768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Creation</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Parsing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 Resolution ( here it is Late )binding</a:t>
            </a:r>
          </a:p>
        </p:txBody>
      </p:sp>
      <p:sp>
        <p:nvSpPr>
          <p:cNvPr id="6" name="Rectangle 5"/>
          <p:cNvSpPr/>
          <p:nvPr/>
        </p:nvSpPr>
        <p:spPr bwMode="auto">
          <a:xfrm>
            <a:off x="3352800" y="2438400"/>
            <a:ext cx="5562600" cy="1828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Execution (first time</a:t>
            </a:r>
            <a:r>
              <a:rPr kumimoji="0" lang="en-US" sz="1800" b="1" i="0" u="none" strike="noStrike" cap="none" normalizeH="0" dirty="0" smtClean="0">
                <a:ln>
                  <a:noFill/>
                </a:ln>
                <a:solidFill>
                  <a:schemeClr val="tx1"/>
                </a:solidFill>
                <a:effectLst/>
                <a:latin typeface="Arial" charset="0"/>
              </a:rPr>
              <a:t> or recompile)</a:t>
            </a:r>
          </a:p>
          <a:p>
            <a:pPr marL="0" marR="0" indent="0" algn="ctr" defTabSz="914400" rtl="0" eaLnBrk="1" fontAlgn="base" latinLnBrk="0" hangingPunct="1">
              <a:lnSpc>
                <a:spcPct val="100000"/>
              </a:lnSpc>
              <a:spcBef>
                <a:spcPct val="0"/>
              </a:spcBef>
              <a:spcAft>
                <a:spcPct val="0"/>
              </a:spcAft>
              <a:buClrTx/>
              <a:buSzTx/>
              <a:buFontTx/>
              <a:buNone/>
              <a:tabLst/>
            </a:pPr>
            <a:r>
              <a:rPr lang="en-US" baseline="0" dirty="0" smtClean="0"/>
              <a:t>Resolution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dirty="0" err="1" smtClean="0">
                <a:ln>
                  <a:noFill/>
                </a:ln>
                <a:solidFill>
                  <a:schemeClr val="tx1"/>
                </a:solidFill>
                <a:effectLst/>
                <a:latin typeface="Arial" charset="0"/>
              </a:rPr>
              <a:t>Optimisation</a:t>
            </a:r>
            <a:endParaRPr kumimoji="0" lang="en-US" sz="1800" b="1" i="0" u="none" strike="noStrike" cap="none" normalizeH="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baseline="0" dirty="0" smtClean="0"/>
              <a:t>Compilation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dirty="0" smtClean="0">
                <a:ln>
                  <a:noFill/>
                </a:ln>
                <a:solidFill>
                  <a:schemeClr val="tx1"/>
                </a:solidFill>
                <a:effectLst/>
                <a:latin typeface="Arial" charset="0"/>
              </a:rPr>
              <a:t>Compiled plan in cache</a:t>
            </a:r>
          </a:p>
          <a:p>
            <a:pPr marL="0" marR="0" indent="0" algn="ctr" defTabSz="914400" rtl="0" eaLnBrk="1" fontAlgn="base" latinLnBrk="0" hangingPunct="1">
              <a:lnSpc>
                <a:spcPct val="100000"/>
              </a:lnSpc>
              <a:spcBef>
                <a:spcPct val="0"/>
              </a:spcBef>
              <a:spcAft>
                <a:spcPct val="0"/>
              </a:spcAft>
              <a:buClrTx/>
              <a:buSzTx/>
              <a:buFontTx/>
              <a:buNone/>
              <a:tabLst/>
            </a:pPr>
            <a:r>
              <a:rPr lang="en-US" baseline="0" dirty="0" smtClean="0"/>
              <a:t>Execution</a:t>
            </a:r>
            <a:endParaRPr kumimoji="0" lang="en-US" sz="18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 </a:t>
            </a:r>
            <a:endParaRPr kumimoji="0" lang="en-US" sz="1800" b="1" i="0" u="none" strike="noStrike" cap="none" normalizeH="0" baseline="0" dirty="0" smtClean="0">
              <a:ln>
                <a:noFill/>
              </a:ln>
              <a:solidFill>
                <a:schemeClr val="tx1"/>
              </a:solidFill>
              <a:effectLst/>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600" dirty="0" smtClean="0"/>
              <a:t>Table</a:t>
            </a:r>
          </a:p>
        </p:txBody>
      </p:sp>
      <p:sp>
        <p:nvSpPr>
          <p:cNvPr id="8196" name="Slide Number Placeholder 3"/>
          <p:cNvSpPr>
            <a:spLocks noGrp="1"/>
          </p:cNvSpPr>
          <p:nvPr>
            <p:ph type="sldNum" sz="quarter" idx="10"/>
          </p:nvPr>
        </p:nvSpPr>
        <p:spPr>
          <a:noFill/>
        </p:spPr>
        <p:txBody>
          <a:bodyPr/>
          <a:lstStyle/>
          <a:p>
            <a:fld id="{3365446D-AA92-4F1E-B2AE-F61C2D74D0B4}" type="slidenum">
              <a:rPr lang="en-US" smtClean="0"/>
              <a:pPr/>
              <a:t>6</a:t>
            </a:fld>
            <a:endParaRPr lang="en-US" smtClean="0"/>
          </a:p>
        </p:txBody>
      </p:sp>
      <p:sp>
        <p:nvSpPr>
          <p:cNvPr id="5" name="Rectangle 5"/>
          <p:cNvSpPr>
            <a:spLocks noGrp="1" noChangeArrowheads="1"/>
          </p:cNvSpPr>
          <p:nvPr>
            <p:ph idx="1"/>
          </p:nvPr>
        </p:nvSpPr>
        <p:spPr>
          <a:noFill/>
          <a:ln/>
        </p:spPr>
        <p:txBody>
          <a:bodyPr lIns="90488" tIns="44450" rIns="90488" bIns="44450"/>
          <a:lstStyle/>
          <a:p>
            <a:r>
              <a:rPr lang="en-US" sz="1800" dirty="0" smtClean="0"/>
              <a:t>Tables are objects that contain all the data in SQL Server databases</a:t>
            </a:r>
            <a:endParaRPr lang="en-US" altLang="en-US" sz="1800" dirty="0" smtClean="0"/>
          </a:p>
          <a:p>
            <a:r>
              <a:rPr lang="en-US" sz="1800" dirty="0" smtClean="0"/>
              <a:t>A table definition is a collection of columns</a:t>
            </a:r>
            <a:endParaRPr lang="en-US" altLang="en-US" sz="1800" dirty="0" smtClean="0"/>
          </a:p>
          <a:p>
            <a:r>
              <a:rPr lang="en-US" altLang="en-US" sz="1800" dirty="0" smtClean="0"/>
              <a:t>A </a:t>
            </a:r>
            <a:r>
              <a:rPr lang="en-US" altLang="en-US" sz="1800" dirty="0"/>
              <a:t>table is a storage structure made up of rows and columns.  (Sort of like a spreadsheet</a:t>
            </a:r>
            <a:r>
              <a:rPr lang="en-US" altLang="en-US" sz="1800" dirty="0" smtClean="0"/>
              <a:t>.)</a:t>
            </a:r>
          </a:p>
          <a:p>
            <a:r>
              <a:rPr lang="en-US" altLang="en-US" sz="1800" dirty="0" smtClean="0"/>
              <a:t>Few common terminology </a:t>
            </a:r>
          </a:p>
          <a:p>
            <a:pPr>
              <a:buNone/>
            </a:pPr>
            <a:r>
              <a:rPr lang="en-US" altLang="en-US" sz="1800" dirty="0" smtClean="0"/>
              <a:t>	Tables/Entity/Relation</a:t>
            </a:r>
          </a:p>
          <a:p>
            <a:pPr>
              <a:buFontTx/>
              <a:buNone/>
            </a:pPr>
            <a:r>
              <a:rPr lang="en-US" altLang="en-US" sz="1800" dirty="0" smtClean="0"/>
              <a:t>	Row/		</a:t>
            </a:r>
            <a:r>
              <a:rPr lang="en-US" altLang="en-US" sz="1800" dirty="0" err="1" smtClean="0"/>
              <a:t>Tuple</a:t>
            </a:r>
            <a:r>
              <a:rPr lang="en-US" altLang="en-US" sz="1800" dirty="0" smtClean="0"/>
              <a:t>/		Record</a:t>
            </a:r>
          </a:p>
          <a:p>
            <a:pPr>
              <a:buFontTx/>
              <a:buNone/>
            </a:pPr>
            <a:r>
              <a:rPr lang="en-US" altLang="en-US" sz="1800" dirty="0" smtClean="0"/>
              <a:t>	Column/	Attribute	/ Field</a:t>
            </a:r>
          </a:p>
          <a:p>
            <a:pPr>
              <a:buFontTx/>
              <a:buNone/>
            </a:pPr>
            <a:endParaRPr lang="en-US" altLang="en-US" sz="1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Parameterization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Recompile</a:t>
            </a:r>
            <a:endParaRPr lang="en-US" dirty="0"/>
          </a:p>
        </p:txBody>
      </p:sp>
      <p:sp>
        <p:nvSpPr>
          <p:cNvPr id="3" name="Content Placeholder 2"/>
          <p:cNvSpPr>
            <a:spLocks noGrp="1"/>
          </p:cNvSpPr>
          <p:nvPr>
            <p:ph idx="1"/>
          </p:nvPr>
        </p:nvSpPr>
        <p:spPr/>
        <p:txBody>
          <a:bodyPr/>
          <a:lstStyle/>
          <a:p>
            <a:r>
              <a:rPr lang="en-US" dirty="0" smtClean="0"/>
              <a:t>When</a:t>
            </a:r>
          </a:p>
          <a:p>
            <a:r>
              <a:rPr lang="en-US" dirty="0" smtClean="0"/>
              <a:t>Why</a:t>
            </a:r>
          </a:p>
          <a:p>
            <a:r>
              <a:rPr lang="en-US" dirty="0" smtClean="0"/>
              <a:t>How</a:t>
            </a:r>
          </a:p>
          <a:p>
            <a:endParaRPr lang="en-US" dirty="0" smtClean="0"/>
          </a:p>
          <a:p>
            <a:r>
              <a:rPr lang="en-US" dirty="0" smtClean="0"/>
              <a:t>Execute with recompile</a:t>
            </a:r>
          </a:p>
          <a:p>
            <a:r>
              <a:rPr lang="en-US" dirty="0" smtClean="0"/>
              <a:t>Create with recompile</a:t>
            </a:r>
          </a:p>
          <a:p>
            <a:r>
              <a:rPr lang="en-US" dirty="0" err="1" smtClean="0"/>
              <a:t>SP_recompile</a:t>
            </a:r>
            <a:r>
              <a:rPr lang="en-US" dirty="0" smtClean="0"/>
              <a:t> </a:t>
            </a:r>
            <a:r>
              <a:rPr lang="en-US" dirty="0" err="1" smtClean="0"/>
              <a:t>objectname</a:t>
            </a:r>
            <a:endParaRPr lang="en-US" dirty="0" smtClean="0"/>
          </a:p>
          <a:p>
            <a:r>
              <a:rPr lang="en-US" dirty="0" smtClean="0"/>
              <a:t>Option Recompile</a:t>
            </a:r>
          </a:p>
          <a:p>
            <a:r>
              <a:rPr lang="en-US" dirty="0" err="1" smtClean="0"/>
              <a:t>Modularisation</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smtClean="0"/>
              <a:t>The first time a stored procedure is executed, a query plan is built and stored</a:t>
            </a:r>
          </a:p>
          <a:p>
            <a:r>
              <a:rPr lang="en-US" sz="1800" dirty="0" smtClean="0"/>
              <a:t>This query plan is determined by any arguments passed to the proc the first time and statistics SQL Server keeps</a:t>
            </a:r>
          </a:p>
          <a:p>
            <a:r>
              <a:rPr lang="en-US" sz="1800" dirty="0" smtClean="0"/>
              <a:t>After the first execution, the stored query plan is used an does not need to be rebuilt</a:t>
            </a:r>
          </a:p>
          <a:p>
            <a:r>
              <a:rPr lang="en-US" sz="1800" dirty="0" smtClean="0"/>
              <a:t>A stored procedure is not a shared object.  Each concurrent user receives their own copy.</a:t>
            </a:r>
          </a:p>
          <a:p>
            <a:pPr lvl="1"/>
            <a:r>
              <a:rPr lang="en-US" sz="1600" dirty="0" smtClean="0"/>
              <a:t>If two users simultaneously execute a stored procedure, there will actually be two copies of the object executing (one for each user)</a:t>
            </a:r>
          </a:p>
          <a:p>
            <a:pPr lvl="1"/>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a:t>
            </a:r>
            <a:endParaRPr lang="en-US" dirty="0"/>
          </a:p>
        </p:txBody>
      </p:sp>
      <p:sp>
        <p:nvSpPr>
          <p:cNvPr id="3" name="Content Placeholder 2"/>
          <p:cNvSpPr>
            <a:spLocks noGrp="1"/>
          </p:cNvSpPr>
          <p:nvPr>
            <p:ph idx="1"/>
          </p:nvPr>
        </p:nvSpPr>
        <p:spPr/>
        <p:txBody>
          <a:bodyPr/>
          <a:lstStyle/>
          <a:p>
            <a:r>
              <a:rPr lang="en-US" sz="1800" dirty="0" smtClean="0"/>
              <a:t>Execute faster than the same set of commands run as a batch</a:t>
            </a:r>
          </a:p>
          <a:p>
            <a:pPr lvl="1"/>
            <a:r>
              <a:rPr lang="en-US" sz="1600" dirty="0" smtClean="0"/>
              <a:t>The code is already compiled</a:t>
            </a:r>
          </a:p>
          <a:p>
            <a:pPr lvl="1"/>
            <a:r>
              <a:rPr lang="en-US" sz="1600" dirty="0" smtClean="0"/>
              <a:t>No query plan needs to be created</a:t>
            </a:r>
          </a:p>
          <a:p>
            <a:pPr lvl="1"/>
            <a:r>
              <a:rPr lang="en-US" sz="1600" dirty="0" smtClean="0"/>
              <a:t>The code generally resides in memory</a:t>
            </a:r>
          </a:p>
          <a:p>
            <a:r>
              <a:rPr lang="en-US" sz="1800" dirty="0" smtClean="0"/>
              <a:t>Reduce network traffic</a:t>
            </a:r>
          </a:p>
          <a:p>
            <a:pPr lvl="1"/>
            <a:r>
              <a:rPr lang="en-US" sz="1600" dirty="0" smtClean="0"/>
              <a:t>You are sending an exec proc command instead if the entire batch of SQL across the network</a:t>
            </a:r>
          </a:p>
          <a:p>
            <a:r>
              <a:rPr lang="en-US" sz="1800" dirty="0" smtClean="0"/>
              <a:t>Enforce consistency</a:t>
            </a:r>
          </a:p>
          <a:p>
            <a:pPr lvl="1"/>
            <a:r>
              <a:rPr lang="en-US" sz="1600" dirty="0" smtClean="0"/>
              <a:t>Commands are executed the same</a:t>
            </a:r>
          </a:p>
          <a:p>
            <a:pPr lvl="1"/>
            <a:r>
              <a:rPr lang="en-US" sz="1600" dirty="0" smtClean="0"/>
              <a:t>Error handling is standardized</a:t>
            </a:r>
          </a:p>
          <a:p>
            <a:r>
              <a:rPr lang="en-US" sz="1800" dirty="0" smtClean="0"/>
              <a:t>Provide security</a:t>
            </a:r>
          </a:p>
          <a:p>
            <a:pPr lvl="1"/>
            <a:r>
              <a:rPr lang="en-US" sz="1600" dirty="0" smtClean="0"/>
              <a:t>Users can be given execution permission on a stored procedure that modifies data instead of permission to directly modify the table</a:t>
            </a:r>
          </a:p>
          <a:p>
            <a:r>
              <a:rPr lang="en-US" sz="1800" dirty="0" smtClean="0"/>
              <a:t>Modular design</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Know?</a:t>
            </a:r>
            <a:endParaRPr lang="en-US" dirty="0"/>
          </a:p>
        </p:txBody>
      </p:sp>
      <p:sp>
        <p:nvSpPr>
          <p:cNvPr id="3" name="Content Placeholder 2"/>
          <p:cNvSpPr>
            <a:spLocks noGrp="1"/>
          </p:cNvSpPr>
          <p:nvPr>
            <p:ph idx="1"/>
          </p:nvPr>
        </p:nvSpPr>
        <p:spPr/>
        <p:txBody>
          <a:bodyPr/>
          <a:lstStyle/>
          <a:p>
            <a:r>
              <a:rPr lang="en-US" dirty="0" smtClean="0"/>
              <a:t>Don’t name SP_</a:t>
            </a:r>
          </a:p>
          <a:p>
            <a:r>
              <a:rPr lang="en-US" dirty="0" smtClean="0"/>
              <a:t>Use Exec to execute sp</a:t>
            </a:r>
          </a:p>
          <a:p>
            <a:r>
              <a:rPr lang="en-US" dirty="0" smtClean="0"/>
              <a:t>You can refer other DB/server objects from SP</a:t>
            </a:r>
          </a:p>
          <a:p>
            <a:r>
              <a:rPr lang="en-US" dirty="0" smtClean="0"/>
              <a:t>Proc can be called from other program, SP, trigger</a:t>
            </a:r>
          </a:p>
          <a:p>
            <a:r>
              <a:rPr lang="en-US" dirty="0" err="1" smtClean="0"/>
              <a:t>SP_helptext</a:t>
            </a:r>
            <a:r>
              <a:rPr lang="en-US" dirty="0" smtClean="0"/>
              <a:t> to get the source code of an sp</a:t>
            </a:r>
          </a:p>
          <a:p>
            <a:r>
              <a:rPr lang="en-US" dirty="0" smtClean="0"/>
              <a:t>SP accepts input/output parameters</a:t>
            </a:r>
          </a:p>
          <a:p>
            <a:r>
              <a:rPr lang="en-US" dirty="0" smtClean="0"/>
              <a:t>To pass a result set you can use TVP</a:t>
            </a:r>
          </a:p>
          <a:p>
            <a:r>
              <a:rPr lang="en-US" dirty="0" smtClean="0"/>
              <a:t>SP can be called by name or position</a:t>
            </a:r>
          </a:p>
          <a:p>
            <a:r>
              <a:rPr lang="en-US" dirty="0" smtClean="0"/>
              <a:t>Calling by name make it more readable</a:t>
            </a:r>
          </a:p>
          <a:p>
            <a:r>
              <a:rPr lang="en-US" dirty="0" smtClean="0"/>
              <a:t>You can have default value for input parameters (</a:t>
            </a:r>
            <a:r>
              <a:rPr lang="en-US" dirty="0" err="1" smtClean="0"/>
              <a:t>eg</a:t>
            </a:r>
            <a:r>
              <a:rPr lang="en-US" dirty="0" smtClean="0"/>
              <a:t>. =null)</a:t>
            </a:r>
          </a:p>
          <a:p>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dirty="0" smtClean="0"/>
              <a:t>Use Try catch</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sz="1400" dirty="0" smtClean="0"/>
              <a:t>Suggestions</a:t>
            </a:r>
          </a:p>
          <a:p>
            <a:pPr lvl="1"/>
            <a:r>
              <a:rPr lang="en-US" sz="1400" dirty="0" smtClean="0"/>
              <a:t>Break large single statements across multiple lines</a:t>
            </a:r>
          </a:p>
          <a:p>
            <a:pPr lvl="1"/>
            <a:r>
              <a:rPr lang="en-US" sz="1400" dirty="0" smtClean="0"/>
              <a:t>Create a common header for all </a:t>
            </a:r>
            <a:r>
              <a:rPr lang="en-US" sz="1400" dirty="0" err="1" smtClean="0"/>
              <a:t>procs</a:t>
            </a:r>
            <a:endParaRPr lang="en-US" sz="1400" dirty="0" smtClean="0"/>
          </a:p>
          <a:p>
            <a:pPr lvl="2"/>
            <a:r>
              <a:rPr lang="en-US" sz="1400" dirty="0" smtClean="0"/>
              <a:t>Purpose</a:t>
            </a:r>
          </a:p>
          <a:p>
            <a:pPr lvl="2"/>
            <a:r>
              <a:rPr lang="en-US" sz="1400" dirty="0" smtClean="0"/>
              <a:t>Return values/data</a:t>
            </a:r>
          </a:p>
          <a:p>
            <a:pPr lvl="2"/>
            <a:r>
              <a:rPr lang="en-US" sz="1400" dirty="0" smtClean="0"/>
              <a:t>How to use – sample call</a:t>
            </a:r>
          </a:p>
          <a:p>
            <a:pPr lvl="2"/>
            <a:r>
              <a:rPr lang="en-US" sz="1400" dirty="0" smtClean="0"/>
              <a:t>Description of each parameter and variable</a:t>
            </a:r>
          </a:p>
          <a:p>
            <a:pPr lvl="2"/>
            <a:r>
              <a:rPr lang="en-US" sz="1400" dirty="0" smtClean="0"/>
              <a:t>Modification history</a:t>
            </a:r>
          </a:p>
          <a:p>
            <a:pPr lvl="2"/>
            <a:r>
              <a:rPr lang="en-US" sz="1400" dirty="0" smtClean="0"/>
              <a:t>Author, mod date, and creation date</a:t>
            </a:r>
          </a:p>
          <a:p>
            <a:r>
              <a:rPr lang="en-US" sz="1400" dirty="0" smtClean="0"/>
              <a:t>Add defaults to all input arguments</a:t>
            </a:r>
          </a:p>
          <a:p>
            <a:r>
              <a:rPr lang="en-US" sz="1400" dirty="0" smtClean="0"/>
              <a:t>Check the validity of parameters</a:t>
            </a:r>
          </a:p>
          <a:p>
            <a:r>
              <a:rPr lang="en-US" sz="1400" dirty="0" smtClean="0"/>
              <a:t>Include return status for error handling</a:t>
            </a:r>
          </a:p>
          <a:p>
            <a:r>
              <a:rPr lang="en-US" sz="1400" dirty="0" smtClean="0"/>
              <a:t>Print meaningful messages for the user</a:t>
            </a:r>
          </a:p>
          <a:p>
            <a:r>
              <a:rPr lang="en-US" sz="1400" dirty="0" smtClean="0"/>
              <a:t>Comment your code</a:t>
            </a:r>
          </a:p>
          <a:p>
            <a:endParaRPr lang="en-US" sz="1400"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Cursors</a:t>
            </a:r>
            <a:endParaRPr lang="en-US" dirty="0"/>
          </a:p>
        </p:txBody>
      </p:sp>
      <p:sp>
        <p:nvSpPr>
          <p:cNvPr id="3" name="Content Placeholder 2"/>
          <p:cNvSpPr>
            <a:spLocks noGrp="1"/>
          </p:cNvSpPr>
          <p:nvPr>
            <p:ph idx="1"/>
          </p:nvPr>
        </p:nvSpPr>
        <p:spPr/>
        <p:txBody>
          <a:bodyPr/>
          <a:lstStyle/>
          <a:p>
            <a:r>
              <a:rPr lang="en-US" sz="1400" dirty="0" smtClean="0"/>
              <a:t>A cursor is a memory pointer and it is associated with a select statement</a:t>
            </a:r>
          </a:p>
          <a:p>
            <a:r>
              <a:rPr lang="en-US" sz="1400" dirty="0" smtClean="0"/>
              <a:t>SQL is a set based language which means that an operation is performed on all rows that meet a qualification</a:t>
            </a:r>
          </a:p>
          <a:p>
            <a:r>
              <a:rPr lang="en-US" sz="1400" dirty="0" smtClean="0"/>
              <a:t>Sometimes, due to business rules, you must process a result set one row at a time, A cursor gives you this ability</a:t>
            </a:r>
          </a:p>
          <a:p>
            <a:r>
              <a:rPr lang="en-US" sz="1400" dirty="0" smtClean="0"/>
              <a:t>Cursor consist of two parts</a:t>
            </a:r>
          </a:p>
          <a:p>
            <a:pPr lvl="1"/>
            <a:r>
              <a:rPr lang="en-US" sz="1400" dirty="0" smtClean="0"/>
              <a:t>cursor result set - result set of the associated select statement</a:t>
            </a:r>
          </a:p>
          <a:p>
            <a:pPr lvl="1"/>
            <a:r>
              <a:rPr lang="en-US" sz="1400" dirty="0" smtClean="0"/>
              <a:t>cursor position - a pointer to the current row in the result set</a:t>
            </a:r>
          </a:p>
          <a:p>
            <a:r>
              <a:rPr lang="en-US" sz="1400" dirty="0" smtClean="0"/>
              <a:t>A cursor allows a program to perform an action row by row on a result set instead of on the entire result set</a:t>
            </a:r>
          </a:p>
          <a:p>
            <a:r>
              <a:rPr lang="en-US" sz="1400" dirty="0" smtClean="0"/>
              <a:t>Provides the ability to delete or update a row based on cursor position</a:t>
            </a:r>
          </a:p>
          <a:p>
            <a:r>
              <a:rPr lang="en-US" sz="1400" dirty="0" smtClean="0"/>
              <a:t>Bridges the set orientation of an RDBMS and row oriented programming</a:t>
            </a:r>
          </a:p>
          <a:p>
            <a:endParaRPr lang="en-US" sz="14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z="1400" smtClean="0"/>
              <a:pPr>
                <a:defRPr/>
              </a:pPr>
              <a:t>67</a:t>
            </a:fld>
            <a:endParaRPr lang="en-US"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smtClean="0"/>
              <a:t>There are five steps to using a cursor</a:t>
            </a:r>
          </a:p>
          <a:p>
            <a:pPr lvl="1"/>
            <a:r>
              <a:rPr lang="en-US" sz="1800" dirty="0" smtClean="0"/>
              <a:t>Declare the cursor for the select statement you are using</a:t>
            </a:r>
          </a:p>
          <a:p>
            <a:pPr lvl="1"/>
            <a:r>
              <a:rPr lang="en-US" sz="1800" dirty="0" smtClean="0"/>
              <a:t>Open the cursor</a:t>
            </a:r>
          </a:p>
          <a:p>
            <a:pPr lvl="1"/>
            <a:r>
              <a:rPr lang="en-US" sz="1800" dirty="0" smtClean="0"/>
              <a:t>Fetch each row into the cursor, repeating until the entire result set has been processed</a:t>
            </a:r>
          </a:p>
          <a:p>
            <a:pPr lvl="1"/>
            <a:r>
              <a:rPr lang="en-US" sz="1800" dirty="0" smtClean="0"/>
              <a:t>Close the cursor</a:t>
            </a:r>
          </a:p>
          <a:p>
            <a:pPr lvl="1"/>
            <a:r>
              <a:rPr lang="en-US" sz="1800" dirty="0" err="1" smtClean="0"/>
              <a:t>Deallocate</a:t>
            </a:r>
            <a:r>
              <a:rPr lang="en-US" sz="1800" dirty="0" smtClean="0"/>
              <a:t> the cursor to free up system resources</a:t>
            </a:r>
          </a:p>
          <a:p>
            <a:r>
              <a:rPr lang="en-US" sz="2000" dirty="0" smtClean="0"/>
              <a:t>The last step is generally forgotten by most developers.  Make sure you </a:t>
            </a:r>
            <a:r>
              <a:rPr lang="en-US" sz="2000" dirty="0" err="1" smtClean="0"/>
              <a:t>deallocate</a:t>
            </a:r>
            <a:r>
              <a:rPr lang="en-US" sz="2000" dirty="0" smtClean="0"/>
              <a:t> any cursors when you have finished with them.</a:t>
            </a:r>
          </a:p>
          <a:p>
            <a:r>
              <a:rPr lang="en-US" sz="2000" dirty="0" smtClean="0"/>
              <a:t>A cursor is one of the most expensive operation that can be performed in terms of resource usage</a:t>
            </a:r>
          </a:p>
          <a:p>
            <a:r>
              <a:rPr lang="en-US" sz="2000" dirty="0" smtClean="0"/>
              <a:t>If a cursor is not </a:t>
            </a:r>
            <a:r>
              <a:rPr lang="en-US" sz="2000" dirty="0" err="1" smtClean="0"/>
              <a:t>deallocated</a:t>
            </a:r>
            <a:r>
              <a:rPr lang="en-US" sz="2000" dirty="0" smtClean="0"/>
              <a:t>, all of the resources that it used are still taken and are not available to any other processes</a:t>
            </a:r>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Cursors</a:t>
            </a:r>
            <a:endParaRPr lang="en-US" dirty="0"/>
          </a:p>
        </p:txBody>
      </p:sp>
      <p:sp>
        <p:nvSpPr>
          <p:cNvPr id="3" name="Content Placeholder 2"/>
          <p:cNvSpPr>
            <a:spLocks noGrp="1"/>
          </p:cNvSpPr>
          <p:nvPr>
            <p:ph idx="1"/>
          </p:nvPr>
        </p:nvSpPr>
        <p:spPr/>
        <p:txBody>
          <a:bodyPr/>
          <a:lstStyle/>
          <a:p>
            <a:r>
              <a:rPr lang="en-US" sz="1800" dirty="0" smtClean="0"/>
              <a:t>There are four types of cursors</a:t>
            </a:r>
          </a:p>
          <a:p>
            <a:pPr lvl="1"/>
            <a:r>
              <a:rPr lang="en-US" sz="1600" dirty="0" smtClean="0"/>
              <a:t>Language - declared in a batch</a:t>
            </a:r>
          </a:p>
          <a:p>
            <a:pPr lvl="1"/>
            <a:r>
              <a:rPr lang="en-US" sz="1600" dirty="0" smtClean="0"/>
              <a:t>Server - declared in a stored procedure</a:t>
            </a:r>
          </a:p>
          <a:p>
            <a:pPr lvl="1"/>
            <a:r>
              <a:rPr lang="en-US" sz="1600" dirty="0" smtClean="0"/>
              <a:t>Client - declared in an open client app</a:t>
            </a:r>
          </a:p>
          <a:p>
            <a:pPr lvl="1"/>
            <a:r>
              <a:rPr lang="en-US" sz="1600" dirty="0" smtClean="0"/>
              <a:t>Execute - declared in an open client app</a:t>
            </a:r>
          </a:p>
          <a:p>
            <a:r>
              <a:rPr lang="en-US" sz="1800" dirty="0" smtClean="0"/>
              <a:t>Cursors are handled by SQL Server differently based on the type of cursor</a:t>
            </a:r>
          </a:p>
          <a:p>
            <a:r>
              <a:rPr lang="en-US" sz="1800" dirty="0" smtClean="0"/>
              <a:t>To the user, the effect of a cursor is the same regardless of type</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696200" cy="533400"/>
          </a:xfrm>
        </p:spPr>
        <p:txBody>
          <a:bodyPr/>
          <a:lstStyle/>
          <a:p>
            <a:r>
              <a:rPr lang="en-US" dirty="0" smtClean="0"/>
              <a:t>Connecting to a SQL - Server and  DB</a:t>
            </a:r>
            <a:endParaRPr lang="en-US" dirty="0"/>
          </a:p>
        </p:txBody>
      </p:sp>
      <p:sp>
        <p:nvSpPr>
          <p:cNvPr id="3" name="Content Placeholder 2"/>
          <p:cNvSpPr>
            <a:spLocks noGrp="1"/>
          </p:cNvSpPr>
          <p:nvPr>
            <p:ph idx="1"/>
          </p:nvPr>
        </p:nvSpPr>
        <p:spPr/>
        <p:txBody>
          <a:bodyPr/>
          <a:lstStyle/>
          <a:p>
            <a:r>
              <a:rPr lang="en-US" dirty="0" smtClean="0"/>
              <a:t>Authentication Basics</a:t>
            </a:r>
          </a:p>
          <a:p>
            <a:r>
              <a:rPr lang="en-US" dirty="0" smtClean="0"/>
              <a:t>Types of authentication</a:t>
            </a:r>
          </a:p>
          <a:p>
            <a:r>
              <a:rPr lang="en-US" dirty="0" smtClean="0"/>
              <a:t>Login /User</a:t>
            </a:r>
          </a:p>
          <a:p>
            <a:r>
              <a:rPr lang="en-US" dirty="0" smtClean="0"/>
              <a:t>Demo</a:t>
            </a:r>
          </a:p>
          <a:p>
            <a:r>
              <a:rPr lang="en-US" dirty="0" smtClean="0"/>
              <a:t>USE Command</a:t>
            </a:r>
          </a:p>
          <a:p>
            <a:r>
              <a:rPr lang="en-US" dirty="0" err="1" smtClean="0"/>
              <a:t>Adventureworks</a:t>
            </a:r>
            <a:r>
              <a:rPr lang="en-US" dirty="0" smtClean="0"/>
              <a:t> DB</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400" dirty="0" smtClean="0"/>
              <a:t>The cursor can have two modes</a:t>
            </a:r>
          </a:p>
          <a:p>
            <a:pPr lvl="1"/>
            <a:r>
              <a:rPr lang="en-US" sz="1400" dirty="0" smtClean="0"/>
              <a:t>read only</a:t>
            </a:r>
          </a:p>
          <a:p>
            <a:pPr lvl="1"/>
            <a:r>
              <a:rPr lang="en-US" sz="1400" dirty="0" smtClean="0"/>
              <a:t>for update</a:t>
            </a:r>
          </a:p>
          <a:p>
            <a:r>
              <a:rPr lang="en-US" sz="1400" dirty="0" smtClean="0"/>
              <a:t>The cursor name must be a valid name</a:t>
            </a:r>
          </a:p>
          <a:p>
            <a:r>
              <a:rPr lang="en-US" sz="1400" dirty="0" smtClean="0"/>
              <a:t>The select statement can consist of any number of clauses</a:t>
            </a:r>
          </a:p>
          <a:p>
            <a:r>
              <a:rPr lang="en-US" sz="1400" dirty="0" smtClean="0"/>
              <a:t>The select</a:t>
            </a:r>
          </a:p>
          <a:p>
            <a:pPr lvl="1"/>
            <a:r>
              <a:rPr lang="en-US" sz="1400" dirty="0" smtClean="0"/>
              <a:t>Must contain a from clause</a:t>
            </a:r>
          </a:p>
          <a:p>
            <a:pPr lvl="1"/>
            <a:r>
              <a:rPr lang="en-US" sz="1400" dirty="0" smtClean="0"/>
              <a:t>Can not contain a compute, for browse, or into</a:t>
            </a:r>
          </a:p>
          <a:p>
            <a:pPr lvl="1"/>
            <a:r>
              <a:rPr lang="en-US" sz="1400" dirty="0" smtClean="0"/>
              <a:t>The </a:t>
            </a:r>
            <a:r>
              <a:rPr lang="en-US" sz="1400" dirty="0" err="1" smtClean="0"/>
              <a:t>column_list</a:t>
            </a:r>
            <a:r>
              <a:rPr lang="en-US" sz="1400" dirty="0" smtClean="0"/>
              <a:t> is the list of columns defined as updateable</a:t>
            </a:r>
          </a:p>
          <a:p>
            <a:r>
              <a:rPr lang="en-US" sz="1400" dirty="0" smtClean="0"/>
              <a:t>A cursor that is in read only mode does not allow deletes or updates</a:t>
            </a:r>
          </a:p>
          <a:p>
            <a:r>
              <a:rPr lang="en-US" sz="1400" dirty="0" smtClean="0"/>
              <a:t>For update is the default mode, but you should always explicitly state what mode the cursor is for</a:t>
            </a:r>
          </a:p>
          <a:p>
            <a:r>
              <a:rPr lang="en-US" sz="1400" dirty="0" smtClean="0"/>
              <a:t>Regardless of mode, the cursor will be placed in read only </a:t>
            </a:r>
            <a:r>
              <a:rPr lang="en-US" sz="1400" dirty="0" err="1" smtClean="0"/>
              <a:t>mde</a:t>
            </a:r>
            <a:r>
              <a:rPr lang="en-US" sz="1400" dirty="0" smtClean="0"/>
              <a:t> if the select statement contains</a:t>
            </a:r>
          </a:p>
          <a:p>
            <a:pPr lvl="1"/>
            <a:r>
              <a:rPr lang="en-US" sz="1400" dirty="0" smtClean="0"/>
              <a:t>distinct</a:t>
            </a:r>
          </a:p>
          <a:p>
            <a:pPr lvl="1"/>
            <a:r>
              <a:rPr lang="en-US" sz="1400" dirty="0" smtClean="0"/>
              <a:t>group by</a:t>
            </a:r>
          </a:p>
          <a:p>
            <a:pPr lvl="1"/>
            <a:r>
              <a:rPr lang="en-US" sz="1400" dirty="0" smtClean="0"/>
              <a:t>aggregate functions</a:t>
            </a:r>
          </a:p>
          <a:p>
            <a:pPr lvl="1"/>
            <a:r>
              <a:rPr lang="en-US" sz="1400" dirty="0" smtClean="0"/>
              <a:t>unions</a:t>
            </a:r>
            <a:endParaRPr lang="en-US" sz="14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Declare</a:t>
            </a:r>
          </a:p>
          <a:p>
            <a:r>
              <a:rPr lang="en-US" dirty="0" smtClean="0"/>
              <a:t>Open</a:t>
            </a:r>
          </a:p>
          <a:p>
            <a:r>
              <a:rPr lang="en-US" dirty="0" smtClean="0"/>
              <a:t>Fetch</a:t>
            </a:r>
          </a:p>
          <a:p>
            <a:r>
              <a:rPr lang="en-US" dirty="0" smtClean="0"/>
              <a:t>Close</a:t>
            </a:r>
          </a:p>
          <a:p>
            <a:r>
              <a:rPr lang="en-US" dirty="0" err="1" smtClean="0"/>
              <a:t>Deallocate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sz="1800" b="1" u="sng" dirty="0" smtClean="0"/>
              <a:t>Credit transaction</a:t>
            </a:r>
            <a:r>
              <a:rPr lang="en-US" sz="1800" b="1" dirty="0" smtClean="0"/>
              <a:t>				</a:t>
            </a:r>
            <a:r>
              <a:rPr lang="en-US" sz="1800" b="1" u="sng" dirty="0" smtClean="0"/>
              <a:t>Debit Transaction</a:t>
            </a:r>
          </a:p>
          <a:p>
            <a:endParaRPr lang="en-US" sz="1800" b="1" u="sng" dirty="0" smtClean="0"/>
          </a:p>
          <a:p>
            <a:pPr>
              <a:buNone/>
            </a:pPr>
            <a:r>
              <a:rPr lang="en-US" sz="1800" dirty="0" smtClean="0"/>
              <a:t>	   TC1 – Read the data - 500			</a:t>
            </a:r>
          </a:p>
          <a:p>
            <a:pPr lvl="2">
              <a:buNone/>
            </a:pPr>
            <a:r>
              <a:rPr lang="en-US" sz="1800" dirty="0" smtClean="0"/>
              <a:t>					TD1 – Read the data - 500</a:t>
            </a:r>
          </a:p>
          <a:p>
            <a:pPr lvl="1">
              <a:buNone/>
            </a:pPr>
            <a:r>
              <a:rPr lang="en-US" sz="1600" dirty="0" smtClean="0"/>
              <a:t>TC2 – Deposit 400 = 500+400(in buffer </a:t>
            </a:r>
            <a:r>
              <a:rPr lang="en-US" sz="1600" dirty="0" err="1" smtClean="0"/>
              <a:t>opp</a:t>
            </a:r>
            <a:r>
              <a:rPr lang="en-US" sz="1600" dirty="0" smtClean="0"/>
              <a:t>)	</a:t>
            </a:r>
          </a:p>
          <a:p>
            <a:pPr lvl="1">
              <a:buNone/>
            </a:pPr>
            <a:r>
              <a:rPr lang="en-US" sz="1600" dirty="0" smtClean="0"/>
              <a:t>						TD2 – Deduct 200 – 500-200 (in buffer </a:t>
            </a:r>
            <a:r>
              <a:rPr lang="en-US" sz="1600" dirty="0" err="1" smtClean="0"/>
              <a:t>opp</a:t>
            </a:r>
            <a:r>
              <a:rPr lang="en-US" sz="1600" dirty="0" smtClean="0"/>
              <a:t>)</a:t>
            </a:r>
          </a:p>
          <a:p>
            <a:pPr lvl="1">
              <a:buNone/>
            </a:pPr>
            <a:endParaRPr lang="en-US" sz="1600" dirty="0" smtClean="0"/>
          </a:p>
          <a:p>
            <a:pPr lvl="1">
              <a:buNone/>
            </a:pPr>
            <a:r>
              <a:rPr lang="en-US" sz="1600" dirty="0" smtClean="0"/>
              <a:t>TC3 – Write back to database = 900	</a:t>
            </a:r>
          </a:p>
          <a:p>
            <a:pPr lvl="1">
              <a:buNone/>
            </a:pPr>
            <a:endParaRPr lang="en-US" sz="1600" dirty="0" smtClean="0"/>
          </a:p>
          <a:p>
            <a:pPr lvl="1">
              <a:buNone/>
            </a:pPr>
            <a:r>
              <a:rPr lang="en-US" sz="1600" dirty="0" smtClean="0"/>
              <a:t>						TD3 – Write back to database = 300</a:t>
            </a:r>
          </a:p>
          <a:p>
            <a:pPr lvl="1">
              <a:buNone/>
            </a:pPr>
            <a:endParaRPr lang="en-US" sz="1600" dirty="0" smtClean="0"/>
          </a:p>
          <a:p>
            <a:pPr lvl="1">
              <a:buNone/>
            </a:pPr>
            <a:r>
              <a:rPr lang="en-US" dirty="0" smtClean="0"/>
              <a:t>The database base is in inconsistent state as the credited data is lost</a:t>
            </a:r>
          </a:p>
          <a:p>
            <a:pPr lvl="1">
              <a:buNone/>
            </a:pPr>
            <a:endParaRPr lang="en-US" sz="1600" dirty="0" smtClean="0"/>
          </a:p>
          <a:p>
            <a:pPr lvl="1">
              <a:buNone/>
            </a:pPr>
            <a:r>
              <a:rPr lang="en-US" sz="1600" dirty="0" smtClean="0"/>
              <a:t>You need to control Concurrency </a:t>
            </a:r>
            <a:r>
              <a:rPr lang="en-US" sz="1600" dirty="0" err="1" smtClean="0"/>
              <a:t>vs</a:t>
            </a:r>
            <a:r>
              <a:rPr lang="en-US" sz="1600" dirty="0" smtClean="0"/>
              <a:t> Consistency based on the application need</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sz="2000" dirty="0" smtClean="0"/>
              <a:t>A transaction is an atomic unit of database access/work which is either completely executed or nothing executed. </a:t>
            </a:r>
          </a:p>
          <a:p>
            <a:r>
              <a:rPr lang="en-US" sz="2000" dirty="0" smtClean="0"/>
              <a:t>It ensure the database is in consistent state. </a:t>
            </a:r>
          </a:p>
          <a:p>
            <a:r>
              <a:rPr lang="en-US" sz="2000" dirty="0" smtClean="0"/>
              <a:t>Transaction is a unit of work that executed in a database(s) in response to real-world events.  </a:t>
            </a:r>
            <a:r>
              <a:rPr lang="en-US" sz="2000" dirty="0" err="1" smtClean="0"/>
              <a:t>Eg</a:t>
            </a:r>
            <a:r>
              <a:rPr lang="en-US" sz="2000" dirty="0" smtClean="0"/>
              <a:t>. Balance update after deposit. </a:t>
            </a:r>
          </a:p>
          <a:p>
            <a:r>
              <a:rPr lang="en-US" sz="2000" dirty="0" smtClean="0"/>
              <a:t>All or none. </a:t>
            </a:r>
          </a:p>
          <a:p>
            <a:r>
              <a:rPr lang="en-US" sz="2000" dirty="0" smtClean="0"/>
              <a:t>A transaction is a single unit of work. </a:t>
            </a:r>
            <a:r>
              <a:rPr lang="en-US" sz="2000" dirty="0" err="1" smtClean="0"/>
              <a:t>Eg</a:t>
            </a:r>
            <a:r>
              <a:rPr lang="en-US" sz="2000" dirty="0" smtClean="0"/>
              <a:t>. Fund transfer</a:t>
            </a:r>
          </a:p>
          <a:p>
            <a:r>
              <a:rPr lang="en-US" sz="2000" dirty="0" smtClean="0"/>
              <a:t>Auto commit transactions : Each individual statement is a transaction.</a:t>
            </a:r>
          </a:p>
          <a:p>
            <a:r>
              <a:rPr lang="en-US" sz="2000" dirty="0" smtClean="0"/>
              <a:t>Explicit transactions  : Each transaction is explicitly started with the BEGIN TRANSACTION statement and explicitly ended with a COMMIT or ROLLBACK statement.</a:t>
            </a:r>
          </a:p>
          <a:p>
            <a:r>
              <a:rPr lang="en-US" sz="2000" dirty="0" smtClean="0"/>
              <a:t>Implicit transactions : A new transaction is implicitly started when the prior transaction completes, but each transaction is explicitly completed with a COMMIT or ROLLBACK statement.</a:t>
            </a:r>
          </a:p>
          <a:p>
            <a:endParaRPr lang="en-US" sz="2000" dirty="0" smtClean="0"/>
          </a:p>
          <a:p>
            <a:endParaRPr lang="en-US" sz="2000" dirty="0" smtClean="0"/>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smtClean="0"/>
              <a:t>Auto Commit : Each individual statement is a transaction. </a:t>
            </a:r>
          </a:p>
          <a:p>
            <a:pPr lvl="1">
              <a:buNone/>
            </a:pPr>
            <a:endParaRPr lang="en-US" dirty="0" smtClean="0"/>
          </a:p>
          <a:p>
            <a:r>
              <a:rPr lang="en-US" dirty="0" smtClean="0"/>
              <a:t>Explicit transactions : Each transaction is explicitly started with the BEGIN TRANSACTION statement and explicitly ended with a COMMIT or ROLLBACK statement.</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Transaction</a:t>
            </a:r>
            <a:endParaRPr lang="en-US" dirty="0"/>
          </a:p>
        </p:txBody>
      </p:sp>
      <p:sp>
        <p:nvSpPr>
          <p:cNvPr id="3" name="Content Placeholder 2"/>
          <p:cNvSpPr>
            <a:spLocks noGrp="1"/>
          </p:cNvSpPr>
          <p:nvPr>
            <p:ph idx="1"/>
          </p:nvPr>
        </p:nvSpPr>
        <p:spPr/>
        <p:txBody>
          <a:bodyPr/>
          <a:lstStyle/>
          <a:p>
            <a:r>
              <a:rPr lang="en-US" sz="2000" dirty="0" smtClean="0"/>
              <a:t>When a connection is operating in implicit transaction mode, the instance of the SQL Server Database Engine automatically starts a new transaction after the current transaction is committed or rolled back. The transaction remains in effect until you issue a COMMIT or ROLLBACK statement</a:t>
            </a:r>
          </a:p>
          <a:p>
            <a:r>
              <a:rPr lang="en-US" sz="2000" dirty="0" smtClean="0"/>
              <a:t>No need of Being </a:t>
            </a:r>
            <a:r>
              <a:rPr lang="en-US" sz="2000" dirty="0" err="1" smtClean="0"/>
              <a:t>tran</a:t>
            </a:r>
            <a:r>
              <a:rPr lang="en-US" sz="2000" dirty="0" smtClean="0"/>
              <a:t> to start  a transaction; you only commit or roll back each transaction.</a:t>
            </a:r>
          </a:p>
          <a:p>
            <a:r>
              <a:rPr lang="en-US" sz="2000" dirty="0" smtClean="0"/>
              <a:t>The instance keeps generating a chain of implicit transactions until implicit transaction mode is turned off.</a:t>
            </a:r>
          </a:p>
          <a:p>
            <a:r>
              <a:rPr lang="en-US" sz="2000" dirty="0" smtClean="0"/>
              <a:t>Implicit transaction mode is set either using the Transact-SQL SET statement, or through database API functions and methods.</a:t>
            </a:r>
          </a:p>
          <a:p>
            <a:r>
              <a:rPr lang="en-US" sz="2000" dirty="0" smtClean="0"/>
              <a:t>Can be used to simulate other DB product behavior.  For </a:t>
            </a:r>
            <a:r>
              <a:rPr lang="en-US" sz="2000" dirty="0" err="1" smtClean="0"/>
              <a:t>eg</a:t>
            </a:r>
            <a:r>
              <a:rPr lang="en-US" sz="2000" dirty="0" smtClean="0"/>
              <a:t>. This would be useful while migrating an oracle db to SQL Server. </a:t>
            </a:r>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BEGIN TRANSACTION</a:t>
            </a:r>
            <a:endParaRPr lang="en-US" dirty="0"/>
          </a:p>
        </p:txBody>
      </p:sp>
      <p:sp>
        <p:nvSpPr>
          <p:cNvPr id="3" name="Content Placeholder 2"/>
          <p:cNvSpPr>
            <a:spLocks noGrp="1"/>
          </p:cNvSpPr>
          <p:nvPr>
            <p:ph idx="1"/>
          </p:nvPr>
        </p:nvSpPr>
        <p:spPr/>
        <p:txBody>
          <a:bodyPr/>
          <a:lstStyle/>
          <a:p>
            <a:r>
              <a:rPr lang="en-US" sz="1800" b="1" dirty="0" smtClean="0"/>
              <a:t>BEGIN TRANSACTION :</a:t>
            </a:r>
            <a:r>
              <a:rPr lang="en-US" sz="1800" dirty="0" smtClean="0"/>
              <a:t> Marks the starting point of an explicit, local transaction. BEGIN TRANSACTION increments @@TRANCOUNT by 1.</a:t>
            </a:r>
          </a:p>
          <a:p>
            <a:pPr lvl="1"/>
            <a:r>
              <a:rPr lang="en-US" sz="1600" dirty="0" smtClean="0"/>
              <a:t>BEGIN TRANSACTION represents a point at which the data referenced by a connection is logically and physically consistent</a:t>
            </a:r>
          </a:p>
          <a:p>
            <a:pPr lvl="1"/>
            <a:r>
              <a:rPr lang="en-US" sz="1600" dirty="0" smtClean="0"/>
              <a:t>If errors are encountered, all data modifications made after the BEGIN TRANSACTION can be rolled back to return the data to this known state of consistency.</a:t>
            </a:r>
          </a:p>
          <a:p>
            <a:pPr lvl="1"/>
            <a:r>
              <a:rPr lang="en-US" sz="1600" b="1" dirty="0" smtClean="0"/>
              <a:t>Transaction remains active till it commit or rollback</a:t>
            </a:r>
          </a:p>
          <a:p>
            <a:pPr lvl="1"/>
            <a:r>
              <a:rPr lang="en-US" sz="1600" dirty="0" smtClean="0"/>
              <a:t>Although BEGIN TRANSACTION starts a local transaction, it is not recorded in the transaction log until the application subsequently performs an action that must be recorded in the log</a:t>
            </a:r>
          </a:p>
          <a:p>
            <a:pPr lvl="1"/>
            <a:r>
              <a:rPr lang="en-US" sz="1600" dirty="0" smtClean="0"/>
              <a:t>Transactions left outstanding for long periods of time can prevent other users from accessing these locked resources, and also can prevent log truncation.</a:t>
            </a:r>
          </a:p>
          <a:p>
            <a:pPr lvl="1"/>
            <a:r>
              <a:rPr lang="en-US" sz="1600" dirty="0" smtClean="0"/>
              <a:t>Naming multiple transactions in a series of nested transactions with a transaction name has no effect on the transaction. </a:t>
            </a:r>
          </a:p>
          <a:p>
            <a:pPr lvl="1"/>
            <a:r>
              <a:rPr lang="en-US" sz="1600" dirty="0" smtClean="0"/>
              <a:t>Only the first (outermost) transaction name is registered with the system./TL</a:t>
            </a:r>
            <a:endParaRPr lang="en-US" sz="1600" b="1" dirty="0" smtClean="0"/>
          </a:p>
          <a:p>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Transaction</a:t>
            </a:r>
            <a:endParaRPr lang="en-US" dirty="0"/>
          </a:p>
        </p:txBody>
      </p:sp>
      <p:sp>
        <p:nvSpPr>
          <p:cNvPr id="3" name="Content Placeholder 2"/>
          <p:cNvSpPr>
            <a:spLocks noGrp="1"/>
          </p:cNvSpPr>
          <p:nvPr>
            <p:ph idx="1"/>
          </p:nvPr>
        </p:nvSpPr>
        <p:spPr/>
        <p:txBody>
          <a:bodyPr/>
          <a:lstStyle/>
          <a:p>
            <a:r>
              <a:rPr lang="en-US" sz="1800" dirty="0" smtClean="0"/>
              <a:t>Marks the end of a successful implicit or explicit transaction. </a:t>
            </a:r>
          </a:p>
          <a:p>
            <a:r>
              <a:rPr lang="en-US" sz="1800" dirty="0" smtClean="0"/>
              <a:t>If @@TRANCOUNT is 1, COMMIT TRANSACTION makes all data modifications performed since the start of the transaction a permanent part of the database, frees the resources held by the transaction, and decrements @@TRANCOUNT to 0.</a:t>
            </a:r>
          </a:p>
          <a:p>
            <a:r>
              <a:rPr lang="en-US" sz="1800" dirty="0" smtClean="0"/>
              <a:t> If @@TRANCOUNT is greater than 1, COMMIT TRANSACTION decrements @@TRANCOUNT only by 1 and the transaction stays active. </a:t>
            </a:r>
          </a:p>
          <a:p>
            <a:r>
              <a:rPr lang="en-US" sz="1800" dirty="0" smtClean="0"/>
              <a:t>It is the responsibility of the Transact-SQL programmer to issue COMMIT TRANSACTION only at a point when all data referenced by the transaction is logically correct.</a:t>
            </a:r>
          </a:p>
          <a:p>
            <a:r>
              <a:rPr lang="en-US" sz="1800" dirty="0" smtClean="0"/>
              <a:t>You cannot roll back a transaction after a COMMIT TRANSACTION statement is issued because the data modifications have been made a permanent part of the database.</a:t>
            </a:r>
          </a:p>
          <a:p>
            <a:r>
              <a:rPr lang="en-US" sz="1800" dirty="0" smtClean="0"/>
              <a:t>The </a:t>
            </a:r>
            <a:r>
              <a:rPr lang="en-US" sz="1800" dirty="0" err="1" smtClean="0"/>
              <a:t>transaction_name</a:t>
            </a:r>
            <a:r>
              <a:rPr lang="en-US" sz="1800" dirty="0" smtClean="0"/>
              <a:t> parameters are simply readability aids to help the programmer ensure that the proper number of commits are coded to decrement @@TRANCOUNT to 0 and thereby commit the outer transaction</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ROLLBACK TRANSACTION</a:t>
            </a:r>
            <a:endParaRPr lang="en-US" dirty="0"/>
          </a:p>
        </p:txBody>
      </p:sp>
      <p:sp>
        <p:nvSpPr>
          <p:cNvPr id="3" name="Content Placeholder 2"/>
          <p:cNvSpPr>
            <a:spLocks noGrp="1"/>
          </p:cNvSpPr>
          <p:nvPr>
            <p:ph idx="1"/>
          </p:nvPr>
        </p:nvSpPr>
        <p:spPr/>
        <p:txBody>
          <a:bodyPr/>
          <a:lstStyle/>
          <a:p>
            <a:r>
              <a:rPr lang="en-US" sz="1800" dirty="0" smtClean="0"/>
              <a:t>Rolls back an explicit or implicit transaction to the beginning of the transaction, or to a </a:t>
            </a:r>
            <a:r>
              <a:rPr lang="en-US" sz="1800" dirty="0" err="1" smtClean="0"/>
              <a:t>savepoint</a:t>
            </a:r>
            <a:r>
              <a:rPr lang="en-US" sz="1800" dirty="0" smtClean="0"/>
              <a:t> inside the transaction</a:t>
            </a:r>
          </a:p>
          <a:p>
            <a:r>
              <a:rPr lang="en-US" sz="1800" dirty="0" smtClean="0"/>
              <a:t>You can use ROLLBACK TRANSACTION to erase all data modifications made from the start of the transaction or to a </a:t>
            </a:r>
            <a:r>
              <a:rPr lang="en-US" sz="1800" dirty="0" err="1" smtClean="0"/>
              <a:t>savepoint</a:t>
            </a:r>
            <a:r>
              <a:rPr lang="en-US" sz="1800" dirty="0" smtClean="0"/>
              <a:t>. It also frees resources held by the transaction.</a:t>
            </a:r>
          </a:p>
          <a:p>
            <a:r>
              <a:rPr lang="en-US" sz="1800" dirty="0" smtClean="0"/>
              <a:t>ROLLBACK TRANSACTION without a </a:t>
            </a:r>
            <a:r>
              <a:rPr lang="en-US" sz="1800" dirty="0" err="1" smtClean="0"/>
              <a:t>savepoint_name</a:t>
            </a:r>
            <a:r>
              <a:rPr lang="en-US" sz="1800" dirty="0" smtClean="0"/>
              <a:t> or </a:t>
            </a:r>
            <a:r>
              <a:rPr lang="en-US" sz="1800" dirty="0" err="1" smtClean="0"/>
              <a:t>transaction_name</a:t>
            </a:r>
            <a:r>
              <a:rPr lang="en-US" sz="1800" dirty="0" smtClean="0"/>
              <a:t> rolls back to the beginning of the transaction</a:t>
            </a:r>
          </a:p>
          <a:p>
            <a:r>
              <a:rPr lang="en-US" sz="1800" dirty="0" smtClean="0"/>
              <a:t>If a ROLLBACK TRANSACTION is issued in a trigger: </a:t>
            </a:r>
          </a:p>
          <a:p>
            <a:pPr lvl="1"/>
            <a:r>
              <a:rPr lang="en-US" sz="1400" dirty="0" smtClean="0"/>
              <a:t>All data modifications made to that point in the current transaction are rolled back, including any made by the trigger.</a:t>
            </a:r>
          </a:p>
          <a:p>
            <a:pPr lvl="1"/>
            <a:r>
              <a:rPr lang="en-US" sz="1400" dirty="0" smtClean="0"/>
              <a:t>The trigger continues executing any remaining statements after the ROLLBACK statement. If any of these statements modify data, the modifications are not rolled back. No nested triggers are fired by the execution of these remaining statements.</a:t>
            </a:r>
          </a:p>
          <a:p>
            <a:pPr lvl="1"/>
            <a:r>
              <a:rPr lang="en-US" sz="1400" dirty="0" smtClean="0"/>
              <a:t>The statements in the batch after the statement that fired the trigger are not executed.</a:t>
            </a:r>
          </a:p>
          <a:p>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SAVE TRANSACTION</a:t>
            </a:r>
            <a:endParaRPr lang="en-US" dirty="0"/>
          </a:p>
        </p:txBody>
      </p:sp>
      <p:sp>
        <p:nvSpPr>
          <p:cNvPr id="3" name="Content Placeholder 2"/>
          <p:cNvSpPr>
            <a:spLocks noGrp="1"/>
          </p:cNvSpPr>
          <p:nvPr>
            <p:ph idx="1"/>
          </p:nvPr>
        </p:nvSpPr>
        <p:spPr/>
        <p:txBody>
          <a:bodyPr/>
          <a:lstStyle/>
          <a:p>
            <a:r>
              <a:rPr lang="en-US" dirty="0" smtClean="0"/>
              <a:t>Sets a </a:t>
            </a:r>
            <a:r>
              <a:rPr lang="en-US" dirty="0" err="1" smtClean="0"/>
              <a:t>savepoint</a:t>
            </a:r>
            <a:r>
              <a:rPr lang="en-US" dirty="0" smtClean="0"/>
              <a:t> within a transaction. </a:t>
            </a:r>
          </a:p>
          <a:p>
            <a:r>
              <a:rPr lang="en-US" dirty="0" smtClean="0"/>
              <a:t>The </a:t>
            </a:r>
            <a:r>
              <a:rPr lang="en-US" dirty="0" err="1" smtClean="0"/>
              <a:t>savepoint</a:t>
            </a:r>
            <a:r>
              <a:rPr lang="en-US" dirty="0" smtClean="0"/>
              <a:t> defines a location to which a transaction can return if part of the transaction is conditionally canceled</a:t>
            </a:r>
          </a:p>
          <a:p>
            <a:r>
              <a:rPr lang="en-US" dirty="0" smtClean="0"/>
              <a:t>SAVE TRANSACTION is not supported in distributed transactions started either explicitly with BEGIN DISTRIBUTED TRANSACTION or escalated from a local transaction</a:t>
            </a:r>
          </a:p>
          <a:p>
            <a:r>
              <a:rPr lang="en-US" dirty="0" smtClean="0"/>
              <a:t>Mainly used in nested transactions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Syntax  Rules - Basics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a:t>
            </a:fld>
            <a:endParaRPr lang="en-US"/>
          </a:p>
        </p:txBody>
      </p:sp>
      <p:sp>
        <p:nvSpPr>
          <p:cNvPr id="5" name="Rectangle 5"/>
          <p:cNvSpPr>
            <a:spLocks noGrp="1" noChangeArrowheads="1"/>
          </p:cNvSpPr>
          <p:nvPr>
            <p:ph idx="1"/>
          </p:nvPr>
        </p:nvSpPr>
        <p:spPr>
          <a:noFill/>
          <a:ln/>
        </p:spPr>
        <p:txBody>
          <a:bodyPr lIns="90488" tIns="44450" rIns="90488" bIns="44450"/>
          <a:lstStyle/>
          <a:p>
            <a:r>
              <a:rPr lang="en-US" altLang="en-US" sz="1600" dirty="0"/>
              <a:t>SQL keywords (use, select, from, where, etc.) are case insensitive.</a:t>
            </a:r>
          </a:p>
          <a:p>
            <a:r>
              <a:rPr lang="en-US" altLang="en-US" sz="1600" dirty="0" smtClean="0"/>
              <a:t>select </a:t>
            </a:r>
            <a:r>
              <a:rPr lang="en-US" altLang="en-US" sz="1600" dirty="0"/>
              <a:t>is the same as SELECT is the same as </a:t>
            </a:r>
            <a:r>
              <a:rPr lang="en-US" altLang="en-US" sz="1600" dirty="0" err="1"/>
              <a:t>SeLeCt</a:t>
            </a:r>
            <a:r>
              <a:rPr lang="en-US" altLang="en-US" sz="1600" dirty="0"/>
              <a:t>, etc.  </a:t>
            </a:r>
          </a:p>
          <a:p>
            <a:r>
              <a:rPr lang="en-US" altLang="en-US" sz="1600" dirty="0" smtClean="0"/>
              <a:t>However </a:t>
            </a:r>
            <a:r>
              <a:rPr lang="en-US" altLang="en-US" sz="1600" dirty="0"/>
              <a:t>depending on the DBMS (Database Management System), the </a:t>
            </a:r>
            <a:r>
              <a:rPr lang="en-US" altLang="en-US" sz="1600" dirty="0" smtClean="0"/>
              <a:t>object name/identifier might </a:t>
            </a:r>
            <a:r>
              <a:rPr lang="en-US" altLang="en-US" sz="1600" dirty="0"/>
              <a:t>be case sensitive.</a:t>
            </a:r>
          </a:p>
          <a:p>
            <a:r>
              <a:rPr lang="en-US" altLang="en-US" sz="1600" dirty="0" smtClean="0"/>
              <a:t>select </a:t>
            </a:r>
            <a:r>
              <a:rPr lang="en-US" altLang="en-US" sz="1600" dirty="0" err="1" smtClean="0"/>
              <a:t>emp_id</a:t>
            </a:r>
            <a:r>
              <a:rPr lang="en-US" altLang="en-US" sz="1600" dirty="0" smtClean="0"/>
              <a:t> from </a:t>
            </a:r>
            <a:r>
              <a:rPr lang="en-US" altLang="en-US" sz="1600" dirty="0" err="1" smtClean="0"/>
              <a:t>emp</a:t>
            </a:r>
            <a:r>
              <a:rPr lang="en-US" altLang="en-US" sz="1600" dirty="0" smtClean="0"/>
              <a:t> is </a:t>
            </a:r>
            <a:r>
              <a:rPr lang="en-US" altLang="en-US" sz="1600" dirty="0"/>
              <a:t>not necessarily the same as</a:t>
            </a:r>
          </a:p>
          <a:p>
            <a:r>
              <a:rPr lang="en-US" altLang="en-US" sz="1600" dirty="0"/>
              <a:t>SELECT </a:t>
            </a:r>
            <a:r>
              <a:rPr lang="en-US" altLang="en-US" sz="1600" dirty="0" smtClean="0"/>
              <a:t>EMP_ID FROM EMP</a:t>
            </a:r>
            <a:endParaRPr lang="en-US" altLang="en-US" sz="1600" dirty="0"/>
          </a:p>
          <a:p>
            <a:r>
              <a:rPr lang="en-US" altLang="en-US" sz="1600" dirty="0" err="1" smtClean="0"/>
              <a:t>Adventureworks</a:t>
            </a:r>
            <a:r>
              <a:rPr lang="en-US" altLang="en-US" sz="1600" dirty="0" smtClean="0"/>
              <a:t> DB by default is case sensitive. </a:t>
            </a:r>
          </a:p>
          <a:p>
            <a:r>
              <a:rPr lang="en-US" altLang="en-US" sz="1600" dirty="0" smtClean="0"/>
              <a:t>Spacing does not matter (for the most part). </a:t>
            </a:r>
          </a:p>
          <a:p>
            <a:r>
              <a:rPr lang="en-US" altLang="en-US" sz="1600" dirty="0" smtClean="0"/>
              <a:t>select </a:t>
            </a:r>
            <a:r>
              <a:rPr lang="en-US" altLang="en-US" sz="1600" dirty="0" err="1" smtClean="0"/>
              <a:t>title_id</a:t>
            </a:r>
            <a:r>
              <a:rPr lang="en-US" altLang="en-US" sz="1600" dirty="0" smtClean="0"/>
              <a:t>…</a:t>
            </a:r>
          </a:p>
          <a:p>
            <a:pPr lvl="1">
              <a:buFontTx/>
              <a:buNone/>
            </a:pPr>
            <a:r>
              <a:rPr lang="en-US" altLang="en-US" sz="1600" dirty="0" smtClean="0"/>
              <a:t>is the same as</a:t>
            </a:r>
          </a:p>
          <a:p>
            <a:pPr lvl="1">
              <a:buFontTx/>
              <a:buNone/>
            </a:pPr>
            <a:r>
              <a:rPr lang="en-US" altLang="en-US" sz="1600" dirty="0" smtClean="0"/>
              <a:t>select              </a:t>
            </a:r>
            <a:r>
              <a:rPr lang="en-US" altLang="en-US" sz="1600" dirty="0" err="1" smtClean="0"/>
              <a:t>title_id</a:t>
            </a:r>
            <a:r>
              <a:rPr lang="en-US" altLang="en-US" sz="1600" dirty="0" smtClean="0"/>
              <a:t>…</a:t>
            </a:r>
          </a:p>
          <a:p>
            <a:pPr lvl="1">
              <a:buFontTx/>
              <a:buNone/>
            </a:pPr>
            <a:r>
              <a:rPr lang="en-US" altLang="en-US" sz="1600" dirty="0" smtClean="0"/>
              <a:t>Select *FROM and SELECT * FROM are same</a:t>
            </a:r>
          </a:p>
          <a:p>
            <a:r>
              <a:rPr lang="en-US" altLang="en-US" sz="1600" dirty="0" smtClean="0"/>
              <a:t>However, you must still separate words.  You can not use the following:</a:t>
            </a:r>
          </a:p>
          <a:p>
            <a:pPr>
              <a:buFontTx/>
              <a:buNone/>
            </a:pPr>
            <a:r>
              <a:rPr lang="en-US" altLang="en-US" sz="1600" dirty="0" smtClean="0"/>
              <a:t>    </a:t>
            </a:r>
            <a:r>
              <a:rPr lang="en-US" altLang="en-US" sz="1600" dirty="0" err="1" smtClean="0"/>
              <a:t>selecttitle_id</a:t>
            </a:r>
            <a:r>
              <a:rPr lang="en-US" altLang="en-US" sz="1600" dirty="0" smtClean="0"/>
              <a:t>…  This will give a syntax error, because SQL Server must be able to find your SQL keywords.</a:t>
            </a:r>
            <a:endParaRPr lang="en-US" altLang="en-US" sz="16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pPr lvl="1"/>
            <a:endParaRPr lang="en-US" b="1" dirty="0" smtClean="0"/>
          </a:p>
          <a:p>
            <a:r>
              <a:rPr lang="en-US" b="1" dirty="0" smtClean="0"/>
              <a:t>DISTRIBUTED TRANSACTION : When multiple instances are involved.</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Begins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dirty="0" smtClean="0"/>
              <a:t>Error </a:t>
            </a:r>
            <a:r>
              <a:rPr lang="en-US" dirty="0" err="1" smtClean="0"/>
              <a:t>vs</a:t>
            </a:r>
            <a:r>
              <a:rPr lang="en-US" dirty="0" smtClean="0"/>
              <a:t> Exception</a:t>
            </a:r>
          </a:p>
          <a:p>
            <a:r>
              <a:rPr lang="en-US" dirty="0" smtClean="0"/>
              <a:t>BOL : Both are interchangeably used</a:t>
            </a:r>
          </a:p>
          <a:p>
            <a:pPr lvl="1"/>
            <a:r>
              <a:rPr lang="en-US" dirty="0" smtClean="0"/>
              <a:t>Cast/Convert are Exception</a:t>
            </a:r>
          </a:p>
          <a:p>
            <a:pPr lvl="1"/>
            <a:r>
              <a:rPr lang="en-US" dirty="0" smtClean="0"/>
              <a:t>Divide by 0 is an exception</a:t>
            </a:r>
          </a:p>
          <a:p>
            <a:r>
              <a:rPr lang="en-US" dirty="0" smtClean="0"/>
              <a:t>Exceptions :not an expected error. </a:t>
            </a:r>
          </a:p>
          <a:p>
            <a:pPr lvl="1"/>
            <a:r>
              <a:rPr lang="en-US" dirty="0" smtClean="0"/>
              <a:t>If an error occurs un-expectedly it is an exception.  For </a:t>
            </a:r>
            <a:r>
              <a:rPr lang="en-US" dirty="0" err="1" smtClean="0"/>
              <a:t>eg</a:t>
            </a:r>
            <a:r>
              <a:rPr lang="en-US" dirty="0" smtClean="0"/>
              <a:t>. Error in side a </a:t>
            </a:r>
            <a:r>
              <a:rPr lang="en-US" dirty="0" err="1" smtClean="0"/>
              <a:t>sql</a:t>
            </a:r>
            <a:r>
              <a:rPr lang="en-US" dirty="0" smtClean="0"/>
              <a:t> sp. </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a:t>
            </a:r>
            <a:endParaRPr lang="en-US" dirty="0"/>
          </a:p>
        </p:txBody>
      </p:sp>
      <p:sp>
        <p:nvSpPr>
          <p:cNvPr id="3" name="Content Placeholder 2"/>
          <p:cNvSpPr>
            <a:spLocks noGrp="1"/>
          </p:cNvSpPr>
          <p:nvPr>
            <p:ph idx="1"/>
          </p:nvPr>
        </p:nvSpPr>
        <p:spPr/>
        <p:txBody>
          <a:bodyPr/>
          <a:lstStyle/>
          <a:p>
            <a:pPr>
              <a:buNone/>
            </a:pPr>
            <a:r>
              <a:rPr lang="en-US" sz="2000" dirty="0" smtClean="0"/>
              <a:t>SQL Runs in context of statement, Batch and connection. Run time exception are</a:t>
            </a:r>
          </a:p>
          <a:p>
            <a:r>
              <a:rPr lang="en-US" sz="2000" dirty="0" smtClean="0"/>
              <a:t>Statement terminating : Something like VB “On Error Resume Next</a:t>
            </a:r>
          </a:p>
          <a:p>
            <a:r>
              <a:rPr lang="en-US" sz="2000" dirty="0" smtClean="0"/>
              <a:t>Batch terminating : On Error Terminate</a:t>
            </a:r>
          </a:p>
          <a:p>
            <a:r>
              <a:rPr lang="en-US" sz="2000" dirty="0" smtClean="0"/>
              <a:t>Scope Terminating - </a:t>
            </a:r>
          </a:p>
          <a:p>
            <a:r>
              <a:rPr lang="en-US" sz="2000" dirty="0" smtClean="0"/>
              <a:t>Connection terminating – Very rare. but happens at times</a:t>
            </a:r>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Severity</a:t>
            </a:r>
            <a:endParaRPr lang="en-US" dirty="0"/>
          </a:p>
        </p:txBody>
      </p:sp>
      <p:sp>
        <p:nvSpPr>
          <p:cNvPr id="3" name="Content Placeholder 2"/>
          <p:cNvSpPr>
            <a:spLocks noGrp="1"/>
          </p:cNvSpPr>
          <p:nvPr>
            <p:ph idx="1"/>
          </p:nvPr>
        </p:nvSpPr>
        <p:spPr/>
        <p:txBody>
          <a:bodyPr/>
          <a:lstStyle/>
          <a:p>
            <a:r>
              <a:rPr lang="en-US" sz="1600" dirty="0" smtClean="0"/>
              <a:t>Basic classification </a:t>
            </a:r>
          </a:p>
          <a:p>
            <a:pPr lvl="1"/>
            <a:r>
              <a:rPr lang="en-US" sz="1400" dirty="0" smtClean="0"/>
              <a:t>&lt;=10  : Warning /error – Black text</a:t>
            </a:r>
          </a:p>
          <a:p>
            <a:pPr lvl="1"/>
            <a:r>
              <a:rPr lang="en-US" sz="1400" dirty="0" smtClean="0"/>
              <a:t>&gt;10 : Exceptions – </a:t>
            </a:r>
            <a:r>
              <a:rPr lang="en-US" sz="1400" dirty="0" smtClean="0">
                <a:solidFill>
                  <a:srgbClr val="FF0000"/>
                </a:solidFill>
              </a:rPr>
              <a:t>Red</a:t>
            </a:r>
            <a:r>
              <a:rPr lang="en-US" sz="1400" dirty="0" smtClean="0"/>
              <a:t> color text</a:t>
            </a:r>
          </a:p>
          <a:p>
            <a:r>
              <a:rPr lang="en-US" sz="1600" dirty="0" smtClean="0"/>
              <a:t>BOL Classification </a:t>
            </a:r>
          </a:p>
          <a:p>
            <a:pPr lvl="1"/>
            <a:r>
              <a:rPr lang="en-US" sz="1400" dirty="0" smtClean="0"/>
              <a:t>11-16 : The exception that can be corrected</a:t>
            </a:r>
          </a:p>
          <a:p>
            <a:pPr lvl="1"/>
            <a:r>
              <a:rPr lang="en-US" sz="1400" dirty="0" smtClean="0"/>
              <a:t>11 : Object does not exists</a:t>
            </a:r>
          </a:p>
          <a:p>
            <a:pPr lvl="1"/>
            <a:r>
              <a:rPr lang="en-US" sz="1400" dirty="0" smtClean="0"/>
              <a:t>13 : </a:t>
            </a:r>
            <a:r>
              <a:rPr lang="en-US" sz="1400" dirty="0" err="1" smtClean="0"/>
              <a:t>DeadLock</a:t>
            </a:r>
            <a:endParaRPr lang="en-US" sz="1400" dirty="0" smtClean="0"/>
          </a:p>
          <a:p>
            <a:pPr lvl="1"/>
            <a:r>
              <a:rPr lang="en-US" sz="1400" dirty="0" smtClean="0"/>
              <a:t>14 :  Security related</a:t>
            </a:r>
          </a:p>
          <a:p>
            <a:pPr lvl="1"/>
            <a:r>
              <a:rPr lang="en-US" sz="1400" dirty="0" smtClean="0"/>
              <a:t>15 : Syntax error</a:t>
            </a:r>
          </a:p>
          <a:p>
            <a:r>
              <a:rPr lang="en-US" dirty="0" smtClean="0"/>
              <a:t>Industry rule</a:t>
            </a:r>
          </a:p>
          <a:p>
            <a:pPr lvl="1"/>
            <a:r>
              <a:rPr lang="en-US" dirty="0" smtClean="0"/>
              <a:t>&lt;=10  -  Message, not real concern</a:t>
            </a:r>
          </a:p>
          <a:p>
            <a:pPr lvl="1"/>
            <a:r>
              <a:rPr lang="en-US" dirty="0" smtClean="0"/>
              <a:t>11-16  : General non-fatal issues, needs to be fixed</a:t>
            </a:r>
          </a:p>
          <a:p>
            <a:pPr lvl="1"/>
            <a:r>
              <a:rPr lang="en-US" dirty="0" smtClean="0"/>
              <a:t>17-19 : Resource issue. Needs to worry</a:t>
            </a:r>
          </a:p>
          <a:p>
            <a:pPr lvl="1"/>
            <a:r>
              <a:rPr lang="en-US" dirty="0" smtClean="0"/>
              <a:t>20-25 : Serious issue. Must worry and fix it now.</a:t>
            </a:r>
          </a:p>
          <a:p>
            <a:pPr lvl="1"/>
            <a:endParaRPr lang="en-US" dirty="0" smtClean="0"/>
          </a:p>
          <a:p>
            <a:pPr lvl="1">
              <a:buNone/>
            </a:pPr>
            <a:r>
              <a:rPr lang="en-US" dirty="0" smtClean="0"/>
              <a:t>Note : Severity will not be always show same behavior.</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Exception/ Error</a:t>
            </a:r>
            <a:endParaRPr lang="en-US" dirty="0"/>
          </a:p>
        </p:txBody>
      </p:sp>
      <p:sp>
        <p:nvSpPr>
          <p:cNvPr id="3" name="Content Placeholder 2"/>
          <p:cNvSpPr>
            <a:spLocks noGrp="1"/>
          </p:cNvSpPr>
          <p:nvPr>
            <p:ph idx="1"/>
          </p:nvPr>
        </p:nvSpPr>
        <p:spPr/>
        <p:txBody>
          <a:bodyPr/>
          <a:lstStyle/>
          <a:p>
            <a:pPr>
              <a:buNone/>
            </a:pPr>
            <a:r>
              <a:rPr lang="en-US" dirty="0" err="1" smtClean="0"/>
              <a:t>Msg</a:t>
            </a:r>
            <a:r>
              <a:rPr lang="en-US" dirty="0" smtClean="0"/>
              <a:t> 8134, Level 16, State 1, Procedure Name (if from SP),  Line 1</a:t>
            </a:r>
          </a:p>
          <a:p>
            <a:pPr>
              <a:buNone/>
            </a:pPr>
            <a:r>
              <a:rPr lang="en-US" dirty="0" smtClean="0"/>
              <a:t>Divide by zero error encountered.</a:t>
            </a:r>
          </a:p>
          <a:p>
            <a:pPr>
              <a:buNone/>
            </a:pPr>
            <a:endParaRPr lang="en-US" dirty="0" smtClean="0"/>
          </a:p>
          <a:p>
            <a:pPr>
              <a:buNone/>
            </a:pPr>
            <a:endParaRPr lang="en-US" dirty="0" smtClean="0"/>
          </a:p>
          <a:p>
            <a:pPr>
              <a:buNone/>
            </a:pPr>
            <a:r>
              <a:rPr lang="en-US" dirty="0" smtClean="0"/>
              <a:t>Error Number : Imp – </a:t>
            </a:r>
            <a:r>
              <a:rPr lang="en-US" dirty="0" err="1" smtClean="0"/>
              <a:t>Sys.messages</a:t>
            </a:r>
            <a:r>
              <a:rPr lang="en-US" dirty="0" smtClean="0"/>
              <a:t> have all the errors</a:t>
            </a:r>
          </a:p>
          <a:p>
            <a:pPr>
              <a:buNone/>
            </a:pPr>
            <a:r>
              <a:rPr lang="en-US" dirty="0" smtClean="0"/>
              <a:t>	Error Severity/Level :  Important</a:t>
            </a:r>
          </a:p>
          <a:p>
            <a:pPr>
              <a:buNone/>
            </a:pPr>
            <a:r>
              <a:rPr lang="en-US" dirty="0" smtClean="0"/>
              <a:t>	Error State :  For internal use… not useful</a:t>
            </a:r>
          </a:p>
          <a:p>
            <a:pPr>
              <a:buNone/>
            </a:pPr>
            <a:r>
              <a:rPr lang="en-US" dirty="0" smtClean="0"/>
              <a:t>	Procedure Name :  Optional and useful (if this error is from SP)</a:t>
            </a:r>
          </a:p>
          <a:p>
            <a:pPr>
              <a:buNone/>
            </a:pPr>
            <a:r>
              <a:rPr lang="en-US" dirty="0" smtClean="0"/>
              <a:t>	Line Number 	:  useful if it is SP</a:t>
            </a:r>
          </a:p>
          <a:p>
            <a:pPr>
              <a:buNone/>
            </a:pPr>
            <a:r>
              <a:rPr lang="en-US" dirty="0" smtClean="0"/>
              <a:t>	Message : useful (this is optional, you may not have this)</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Exception</a:t>
            </a:r>
            <a:endParaRPr lang="en-US" dirty="0"/>
          </a:p>
        </p:txBody>
      </p:sp>
      <p:sp>
        <p:nvSpPr>
          <p:cNvPr id="3" name="Content Placeholder 2"/>
          <p:cNvSpPr>
            <a:spLocks noGrp="1"/>
          </p:cNvSpPr>
          <p:nvPr>
            <p:ph idx="1"/>
          </p:nvPr>
        </p:nvSpPr>
        <p:spPr/>
        <p:txBody>
          <a:bodyPr/>
          <a:lstStyle/>
          <a:p>
            <a:r>
              <a:rPr lang="en-US" dirty="0" smtClean="0"/>
              <a:t>How to throw User Defined Exception</a:t>
            </a:r>
          </a:p>
          <a:p>
            <a:r>
              <a:rPr lang="en-US" dirty="0" err="1" smtClean="0"/>
              <a:t>Raiserror</a:t>
            </a:r>
            <a:endParaRPr lang="en-US" dirty="0" smtClean="0"/>
          </a:p>
          <a:p>
            <a:pPr lvl="1">
              <a:buNone/>
            </a:pPr>
            <a:r>
              <a:rPr lang="en-US" dirty="0" smtClean="0"/>
              <a:t>RAISERROR ( { </a:t>
            </a:r>
            <a:r>
              <a:rPr lang="en-US" dirty="0" err="1" smtClean="0"/>
              <a:t>msg_id</a:t>
            </a:r>
            <a:r>
              <a:rPr lang="en-US" dirty="0" smtClean="0"/>
              <a:t> | </a:t>
            </a:r>
            <a:r>
              <a:rPr lang="en-US" dirty="0" err="1" smtClean="0"/>
              <a:t>msg_str</a:t>
            </a:r>
            <a:r>
              <a:rPr lang="en-US" dirty="0" smtClean="0"/>
              <a:t> | @</a:t>
            </a:r>
            <a:r>
              <a:rPr lang="en-US" dirty="0" err="1" smtClean="0"/>
              <a:t>local_variable</a:t>
            </a:r>
            <a:r>
              <a:rPr lang="en-US" dirty="0" smtClean="0"/>
              <a:t> } { ,severity ,state } [ ,argument [ ,...n ] ] ) [ WITH option [ ,...n ] ]</a:t>
            </a:r>
          </a:p>
          <a:p>
            <a:pPr lvl="1"/>
            <a:r>
              <a:rPr lang="en-US" dirty="0" smtClean="0"/>
              <a:t>You can raise error number or message, severity (state is for internal use)</a:t>
            </a:r>
          </a:p>
          <a:p>
            <a:r>
              <a:rPr lang="en-US" dirty="0" smtClean="0"/>
              <a:t>You can even optionally log</a:t>
            </a:r>
          </a:p>
          <a:p>
            <a:endParaRPr lang="en-US" dirty="0" smtClean="0"/>
          </a:p>
          <a:p>
            <a:pPr>
              <a:buNone/>
            </a:pPr>
            <a:r>
              <a:rPr lang="en-US" b="1" u="sng" dirty="0" smtClean="0"/>
              <a:t>Custom Error Messages</a:t>
            </a:r>
          </a:p>
          <a:p>
            <a:r>
              <a:rPr lang="en-US" dirty="0" err="1" smtClean="0"/>
              <a:t>SP_Addmessage</a:t>
            </a:r>
            <a:endParaRPr lang="en-US" dirty="0" smtClean="0"/>
          </a:p>
          <a:p>
            <a:r>
              <a:rPr lang="en-US" dirty="0" smtClean="0"/>
              <a:t>These messages are server scope not DB</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Old way -@@Error</a:t>
            </a:r>
          </a:p>
          <a:p>
            <a:pPr lvl="1"/>
            <a:r>
              <a:rPr lang="en-US" dirty="0" smtClean="0"/>
              <a:t>Capture @@Error after each statement</a:t>
            </a:r>
          </a:p>
          <a:p>
            <a:r>
              <a:rPr lang="en-US" dirty="0" smtClean="0"/>
              <a:t>Exception Handling New way</a:t>
            </a:r>
          </a:p>
          <a:p>
            <a:pPr lvl="1"/>
            <a:r>
              <a:rPr lang="en-US" dirty="0" smtClean="0"/>
              <a:t>Try-Catch </a:t>
            </a:r>
          </a:p>
          <a:p>
            <a:pPr lvl="1"/>
            <a:r>
              <a:rPr lang="en-US" dirty="0" smtClean="0"/>
              <a:t>Exception Can be captured</a:t>
            </a:r>
          </a:p>
          <a:p>
            <a:pPr lvl="1"/>
            <a:r>
              <a:rPr lang="en-US" dirty="0" smtClean="0"/>
              <a:t> </a:t>
            </a:r>
            <a:r>
              <a:rPr lang="en-US" dirty="0" err="1" smtClean="0"/>
              <a:t>Raiserror</a:t>
            </a:r>
            <a:r>
              <a:rPr lang="en-US" dirty="0" smtClean="0"/>
              <a:t> does pass the control to catch</a:t>
            </a:r>
          </a:p>
          <a:p>
            <a:pPr lvl="1"/>
            <a:r>
              <a:rPr lang="en-US" dirty="0" smtClean="0"/>
              <a:t>New Error function for detailed info. Available anywhere in catch block</a:t>
            </a:r>
          </a:p>
          <a:p>
            <a:pPr lvl="1"/>
            <a:r>
              <a:rPr lang="en-US" dirty="0" err="1" smtClean="0"/>
              <a:t>Error_number</a:t>
            </a:r>
            <a:r>
              <a:rPr lang="en-US" dirty="0" smtClean="0"/>
              <a:t>, </a:t>
            </a:r>
            <a:r>
              <a:rPr lang="en-US" dirty="0" err="1" smtClean="0"/>
              <a:t>Error_message,Error_severity</a:t>
            </a:r>
            <a:r>
              <a:rPr lang="en-US" dirty="0" smtClean="0"/>
              <a:t>, </a:t>
            </a:r>
            <a:r>
              <a:rPr lang="en-US" dirty="0" err="1" smtClean="0"/>
              <a:t>Error_state,Error_Line</a:t>
            </a:r>
            <a:endParaRPr lang="en-US" dirty="0" smtClean="0"/>
          </a:p>
          <a:p>
            <a:pPr lvl="1"/>
            <a:r>
              <a:rPr lang="en-US" dirty="0" smtClean="0"/>
              <a:t>These value does not rest after each statement</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Myths</a:t>
            </a:r>
            <a:endParaRPr lang="en-US" dirty="0"/>
          </a:p>
        </p:txBody>
      </p:sp>
      <p:sp>
        <p:nvSpPr>
          <p:cNvPr id="3" name="Content Placeholder 2"/>
          <p:cNvSpPr>
            <a:spLocks noGrp="1"/>
          </p:cNvSpPr>
          <p:nvPr>
            <p:ph idx="1"/>
          </p:nvPr>
        </p:nvSpPr>
        <p:spPr/>
        <p:txBody>
          <a:bodyPr/>
          <a:lstStyle/>
          <a:p>
            <a:r>
              <a:rPr lang="en-US" dirty="0" smtClean="0"/>
              <a:t>An Exception will rollback the  transaction automatically</a:t>
            </a:r>
          </a:p>
          <a:p>
            <a:r>
              <a:rPr lang="en-US" dirty="0" smtClean="0"/>
              <a:t>SP create automatically create an exception  within its scope (implicit transaction for entire sp)</a:t>
            </a:r>
          </a:p>
          <a:p>
            <a:r>
              <a:rPr lang="en-US" dirty="0" smtClean="0"/>
              <a:t>Database will automatically rollback the data </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XACT_ABORT</a:t>
            </a:r>
            <a:endParaRPr lang="en-US" dirty="0"/>
          </a:p>
        </p:txBody>
      </p:sp>
      <p:sp>
        <p:nvSpPr>
          <p:cNvPr id="3" name="Content Placeholder 2"/>
          <p:cNvSpPr>
            <a:spLocks noGrp="1"/>
          </p:cNvSpPr>
          <p:nvPr>
            <p:ph idx="1"/>
          </p:nvPr>
        </p:nvSpPr>
        <p:spPr/>
        <p:txBody>
          <a:bodyPr/>
          <a:lstStyle/>
          <a:p>
            <a:r>
              <a:rPr lang="en-US" dirty="0" smtClean="0"/>
              <a:t>XACT_ABORT convert statement terminating exception to batch terminating</a:t>
            </a:r>
          </a:p>
          <a:p>
            <a:r>
              <a:rPr lang="en-US" dirty="0" smtClean="0"/>
              <a:t>It also automatically rollback explicit transaction </a:t>
            </a:r>
          </a:p>
          <a:p>
            <a:r>
              <a:rPr lang="en-US" dirty="0" smtClean="0"/>
              <a:t>If APP layer is handling exception use </a:t>
            </a:r>
            <a:r>
              <a:rPr lang="en-US" dirty="0" err="1" smtClean="0"/>
              <a:t>Xact_abort</a:t>
            </a:r>
            <a:r>
              <a:rPr lang="en-US" dirty="0" smtClean="0"/>
              <a:t> instead of Try/catch</a:t>
            </a:r>
          </a:p>
          <a:p>
            <a:r>
              <a:rPr lang="en-US" dirty="0" smtClean="0"/>
              <a:t>Best practices is in any multiple insert/update/delete operation is being done in explicit transaction, use either Try/catch or </a:t>
            </a:r>
            <a:r>
              <a:rPr lang="en-US" dirty="0" err="1" smtClean="0"/>
              <a:t>xact_abort</a:t>
            </a:r>
            <a:r>
              <a:rPr lang="en-US" dirty="0" smtClean="0"/>
              <a:t> as a thumb rule</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1600" dirty="0" smtClean="0"/>
              <a:t>Carriage returns are ignored</a:t>
            </a:r>
          </a:p>
          <a:p>
            <a:pPr>
              <a:buFontTx/>
              <a:buNone/>
            </a:pPr>
            <a:endParaRPr lang="en-US" altLang="en-US" sz="1600" dirty="0" smtClean="0"/>
          </a:p>
          <a:p>
            <a:r>
              <a:rPr lang="en-US" altLang="en-US" sz="1600" dirty="0" smtClean="0"/>
              <a:t>select </a:t>
            </a:r>
            <a:r>
              <a:rPr lang="en-US" altLang="en-US" sz="1600" dirty="0" err="1" smtClean="0"/>
              <a:t>title_id</a:t>
            </a:r>
            <a:r>
              <a:rPr lang="en-US" altLang="en-US" sz="1600" dirty="0" smtClean="0"/>
              <a:t> from titles</a:t>
            </a:r>
          </a:p>
          <a:p>
            <a:pPr>
              <a:buFontTx/>
              <a:buNone/>
            </a:pPr>
            <a:r>
              <a:rPr lang="en-US" altLang="en-US" sz="1600" dirty="0" smtClean="0"/>
              <a:t>	is the same as</a:t>
            </a:r>
          </a:p>
          <a:p>
            <a:pPr>
              <a:buFontTx/>
              <a:buNone/>
            </a:pPr>
            <a:r>
              <a:rPr lang="en-US" altLang="en-US" sz="1600" dirty="0" smtClean="0"/>
              <a:t>	select </a:t>
            </a:r>
            <a:r>
              <a:rPr lang="en-US" altLang="en-US" sz="1600" dirty="0" err="1" smtClean="0"/>
              <a:t>title_id</a:t>
            </a:r>
            <a:endParaRPr lang="en-US" altLang="en-US" sz="1600" dirty="0" smtClean="0"/>
          </a:p>
          <a:p>
            <a:pPr>
              <a:buFontTx/>
              <a:buNone/>
            </a:pPr>
            <a:r>
              <a:rPr lang="en-US" altLang="en-US" sz="1600" dirty="0" smtClean="0"/>
              <a:t>	from titles</a:t>
            </a:r>
          </a:p>
          <a:p>
            <a:pPr>
              <a:buFontTx/>
              <a:buNone/>
            </a:pPr>
            <a:endParaRPr lang="en-US" altLang="en-US" sz="1600" dirty="0" smtClean="0"/>
          </a:p>
          <a:p>
            <a:r>
              <a:rPr lang="en-US" altLang="en-US" sz="1600" dirty="0" smtClean="0"/>
              <a:t>The spacing and carriage returns just make the SQL more readable.</a:t>
            </a:r>
          </a:p>
          <a:p>
            <a:pPr>
              <a:buFontTx/>
              <a:buNone/>
            </a:pPr>
            <a:endParaRPr lang="en-US" altLang="en-US" sz="1600" dirty="0" smtClean="0"/>
          </a:p>
          <a:p>
            <a:r>
              <a:rPr lang="en-US" altLang="en-US" sz="1600" dirty="0" smtClean="0"/>
              <a:t>The general format used by most people is to place the separate clauses of the statement on different lines</a:t>
            </a:r>
            <a:endParaRPr lang="en-US" sz="16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End</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Statements processing sequence</a:t>
            </a:r>
            <a:endParaRPr lang="en-US" dirty="0"/>
          </a:p>
        </p:txBody>
      </p:sp>
      <p:sp>
        <p:nvSpPr>
          <p:cNvPr id="3" name="Content Placeholder 2"/>
          <p:cNvSpPr>
            <a:spLocks noGrp="1"/>
          </p:cNvSpPr>
          <p:nvPr>
            <p:ph idx="1"/>
          </p:nvPr>
        </p:nvSpPr>
        <p:spPr/>
        <p:txBody>
          <a:bodyPr/>
          <a:lstStyle/>
          <a:p>
            <a:r>
              <a:rPr lang="en-US" dirty="0" smtClean="0"/>
              <a:t>1. FROM</a:t>
            </a:r>
            <a:br>
              <a:rPr lang="en-US" dirty="0" smtClean="0"/>
            </a:br>
            <a:r>
              <a:rPr lang="en-US" dirty="0" smtClean="0"/>
              <a:t>2 JOIN</a:t>
            </a:r>
            <a:br>
              <a:rPr lang="en-US" dirty="0" smtClean="0"/>
            </a:br>
            <a:r>
              <a:rPr lang="en-US" dirty="0" smtClean="0"/>
              <a:t>3. WHERE</a:t>
            </a:r>
            <a:br>
              <a:rPr lang="en-US" dirty="0" smtClean="0"/>
            </a:br>
            <a:r>
              <a:rPr lang="en-US" dirty="0" smtClean="0"/>
              <a:t>4. GROUP BY</a:t>
            </a:r>
            <a:br>
              <a:rPr lang="en-US" dirty="0" smtClean="0"/>
            </a:br>
            <a:r>
              <a:rPr lang="en-US" dirty="0" smtClean="0"/>
              <a:t>5. CUBE | ROLLUP</a:t>
            </a:r>
            <a:br>
              <a:rPr lang="en-US" dirty="0" smtClean="0"/>
            </a:br>
            <a:r>
              <a:rPr lang="en-US" dirty="0" smtClean="0"/>
              <a:t>6. HAVING</a:t>
            </a:r>
            <a:br>
              <a:rPr lang="en-US" dirty="0" smtClean="0"/>
            </a:br>
            <a:r>
              <a:rPr lang="en-US" dirty="0" smtClean="0"/>
              <a:t>7. SELECT</a:t>
            </a:r>
            <a:br>
              <a:rPr lang="en-US" dirty="0" smtClean="0"/>
            </a:br>
            <a:r>
              <a:rPr lang="en-US" dirty="0" smtClean="0"/>
              <a:t>8. DISTINCT</a:t>
            </a:r>
            <a:br>
              <a:rPr lang="en-US" dirty="0" smtClean="0"/>
            </a:br>
            <a:r>
              <a:rPr lang="en-US" dirty="0" smtClean="0"/>
              <a:t>9 ORDER BY</a:t>
            </a:r>
            <a:br>
              <a:rPr lang="en-US" dirty="0" smtClean="0"/>
            </a:br>
            <a:r>
              <a:rPr lang="en-US" dirty="0" smtClean="0"/>
              <a:t>10. TOP</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execution Phases</a:t>
            </a:r>
            <a:endParaRPr lang="en-US" dirty="0"/>
          </a:p>
        </p:txBody>
      </p:sp>
      <p:sp>
        <p:nvSpPr>
          <p:cNvPr id="3" name="Content Placeholder 2"/>
          <p:cNvSpPr>
            <a:spLocks noGrp="1"/>
          </p:cNvSpPr>
          <p:nvPr>
            <p:ph idx="1"/>
          </p:nvPr>
        </p:nvSpPr>
        <p:spPr/>
        <p:txBody>
          <a:bodyPr/>
          <a:lstStyle/>
          <a:p>
            <a:r>
              <a:rPr lang="en-US" sz="2000" dirty="0" smtClean="0"/>
              <a:t>Query is sent to the query optimizer.</a:t>
            </a:r>
          </a:p>
          <a:p>
            <a:r>
              <a:rPr lang="en-US" sz="2000" dirty="0" smtClean="0"/>
              <a:t>2. The query is parsed to check if it is written correctly.</a:t>
            </a:r>
          </a:p>
          <a:p>
            <a:r>
              <a:rPr lang="en-US" sz="2000" dirty="0" smtClean="0"/>
              <a:t>3. The query then goes through a binding process, where validation steps</a:t>
            </a:r>
          </a:p>
          <a:p>
            <a:r>
              <a:rPr lang="en-US" sz="2000" dirty="0" smtClean="0"/>
              <a:t>occur, which resolves all the names of the various objects, tables and</a:t>
            </a:r>
          </a:p>
          <a:p>
            <a:r>
              <a:rPr lang="en-US" sz="2000" dirty="0" smtClean="0"/>
              <a:t>columns, among other tasks.</a:t>
            </a:r>
          </a:p>
          <a:p>
            <a:r>
              <a:rPr lang="en-US" sz="2000" dirty="0" smtClean="0"/>
              <a:t>4. The query then goes through the optimization process, where different</a:t>
            </a:r>
          </a:p>
          <a:p>
            <a:r>
              <a:rPr lang="en-US" sz="2000" dirty="0" smtClean="0"/>
              <a:t>execution plans are explored, and then one is selected based on low cost.</a:t>
            </a:r>
          </a:p>
          <a:p>
            <a:r>
              <a:rPr lang="en-US" sz="2000" dirty="0" smtClean="0"/>
              <a:t>(More on next slide)</a:t>
            </a:r>
          </a:p>
          <a:p>
            <a:r>
              <a:rPr lang="en-US" sz="2000" dirty="0" smtClean="0"/>
              <a:t>5. Then the query is executed by the query execution engine.</a:t>
            </a:r>
          </a:p>
          <a:p>
            <a:endParaRPr lang="en-US" sz="2000" dirty="0" smtClean="0"/>
          </a:p>
          <a:p>
            <a:r>
              <a:rPr lang="en-US" sz="2000" dirty="0" smtClean="0"/>
              <a:t>Parse  </a:t>
            </a:r>
            <a:r>
              <a:rPr lang="en-US" sz="2000" dirty="0" smtClean="0">
                <a:sym typeface="Wingdings" pitchFamily="2" charset="2"/>
              </a:rPr>
              <a:t> </a:t>
            </a:r>
            <a:r>
              <a:rPr lang="en-US" sz="2000" dirty="0" smtClean="0"/>
              <a:t>Bind </a:t>
            </a:r>
            <a:r>
              <a:rPr lang="en-US" sz="2000" dirty="0" smtClean="0">
                <a:sym typeface="Wingdings" pitchFamily="2" charset="2"/>
              </a:rPr>
              <a:t></a:t>
            </a:r>
            <a:r>
              <a:rPr lang="en-US" sz="2000" dirty="0" smtClean="0"/>
              <a:t> Optimize </a:t>
            </a:r>
            <a:r>
              <a:rPr lang="en-US" sz="2000" dirty="0" smtClean="0">
                <a:sym typeface="Wingdings" pitchFamily="2" charset="2"/>
              </a:rPr>
              <a:t></a:t>
            </a:r>
            <a:r>
              <a:rPr lang="en-US" sz="2000" dirty="0" smtClean="0"/>
              <a:t> Execute</a:t>
            </a:r>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a:t>
            </a:r>
            <a:endParaRPr lang="en-US" dirty="0"/>
          </a:p>
        </p:txBody>
      </p:sp>
      <p:sp>
        <p:nvSpPr>
          <p:cNvPr id="3" name="Content Placeholder 2"/>
          <p:cNvSpPr>
            <a:spLocks noGrp="1"/>
          </p:cNvSpPr>
          <p:nvPr>
            <p:ph idx="1"/>
          </p:nvPr>
        </p:nvSpPr>
        <p:spPr/>
        <p:txBody>
          <a:bodyPr/>
          <a:lstStyle/>
          <a:p>
            <a:r>
              <a:rPr lang="en-US" dirty="0" smtClean="0"/>
              <a:t>RCSI – Statement level consistency</a:t>
            </a:r>
          </a:p>
          <a:p>
            <a:pPr lvl="1"/>
            <a:r>
              <a:rPr lang="en-US" dirty="0" smtClean="0"/>
              <a:t>Copies the data into version store before modification and reads </a:t>
            </a:r>
            <a:r>
              <a:rPr lang="en-US" dirty="0" err="1" smtClean="0"/>
              <a:t>reads</a:t>
            </a:r>
            <a:r>
              <a:rPr lang="en-US" dirty="0" smtClean="0"/>
              <a:t> from version store</a:t>
            </a:r>
          </a:p>
          <a:p>
            <a:pPr lvl="1"/>
            <a:r>
              <a:rPr lang="en-US" dirty="0" smtClean="0"/>
              <a:t>No Application change required. It’s a db setting</a:t>
            </a:r>
          </a:p>
          <a:p>
            <a:pPr lvl="1"/>
            <a:r>
              <a:rPr lang="en-US" dirty="0" smtClean="0"/>
              <a:t>To behave like oracle</a:t>
            </a:r>
          </a:p>
          <a:p>
            <a:pPr lvl="1"/>
            <a:r>
              <a:rPr lang="en-US" dirty="0" smtClean="0"/>
              <a:t>It only change the default behavior.  You can still request any other isolation level by specifying session/query level.</a:t>
            </a:r>
          </a:p>
          <a:p>
            <a:pPr lvl="1"/>
            <a:r>
              <a:rPr lang="en-US" dirty="0" smtClean="0"/>
              <a:t>Once you enable, it changes the default </a:t>
            </a:r>
            <a:r>
              <a:rPr lang="en-US" dirty="0" err="1" smtClean="0"/>
              <a:t>behaviour</a:t>
            </a:r>
            <a:r>
              <a:rPr lang="en-US" dirty="0" smtClean="0"/>
              <a:t> unlike transactional level (SI)</a:t>
            </a:r>
          </a:p>
          <a:p>
            <a:r>
              <a:rPr lang="en-US" dirty="0" smtClean="0"/>
              <a:t>SI – Transactional level consistency</a:t>
            </a:r>
          </a:p>
          <a:p>
            <a:pPr lvl="1"/>
            <a:r>
              <a:rPr lang="en-US" dirty="0" smtClean="0"/>
              <a:t>Once you enable you have to ask for it, by default it does not change the </a:t>
            </a:r>
            <a:r>
              <a:rPr lang="en-US" dirty="0" err="1" smtClean="0"/>
              <a:t>behaviour</a:t>
            </a:r>
            <a:r>
              <a:rPr lang="en-US" dirty="0" smtClean="0"/>
              <a:t>.</a:t>
            </a:r>
          </a:p>
          <a:p>
            <a:pPr lvl="1"/>
            <a:r>
              <a:rPr lang="en-US" dirty="0" smtClean="0"/>
              <a:t>If asked for SNAPSHOT it will read from version. </a:t>
            </a:r>
          </a:p>
          <a:p>
            <a:pPr lvl="1"/>
            <a:r>
              <a:rPr lang="en-US" dirty="0" smtClean="0"/>
              <a:t>The versions stay for the transaction where as RCIS for only that statement</a:t>
            </a:r>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SQL</a:t>
            </a:r>
            <a:endParaRPr lang="en-US" dirty="0"/>
          </a:p>
        </p:txBody>
      </p:sp>
      <p:sp>
        <p:nvSpPr>
          <p:cNvPr id="3" name="Content Placeholder 2"/>
          <p:cNvSpPr>
            <a:spLocks noGrp="1"/>
          </p:cNvSpPr>
          <p:nvPr>
            <p:ph idx="1"/>
          </p:nvPr>
        </p:nvSpPr>
        <p:spPr/>
        <p:txBody>
          <a:bodyPr/>
          <a:lstStyle/>
          <a:p>
            <a:r>
              <a:rPr lang="en-US" dirty="0" smtClean="0"/>
              <a:t>There are two ways to dynamically execute </a:t>
            </a:r>
            <a:r>
              <a:rPr lang="en-US" dirty="0" err="1" smtClean="0"/>
              <a:t>sql</a:t>
            </a:r>
            <a:r>
              <a:rPr lang="en-US" dirty="0" smtClean="0"/>
              <a:t> </a:t>
            </a:r>
          </a:p>
          <a:p>
            <a:pPr lvl="1"/>
            <a:r>
              <a:rPr lang="en-US" dirty="0" smtClean="0"/>
              <a:t>EXEC (‘Select *from </a:t>
            </a:r>
            <a:r>
              <a:rPr lang="en-US" dirty="0" err="1" smtClean="0"/>
              <a:t>sys.objects</a:t>
            </a:r>
            <a:r>
              <a:rPr lang="en-US" dirty="0" smtClean="0"/>
              <a:t>’)</a:t>
            </a:r>
          </a:p>
          <a:p>
            <a:pPr lvl="1"/>
            <a:r>
              <a:rPr lang="en-US" dirty="0" smtClean="0"/>
              <a:t>Exec </a:t>
            </a:r>
            <a:r>
              <a:rPr lang="en-US" dirty="0" err="1" smtClean="0"/>
              <a:t>sp_executesql</a:t>
            </a:r>
            <a:r>
              <a:rPr lang="en-US" dirty="0" smtClean="0"/>
              <a:t> ‘select *from </a:t>
            </a:r>
            <a:r>
              <a:rPr lang="en-US" dirty="0" err="1" smtClean="0"/>
              <a:t>sys.objects</a:t>
            </a:r>
            <a:r>
              <a:rPr lang="en-US" dirty="0" smtClean="0"/>
              <a:t>’</a:t>
            </a:r>
          </a:p>
          <a:p>
            <a:pPr lvl="1"/>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CTE - Graphs</a:t>
            </a:r>
            <a:endParaRPr lang="en-US" dirty="0"/>
          </a:p>
        </p:txBody>
      </p:sp>
      <p:sp>
        <p:nvSpPr>
          <p:cNvPr id="3" name="Content Placeholder 2"/>
          <p:cNvSpPr>
            <a:spLocks noGrp="1"/>
          </p:cNvSpPr>
          <p:nvPr>
            <p:ph idx="1"/>
          </p:nvPr>
        </p:nvSpPr>
        <p:spPr/>
        <p:txBody>
          <a:bodyPr/>
          <a:lstStyle/>
          <a:p>
            <a:r>
              <a:rPr lang="en-US" sz="1800" dirty="0" smtClean="0"/>
              <a:t>Graphs – Data structure representing relationship between pairs of nodes</a:t>
            </a:r>
          </a:p>
          <a:p>
            <a:r>
              <a:rPr lang="en-US" sz="1800" dirty="0" smtClean="0"/>
              <a:t>A </a:t>
            </a:r>
            <a:r>
              <a:rPr lang="en-US" sz="1800" i="1" dirty="0" smtClean="0"/>
              <a:t>graph</a:t>
            </a:r>
            <a:r>
              <a:rPr lang="en-US" sz="1800" dirty="0" smtClean="0"/>
              <a:t> is a collection of nodes called </a:t>
            </a:r>
            <a:r>
              <a:rPr lang="en-US" sz="1800" i="1" dirty="0" smtClean="0"/>
              <a:t>vertices</a:t>
            </a:r>
            <a:r>
              <a:rPr lang="en-US" sz="1800" dirty="0" smtClean="0"/>
              <a:t>, and the connections between them, called </a:t>
            </a:r>
            <a:r>
              <a:rPr lang="en-US" sz="1800" i="1" dirty="0" smtClean="0"/>
              <a:t>edges</a:t>
            </a:r>
            <a:r>
              <a:rPr lang="en-US" sz="1800" dirty="0" smtClean="0"/>
              <a:t>.</a:t>
            </a:r>
          </a:p>
          <a:p>
            <a:r>
              <a:rPr lang="en-US" sz="1800" dirty="0" smtClean="0"/>
              <a:t>Graphs can be – </a:t>
            </a:r>
          </a:p>
          <a:p>
            <a:pPr lvl="1"/>
            <a:r>
              <a:rPr lang="en-US" sz="1400" dirty="0" smtClean="0"/>
              <a:t>Trees – Is a specialized graphs where you can reach each node though only one path. Tree will have only one root </a:t>
            </a:r>
          </a:p>
          <a:p>
            <a:pPr lvl="1"/>
            <a:r>
              <a:rPr lang="en-US" sz="1400" dirty="0" smtClean="0"/>
              <a:t>directed  - Organizational chart, Bill of material graphs. There will be major and minor nodes like Manager and subordinates</a:t>
            </a:r>
            <a:br>
              <a:rPr lang="en-US" sz="1400" dirty="0" smtClean="0"/>
            </a:br>
            <a:r>
              <a:rPr lang="en-US" sz="1400" dirty="0" smtClean="0"/>
              <a:t>undirected – Road representation graphs. There will not be any major minor nodes</a:t>
            </a:r>
          </a:p>
          <a:p>
            <a:r>
              <a:rPr lang="en-US" sz="1800" dirty="0" smtClean="0"/>
              <a:t>cyclic - The graph allow or have cyclic relation is called cyclic graphs </a:t>
            </a:r>
          </a:p>
          <a:p>
            <a:r>
              <a:rPr lang="en-US" sz="1800" dirty="0" smtClean="0"/>
              <a:t>Acyclic – No cyclic relation</a:t>
            </a:r>
          </a:p>
          <a:p>
            <a:r>
              <a:rPr lang="en-US" sz="1800" dirty="0" smtClean="0"/>
              <a:t> Weighted : Graphs will be weighted if the relations ships also have some </a:t>
            </a:r>
            <a:r>
              <a:rPr lang="en-US" sz="1800" dirty="0" err="1" smtClean="0"/>
              <a:t>weightage</a:t>
            </a:r>
            <a:r>
              <a:rPr lang="en-US" sz="1800" dirty="0" smtClean="0"/>
              <a:t> like bill of material.</a:t>
            </a:r>
          </a:p>
          <a:p>
            <a:r>
              <a:rPr lang="en-US" sz="1800" dirty="0" smtClean="0"/>
              <a:t>Tree –</a:t>
            </a:r>
          </a:p>
          <a:p>
            <a:pPr lvl="1"/>
            <a:r>
              <a:rPr lang="en-US" sz="1400" dirty="0" smtClean="0"/>
              <a:t> A specialized graph in which you can reach to a node only  though one path. </a:t>
            </a:r>
          </a:p>
          <a:p>
            <a:pPr lvl="1"/>
            <a:r>
              <a:rPr lang="en-US" sz="1400" dirty="0" smtClean="0"/>
              <a:t>Tree has only one root and it is always directed graph</a:t>
            </a:r>
          </a:p>
          <a:p>
            <a:pPr>
              <a:buNone/>
            </a:pPr>
            <a:r>
              <a:rPr lang="en-US" sz="1800" dirty="0" smtClean="0"/>
              <a:t> </a:t>
            </a:r>
            <a:endParaRPr lang="en-US" sz="18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CTE – Sample org chart</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96</a:t>
            </a:fld>
            <a:endParaRPr lang="en-US"/>
          </a:p>
        </p:txBody>
      </p:sp>
      <p:sp>
        <p:nvSpPr>
          <p:cNvPr id="5" name="Rectangle 4"/>
          <p:cNvSpPr/>
          <p:nvPr/>
        </p:nvSpPr>
        <p:spPr bwMode="auto">
          <a:xfrm>
            <a:off x="3657600" y="1905000"/>
            <a:ext cx="12192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err="1" smtClean="0"/>
              <a:t>Debu</a:t>
            </a:r>
            <a:endParaRPr kumimoji="0" lang="en-US" sz="1400" b="1"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152400" y="25146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Arup</a:t>
            </a:r>
            <a:endParaRPr kumimoji="0" lang="en-US" sz="14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4419600" y="2514600"/>
            <a:ext cx="76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Hari</a:t>
            </a:r>
            <a:endParaRPr kumimoji="0" lang="en-US" sz="14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1447800" y="2514600"/>
            <a:ext cx="8382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Abhijit</a:t>
            </a:r>
            <a:endParaRPr kumimoji="0" lang="en-US" sz="1400" b="1"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6172200" y="3276600"/>
            <a:ext cx="76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Shan</a:t>
            </a:r>
            <a:endParaRPr kumimoji="0" lang="en-US" sz="1400" b="1"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533400" y="32004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Sudhir</a:t>
            </a:r>
            <a:endParaRPr kumimoji="0" lang="en-US" sz="1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1447800" y="2895600"/>
            <a:ext cx="76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Ravi</a:t>
            </a:r>
            <a:endParaRPr kumimoji="0" lang="en-US" sz="1400" b="1"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228600" y="2895600"/>
            <a:ext cx="76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err="1" smtClean="0"/>
              <a:t>Ani</a:t>
            </a:r>
            <a:endParaRPr kumimoji="0" lang="en-US" sz="14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2209800" y="3276600"/>
            <a:ext cx="76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err="1" smtClean="0"/>
              <a:t>Baski</a:t>
            </a:r>
            <a:endParaRPr kumimoji="0" lang="en-US" sz="1400" b="1"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3124200" y="32766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Prabhu</a:t>
            </a:r>
            <a:endParaRPr kumimoji="0" lang="en-US" sz="1400" b="1" i="0" u="none" strike="noStrike" cap="none" normalizeH="0" baseline="0" dirty="0" smtClean="0">
              <a:ln>
                <a:noFill/>
              </a:ln>
              <a:solidFill>
                <a:schemeClr val="tx1"/>
              </a:solidFill>
              <a:effectLst/>
              <a:latin typeface="Arial" charset="0"/>
            </a:endParaRPr>
          </a:p>
        </p:txBody>
      </p:sp>
      <p:sp>
        <p:nvSpPr>
          <p:cNvPr id="17" name="Rectangle 16"/>
          <p:cNvSpPr/>
          <p:nvPr/>
        </p:nvSpPr>
        <p:spPr bwMode="auto">
          <a:xfrm>
            <a:off x="4191000" y="32766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Godson</a:t>
            </a:r>
            <a:endParaRPr kumimoji="0" lang="en-US" sz="1400" b="1"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5257800" y="3276600"/>
            <a:ext cx="76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Madhu</a:t>
            </a:r>
            <a:endParaRPr kumimoji="0" lang="en-US" sz="1400" b="1" i="0" u="none" strike="noStrike" cap="none" normalizeH="0" baseline="0" dirty="0" smtClean="0">
              <a:ln>
                <a:noFill/>
              </a:ln>
              <a:solidFill>
                <a:schemeClr val="tx1"/>
              </a:solidFill>
              <a:effectLst/>
              <a:latin typeface="Arial" charset="0"/>
            </a:endParaRPr>
          </a:p>
        </p:txBody>
      </p:sp>
      <p:sp>
        <p:nvSpPr>
          <p:cNvPr id="19" name="Rectangle 18"/>
          <p:cNvSpPr/>
          <p:nvPr/>
        </p:nvSpPr>
        <p:spPr bwMode="auto">
          <a:xfrm>
            <a:off x="7086600" y="3276600"/>
            <a:ext cx="76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err="1" smtClean="0"/>
              <a:t>Ranjit</a:t>
            </a:r>
            <a:endParaRPr kumimoji="0" lang="en-US" sz="1400" b="1" i="0" u="none" strike="noStrike" cap="none" normalizeH="0" baseline="0" dirty="0" smtClean="0">
              <a:ln>
                <a:noFill/>
              </a:ln>
              <a:solidFill>
                <a:schemeClr val="tx1"/>
              </a:solidFill>
              <a:effectLst/>
              <a:latin typeface="Arial" charset="0"/>
            </a:endParaRPr>
          </a:p>
        </p:txBody>
      </p:sp>
      <p:sp>
        <p:nvSpPr>
          <p:cNvPr id="20" name="Rectangle 19"/>
          <p:cNvSpPr/>
          <p:nvPr/>
        </p:nvSpPr>
        <p:spPr bwMode="auto">
          <a:xfrm>
            <a:off x="8001000" y="3276600"/>
            <a:ext cx="838200" cy="2514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Selvam</a:t>
            </a:r>
            <a:endParaRPr kumimoji="0" lang="en-US" sz="1400" b="1" i="0" u="none" strike="noStrike" cap="none" normalizeH="0" baseline="0" dirty="0" smtClean="0">
              <a:ln>
                <a:noFill/>
              </a:ln>
              <a:solidFill>
                <a:schemeClr val="tx1"/>
              </a:solidFill>
              <a:effectLst/>
              <a:latin typeface="Arial" charset="0"/>
            </a:endParaRPr>
          </a:p>
        </p:txBody>
      </p:sp>
      <p:cxnSp>
        <p:nvCxnSpPr>
          <p:cNvPr id="32" name="Straight Arrow Connector 31"/>
          <p:cNvCxnSpPr/>
          <p:nvPr/>
        </p:nvCxnSpPr>
        <p:spPr bwMode="auto">
          <a:xfrm flipH="1" flipV="1">
            <a:off x="4495800" y="2209800"/>
            <a:ext cx="1524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a:stCxn id="15" idx="0"/>
          </p:cNvCxnSpPr>
          <p:nvPr/>
        </p:nvCxnSpPr>
        <p:spPr bwMode="auto">
          <a:xfrm flipV="1">
            <a:off x="2590800" y="2819400"/>
            <a:ext cx="2057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16" idx="0"/>
          </p:cNvCxnSpPr>
          <p:nvPr/>
        </p:nvCxnSpPr>
        <p:spPr bwMode="auto">
          <a:xfrm flipV="1">
            <a:off x="3581400" y="2819400"/>
            <a:ext cx="10668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17" idx="0"/>
          </p:cNvCxnSpPr>
          <p:nvPr/>
        </p:nvCxnSpPr>
        <p:spPr bwMode="auto">
          <a:xfrm flipV="1">
            <a:off x="4648200" y="28194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a:stCxn id="18" idx="0"/>
          </p:cNvCxnSpPr>
          <p:nvPr/>
        </p:nvCxnSpPr>
        <p:spPr bwMode="auto">
          <a:xfrm flipH="1" flipV="1">
            <a:off x="4724400" y="2819400"/>
            <a:ext cx="914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stCxn id="9" idx="0"/>
          </p:cNvCxnSpPr>
          <p:nvPr/>
        </p:nvCxnSpPr>
        <p:spPr bwMode="auto">
          <a:xfrm flipH="1" flipV="1">
            <a:off x="4724400" y="2819400"/>
            <a:ext cx="18288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Straight Arrow Connector 43"/>
          <p:cNvCxnSpPr>
            <a:stCxn id="19" idx="0"/>
          </p:cNvCxnSpPr>
          <p:nvPr/>
        </p:nvCxnSpPr>
        <p:spPr bwMode="auto">
          <a:xfrm flipH="1" flipV="1">
            <a:off x="4876800" y="2819400"/>
            <a:ext cx="25908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20" idx="0"/>
          </p:cNvCxnSpPr>
          <p:nvPr/>
        </p:nvCxnSpPr>
        <p:spPr bwMode="auto">
          <a:xfrm flipH="1" flipV="1">
            <a:off x="4953000" y="2743200"/>
            <a:ext cx="34671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Rectangle 47"/>
          <p:cNvSpPr/>
          <p:nvPr/>
        </p:nvSpPr>
        <p:spPr bwMode="auto">
          <a:xfrm>
            <a:off x="3124200" y="37338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Gayathri</a:t>
            </a:r>
            <a:endParaRPr kumimoji="0" lang="en-US" sz="1400" b="1" i="0" u="none" strike="noStrike" cap="none" normalizeH="0" baseline="0" dirty="0" smtClean="0">
              <a:ln>
                <a:noFill/>
              </a:ln>
              <a:solidFill>
                <a:schemeClr val="tx1"/>
              </a:solidFill>
              <a:effectLst/>
              <a:latin typeface="Arial" charset="0"/>
            </a:endParaRPr>
          </a:p>
        </p:txBody>
      </p:sp>
      <p:sp>
        <p:nvSpPr>
          <p:cNvPr id="49" name="Rectangle 48"/>
          <p:cNvSpPr/>
          <p:nvPr/>
        </p:nvSpPr>
        <p:spPr bwMode="auto">
          <a:xfrm>
            <a:off x="2133600" y="37338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Kamesh</a:t>
            </a:r>
          </a:p>
        </p:txBody>
      </p:sp>
      <p:cxnSp>
        <p:nvCxnSpPr>
          <p:cNvPr id="53" name="Straight Arrow Connector 52"/>
          <p:cNvCxnSpPr>
            <a:stCxn id="48" idx="0"/>
            <a:endCxn id="16" idx="2"/>
          </p:cNvCxnSpPr>
          <p:nvPr/>
        </p:nvCxnSpPr>
        <p:spPr bwMode="auto">
          <a:xfrm flipV="1">
            <a:off x="3581400" y="35052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Arrow Connector 54"/>
          <p:cNvCxnSpPr>
            <a:stCxn id="49" idx="0"/>
            <a:endCxn id="16" idx="2"/>
          </p:cNvCxnSpPr>
          <p:nvPr/>
        </p:nvCxnSpPr>
        <p:spPr bwMode="auto">
          <a:xfrm flipV="1">
            <a:off x="2590800" y="3505200"/>
            <a:ext cx="9906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6" name="Rectangle 55"/>
          <p:cNvSpPr/>
          <p:nvPr/>
        </p:nvSpPr>
        <p:spPr bwMode="auto">
          <a:xfrm>
            <a:off x="2057400" y="42672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Arial" charset="0"/>
              </a:rPr>
              <a:t>Saravan</a:t>
            </a:r>
            <a:endParaRPr kumimoji="0" lang="en-US" sz="1400" b="1"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1066800" y="42672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Unni</a:t>
            </a:r>
            <a:endParaRPr kumimoji="0" lang="en-US" sz="1400" b="1" i="0" u="none" strike="noStrike" cap="none" normalizeH="0" baseline="0" dirty="0" smtClean="0">
              <a:ln>
                <a:noFill/>
              </a:ln>
              <a:solidFill>
                <a:schemeClr val="tx1"/>
              </a:solidFill>
              <a:effectLst/>
              <a:latin typeface="Arial" charset="0"/>
            </a:endParaRPr>
          </a:p>
        </p:txBody>
      </p:sp>
      <p:cxnSp>
        <p:nvCxnSpPr>
          <p:cNvPr id="59" name="Straight Arrow Connector 58"/>
          <p:cNvCxnSpPr>
            <a:stCxn id="56" idx="0"/>
            <a:endCxn id="49" idx="2"/>
          </p:cNvCxnSpPr>
          <p:nvPr/>
        </p:nvCxnSpPr>
        <p:spPr bwMode="auto">
          <a:xfrm flipV="1">
            <a:off x="2514600" y="3962400"/>
            <a:ext cx="762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Straight Arrow Connector 60"/>
          <p:cNvCxnSpPr>
            <a:stCxn id="57" idx="0"/>
            <a:endCxn id="49" idx="2"/>
          </p:cNvCxnSpPr>
          <p:nvPr/>
        </p:nvCxnSpPr>
        <p:spPr bwMode="auto">
          <a:xfrm flipV="1">
            <a:off x="1524000" y="3962400"/>
            <a:ext cx="10668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a:stCxn id="8" idx="0"/>
          </p:cNvCxnSpPr>
          <p:nvPr/>
        </p:nvCxnSpPr>
        <p:spPr bwMode="auto">
          <a:xfrm flipV="1">
            <a:off x="1866900" y="2209800"/>
            <a:ext cx="24003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a:stCxn id="6" idx="0"/>
            <a:endCxn id="5" idx="2"/>
          </p:cNvCxnSpPr>
          <p:nvPr/>
        </p:nvCxnSpPr>
        <p:spPr bwMode="auto">
          <a:xfrm flipV="1">
            <a:off x="609600" y="2133600"/>
            <a:ext cx="36576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7" name="Straight Arrow Connector 66"/>
          <p:cNvCxnSpPr>
            <a:stCxn id="11" idx="0"/>
            <a:endCxn id="8" idx="2"/>
          </p:cNvCxnSpPr>
          <p:nvPr/>
        </p:nvCxnSpPr>
        <p:spPr bwMode="auto">
          <a:xfrm flipV="1">
            <a:off x="1828800" y="2743200"/>
            <a:ext cx="381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a:stCxn id="12" idx="0"/>
            <a:endCxn id="6" idx="2"/>
          </p:cNvCxnSpPr>
          <p:nvPr/>
        </p:nvCxnSpPr>
        <p:spPr bwMode="auto">
          <a:xfrm flipV="1">
            <a:off x="609600" y="2743200"/>
            <a:ext cx="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Straight Arrow Connector 70"/>
          <p:cNvCxnSpPr/>
          <p:nvPr/>
        </p:nvCxnSpPr>
        <p:spPr bwMode="auto">
          <a:xfrm flipV="1">
            <a:off x="990600" y="2743200"/>
            <a:ext cx="53340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CTE – Bill of Material Chart</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97</a:t>
            </a:fld>
            <a:endParaRPr lang="en-US"/>
          </a:p>
        </p:txBody>
      </p:sp>
      <p:sp>
        <p:nvSpPr>
          <p:cNvPr id="5" name="Rectangle 4"/>
          <p:cNvSpPr/>
          <p:nvPr/>
        </p:nvSpPr>
        <p:spPr bwMode="auto">
          <a:xfrm>
            <a:off x="3657600" y="1447800"/>
            <a:ext cx="12192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A</a:t>
            </a:r>
            <a:endParaRPr kumimoji="0" lang="en-US" sz="14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048000" y="2590800"/>
            <a:ext cx="76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B</a:t>
            </a:r>
            <a:endParaRPr kumimoji="0" lang="en-US" sz="1400" b="1"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5715000" y="3733800"/>
            <a:ext cx="76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J</a:t>
            </a:r>
            <a:endParaRPr kumimoji="0" lang="en-US" sz="1400" b="1"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3657600" y="31242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D</a:t>
            </a:r>
          </a:p>
        </p:txBody>
      </p:sp>
      <p:sp>
        <p:nvSpPr>
          <p:cNvPr id="18" name="Rectangle 17"/>
          <p:cNvSpPr/>
          <p:nvPr/>
        </p:nvSpPr>
        <p:spPr bwMode="auto">
          <a:xfrm>
            <a:off x="4953000" y="3124200"/>
            <a:ext cx="76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I</a:t>
            </a:r>
          </a:p>
        </p:txBody>
      </p:sp>
      <p:sp>
        <p:nvSpPr>
          <p:cNvPr id="48" name="Rectangle 47"/>
          <p:cNvSpPr/>
          <p:nvPr/>
        </p:nvSpPr>
        <p:spPr bwMode="auto">
          <a:xfrm>
            <a:off x="4191000" y="37338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F</a:t>
            </a:r>
            <a:endParaRPr kumimoji="0" lang="en-US" sz="1400" b="1" i="0" u="none" strike="noStrike" cap="none" normalizeH="0" baseline="0" dirty="0" smtClean="0">
              <a:ln>
                <a:noFill/>
              </a:ln>
              <a:solidFill>
                <a:schemeClr val="tx1"/>
              </a:solidFill>
              <a:effectLst/>
              <a:latin typeface="Arial" charset="0"/>
            </a:endParaRPr>
          </a:p>
        </p:txBody>
      </p:sp>
      <p:sp>
        <p:nvSpPr>
          <p:cNvPr id="49" name="Rectangle 48"/>
          <p:cNvSpPr/>
          <p:nvPr/>
        </p:nvSpPr>
        <p:spPr bwMode="auto">
          <a:xfrm>
            <a:off x="3048000" y="37338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E</a:t>
            </a:r>
          </a:p>
        </p:txBody>
      </p:sp>
      <p:sp>
        <p:nvSpPr>
          <p:cNvPr id="56" name="Rectangle 55"/>
          <p:cNvSpPr/>
          <p:nvPr/>
        </p:nvSpPr>
        <p:spPr bwMode="auto">
          <a:xfrm>
            <a:off x="3200400" y="46482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G</a:t>
            </a:r>
          </a:p>
        </p:txBody>
      </p:sp>
      <p:sp>
        <p:nvSpPr>
          <p:cNvPr id="57" name="Rectangle 56"/>
          <p:cNvSpPr/>
          <p:nvPr/>
        </p:nvSpPr>
        <p:spPr bwMode="auto">
          <a:xfrm>
            <a:off x="1981200" y="4648200"/>
            <a:ext cx="914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H</a:t>
            </a:r>
            <a:endParaRPr kumimoji="0" lang="en-US" sz="1400" b="1" i="0" u="none" strike="noStrike" cap="none" normalizeH="0" baseline="0" dirty="0" smtClean="0">
              <a:ln>
                <a:noFill/>
              </a:ln>
              <a:solidFill>
                <a:schemeClr val="tx1"/>
              </a:solidFill>
              <a:effectLst/>
              <a:latin typeface="Arial" charset="0"/>
            </a:endParaRPr>
          </a:p>
        </p:txBody>
      </p:sp>
      <p:cxnSp>
        <p:nvCxnSpPr>
          <p:cNvPr id="59" name="Straight Arrow Connector 58"/>
          <p:cNvCxnSpPr>
            <a:stCxn id="56" idx="0"/>
            <a:endCxn id="49" idx="2"/>
          </p:cNvCxnSpPr>
          <p:nvPr/>
        </p:nvCxnSpPr>
        <p:spPr bwMode="auto">
          <a:xfrm flipH="1" flipV="1">
            <a:off x="3505200" y="3962400"/>
            <a:ext cx="1524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Straight Arrow Connector 60"/>
          <p:cNvCxnSpPr>
            <a:stCxn id="57" idx="0"/>
            <a:endCxn id="49" idx="2"/>
          </p:cNvCxnSpPr>
          <p:nvPr/>
        </p:nvCxnSpPr>
        <p:spPr bwMode="auto">
          <a:xfrm flipV="1">
            <a:off x="2438400" y="3962400"/>
            <a:ext cx="10668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1" name="Rectangle 40"/>
          <p:cNvSpPr/>
          <p:nvPr/>
        </p:nvSpPr>
        <p:spPr bwMode="auto">
          <a:xfrm>
            <a:off x="4648200" y="2514600"/>
            <a:ext cx="76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C</a:t>
            </a:r>
            <a:endParaRPr kumimoji="0" lang="en-US" sz="1400" b="1" i="0" u="none" strike="noStrike" cap="none" normalizeH="0" baseline="0" dirty="0" smtClean="0">
              <a:ln>
                <a:noFill/>
              </a:ln>
              <a:solidFill>
                <a:schemeClr val="tx1"/>
              </a:solidFill>
              <a:effectLst/>
              <a:latin typeface="Arial" charset="0"/>
            </a:endParaRPr>
          </a:p>
        </p:txBody>
      </p:sp>
      <p:cxnSp>
        <p:nvCxnSpPr>
          <p:cNvPr id="54" name="Straight Arrow Connector 53"/>
          <p:cNvCxnSpPr>
            <a:stCxn id="5" idx="2"/>
            <a:endCxn id="41" idx="0"/>
          </p:cNvCxnSpPr>
          <p:nvPr/>
        </p:nvCxnSpPr>
        <p:spPr bwMode="auto">
          <a:xfrm>
            <a:off x="4267200" y="1676400"/>
            <a:ext cx="762000" cy="838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2" name="Straight Arrow Connector 61"/>
          <p:cNvCxnSpPr>
            <a:stCxn id="5" idx="2"/>
            <a:endCxn id="16" idx="0"/>
          </p:cNvCxnSpPr>
          <p:nvPr/>
        </p:nvCxnSpPr>
        <p:spPr bwMode="auto">
          <a:xfrm flipH="1">
            <a:off x="4114800" y="1676400"/>
            <a:ext cx="152400" cy="1447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0" name="Straight Arrow Connector 79"/>
          <p:cNvCxnSpPr>
            <a:stCxn id="41" idx="2"/>
            <a:endCxn id="18" idx="0"/>
          </p:cNvCxnSpPr>
          <p:nvPr/>
        </p:nvCxnSpPr>
        <p:spPr bwMode="auto">
          <a:xfrm>
            <a:off x="5029200" y="2743200"/>
            <a:ext cx="3048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6" name="Straight Arrow Connector 85"/>
          <p:cNvCxnSpPr>
            <a:stCxn id="41" idx="2"/>
            <a:endCxn id="16" idx="0"/>
          </p:cNvCxnSpPr>
          <p:nvPr/>
        </p:nvCxnSpPr>
        <p:spPr bwMode="auto">
          <a:xfrm flipH="1">
            <a:off x="4114800" y="2743200"/>
            <a:ext cx="9144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8" name="Straight Arrow Connector 87"/>
          <p:cNvCxnSpPr>
            <a:stCxn id="18" idx="2"/>
          </p:cNvCxnSpPr>
          <p:nvPr/>
        </p:nvCxnSpPr>
        <p:spPr bwMode="auto">
          <a:xfrm>
            <a:off x="5334000" y="3352800"/>
            <a:ext cx="7620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4" name="Straight Arrow Connector 93"/>
          <p:cNvCxnSpPr>
            <a:stCxn id="16" idx="2"/>
            <a:endCxn id="48" idx="0"/>
          </p:cNvCxnSpPr>
          <p:nvPr/>
        </p:nvCxnSpPr>
        <p:spPr bwMode="auto">
          <a:xfrm>
            <a:off x="4114800" y="3352800"/>
            <a:ext cx="5334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7" name="Straight Arrow Connector 96"/>
          <p:cNvCxnSpPr>
            <a:stCxn id="16" idx="2"/>
            <a:endCxn id="49" idx="0"/>
          </p:cNvCxnSpPr>
          <p:nvPr/>
        </p:nvCxnSpPr>
        <p:spPr bwMode="auto">
          <a:xfrm flipH="1">
            <a:off x="3505200" y="3352800"/>
            <a:ext cx="6096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4" name="Straight Arrow Connector 103"/>
          <p:cNvCxnSpPr>
            <a:stCxn id="5" idx="2"/>
            <a:endCxn id="7" idx="0"/>
          </p:cNvCxnSpPr>
          <p:nvPr/>
        </p:nvCxnSpPr>
        <p:spPr bwMode="auto">
          <a:xfrm flipH="1">
            <a:off x="3429000" y="1676400"/>
            <a:ext cx="838200" cy="914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5" name="Rectangle 104"/>
          <p:cNvSpPr/>
          <p:nvPr/>
        </p:nvSpPr>
        <p:spPr bwMode="auto">
          <a:xfrm>
            <a:off x="4500154" y="1957252"/>
            <a:ext cx="224246" cy="1763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smtClean="0"/>
              <a:t>3</a:t>
            </a:r>
          </a:p>
        </p:txBody>
      </p:sp>
      <p:sp>
        <p:nvSpPr>
          <p:cNvPr id="106" name="Rectangle 105"/>
          <p:cNvSpPr/>
          <p:nvPr/>
        </p:nvSpPr>
        <p:spPr bwMode="auto">
          <a:xfrm>
            <a:off x="4114800" y="2133600"/>
            <a:ext cx="228600" cy="152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buClrTx/>
              <a:buSzTx/>
              <a:buFontTx/>
              <a:buNone/>
              <a:tabLst/>
            </a:pPr>
            <a:r>
              <a:rPr lang="en-US" sz="1200" dirty="0" smtClean="0"/>
              <a:t>2</a:t>
            </a:r>
          </a:p>
        </p:txBody>
      </p:sp>
      <p:sp>
        <p:nvSpPr>
          <p:cNvPr id="107" name="Rectangle 106"/>
          <p:cNvSpPr/>
          <p:nvPr/>
        </p:nvSpPr>
        <p:spPr bwMode="auto">
          <a:xfrm>
            <a:off x="3810000" y="1981200"/>
            <a:ext cx="2286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smtClean="0"/>
              <a:t>5</a:t>
            </a:r>
          </a:p>
        </p:txBody>
      </p:sp>
      <p:sp>
        <p:nvSpPr>
          <p:cNvPr id="108" name="Rectangle 107"/>
          <p:cNvSpPr/>
          <p:nvPr/>
        </p:nvSpPr>
        <p:spPr bwMode="auto">
          <a:xfrm>
            <a:off x="4495800" y="2819400"/>
            <a:ext cx="2286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smtClean="0"/>
              <a:t>5</a:t>
            </a:r>
          </a:p>
        </p:txBody>
      </p:sp>
      <p:sp>
        <p:nvSpPr>
          <p:cNvPr id="109" name="Rectangle 108"/>
          <p:cNvSpPr/>
          <p:nvPr/>
        </p:nvSpPr>
        <p:spPr bwMode="auto">
          <a:xfrm>
            <a:off x="5029200" y="2743200"/>
            <a:ext cx="2286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smtClean="0"/>
              <a:t>5</a:t>
            </a:r>
          </a:p>
        </p:txBody>
      </p:sp>
      <p:sp>
        <p:nvSpPr>
          <p:cNvPr id="110" name="Rectangle 109"/>
          <p:cNvSpPr/>
          <p:nvPr/>
        </p:nvSpPr>
        <p:spPr bwMode="auto">
          <a:xfrm>
            <a:off x="5486400" y="3429000"/>
            <a:ext cx="2286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smtClean="0"/>
              <a:t>5</a:t>
            </a:r>
          </a:p>
        </p:txBody>
      </p:sp>
      <p:sp>
        <p:nvSpPr>
          <p:cNvPr id="111" name="Rectangle 110"/>
          <p:cNvSpPr/>
          <p:nvPr/>
        </p:nvSpPr>
        <p:spPr bwMode="auto">
          <a:xfrm>
            <a:off x="4267200" y="3429000"/>
            <a:ext cx="2286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smtClean="0"/>
              <a:t>5</a:t>
            </a:r>
          </a:p>
        </p:txBody>
      </p:sp>
      <p:sp>
        <p:nvSpPr>
          <p:cNvPr id="112" name="Rectangle 111"/>
          <p:cNvSpPr/>
          <p:nvPr/>
        </p:nvSpPr>
        <p:spPr bwMode="auto">
          <a:xfrm>
            <a:off x="3657600" y="3429000"/>
            <a:ext cx="2286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smtClean="0"/>
              <a:t>5</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queries in Graphs</a:t>
            </a:r>
            <a:endParaRPr lang="en-US" dirty="0"/>
          </a:p>
        </p:txBody>
      </p:sp>
      <p:sp>
        <p:nvSpPr>
          <p:cNvPr id="3" name="Content Placeholder 2"/>
          <p:cNvSpPr>
            <a:spLocks noGrp="1"/>
          </p:cNvSpPr>
          <p:nvPr>
            <p:ph idx="1"/>
          </p:nvPr>
        </p:nvSpPr>
        <p:spPr/>
        <p:txBody>
          <a:bodyPr/>
          <a:lstStyle/>
          <a:p>
            <a:r>
              <a:rPr lang="en-US" dirty="0" err="1" smtClean="0"/>
              <a:t>Subgraph</a:t>
            </a:r>
            <a:r>
              <a:rPr lang="en-US" dirty="0" smtClean="0"/>
              <a:t> request – Find subordinate of a person</a:t>
            </a:r>
          </a:p>
          <a:p>
            <a:r>
              <a:rPr lang="en-US" dirty="0" smtClean="0"/>
              <a:t>Who is the CEO</a:t>
            </a:r>
          </a:p>
          <a:p>
            <a:r>
              <a:rPr lang="en-US" dirty="0" smtClean="0"/>
              <a:t>Who all  comes in 3</a:t>
            </a:r>
            <a:r>
              <a:rPr lang="en-US" baseline="30000" dirty="0" smtClean="0"/>
              <a:t>rd</a:t>
            </a:r>
            <a:r>
              <a:rPr lang="en-US" dirty="0" smtClean="0"/>
              <a:t> level</a:t>
            </a:r>
          </a:p>
          <a:p>
            <a:r>
              <a:rPr lang="en-US" dirty="0" smtClean="0"/>
              <a:t>Given a person give the path to CEO</a:t>
            </a:r>
          </a:p>
          <a:p>
            <a:r>
              <a:rPr lang="en-US" dirty="0" smtClean="0"/>
              <a:t>Given a person go two level down</a:t>
            </a:r>
          </a:p>
          <a:p>
            <a:r>
              <a:rPr lang="en-US" dirty="0" smtClean="0"/>
              <a:t>Given a item get all the product which contains that item</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CTE</a:t>
            </a:r>
            <a:endParaRPr lang="en-US" dirty="0"/>
          </a:p>
        </p:txBody>
      </p:sp>
      <p:sp>
        <p:nvSpPr>
          <p:cNvPr id="3" name="Content Placeholder 2"/>
          <p:cNvSpPr>
            <a:spLocks noGrp="1"/>
          </p:cNvSpPr>
          <p:nvPr>
            <p:ph idx="1"/>
          </p:nvPr>
        </p:nvSpPr>
        <p:spPr/>
        <p:txBody>
          <a:bodyPr/>
          <a:lstStyle/>
          <a:p>
            <a:r>
              <a:rPr lang="en-US" sz="2000" dirty="0" smtClean="0"/>
              <a:t>Is ANSI 99 standard. Comes in two forms  Non- recursive and recursive .</a:t>
            </a:r>
          </a:p>
          <a:p>
            <a:r>
              <a:rPr lang="en-US" sz="2000" dirty="0" smtClean="0"/>
              <a:t>No worktable or </a:t>
            </a:r>
            <a:r>
              <a:rPr lang="en-US" sz="2000" dirty="0" err="1" smtClean="0"/>
              <a:t>tempdb</a:t>
            </a:r>
            <a:r>
              <a:rPr lang="en-US" sz="2000" dirty="0" smtClean="0"/>
              <a:t> reference</a:t>
            </a:r>
          </a:p>
          <a:p>
            <a:r>
              <a:rPr lang="en-US" sz="2000" u="sng" dirty="0" smtClean="0">
                <a:hlinkClick r:id="rId2"/>
              </a:rPr>
              <a:t>http://msdn.microsoft.com/en-us/library/ms186243(v=sql.105).aspx</a:t>
            </a:r>
            <a:endParaRPr lang="en-US" sz="2000" dirty="0" smtClean="0"/>
          </a:p>
          <a:p>
            <a:r>
              <a:rPr lang="en-US" sz="2000" dirty="0" smtClean="0"/>
              <a:t> </a:t>
            </a:r>
          </a:p>
          <a:p>
            <a:r>
              <a:rPr lang="en-US" sz="2000" dirty="0" smtClean="0"/>
              <a:t>CTE have two constructs called members</a:t>
            </a:r>
          </a:p>
          <a:p>
            <a:r>
              <a:rPr lang="en-US" sz="2000" dirty="0" smtClean="0"/>
              <a:t>	Anchor member query </a:t>
            </a:r>
          </a:p>
          <a:p>
            <a:r>
              <a:rPr lang="en-US" sz="2000" dirty="0" smtClean="0"/>
              <a:t>	Recursive member query</a:t>
            </a:r>
          </a:p>
          <a:p>
            <a:r>
              <a:rPr lang="en-US" sz="2000" dirty="0" smtClean="0"/>
              <a:t>Whenever a recursive result set is empty auto termination happens</a:t>
            </a:r>
          </a:p>
          <a:p>
            <a:r>
              <a:rPr lang="en-US" sz="2000" dirty="0" smtClean="0"/>
              <a:t>Reference to CTE Name in recursive member represent previous </a:t>
            </a:r>
            <a:r>
              <a:rPr lang="en-US" sz="2000" dirty="0" err="1" smtClean="0"/>
              <a:t>resultset</a:t>
            </a:r>
            <a:endParaRPr lang="en-US" sz="2000" dirty="0" smtClean="0"/>
          </a:p>
          <a:p>
            <a:r>
              <a:rPr lang="en-US" sz="2000" dirty="0" smtClean="0"/>
              <a:t>Use MAXRECURSION hint to raise and assertion if number of iteration exceeds  limit</a:t>
            </a:r>
          </a:p>
          <a:p>
            <a:r>
              <a:rPr lang="en-US" sz="2000" dirty="0" smtClean="0"/>
              <a:t> </a:t>
            </a:r>
          </a:p>
          <a:p>
            <a:endParaRPr lang="en-US" sz="2000" dirty="0" smtClean="0"/>
          </a:p>
          <a:p>
            <a:endParaRPr lang="en-US" sz="2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853CA5FB43A041B01B8A49D56019A7" ma:contentTypeVersion="0" ma:contentTypeDescription="Create a new document." ma:contentTypeScope="" ma:versionID="c7f63ddf50ac6eadbfba414dc7ac3c1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462CF21-71B9-487C-862D-1C5CB065CA5E}">
  <ds:schemaRefs>
    <ds:schemaRef ds:uri="http://schemas.microsoft.com/sharepoint/v3/contenttype/forms"/>
  </ds:schemaRefs>
</ds:datastoreItem>
</file>

<file path=customXml/itemProps2.xml><?xml version="1.0" encoding="utf-8"?>
<ds:datastoreItem xmlns:ds="http://schemas.openxmlformats.org/officeDocument/2006/customXml" ds:itemID="{A53DEFE3-AD54-47C2-9D47-A1EC4A5FE25A}">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173E4D5D-2D56-4309-82F7-F464123E2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CA - Presentation Template</Template>
  <TotalTime>29738</TotalTime>
  <Words>7351</Words>
  <Application>Microsoft Office PowerPoint</Application>
  <PresentationFormat>On-screen Show (4:3)</PresentationFormat>
  <Paragraphs>1058</Paragraphs>
  <Slides>113</Slides>
  <Notes>0</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CA - Presentation Template</vt:lpstr>
      <vt:lpstr>SQL and T-SQL Introduction</vt:lpstr>
      <vt:lpstr>About the Author</vt:lpstr>
      <vt:lpstr>Icons Used</vt:lpstr>
      <vt:lpstr>Agenda</vt:lpstr>
      <vt:lpstr>Database</vt:lpstr>
      <vt:lpstr>Table</vt:lpstr>
      <vt:lpstr>Connecting to a SQL - Server and  DB</vt:lpstr>
      <vt:lpstr>T-SQL Syntax  Rules - Basics</vt:lpstr>
      <vt:lpstr>Slide 9</vt:lpstr>
      <vt:lpstr>SELECT</vt:lpstr>
      <vt:lpstr>Slide 11</vt:lpstr>
      <vt:lpstr>Session 2</vt:lpstr>
      <vt:lpstr>WHERE</vt:lpstr>
      <vt:lpstr>WHERE Cont…</vt:lpstr>
      <vt:lpstr>WHERE cont… Escape Char</vt:lpstr>
      <vt:lpstr>Where cont… Pattern Matching</vt:lpstr>
      <vt:lpstr>Where cont…Negation Oper</vt:lpstr>
      <vt:lpstr>Lab</vt:lpstr>
      <vt:lpstr>Slide 19</vt:lpstr>
      <vt:lpstr>Session 3 - Topics</vt:lpstr>
      <vt:lpstr>Null</vt:lpstr>
      <vt:lpstr>Slide 22</vt:lpstr>
      <vt:lpstr>Order By</vt:lpstr>
      <vt:lpstr>Order by Cont…</vt:lpstr>
      <vt:lpstr>Order by Cont…</vt:lpstr>
      <vt:lpstr>Distinct</vt:lpstr>
      <vt:lpstr>Aggregates – Count, Sum,Avg</vt:lpstr>
      <vt:lpstr>Group By</vt:lpstr>
      <vt:lpstr>Group by with Null and WHERE</vt:lpstr>
      <vt:lpstr>Having</vt:lpstr>
      <vt:lpstr>Union</vt:lpstr>
      <vt:lpstr>Review</vt:lpstr>
      <vt:lpstr>Session 4</vt:lpstr>
      <vt:lpstr>Relationship</vt:lpstr>
      <vt:lpstr>Relationship cont…</vt:lpstr>
      <vt:lpstr>Primarykey</vt:lpstr>
      <vt:lpstr>ForeignKey</vt:lpstr>
      <vt:lpstr>Composite key</vt:lpstr>
      <vt:lpstr>JOINS</vt:lpstr>
      <vt:lpstr>Subqueries</vt:lpstr>
      <vt:lpstr>Slide 41</vt:lpstr>
      <vt:lpstr>Noncorelated subquery</vt:lpstr>
      <vt:lpstr>Co-related subquery</vt:lpstr>
      <vt:lpstr>Join or subquery</vt:lpstr>
      <vt:lpstr>Join or subquery</vt:lpstr>
      <vt:lpstr>ALL /ANY</vt:lpstr>
      <vt:lpstr>Exists</vt:lpstr>
      <vt:lpstr>Trigger Starts</vt:lpstr>
      <vt:lpstr>Triggers</vt:lpstr>
      <vt:lpstr>Trigger</vt:lpstr>
      <vt:lpstr>Trigger</vt:lpstr>
      <vt:lpstr>Trigger</vt:lpstr>
      <vt:lpstr>System Functions for trigger</vt:lpstr>
      <vt:lpstr>Multirow Trigger</vt:lpstr>
      <vt:lpstr>Trigger</vt:lpstr>
      <vt:lpstr>Trigger Ends</vt:lpstr>
      <vt:lpstr>Stored Procedure</vt:lpstr>
      <vt:lpstr>Stored procedure contd</vt:lpstr>
      <vt:lpstr>Slide 59</vt:lpstr>
      <vt:lpstr>Auto Parameterization</vt:lpstr>
      <vt:lpstr>Recompile</vt:lpstr>
      <vt:lpstr>Slide 62</vt:lpstr>
      <vt:lpstr>Why SP</vt:lpstr>
      <vt:lpstr>Do you Know?</vt:lpstr>
      <vt:lpstr>Error Handling</vt:lpstr>
      <vt:lpstr>Best practices</vt:lpstr>
      <vt:lpstr>Cursors</vt:lpstr>
      <vt:lpstr>Slide 68</vt:lpstr>
      <vt:lpstr>Cursors</vt:lpstr>
      <vt:lpstr>Slide 70</vt:lpstr>
      <vt:lpstr>Demo</vt:lpstr>
      <vt:lpstr>Transaction</vt:lpstr>
      <vt:lpstr>Transaction</vt:lpstr>
      <vt:lpstr>Transactions</vt:lpstr>
      <vt:lpstr>Implicit Transaction</vt:lpstr>
      <vt:lpstr>BEGIN TRANSACTION</vt:lpstr>
      <vt:lpstr>Commit Transaction</vt:lpstr>
      <vt:lpstr>ROLLBACK TRANSACTION</vt:lpstr>
      <vt:lpstr>SAVE TRANSACTION</vt:lpstr>
      <vt:lpstr>Transaction</vt:lpstr>
      <vt:lpstr>Error Handling Begins</vt:lpstr>
      <vt:lpstr>Error Handling</vt:lpstr>
      <vt:lpstr>Types of Exception</vt:lpstr>
      <vt:lpstr>Error Severity</vt:lpstr>
      <vt:lpstr>Reading Exception/ Error</vt:lpstr>
      <vt:lpstr>User Defined Exception</vt:lpstr>
      <vt:lpstr>Exception Handling</vt:lpstr>
      <vt:lpstr>Transaction Myths</vt:lpstr>
      <vt:lpstr>XACT_ABORT</vt:lpstr>
      <vt:lpstr>Error Handling End</vt:lpstr>
      <vt:lpstr>SQL Statements processing sequence</vt:lpstr>
      <vt:lpstr>Query execution Phases</vt:lpstr>
      <vt:lpstr>Isolation Level</vt:lpstr>
      <vt:lpstr>Dynamic SQL</vt:lpstr>
      <vt:lpstr>CTE - Graphs</vt:lpstr>
      <vt:lpstr>CTE – Sample org chart</vt:lpstr>
      <vt:lpstr>CTE – Bill of Material Chart</vt:lpstr>
      <vt:lpstr>Typical queries in Graphs</vt:lpstr>
      <vt:lpstr>CTE</vt:lpstr>
      <vt:lpstr>Recursive CTE</vt:lpstr>
      <vt:lpstr>Grouping vs Partitioning</vt:lpstr>
      <vt:lpstr>Over clause with Ranking Functions</vt:lpstr>
      <vt:lpstr>OVER</vt:lpstr>
      <vt:lpstr>Slide 104</vt:lpstr>
      <vt:lpstr>LOCKS</vt:lpstr>
      <vt:lpstr>Slide 106</vt:lpstr>
      <vt:lpstr>Slide 107</vt:lpstr>
      <vt:lpstr>Read Committed and Locks</vt:lpstr>
      <vt:lpstr>Intent Locks</vt:lpstr>
      <vt:lpstr>Hints</vt:lpstr>
      <vt:lpstr>Locking Granularity/Type</vt:lpstr>
      <vt:lpstr>How it works</vt:lpstr>
      <vt:lpstr>DeadLock</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217673</cp:lastModifiedBy>
  <cp:revision>1338</cp:revision>
  <dcterms:created xsi:type="dcterms:W3CDTF">2006-08-07T10:58:16Z</dcterms:created>
  <dcterms:modified xsi:type="dcterms:W3CDTF">2012-11-26T03:16:43Z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0x01010045853CA5FB43A041B01B8A49D56019A7</vt:lpwstr>
  </property>
</Properties>
</file>