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256" r:id="rId2"/>
    <p:sldId id="283" r:id="rId3"/>
    <p:sldId id="284" r:id="rId4"/>
    <p:sldId id="281" r:id="rId5"/>
    <p:sldId id="286" r:id="rId6"/>
    <p:sldId id="287" r:id="rId7"/>
    <p:sldId id="288" r:id="rId8"/>
    <p:sldId id="289" r:id="rId9"/>
    <p:sldId id="290" r:id="rId10"/>
    <p:sldId id="291" r:id="rId11"/>
    <p:sldId id="294" r:id="rId12"/>
    <p:sldId id="295" r:id="rId13"/>
    <p:sldId id="293" r:id="rId14"/>
    <p:sldId id="292" r:id="rId15"/>
    <p:sldId id="296" r:id="rId16"/>
    <p:sldId id="297" r:id="rId17"/>
    <p:sldId id="301" r:id="rId18"/>
    <p:sldId id="300" r:id="rId19"/>
    <p:sldId id="299" r:id="rId20"/>
    <p:sldId id="298" r:id="rId21"/>
    <p:sldId id="302"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285" r:id="rId36"/>
    <p:sldId id="28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4607" autoAdjust="0"/>
  </p:normalViewPr>
  <p:slideViewPr>
    <p:cSldViewPr>
      <p:cViewPr>
        <p:scale>
          <a:sx n="76" d="100"/>
          <a:sy n="76" d="100"/>
        </p:scale>
        <p:origin x="-1302" y="-198"/>
      </p:cViewPr>
      <p:guideLst>
        <p:guide orient="horz" pos="2160"/>
        <p:guide pos="2880"/>
      </p:guideLst>
    </p:cSldViewPr>
  </p:slideViewPr>
  <p:outlineViewPr>
    <p:cViewPr>
      <p:scale>
        <a:sx n="33" d="100"/>
        <a:sy n="33" d="100"/>
      </p:scale>
      <p:origin x="9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C92DE6-9F0F-46C4-8621-F801E1E73F4C}" type="datetimeFigureOut">
              <a:rPr lang="en-IN" smtClean="0"/>
              <a:t>05-11-2012</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F229D1-CC06-4E94-8643-9740A0FC5715}" type="slidenum">
              <a:rPr lang="en-IN" smtClean="0"/>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3F229D1-CC06-4E94-8643-9740A0FC5715}" type="slidenum">
              <a:rPr lang="en-IN" smtClean="0"/>
              <a:t>18</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2"/>
          <p:cNvSpPr>
            <a:spLocks noChangeArrowheads="1"/>
          </p:cNvSpPr>
          <p:nvPr/>
        </p:nvSpPr>
        <p:spPr bwMode="gray">
          <a:xfrm>
            <a:off x="0" y="0"/>
            <a:ext cx="9144000" cy="5157788"/>
          </a:xfrm>
          <a:prstGeom prst="rect">
            <a:avLst/>
          </a:prstGeom>
          <a:solidFill>
            <a:srgbClr val="3188B4"/>
          </a:solidFill>
          <a:ln w="0" algn="ctr">
            <a:solidFill>
              <a:srgbClr val="00CCFF"/>
            </a:solidFill>
            <a:miter lim="800000"/>
            <a:headEnd/>
            <a:tailEnd/>
          </a:ln>
          <a:effectLst/>
        </p:spPr>
        <p:txBody>
          <a:bodyPr wrap="none" anchor="ctr"/>
          <a:lstStyle/>
          <a:p>
            <a:pPr>
              <a:defRPr/>
            </a:pPr>
            <a:endParaRPr lang="en-US" dirty="0"/>
          </a:p>
        </p:txBody>
      </p:sp>
      <p:sp>
        <p:nvSpPr>
          <p:cNvPr id="5" name="Rectangle 64"/>
          <p:cNvSpPr>
            <a:spLocks noChangeArrowheads="1"/>
          </p:cNvSpPr>
          <p:nvPr/>
        </p:nvSpPr>
        <p:spPr bwMode="gray">
          <a:xfrm>
            <a:off x="1262063" y="9525"/>
            <a:ext cx="2362200" cy="4943475"/>
          </a:xfrm>
          <a:prstGeom prst="rect">
            <a:avLst/>
          </a:prstGeom>
          <a:gradFill rotWithShape="1">
            <a:gsLst>
              <a:gs pos="0">
                <a:srgbClr val="3188B5"/>
              </a:gs>
              <a:gs pos="100000">
                <a:srgbClr val="3188B5">
                  <a:gamma/>
                  <a:shade val="72549"/>
                  <a:invGamma/>
                </a:srgbClr>
              </a:gs>
            </a:gsLst>
            <a:lin ang="5400000" scaled="1"/>
          </a:gradFill>
          <a:ln w="9525">
            <a:noFill/>
            <a:miter lim="800000"/>
            <a:headEnd/>
            <a:tailEnd/>
          </a:ln>
          <a:effectLst/>
        </p:spPr>
        <p:txBody>
          <a:bodyPr wrap="none" anchor="ctr"/>
          <a:lstStyle/>
          <a:p>
            <a:pPr>
              <a:defRPr/>
            </a:pPr>
            <a:endParaRPr lang="en-US" dirty="0"/>
          </a:p>
        </p:txBody>
      </p:sp>
      <p:sp>
        <p:nvSpPr>
          <p:cNvPr id="6" name="Rectangle 65"/>
          <p:cNvSpPr>
            <a:spLocks noChangeArrowheads="1"/>
          </p:cNvSpPr>
          <p:nvPr/>
        </p:nvSpPr>
        <p:spPr bwMode="gray">
          <a:xfrm>
            <a:off x="304800" y="2400300"/>
            <a:ext cx="8458200" cy="1104900"/>
          </a:xfrm>
          <a:prstGeom prst="rect">
            <a:avLst/>
          </a:prstGeom>
          <a:gradFill rotWithShape="1">
            <a:gsLst>
              <a:gs pos="0">
                <a:srgbClr val="134575"/>
              </a:gs>
              <a:gs pos="100000">
                <a:srgbClr val="3188B5"/>
              </a:gs>
            </a:gsLst>
            <a:lin ang="0" scaled="1"/>
          </a:gradFill>
          <a:ln w="9525">
            <a:noFill/>
            <a:miter lim="800000"/>
            <a:headEnd/>
            <a:tailEnd/>
          </a:ln>
          <a:effectLst/>
        </p:spPr>
        <p:txBody>
          <a:bodyPr wrap="none" anchor="ctr"/>
          <a:lstStyle/>
          <a:p>
            <a:pPr>
              <a:defRPr/>
            </a:pPr>
            <a:endParaRPr lang="en-US" dirty="0"/>
          </a:p>
        </p:txBody>
      </p:sp>
      <p:pic>
        <p:nvPicPr>
          <p:cNvPr id="7" name="Picture 61"/>
          <p:cNvPicPr>
            <a:picLocks noChangeAspect="1" noChangeArrowheads="1"/>
          </p:cNvPicPr>
          <p:nvPr/>
        </p:nvPicPr>
        <p:blipFill>
          <a:blip r:embed="rId2" cstate="print"/>
          <a:srcRect/>
          <a:stretch>
            <a:fillRect/>
          </a:stretch>
        </p:blipFill>
        <p:spPr bwMode="gray">
          <a:xfrm>
            <a:off x="0" y="3490913"/>
            <a:ext cx="1258888" cy="1438275"/>
          </a:xfrm>
          <a:prstGeom prst="rect">
            <a:avLst/>
          </a:prstGeom>
          <a:noFill/>
          <a:ln w="9525">
            <a:noFill/>
            <a:miter lim="800000"/>
            <a:headEnd/>
            <a:tailEnd/>
          </a:ln>
        </p:spPr>
      </p:pic>
      <p:sp>
        <p:nvSpPr>
          <p:cNvPr id="8" name="Rectangle 66"/>
          <p:cNvSpPr>
            <a:spLocks noChangeArrowheads="1"/>
          </p:cNvSpPr>
          <p:nvPr/>
        </p:nvSpPr>
        <p:spPr bwMode="gray">
          <a:xfrm>
            <a:off x="304800" y="304800"/>
            <a:ext cx="8534400" cy="4343400"/>
          </a:xfrm>
          <a:prstGeom prst="rect">
            <a:avLst/>
          </a:prstGeom>
          <a:noFill/>
          <a:ln w="9525">
            <a:solidFill>
              <a:srgbClr val="00CCFF"/>
            </a:solidFill>
            <a:miter lim="800000"/>
            <a:headEnd/>
            <a:tailEnd/>
          </a:ln>
          <a:effectLst/>
        </p:spPr>
        <p:txBody>
          <a:bodyPr wrap="none" anchor="ctr"/>
          <a:lstStyle/>
          <a:p>
            <a:pPr>
              <a:defRPr/>
            </a:pPr>
            <a:endParaRPr lang="en-US" dirty="0"/>
          </a:p>
        </p:txBody>
      </p:sp>
      <p:sp>
        <p:nvSpPr>
          <p:cNvPr id="9" name="Rectangle 67"/>
          <p:cNvSpPr>
            <a:spLocks noChangeArrowheads="1"/>
          </p:cNvSpPr>
          <p:nvPr/>
        </p:nvSpPr>
        <p:spPr bwMode="gray">
          <a:xfrm>
            <a:off x="7391400" y="914400"/>
            <a:ext cx="1600200" cy="1447800"/>
          </a:xfrm>
          <a:prstGeom prst="rect">
            <a:avLst/>
          </a:prstGeom>
          <a:noFill/>
          <a:ln w="9525">
            <a:solidFill>
              <a:srgbClr val="00CCFF"/>
            </a:solidFill>
            <a:miter lim="800000"/>
            <a:headEnd/>
            <a:tailEnd/>
          </a:ln>
          <a:effectLst/>
        </p:spPr>
        <p:txBody>
          <a:bodyPr wrap="none" anchor="ctr"/>
          <a:lstStyle/>
          <a:p>
            <a:pPr>
              <a:defRPr/>
            </a:pPr>
            <a:endParaRPr lang="en-US" dirty="0"/>
          </a:p>
        </p:txBody>
      </p:sp>
      <p:sp>
        <p:nvSpPr>
          <p:cNvPr id="10" name="Rectangle 68"/>
          <p:cNvSpPr>
            <a:spLocks noChangeArrowheads="1"/>
          </p:cNvSpPr>
          <p:nvPr/>
        </p:nvSpPr>
        <p:spPr bwMode="gray">
          <a:xfrm>
            <a:off x="8305800" y="0"/>
            <a:ext cx="76200" cy="1752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dirty="0"/>
          </a:p>
        </p:txBody>
      </p:sp>
      <p:sp>
        <p:nvSpPr>
          <p:cNvPr id="11" name="Rectangle 70"/>
          <p:cNvSpPr>
            <a:spLocks noChangeArrowheads="1"/>
          </p:cNvSpPr>
          <p:nvPr/>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dirty="0"/>
          </a:p>
        </p:txBody>
      </p:sp>
      <p:sp>
        <p:nvSpPr>
          <p:cNvPr id="12" name="Rectangle 63"/>
          <p:cNvSpPr>
            <a:spLocks noChangeArrowheads="1"/>
          </p:cNvSpPr>
          <p:nvPr/>
        </p:nvSpPr>
        <p:spPr bwMode="gray">
          <a:xfrm>
            <a:off x="0" y="4932363"/>
            <a:ext cx="9144000" cy="236537"/>
          </a:xfrm>
          <a:prstGeom prst="rect">
            <a:avLst/>
          </a:prstGeom>
          <a:solidFill>
            <a:srgbClr val="2D9F01"/>
          </a:solidFill>
          <a:ln w="9525">
            <a:noFill/>
            <a:miter lim="800000"/>
            <a:headEnd/>
            <a:tailEnd/>
          </a:ln>
          <a:effectLst/>
        </p:spPr>
        <p:txBody>
          <a:bodyPr wrap="none" anchor="ctr"/>
          <a:lstStyle/>
          <a:p>
            <a:pPr>
              <a:defRPr/>
            </a:pPr>
            <a:endParaRPr lang="en-US" dirty="0"/>
          </a:p>
        </p:txBody>
      </p:sp>
      <p:pic>
        <p:nvPicPr>
          <p:cNvPr id="13" name="Picture 77" descr="j0284911"/>
          <p:cNvPicPr>
            <a:picLocks noChangeAspect="1" noChangeArrowheads="1"/>
          </p:cNvPicPr>
          <p:nvPr/>
        </p:nvPicPr>
        <p:blipFill>
          <a:blip r:embed="rId3" cstate="print"/>
          <a:srcRect/>
          <a:stretch>
            <a:fillRect/>
          </a:stretch>
        </p:blipFill>
        <p:spPr bwMode="auto">
          <a:xfrm>
            <a:off x="6477000" y="4933950"/>
            <a:ext cx="2344738" cy="1317625"/>
          </a:xfrm>
          <a:prstGeom prst="rect">
            <a:avLst/>
          </a:prstGeom>
          <a:noFill/>
          <a:ln w="9525">
            <a:noFill/>
            <a:miter lim="800000"/>
            <a:headEnd/>
            <a:tailEnd/>
          </a:ln>
        </p:spPr>
      </p:pic>
      <p:pic>
        <p:nvPicPr>
          <p:cNvPr id="14" name="Picture 27" descr="Academy Logo.jpg"/>
          <p:cNvPicPr>
            <a:picLocks noChangeAspect="1"/>
          </p:cNvPicPr>
          <p:nvPr/>
        </p:nvPicPr>
        <p:blipFill>
          <a:blip r:embed="rId4" cstate="print"/>
          <a:srcRect/>
          <a:stretch>
            <a:fillRect/>
          </a:stretch>
        </p:blipFill>
        <p:spPr bwMode="auto">
          <a:xfrm>
            <a:off x="228600" y="5334000"/>
            <a:ext cx="3467100" cy="990600"/>
          </a:xfrm>
          <a:prstGeom prst="rect">
            <a:avLst/>
          </a:prstGeom>
          <a:noFill/>
          <a:ln w="9525">
            <a:noFill/>
            <a:miter lim="800000"/>
            <a:headEnd/>
            <a:tailEnd/>
          </a:ln>
        </p:spPr>
      </p:pic>
      <p:sp>
        <p:nvSpPr>
          <p:cNvPr id="3074" name="Rectangle 2"/>
          <p:cNvSpPr>
            <a:spLocks noGrp="1" noChangeArrowheads="1"/>
          </p:cNvSpPr>
          <p:nvPr>
            <p:ph type="ctrTitle"/>
          </p:nvPr>
        </p:nvSpPr>
        <p:spPr>
          <a:xfrm>
            <a:off x="457200" y="2590800"/>
            <a:ext cx="8229600" cy="685800"/>
          </a:xfrm>
        </p:spPr>
        <p:txBody>
          <a:bodyPr/>
          <a:lstStyle>
            <a:lvl1pPr>
              <a:defRPr sz="5400">
                <a:latin typeface="Bodoni MT Condensed" pitchFamily="18" charset="0"/>
              </a:defRPr>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828800" y="3733800"/>
            <a:ext cx="5867400" cy="457200"/>
          </a:xfrm>
        </p:spPr>
        <p:txBody>
          <a:bodyPr/>
          <a:lstStyle>
            <a:lvl1pPr marL="0" indent="0" algn="ctr">
              <a:buFont typeface="Wingdings" pitchFamily="2" charset="2"/>
              <a:buNone/>
              <a:defRPr b="1">
                <a:solidFill>
                  <a:schemeClr val="bg1"/>
                </a:solidFill>
                <a:latin typeface="Agency FB" pitchFamily="34" charset="0"/>
              </a:defRPr>
            </a:lvl1pPr>
          </a:lstStyle>
          <a:p>
            <a:r>
              <a:rPr lang="en-US" smtClean="0"/>
              <a:t>Click to edit Master subtitle style</a:t>
            </a:r>
            <a:endParaRPr lang="en-US"/>
          </a:p>
        </p:txBody>
      </p:sp>
      <p:sp>
        <p:nvSpPr>
          <p:cNvPr id="15" name="Rectangle 4"/>
          <p:cNvSpPr>
            <a:spLocks noGrp="1" noChangeArrowheads="1"/>
          </p:cNvSpPr>
          <p:nvPr>
            <p:ph type="dt" sz="half" idx="10"/>
          </p:nvPr>
        </p:nvSpPr>
        <p:spPr bwMode="auto">
          <a:xfrm>
            <a:off x="457200" y="6400800"/>
            <a:ext cx="2133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b="0"/>
            </a:lvl1pPr>
          </a:lstStyle>
          <a:p>
            <a:fld id="{90B026ED-1E94-4DB5-BF31-2D88C5CADB84}" type="datetimeFigureOut">
              <a:rPr lang="en-IN" smtClean="0"/>
              <a:pPr/>
              <a:t>05-11-2012</a:t>
            </a:fld>
            <a:endParaRPr lang="en-IN" dirty="0"/>
          </a:p>
        </p:txBody>
      </p:sp>
      <p:sp>
        <p:nvSpPr>
          <p:cNvPr id="16" name="Rectangle 5"/>
          <p:cNvSpPr>
            <a:spLocks noGrp="1" noChangeArrowheads="1"/>
          </p:cNvSpPr>
          <p:nvPr>
            <p:ph type="ftr" sz="quarter" idx="11"/>
          </p:nvPr>
        </p:nvSpPr>
        <p:spPr bwMode="auto">
          <a:xfrm>
            <a:off x="3124200" y="6400800"/>
            <a:ext cx="2895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b="0"/>
            </a:lvl1pPr>
          </a:lstStyle>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6A2B20BE-7D2D-4710-A0EA-46CBFF6E9CC8}"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06375"/>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06375"/>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6A2B20BE-7D2D-4710-A0EA-46CBFF6E9CC8}" type="slidenum">
              <a:rPr lang="en-IN" smtClean="0"/>
              <a:pPr/>
              <a:t>‹#›</a:t>
            </a:fld>
            <a:endParaRPr lang="en-I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371600"/>
            <a:ext cx="8686800" cy="4943475"/>
          </a:xfrm>
        </p:spPr>
        <p:txBody>
          <a:bodyPr/>
          <a:lstStyle/>
          <a:p>
            <a:pPr lvl="0"/>
            <a:r>
              <a:rPr lang="en-US" noProof="0" dirty="0" smtClean="0"/>
              <a:t>Click icon to add table</a:t>
            </a:r>
          </a:p>
        </p:txBody>
      </p:sp>
      <p:sp>
        <p:nvSpPr>
          <p:cNvPr id="4" name="Rectangle 57"/>
          <p:cNvSpPr>
            <a:spLocks noGrp="1" noChangeArrowheads="1"/>
          </p:cNvSpPr>
          <p:nvPr>
            <p:ph type="sldNum" sz="quarter" idx="10"/>
          </p:nvPr>
        </p:nvSpPr>
        <p:spPr>
          <a:ln/>
        </p:spPr>
        <p:txBody>
          <a:bodyPr/>
          <a:lstStyle>
            <a:lvl1pPr>
              <a:defRPr/>
            </a:lvl1pPr>
          </a:lstStyle>
          <a:p>
            <a:fld id="{6A2B20BE-7D2D-4710-A0EA-46CBFF6E9CC8}"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6A2B20BE-7D2D-4710-A0EA-46CBFF6E9CC8}"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7"/>
          <p:cNvSpPr>
            <a:spLocks noGrp="1" noChangeArrowheads="1"/>
          </p:cNvSpPr>
          <p:nvPr>
            <p:ph type="sldNum" sz="quarter" idx="10"/>
          </p:nvPr>
        </p:nvSpPr>
        <p:spPr>
          <a:ln/>
        </p:spPr>
        <p:txBody>
          <a:bodyPr/>
          <a:lstStyle>
            <a:lvl1pPr>
              <a:defRPr/>
            </a:lvl1pPr>
          </a:lstStyle>
          <a:p>
            <a:fld id="{6A2B20BE-7D2D-4710-A0EA-46CBFF6E9CC8}"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ln/>
        </p:spPr>
        <p:txBody>
          <a:bodyPr/>
          <a:lstStyle>
            <a:lvl1pPr>
              <a:defRPr/>
            </a:lvl1pPr>
          </a:lstStyle>
          <a:p>
            <a:fld id="{6A2B20BE-7D2D-4710-A0EA-46CBFF6E9CC8}"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7"/>
          <p:cNvSpPr>
            <a:spLocks noGrp="1" noChangeArrowheads="1"/>
          </p:cNvSpPr>
          <p:nvPr>
            <p:ph type="sldNum" sz="quarter" idx="10"/>
          </p:nvPr>
        </p:nvSpPr>
        <p:spPr>
          <a:ln/>
        </p:spPr>
        <p:txBody>
          <a:bodyPr/>
          <a:lstStyle>
            <a:lvl1pPr>
              <a:defRPr/>
            </a:lvl1pPr>
          </a:lstStyle>
          <a:p>
            <a:fld id="{6A2B20BE-7D2D-4710-A0EA-46CBFF6E9CC8}"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7"/>
          <p:cNvSpPr>
            <a:spLocks noGrp="1" noChangeArrowheads="1"/>
          </p:cNvSpPr>
          <p:nvPr>
            <p:ph type="sldNum" sz="quarter" idx="10"/>
          </p:nvPr>
        </p:nvSpPr>
        <p:spPr>
          <a:ln/>
        </p:spPr>
        <p:txBody>
          <a:bodyPr/>
          <a:lstStyle>
            <a:lvl1pPr>
              <a:defRPr/>
            </a:lvl1pPr>
          </a:lstStyle>
          <a:p>
            <a:fld id="{6A2B20BE-7D2D-4710-A0EA-46CBFF6E9CC8}"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7"/>
          <p:cNvSpPr>
            <a:spLocks noGrp="1" noChangeArrowheads="1"/>
          </p:cNvSpPr>
          <p:nvPr>
            <p:ph type="sldNum" sz="quarter" idx="10"/>
          </p:nvPr>
        </p:nvSpPr>
        <p:spPr>
          <a:ln/>
        </p:spPr>
        <p:txBody>
          <a:bodyPr/>
          <a:lstStyle>
            <a:lvl1pPr>
              <a:defRPr/>
            </a:lvl1pPr>
          </a:lstStyle>
          <a:p>
            <a:fld id="{6A2B20BE-7D2D-4710-A0EA-46CBFF6E9CC8}"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fld id="{6A2B20BE-7D2D-4710-A0EA-46CBFF6E9CC8}"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fld id="{6A2B20BE-7D2D-4710-A0EA-46CBFF6E9CC8}"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7" name="Rectangle 43"/>
          <p:cNvSpPr>
            <a:spLocks noChangeArrowheads="1"/>
          </p:cNvSpPr>
          <p:nvPr/>
        </p:nvSpPr>
        <p:spPr bwMode="gray">
          <a:xfrm>
            <a:off x="0" y="9525"/>
            <a:ext cx="9144000" cy="1028700"/>
          </a:xfrm>
          <a:prstGeom prst="rect">
            <a:avLst/>
          </a:prstGeom>
          <a:solidFill>
            <a:srgbClr val="134575"/>
          </a:solidFill>
          <a:ln w="9525">
            <a:noFill/>
            <a:miter lim="800000"/>
            <a:headEnd/>
            <a:tailEnd/>
          </a:ln>
          <a:effectLst/>
        </p:spPr>
        <p:txBody>
          <a:bodyPr wrap="none" anchor="ctr"/>
          <a:lstStyle/>
          <a:p>
            <a:pPr>
              <a:defRPr/>
            </a:pPr>
            <a:endParaRPr lang="en-US" dirty="0"/>
          </a:p>
        </p:txBody>
      </p:sp>
      <p:sp>
        <p:nvSpPr>
          <p:cNvPr id="1068" name="Rectangle 44"/>
          <p:cNvSpPr>
            <a:spLocks noChangeArrowheads="1"/>
          </p:cNvSpPr>
          <p:nvPr/>
        </p:nvSpPr>
        <p:spPr bwMode="gray">
          <a:xfrm>
            <a:off x="1447800" y="0"/>
            <a:ext cx="7696200" cy="879475"/>
          </a:xfrm>
          <a:prstGeom prst="rect">
            <a:avLst/>
          </a:prstGeom>
          <a:solidFill>
            <a:srgbClr val="26698A"/>
          </a:solidFill>
          <a:ln w="9525">
            <a:noFill/>
            <a:miter lim="800000"/>
            <a:headEnd/>
            <a:tailEnd/>
          </a:ln>
          <a:effectLst/>
        </p:spPr>
        <p:txBody>
          <a:bodyPr wrap="none" anchor="ctr"/>
          <a:lstStyle/>
          <a:p>
            <a:pPr>
              <a:defRPr/>
            </a:pPr>
            <a:endParaRPr lang="en-US" dirty="0"/>
          </a:p>
        </p:txBody>
      </p:sp>
      <p:sp>
        <p:nvSpPr>
          <p:cNvPr id="1028" name="Rectangle 3"/>
          <p:cNvSpPr>
            <a:spLocks noGrp="1" noChangeArrowheads="1"/>
          </p:cNvSpPr>
          <p:nvPr>
            <p:ph type="body" idx="1"/>
          </p:nvPr>
        </p:nvSpPr>
        <p:spPr bwMode="gray">
          <a:xfrm>
            <a:off x="228600" y="1371600"/>
            <a:ext cx="86868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0" name="Rectangle 46"/>
          <p:cNvSpPr>
            <a:spLocks noChangeArrowheads="1"/>
          </p:cNvSpPr>
          <p:nvPr/>
        </p:nvSpPr>
        <p:spPr bwMode="gray">
          <a:xfrm>
            <a:off x="0" y="1035050"/>
            <a:ext cx="1447800" cy="228600"/>
          </a:xfrm>
          <a:prstGeom prst="rect">
            <a:avLst/>
          </a:prstGeom>
          <a:solidFill>
            <a:srgbClr val="134575"/>
          </a:solidFill>
          <a:ln w="9525">
            <a:noFill/>
            <a:miter lim="800000"/>
            <a:headEnd/>
            <a:tailEnd/>
          </a:ln>
          <a:effectLst/>
        </p:spPr>
        <p:txBody>
          <a:bodyPr wrap="none" anchor="ctr"/>
          <a:lstStyle/>
          <a:p>
            <a:pPr>
              <a:defRPr/>
            </a:pPr>
            <a:endParaRPr lang="en-US" dirty="0"/>
          </a:p>
        </p:txBody>
      </p:sp>
      <p:sp>
        <p:nvSpPr>
          <p:cNvPr id="1081" name="Rectangle 57"/>
          <p:cNvSpPr>
            <a:spLocks noGrp="1" noChangeArrowheads="1"/>
          </p:cNvSpPr>
          <p:nvPr>
            <p:ph type="sldNum" sz="quarter" idx="4"/>
          </p:nvPr>
        </p:nvSpPr>
        <p:spPr bwMode="auto">
          <a:xfrm>
            <a:off x="8647113" y="6456363"/>
            <a:ext cx="4445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b="0">
                <a:solidFill>
                  <a:srgbClr val="000000"/>
                </a:solidFill>
                <a:latin typeface="Verdana" pitchFamily="34" charset="0"/>
              </a:defRPr>
            </a:lvl1pPr>
          </a:lstStyle>
          <a:p>
            <a:fld id="{6A2B20BE-7D2D-4710-A0EA-46CBFF6E9CC8}" type="slidenum">
              <a:rPr lang="en-IN" smtClean="0"/>
              <a:pPr/>
              <a:t>‹#›</a:t>
            </a:fld>
            <a:endParaRPr lang="en-IN" dirty="0"/>
          </a:p>
        </p:txBody>
      </p:sp>
      <p:sp>
        <p:nvSpPr>
          <p:cNvPr id="1085" name="Line 61"/>
          <p:cNvSpPr>
            <a:spLocks noChangeShapeType="1"/>
          </p:cNvSpPr>
          <p:nvPr/>
        </p:nvSpPr>
        <p:spPr bwMode="auto">
          <a:xfrm flipH="1">
            <a:off x="0" y="6381750"/>
            <a:ext cx="9144000" cy="0"/>
          </a:xfrm>
          <a:prstGeom prst="line">
            <a:avLst/>
          </a:prstGeom>
          <a:noFill/>
          <a:ln w="9525">
            <a:solidFill>
              <a:srgbClr val="287094"/>
            </a:solidFill>
            <a:round/>
            <a:headEnd/>
            <a:tailEnd/>
          </a:ln>
          <a:effectLst/>
        </p:spPr>
        <p:txBody>
          <a:bodyPr/>
          <a:lstStyle/>
          <a:p>
            <a:pPr>
              <a:defRPr/>
            </a:pPr>
            <a:endParaRPr lang="en-US" dirty="0"/>
          </a:p>
        </p:txBody>
      </p:sp>
      <p:sp>
        <p:nvSpPr>
          <p:cNvPr id="1093" name="Text Box 69"/>
          <p:cNvSpPr txBox="1">
            <a:spLocks noChangeArrowheads="1"/>
          </p:cNvSpPr>
          <p:nvPr/>
        </p:nvSpPr>
        <p:spPr bwMode="auto">
          <a:xfrm>
            <a:off x="3065463" y="6445250"/>
            <a:ext cx="4976812" cy="336550"/>
          </a:xfrm>
          <a:prstGeom prst="rect">
            <a:avLst/>
          </a:prstGeom>
          <a:noFill/>
          <a:ln w="9525" algn="ctr">
            <a:noFill/>
            <a:miter lim="800000"/>
            <a:headEnd/>
            <a:tailEnd/>
          </a:ln>
          <a:effectLst/>
        </p:spPr>
        <p:txBody>
          <a:bodyPr wrap="none">
            <a:spAutoFit/>
          </a:bodyPr>
          <a:lstStyle/>
          <a:p>
            <a:pPr eaLnBrk="0" hangingPunct="0">
              <a:defRPr/>
            </a:pPr>
            <a:r>
              <a:rPr lang="en-US" sz="800" b="0" dirty="0">
                <a:solidFill>
                  <a:srgbClr val="000000"/>
                </a:solidFill>
                <a:latin typeface="Verdana" pitchFamily="34" charset="0"/>
              </a:rPr>
              <a:t>© 2007, Cognizant Technology Solutions                                             Confidential </a:t>
            </a:r>
          </a:p>
          <a:p>
            <a:pPr>
              <a:defRPr/>
            </a:pPr>
            <a:endParaRPr lang="en-US" sz="800" dirty="0">
              <a:solidFill>
                <a:srgbClr val="000000"/>
              </a:solidFill>
              <a:latin typeface="Verdana" pitchFamily="34" charset="0"/>
            </a:endParaRPr>
          </a:p>
        </p:txBody>
      </p:sp>
      <p:sp>
        <p:nvSpPr>
          <p:cNvPr id="1097" name="Line 73"/>
          <p:cNvSpPr>
            <a:spLocks noChangeShapeType="1"/>
          </p:cNvSpPr>
          <p:nvPr/>
        </p:nvSpPr>
        <p:spPr bwMode="auto">
          <a:xfrm>
            <a:off x="8618538" y="6391275"/>
            <a:ext cx="0" cy="457200"/>
          </a:xfrm>
          <a:prstGeom prst="line">
            <a:avLst/>
          </a:prstGeom>
          <a:noFill/>
          <a:ln w="25400">
            <a:solidFill>
              <a:srgbClr val="209D03"/>
            </a:solidFill>
            <a:round/>
            <a:headEnd/>
            <a:tailEnd/>
          </a:ln>
          <a:effectLst/>
        </p:spPr>
        <p:txBody>
          <a:bodyPr/>
          <a:lstStyle/>
          <a:p>
            <a:pPr>
              <a:defRPr/>
            </a:pPr>
            <a:endParaRPr lang="en-US" dirty="0"/>
          </a:p>
        </p:txBody>
      </p:sp>
      <p:sp>
        <p:nvSpPr>
          <p:cNvPr id="1098" name="Rectangle 74"/>
          <p:cNvSpPr>
            <a:spLocks noChangeArrowheads="1"/>
          </p:cNvSpPr>
          <p:nvPr/>
        </p:nvSpPr>
        <p:spPr bwMode="gray">
          <a:xfrm>
            <a:off x="0" y="639763"/>
            <a:ext cx="9144000" cy="236537"/>
          </a:xfrm>
          <a:prstGeom prst="rect">
            <a:avLst/>
          </a:prstGeom>
          <a:gradFill rotWithShape="1">
            <a:gsLst>
              <a:gs pos="0">
                <a:srgbClr val="2D9F01"/>
              </a:gs>
              <a:gs pos="100000">
                <a:srgbClr val="2D9F01">
                  <a:gamma/>
                  <a:tint val="74118"/>
                  <a:invGamma/>
                </a:srgbClr>
              </a:gs>
            </a:gsLst>
            <a:lin ang="0" scaled="1"/>
          </a:gradFill>
          <a:ln w="9525">
            <a:noFill/>
            <a:miter lim="800000"/>
            <a:headEnd/>
            <a:tailEnd/>
          </a:ln>
          <a:effectLst/>
        </p:spPr>
        <p:txBody>
          <a:bodyPr wrap="none" anchor="ctr"/>
          <a:lstStyle/>
          <a:p>
            <a:pPr>
              <a:defRPr/>
            </a:pPr>
            <a:endParaRPr lang="en-US" dirty="0"/>
          </a:p>
        </p:txBody>
      </p:sp>
      <p:sp>
        <p:nvSpPr>
          <p:cNvPr id="1069" name="Rectangle 45"/>
          <p:cNvSpPr>
            <a:spLocks noChangeArrowheads="1"/>
          </p:cNvSpPr>
          <p:nvPr/>
        </p:nvSpPr>
        <p:spPr bwMode="gray">
          <a:xfrm>
            <a:off x="0" y="158750"/>
            <a:ext cx="9144000" cy="603250"/>
          </a:xfrm>
          <a:prstGeom prst="rect">
            <a:avLst/>
          </a:prstGeom>
          <a:gradFill rotWithShape="1">
            <a:gsLst>
              <a:gs pos="0">
                <a:srgbClr val="3188B5">
                  <a:gamma/>
                  <a:shade val="46275"/>
                  <a:invGamma/>
                </a:srgbClr>
              </a:gs>
              <a:gs pos="100000">
                <a:srgbClr val="3188B5"/>
              </a:gs>
            </a:gsLst>
            <a:lin ang="0" scaled="1"/>
          </a:gradFill>
          <a:ln w="9525">
            <a:noFill/>
            <a:miter lim="800000"/>
            <a:headEnd/>
            <a:tailEnd/>
          </a:ln>
          <a:effectLst/>
        </p:spPr>
        <p:txBody>
          <a:bodyPr wrap="none" anchor="ctr"/>
          <a:lstStyle/>
          <a:p>
            <a:pPr>
              <a:defRPr/>
            </a:pPr>
            <a:endParaRPr lang="en-US" dirty="0"/>
          </a:p>
        </p:txBody>
      </p:sp>
      <p:sp>
        <p:nvSpPr>
          <p:cNvPr id="1036" name="Rectangle 50"/>
          <p:cNvSpPr>
            <a:spLocks noGrp="1" noChangeArrowheads="1"/>
          </p:cNvSpPr>
          <p:nvPr>
            <p:ph type="title"/>
          </p:nvPr>
        </p:nvSpPr>
        <p:spPr bwMode="gray">
          <a:xfrm>
            <a:off x="1447800" y="206375"/>
            <a:ext cx="6858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73" name="Rectangle 49"/>
          <p:cNvSpPr>
            <a:spLocks noChangeArrowheads="1"/>
          </p:cNvSpPr>
          <p:nvPr/>
        </p:nvSpPr>
        <p:spPr bwMode="gray">
          <a:xfrm>
            <a:off x="0" y="0"/>
            <a:ext cx="1447800" cy="1066800"/>
          </a:xfrm>
          <a:prstGeom prst="rect">
            <a:avLst/>
          </a:prstGeom>
          <a:solidFill>
            <a:srgbClr val="134575"/>
          </a:solidFill>
          <a:ln w="9525">
            <a:noFill/>
            <a:miter lim="800000"/>
            <a:headEnd/>
            <a:tailEnd/>
          </a:ln>
          <a:effectLst/>
        </p:spPr>
        <p:txBody>
          <a:bodyPr wrap="none" anchor="ctr"/>
          <a:lstStyle/>
          <a:p>
            <a:pPr>
              <a:defRPr/>
            </a:pPr>
            <a:endParaRPr lang="en-US" dirty="0"/>
          </a:p>
        </p:txBody>
      </p:sp>
      <p:pic>
        <p:nvPicPr>
          <p:cNvPr id="1038" name="Picture 41"/>
          <p:cNvPicPr>
            <a:picLocks noChangeAspect="1" noChangeArrowheads="1"/>
          </p:cNvPicPr>
          <p:nvPr/>
        </p:nvPicPr>
        <p:blipFill>
          <a:blip r:embed="rId14" cstate="print"/>
          <a:srcRect/>
          <a:stretch>
            <a:fillRect/>
          </a:stretch>
        </p:blipFill>
        <p:spPr bwMode="gray">
          <a:xfrm>
            <a:off x="0" y="0"/>
            <a:ext cx="1243013" cy="1038225"/>
          </a:xfrm>
          <a:prstGeom prst="rect">
            <a:avLst/>
          </a:prstGeom>
          <a:noFill/>
          <a:ln w="9525">
            <a:noFill/>
            <a:miter lim="800000"/>
            <a:headEnd/>
            <a:tailEnd/>
          </a:ln>
        </p:spPr>
      </p:pic>
      <p:sp>
        <p:nvSpPr>
          <p:cNvPr id="1082" name="Rectangle 58"/>
          <p:cNvSpPr>
            <a:spLocks noChangeArrowheads="1"/>
          </p:cNvSpPr>
          <p:nvPr/>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dirty="0"/>
          </a:p>
        </p:txBody>
      </p:sp>
      <p:pic>
        <p:nvPicPr>
          <p:cNvPr id="1040" name="Picture 16" descr="Academy Logo.jpg"/>
          <p:cNvPicPr>
            <a:picLocks noChangeAspect="1"/>
          </p:cNvPicPr>
          <p:nvPr/>
        </p:nvPicPr>
        <p:blipFill>
          <a:blip r:embed="rId15" cstate="print"/>
          <a:srcRect/>
          <a:stretch>
            <a:fillRect/>
          </a:stretch>
        </p:blipFill>
        <p:spPr bwMode="auto">
          <a:xfrm>
            <a:off x="215900" y="6403975"/>
            <a:ext cx="1460500" cy="4175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id="1" dur="indefinite" restart="never" nodeType="tmRoot"/>
      </p:par>
    </p:tnLst>
  </p:timing>
  <p:txStyles>
    <p:titleStyle>
      <a:lvl1pPr algn="ctr" rtl="0" eaLnBrk="1" fontAlgn="base" hangingPunct="1">
        <a:spcBef>
          <a:spcPct val="0"/>
        </a:spcBef>
        <a:spcAft>
          <a:spcPct val="0"/>
        </a:spcAft>
        <a:defRPr sz="4000">
          <a:solidFill>
            <a:schemeClr val="bg1"/>
          </a:solidFill>
          <a:latin typeface="+mj-lt"/>
          <a:ea typeface="+mj-ea"/>
          <a:cs typeface="+mj-cs"/>
        </a:defRPr>
      </a:lvl1pPr>
      <a:lvl2pPr algn="ctr" rtl="0" eaLnBrk="1" fontAlgn="base" hangingPunct="1">
        <a:spcBef>
          <a:spcPct val="0"/>
        </a:spcBef>
        <a:spcAft>
          <a:spcPct val="0"/>
        </a:spcAft>
        <a:defRPr sz="4000">
          <a:solidFill>
            <a:schemeClr val="bg1"/>
          </a:solidFill>
          <a:latin typeface="Monotype Corsiva" pitchFamily="66" charset="0"/>
        </a:defRPr>
      </a:lvl2pPr>
      <a:lvl3pPr algn="ctr" rtl="0" eaLnBrk="1" fontAlgn="base" hangingPunct="1">
        <a:spcBef>
          <a:spcPct val="0"/>
        </a:spcBef>
        <a:spcAft>
          <a:spcPct val="0"/>
        </a:spcAft>
        <a:defRPr sz="4000">
          <a:solidFill>
            <a:schemeClr val="bg1"/>
          </a:solidFill>
          <a:latin typeface="Monotype Corsiva" pitchFamily="66" charset="0"/>
        </a:defRPr>
      </a:lvl3pPr>
      <a:lvl4pPr algn="ctr" rtl="0" eaLnBrk="1" fontAlgn="base" hangingPunct="1">
        <a:spcBef>
          <a:spcPct val="0"/>
        </a:spcBef>
        <a:spcAft>
          <a:spcPct val="0"/>
        </a:spcAft>
        <a:defRPr sz="4000">
          <a:solidFill>
            <a:schemeClr val="bg1"/>
          </a:solidFill>
          <a:latin typeface="Monotype Corsiva" pitchFamily="66" charset="0"/>
        </a:defRPr>
      </a:lvl4pPr>
      <a:lvl5pPr algn="ctr" rtl="0" eaLnBrk="1" fontAlgn="base" hangingPunct="1">
        <a:spcBef>
          <a:spcPct val="0"/>
        </a:spcBef>
        <a:spcAft>
          <a:spcPct val="0"/>
        </a:spcAft>
        <a:defRPr sz="4000">
          <a:solidFill>
            <a:schemeClr val="bg1"/>
          </a:solidFill>
          <a:latin typeface="Monotype Corsiva" pitchFamily="66" charset="0"/>
        </a:defRPr>
      </a:lvl5pPr>
      <a:lvl6pPr marL="457200" algn="ctr" rtl="0" eaLnBrk="1" fontAlgn="base" hangingPunct="1">
        <a:spcBef>
          <a:spcPct val="0"/>
        </a:spcBef>
        <a:spcAft>
          <a:spcPct val="0"/>
        </a:spcAft>
        <a:defRPr sz="4000">
          <a:solidFill>
            <a:schemeClr val="bg1"/>
          </a:solidFill>
          <a:latin typeface="Monotype Corsiva" pitchFamily="66" charset="0"/>
        </a:defRPr>
      </a:lvl6pPr>
      <a:lvl7pPr marL="914400" algn="ctr" rtl="0" eaLnBrk="1" fontAlgn="base" hangingPunct="1">
        <a:spcBef>
          <a:spcPct val="0"/>
        </a:spcBef>
        <a:spcAft>
          <a:spcPct val="0"/>
        </a:spcAft>
        <a:defRPr sz="4000">
          <a:solidFill>
            <a:schemeClr val="bg1"/>
          </a:solidFill>
          <a:latin typeface="Monotype Corsiva" pitchFamily="66" charset="0"/>
        </a:defRPr>
      </a:lvl7pPr>
      <a:lvl8pPr marL="1371600" algn="ctr" rtl="0" eaLnBrk="1" fontAlgn="base" hangingPunct="1">
        <a:spcBef>
          <a:spcPct val="0"/>
        </a:spcBef>
        <a:spcAft>
          <a:spcPct val="0"/>
        </a:spcAft>
        <a:defRPr sz="4000">
          <a:solidFill>
            <a:schemeClr val="bg1"/>
          </a:solidFill>
          <a:latin typeface="Monotype Corsiva" pitchFamily="66" charset="0"/>
        </a:defRPr>
      </a:lvl8pPr>
      <a:lvl9pPr marL="1828800" algn="ctr" rtl="0" eaLnBrk="1" fontAlgn="base" hangingPunct="1">
        <a:spcBef>
          <a:spcPct val="0"/>
        </a:spcBef>
        <a:spcAft>
          <a:spcPct val="0"/>
        </a:spcAft>
        <a:defRPr sz="4000">
          <a:solidFill>
            <a:schemeClr val="bg1"/>
          </a:solidFill>
          <a:latin typeface="Monotype Corsiva" pitchFamily="66" charset="0"/>
        </a:defRPr>
      </a:lvl9pPr>
    </p:titleStyle>
    <p:bodyStyle>
      <a:lvl1pPr marL="342900" indent="-342900" algn="l" rtl="0" eaLnBrk="1" fontAlgn="base" hangingPunct="1">
        <a:spcBef>
          <a:spcPct val="20000"/>
        </a:spcBef>
        <a:spcAft>
          <a:spcPct val="0"/>
        </a:spcAft>
        <a:buSzPct val="95000"/>
        <a:buFont typeface="Wingdings" pitchFamily="2" charset="2"/>
        <a:buChar char="v"/>
        <a:defRPr sz="2400">
          <a:solidFill>
            <a:schemeClr val="tx1"/>
          </a:solidFill>
          <a:latin typeface="+mn-lt"/>
          <a:ea typeface="+mn-ea"/>
          <a:cs typeface="+mn-cs"/>
        </a:defRPr>
      </a:lvl1pPr>
      <a:lvl2pPr marL="687388" indent="-230188" algn="l" rtl="0" eaLnBrk="1" fontAlgn="base" hangingPunct="1">
        <a:spcBef>
          <a:spcPct val="20000"/>
        </a:spcBef>
        <a:spcAft>
          <a:spcPct val="0"/>
        </a:spcAft>
        <a:buClr>
          <a:schemeClr val="accent1"/>
        </a:buClr>
        <a:buSzPct val="85000"/>
        <a:buFont typeface="Wingdings 2" pitchFamily="18" charset="2"/>
        <a:buChar char="®"/>
        <a:defRPr sz="20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55000"/>
        <a:buFont typeface="Wingdings 2" pitchFamily="18" charset="2"/>
        <a:buChar char=""/>
        <a:defRPr sz="16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16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16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16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16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msdn.microsoft.com/en-us/library/ms162802.aspx"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SQL cmd , BCP and Bulk Insert</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lstStyle/>
          <a:p>
            <a:r>
              <a:rPr lang="en-IN" b="1" dirty="0" smtClean="0"/>
              <a:t>To run the script file</a:t>
            </a:r>
          </a:p>
          <a:p>
            <a:pPr>
              <a:buNone/>
            </a:pPr>
            <a:endParaRPr lang="en-IN" dirty="0" smtClean="0"/>
          </a:p>
          <a:p>
            <a:pPr>
              <a:buNone/>
            </a:pPr>
            <a:r>
              <a:rPr lang="en-IN" dirty="0" smtClean="0"/>
              <a:t>	</a:t>
            </a:r>
            <a:r>
              <a:rPr lang="en-IN" dirty="0" smtClean="0">
                <a:sym typeface="Wingdings" pitchFamily="2" charset="2"/>
              </a:rPr>
              <a:t> Open the Command prompt</a:t>
            </a:r>
          </a:p>
          <a:p>
            <a:pPr>
              <a:buNone/>
            </a:pPr>
            <a:r>
              <a:rPr lang="en-IN" dirty="0" smtClean="0">
                <a:sym typeface="Wingdings" pitchFamily="2" charset="2"/>
              </a:rPr>
              <a:t>	 In the command prompt type</a:t>
            </a:r>
          </a:p>
          <a:p>
            <a:pPr>
              <a:buNone/>
            </a:pPr>
            <a:r>
              <a:rPr lang="en-IN" dirty="0" smtClean="0"/>
              <a:t>	     </a:t>
            </a:r>
            <a:r>
              <a:rPr lang="en-IN" dirty="0" smtClean="0"/>
              <a:t> </a:t>
            </a:r>
            <a:r>
              <a:rPr lang="en-IN" b="1" dirty="0" smtClean="0"/>
              <a:t>sqlcmd -S myServer\instanceName -i C:\</a:t>
            </a:r>
            <a:r>
              <a:rPr lang="en-IN" b="1" dirty="0" smtClean="0"/>
              <a:t>myScript.sql</a:t>
            </a:r>
          </a:p>
          <a:p>
            <a:pPr>
              <a:buNone/>
            </a:pPr>
            <a:r>
              <a:rPr lang="en-IN" b="1" dirty="0" smtClean="0"/>
              <a:t>	</a:t>
            </a:r>
            <a:r>
              <a:rPr lang="en-IN" b="1" dirty="0" smtClean="0">
                <a:sym typeface="Wingdings" pitchFamily="2" charset="2"/>
              </a:rPr>
              <a:t> </a:t>
            </a:r>
            <a:r>
              <a:rPr lang="en-IN" dirty="0" smtClean="0"/>
              <a:t>A </a:t>
            </a:r>
            <a:r>
              <a:rPr lang="en-IN" dirty="0" smtClean="0"/>
              <a:t>list of Adventure Works employee names and addresses is written to the command prompt window</a:t>
            </a:r>
            <a:r>
              <a:rPr lang="en-IN" dirty="0" smtClean="0"/>
              <a:t>.</a:t>
            </a:r>
          </a:p>
          <a:p>
            <a:pPr>
              <a:buNone/>
            </a:pPr>
            <a:r>
              <a:rPr lang="en-IN" dirty="0" smtClean="0"/>
              <a:t>	</a:t>
            </a:r>
            <a:r>
              <a:rPr lang="en-IN" dirty="0" smtClean="0">
                <a:sym typeface="Wingdings" pitchFamily="2" charset="2"/>
              </a:rPr>
              <a:t>If you want to return the output to a text file then type,</a:t>
            </a:r>
          </a:p>
          <a:p>
            <a:pPr>
              <a:buNone/>
            </a:pPr>
            <a:r>
              <a:rPr lang="en-IN" dirty="0" smtClean="0">
                <a:sym typeface="Wingdings" pitchFamily="2" charset="2"/>
              </a:rPr>
              <a:t>	</a:t>
            </a:r>
            <a:r>
              <a:rPr lang="en-IN" b="1" dirty="0" smtClean="0"/>
              <a:t>sqlcmd -S myServer\instanceName -i C:\myScript.sql -o C:\</a:t>
            </a:r>
            <a:r>
              <a:rPr lang="en-IN" b="1" dirty="0" smtClean="0"/>
              <a:t>EmpAdds.txt</a:t>
            </a:r>
          </a:p>
          <a:p>
            <a:pPr>
              <a:buNone/>
            </a:pPr>
            <a:r>
              <a:rPr lang="en-IN" dirty="0" smtClean="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188640"/>
            <a:ext cx="6858000" cy="533400"/>
          </a:xfrm>
        </p:spPr>
        <p:txBody>
          <a:bodyPr/>
          <a:lstStyle/>
          <a:p>
            <a:r>
              <a:rPr lang="en-IN" b="1" dirty="0" smtClean="0"/>
              <a:t/>
            </a:r>
            <a:br>
              <a:rPr lang="en-IN" b="1" dirty="0" smtClean="0"/>
            </a:br>
            <a:r>
              <a:rPr lang="en-IN" b="1" dirty="0" smtClean="0"/>
              <a:t>sqlcmd </a:t>
            </a:r>
            <a:r>
              <a:rPr lang="en-IN" b="1" dirty="0" smtClean="0"/>
              <a:t>with Scripting Variables</a:t>
            </a:r>
            <a:br>
              <a:rPr lang="en-IN" b="1" dirty="0" smtClean="0"/>
            </a:br>
            <a:endParaRPr lang="en-IN" dirty="0"/>
          </a:p>
        </p:txBody>
      </p:sp>
      <p:sp>
        <p:nvSpPr>
          <p:cNvPr id="3" name="Content Placeholder 2"/>
          <p:cNvSpPr>
            <a:spLocks noGrp="1"/>
          </p:cNvSpPr>
          <p:nvPr>
            <p:ph idx="1"/>
          </p:nvPr>
        </p:nvSpPr>
        <p:spPr/>
        <p:txBody>
          <a:bodyPr/>
          <a:lstStyle/>
          <a:p>
            <a:endParaRPr lang="en-IN" dirty="0" smtClean="0"/>
          </a:p>
          <a:p>
            <a:endParaRPr lang="en-IN" dirty="0" smtClean="0"/>
          </a:p>
          <a:p>
            <a:r>
              <a:rPr lang="en-IN" dirty="0" smtClean="0"/>
              <a:t>Variables </a:t>
            </a:r>
            <a:r>
              <a:rPr lang="en-IN" dirty="0" smtClean="0"/>
              <a:t>that are used in scripts are called scripting variables</a:t>
            </a:r>
            <a:r>
              <a:rPr lang="en-IN" dirty="0" smtClean="0"/>
              <a:t>.</a:t>
            </a:r>
          </a:p>
          <a:p>
            <a:endParaRPr lang="en-IN" dirty="0" smtClean="0"/>
          </a:p>
          <a:p>
            <a:endParaRPr lang="en-IN" dirty="0" smtClean="0"/>
          </a:p>
          <a:p>
            <a:r>
              <a:rPr lang="en-IN" dirty="0" smtClean="0"/>
              <a:t>Scripting </a:t>
            </a:r>
            <a:r>
              <a:rPr lang="en-IN" dirty="0" smtClean="0"/>
              <a:t>variables can be defined explicitly by using the </a:t>
            </a:r>
            <a:r>
              <a:rPr lang="en-IN" b="1" dirty="0" smtClean="0"/>
              <a:t>setvar</a:t>
            </a:r>
            <a:r>
              <a:rPr lang="en-IN" dirty="0" smtClean="0"/>
              <a:t> command, or implicitly by using </a:t>
            </a:r>
            <a:r>
              <a:rPr lang="en-IN" dirty="0" smtClean="0"/>
              <a:t>the</a:t>
            </a:r>
          </a:p>
          <a:p>
            <a:pPr>
              <a:buNone/>
            </a:pPr>
            <a:r>
              <a:rPr lang="en-IN" dirty="0" smtClean="0"/>
              <a:t>	 </a:t>
            </a:r>
            <a:r>
              <a:rPr lang="en-IN" b="1" dirty="0" smtClean="0"/>
              <a:t>sqlcmd</a:t>
            </a:r>
            <a:r>
              <a:rPr lang="en-IN" dirty="0" smtClean="0"/>
              <a:t> </a:t>
            </a:r>
            <a:r>
              <a:rPr lang="en-IN" b="1" dirty="0" smtClean="0"/>
              <a:t>-v</a:t>
            </a:r>
            <a:r>
              <a:rPr lang="en-IN" dirty="0" smtClean="0"/>
              <a:t> option</a:t>
            </a:r>
            <a:r>
              <a:rPr lang="en-IN" dirty="0" smtClean="0"/>
              <a:t>.</a:t>
            </a:r>
          </a:p>
          <a:p>
            <a:pPr>
              <a:buNone/>
            </a:pPr>
            <a:endParaRPr lang="en-IN" b="1" dirty="0" smtClean="0"/>
          </a:p>
          <a:p>
            <a:pPr>
              <a:buNone/>
            </a:pPr>
            <a:r>
              <a:rPr lang="en-IN" dirty="0" smtClean="0"/>
              <a:t/>
            </a:r>
            <a:br>
              <a:rPr lang="en-IN" dirty="0" smtClean="0"/>
            </a:br>
            <a:endParaRPr lang="en-IN"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Implicitly Setting Scripting Variables</a:t>
            </a:r>
            <a:endParaRPr lang="en-IN" dirty="0"/>
          </a:p>
        </p:txBody>
      </p:sp>
      <p:sp>
        <p:nvSpPr>
          <p:cNvPr id="3" name="Content Placeholder 2"/>
          <p:cNvSpPr>
            <a:spLocks noGrp="1"/>
          </p:cNvSpPr>
          <p:nvPr>
            <p:ph idx="1"/>
          </p:nvPr>
        </p:nvSpPr>
        <p:spPr/>
        <p:txBody>
          <a:bodyPr/>
          <a:lstStyle/>
          <a:p>
            <a:r>
              <a:rPr lang="en-IN" dirty="0" smtClean="0"/>
              <a:t>sqlcmd</a:t>
            </a:r>
            <a:r>
              <a:rPr lang="en-IN" dirty="0" smtClean="0"/>
              <a:t> is started with the -l option. This implicitly sets the SQLLOGINTIMEOUT variable.</a:t>
            </a:r>
          </a:p>
          <a:p>
            <a:pPr>
              <a:buNone/>
            </a:pPr>
            <a:r>
              <a:rPr lang="en-IN" dirty="0" smtClean="0">
                <a:sym typeface="Wingdings" pitchFamily="2" charset="2"/>
              </a:rPr>
              <a:t>	</a:t>
            </a:r>
            <a:r>
              <a:rPr lang="en-IN" dirty="0" smtClean="0"/>
              <a:t>c</a:t>
            </a:r>
            <a:r>
              <a:rPr lang="en-IN" dirty="0" smtClean="0"/>
              <a:t>:\&gt; sqlcmd -l 60</a:t>
            </a:r>
          </a:p>
          <a:p>
            <a:endParaRPr lang="en-IN" dirty="0" smtClean="0"/>
          </a:p>
          <a:p>
            <a:r>
              <a:rPr lang="en-IN" dirty="0" smtClean="0"/>
              <a:t>You </a:t>
            </a:r>
            <a:r>
              <a:rPr lang="en-IN" dirty="0" smtClean="0"/>
              <a:t>can also use the </a:t>
            </a:r>
            <a:r>
              <a:rPr lang="en-IN" b="1" dirty="0" smtClean="0"/>
              <a:t>-v</a:t>
            </a:r>
            <a:r>
              <a:rPr lang="en-IN" dirty="0" smtClean="0"/>
              <a:t> option to set a scripting variable that exists in a script. In the following script (the file name is testscript.sql), ColumnName is a scripting variable.</a:t>
            </a:r>
          </a:p>
          <a:p>
            <a:pPr>
              <a:buNone/>
            </a:pPr>
            <a:r>
              <a:rPr lang="en-IN" b="1" dirty="0" smtClean="0"/>
              <a:t>	USE </a:t>
            </a:r>
            <a:r>
              <a:rPr lang="en-IN" b="1" dirty="0" smtClean="0"/>
              <a:t>AdventureWorks2012;</a:t>
            </a:r>
          </a:p>
          <a:p>
            <a:pPr>
              <a:buNone/>
            </a:pPr>
            <a:r>
              <a:rPr lang="en-IN" b="1" dirty="0" smtClean="0"/>
              <a:t>	SELECT </a:t>
            </a:r>
            <a:r>
              <a:rPr lang="en-IN" b="1" dirty="0" smtClean="0"/>
              <a:t>x.$(ColumnName)</a:t>
            </a:r>
          </a:p>
          <a:p>
            <a:pPr>
              <a:buNone/>
            </a:pPr>
            <a:r>
              <a:rPr lang="en-IN" b="1" dirty="0" smtClean="0"/>
              <a:t>	FROM </a:t>
            </a:r>
            <a:r>
              <a:rPr lang="en-IN" b="1" dirty="0" smtClean="0"/>
              <a:t>Person.Person x</a:t>
            </a:r>
          </a:p>
          <a:p>
            <a:pPr>
              <a:buNone/>
            </a:pPr>
            <a:r>
              <a:rPr lang="en-IN" b="1" dirty="0" smtClean="0"/>
              <a:t>	WHERE </a:t>
            </a:r>
            <a:r>
              <a:rPr lang="en-IN" b="1" dirty="0" smtClean="0"/>
              <a:t>c.BusinessEntityID &lt; 5;</a:t>
            </a:r>
          </a:p>
          <a:p>
            <a:pPr>
              <a:buNone/>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lstStyle/>
          <a:p>
            <a:r>
              <a:rPr lang="en-IN" dirty="0" smtClean="0"/>
              <a:t>You can then specify the name of the column that you want returned by using the -v option:</a:t>
            </a:r>
          </a:p>
          <a:p>
            <a:endParaRPr lang="en-IN" dirty="0" smtClean="0"/>
          </a:p>
          <a:p>
            <a:pPr>
              <a:buNone/>
            </a:pPr>
            <a:r>
              <a:rPr lang="en-IN" dirty="0" smtClean="0"/>
              <a:t>	</a:t>
            </a:r>
            <a:r>
              <a:rPr lang="en-IN" dirty="0" smtClean="0">
                <a:sym typeface="Wingdings" pitchFamily="2" charset="2"/>
              </a:rPr>
              <a:t></a:t>
            </a:r>
            <a:r>
              <a:rPr lang="en-IN" dirty="0" smtClean="0"/>
              <a:t>sqlcmd </a:t>
            </a:r>
            <a:r>
              <a:rPr lang="en-IN" dirty="0" smtClean="0"/>
              <a:t>-v ColumnName ="FirstName" -i c:\testscript.sql</a:t>
            </a:r>
          </a:p>
          <a:p>
            <a:endParaRPr lang="en-IN" dirty="0" smtClean="0"/>
          </a:p>
          <a:p>
            <a:r>
              <a:rPr lang="en-IN" dirty="0" smtClean="0"/>
              <a:t>To </a:t>
            </a:r>
            <a:r>
              <a:rPr lang="en-IN" dirty="0" smtClean="0"/>
              <a:t>return a different column by using the same script, change the value of the ColumnName scripting variable.</a:t>
            </a:r>
          </a:p>
          <a:p>
            <a:pPr>
              <a:buNone/>
            </a:pPr>
            <a:r>
              <a:rPr lang="en-IN" dirty="0" smtClean="0"/>
              <a:t>	</a:t>
            </a:r>
          </a:p>
          <a:p>
            <a:pPr>
              <a:buNone/>
            </a:pPr>
            <a:r>
              <a:rPr lang="en-IN" dirty="0" smtClean="0">
                <a:sym typeface="Wingdings" pitchFamily="2" charset="2"/>
              </a:rPr>
              <a:t>	</a:t>
            </a:r>
            <a:r>
              <a:rPr lang="en-IN" dirty="0" smtClean="0">
                <a:sym typeface="Wingdings" pitchFamily="2" charset="2"/>
              </a:rPr>
              <a:t></a:t>
            </a:r>
            <a:r>
              <a:rPr lang="en-IN" dirty="0" smtClean="0"/>
              <a:t>sqlcmd </a:t>
            </a:r>
            <a:r>
              <a:rPr lang="en-IN" dirty="0" smtClean="0"/>
              <a:t>-v ColumnName ="LastName" -i c:\testscript.sql</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a:r>
            <a:br>
              <a:rPr lang="en-IN" b="1" dirty="0" smtClean="0"/>
            </a:br>
            <a:r>
              <a:rPr lang="en-IN" b="1" dirty="0" smtClean="0"/>
              <a:t>Guidelines </a:t>
            </a:r>
            <a:r>
              <a:rPr lang="en-IN" b="1" dirty="0" smtClean="0"/>
              <a:t>for Scripting </a:t>
            </a:r>
            <a:r>
              <a:rPr lang="en-IN" b="1" dirty="0" smtClean="0"/>
              <a:t>Variables</a:t>
            </a:r>
            <a:r>
              <a:rPr lang="en-IN" dirty="0" smtClean="0"/>
              <a:t/>
            </a:r>
            <a:br>
              <a:rPr lang="en-IN" dirty="0" smtClean="0"/>
            </a:br>
            <a:endParaRPr lang="en-IN" dirty="0"/>
          </a:p>
        </p:txBody>
      </p:sp>
      <p:sp>
        <p:nvSpPr>
          <p:cNvPr id="3" name="Content Placeholder 2"/>
          <p:cNvSpPr>
            <a:spLocks noGrp="1"/>
          </p:cNvSpPr>
          <p:nvPr>
            <p:ph idx="1"/>
          </p:nvPr>
        </p:nvSpPr>
        <p:spPr/>
        <p:txBody>
          <a:bodyPr/>
          <a:lstStyle/>
          <a:p>
            <a:r>
              <a:rPr lang="en-IN" dirty="0" smtClean="0"/>
              <a:t>Variable names must not contain white space characters or quotation marks.</a:t>
            </a:r>
          </a:p>
          <a:p>
            <a:r>
              <a:rPr lang="en-IN" dirty="0" smtClean="0"/>
              <a:t>Variable names must not have the same form as a variable expression, such as </a:t>
            </a:r>
            <a:r>
              <a:rPr lang="en-IN" i="1" dirty="0" smtClean="0"/>
              <a:t>$(var)</a:t>
            </a:r>
            <a:r>
              <a:rPr lang="en-IN" dirty="0" smtClean="0"/>
              <a:t>.</a:t>
            </a:r>
          </a:p>
          <a:p>
            <a:r>
              <a:rPr lang="en-IN" dirty="0" smtClean="0"/>
              <a:t>Scripting variables are case-insensitive</a:t>
            </a:r>
          </a:p>
          <a:p>
            <a:r>
              <a:rPr lang="en-IN" dirty="0" smtClean="0"/>
              <a:t>Variable values that are defined by using </a:t>
            </a:r>
            <a:r>
              <a:rPr lang="en-IN" b="1" dirty="0" smtClean="0"/>
              <a:t>setvar </a:t>
            </a:r>
            <a:r>
              <a:rPr lang="en-IN" dirty="0" smtClean="0"/>
              <a:t>or the</a:t>
            </a:r>
            <a:r>
              <a:rPr lang="en-IN" b="1" dirty="0" smtClean="0"/>
              <a:t> -v </a:t>
            </a:r>
            <a:r>
              <a:rPr lang="en-IN" dirty="0" smtClean="0"/>
              <a:t>option must be enclosed by quotation marks if the string value contains spaces.</a:t>
            </a:r>
          </a:p>
          <a:p>
            <a:r>
              <a:rPr lang="en-IN" dirty="0" smtClean="0"/>
              <a:t>If quotation marks are part of the variable value, they must be escaped. For example: :setvar MyVar "spac""e".</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Bcp-Bulk  Copy</a:t>
            </a:r>
            <a:endParaRPr lang="en-IN" dirty="0"/>
          </a:p>
        </p:txBody>
      </p:sp>
      <p:sp>
        <p:nvSpPr>
          <p:cNvPr id="3" name="Content Placeholder 2"/>
          <p:cNvSpPr>
            <a:spLocks noGrp="1"/>
          </p:cNvSpPr>
          <p:nvPr>
            <p:ph idx="1"/>
          </p:nvPr>
        </p:nvSpPr>
        <p:spPr/>
        <p:txBody>
          <a:bodyPr/>
          <a:lstStyle/>
          <a:p>
            <a:r>
              <a:rPr lang="en-IN" dirty="0" smtClean="0"/>
              <a:t>The Bulk Copy Program (BCP) is a command-line utility that ships with Microsoft SQL Server. With BCP, you can import and export large amounts of data in and out of SQL Server databases quickly and </a:t>
            </a:r>
            <a:r>
              <a:rPr lang="en-IN" dirty="0" smtClean="0"/>
              <a:t>easily.</a:t>
            </a:r>
          </a:p>
          <a:p>
            <a:r>
              <a:rPr lang="en-IN" dirty="0" smtClean="0"/>
              <a:t>The simplest syntax of a BCP command is:</a:t>
            </a:r>
          </a:p>
          <a:p>
            <a:pPr>
              <a:buNone/>
            </a:pPr>
            <a:r>
              <a:rPr lang="en-IN" dirty="0" smtClean="0"/>
              <a:t>	</a:t>
            </a:r>
            <a:r>
              <a:rPr lang="en-IN" b="1" dirty="0" smtClean="0"/>
              <a:t>bcp</a:t>
            </a:r>
            <a:r>
              <a:rPr lang="en-IN" b="1" dirty="0" smtClean="0"/>
              <a:t/>
            </a:r>
            <a:br>
              <a:rPr lang="en-IN" b="1" dirty="0" smtClean="0"/>
            </a:br>
            <a:r>
              <a:rPr lang="en-IN" b="1" dirty="0" smtClean="0"/>
              <a:t>databaseName.Schema.TableName *or* “Query”</a:t>
            </a:r>
            <a:br>
              <a:rPr lang="en-IN" b="1" dirty="0" smtClean="0"/>
            </a:br>
            <a:r>
              <a:rPr lang="en-IN" b="1" dirty="0" smtClean="0"/>
              <a:t>in, out, *or* queryout</a:t>
            </a:r>
            <a:br>
              <a:rPr lang="en-IN" b="1" dirty="0" smtClean="0"/>
            </a:br>
            <a:r>
              <a:rPr lang="en-IN" b="1" dirty="0" smtClean="0"/>
              <a:t>-S ServerName\instanceName</a:t>
            </a:r>
            <a:br>
              <a:rPr lang="en-IN" b="1" dirty="0" smtClean="0"/>
            </a:br>
            <a:r>
              <a:rPr lang="en-IN" b="1" dirty="0" smtClean="0"/>
              <a:t>-U userName -P password *or* -T</a:t>
            </a:r>
            <a:br>
              <a:rPr lang="en-IN" b="1" dirty="0" smtClean="0"/>
            </a:br>
            <a:r>
              <a:rPr lang="en-IN" b="1" dirty="0" smtClean="0"/>
              <a:t>-c *or* -n *or* specify storage information for each column</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lstStyle/>
          <a:p>
            <a:endParaRPr lang="en-IN" i="1" dirty="0" smtClean="0"/>
          </a:p>
          <a:p>
            <a:r>
              <a:rPr lang="en-IN" i="1" dirty="0" smtClean="0"/>
              <a:t>databaseName.Schema.TableName </a:t>
            </a:r>
            <a:r>
              <a:rPr lang="en-IN" i="1" dirty="0" smtClean="0"/>
              <a:t>*or* Query</a:t>
            </a:r>
            <a:r>
              <a:rPr lang="en-IN" dirty="0" smtClean="0"/>
              <a:t/>
            </a:r>
            <a:br>
              <a:rPr lang="en-IN" dirty="0" smtClean="0"/>
            </a:br>
            <a:r>
              <a:rPr lang="en-IN" dirty="0" smtClean="0"/>
              <a:t>You can specify either an entire table to copy or a query. The query should be surrounded in quotations and must also include the fully qualified table name.</a:t>
            </a:r>
          </a:p>
          <a:p>
            <a:endParaRPr lang="en-IN" i="1" dirty="0" smtClean="0"/>
          </a:p>
          <a:p>
            <a:endParaRPr lang="en-IN" i="1" dirty="0" smtClean="0"/>
          </a:p>
          <a:p>
            <a:r>
              <a:rPr lang="en-IN" i="1" dirty="0" smtClean="0"/>
              <a:t>in</a:t>
            </a:r>
            <a:r>
              <a:rPr lang="en-IN" i="1" dirty="0" smtClean="0"/>
              <a:t>, out, *or* queryout</a:t>
            </a:r>
            <a:r>
              <a:rPr lang="en-IN" dirty="0" smtClean="0"/>
              <a:t/>
            </a:r>
            <a:br>
              <a:rPr lang="en-IN" dirty="0" smtClean="0"/>
            </a:br>
            <a:r>
              <a:rPr lang="en-IN" dirty="0" smtClean="0"/>
              <a:t>in = import, out = full table export, queryout = query to select data for export</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lstStyle/>
          <a:p>
            <a:endParaRPr lang="en-IN" i="1" dirty="0" smtClean="0"/>
          </a:p>
          <a:p>
            <a:endParaRPr lang="en-IN" i="1" dirty="0" smtClean="0"/>
          </a:p>
          <a:p>
            <a:r>
              <a:rPr lang="en-IN" i="1" dirty="0" smtClean="0"/>
              <a:t>-</a:t>
            </a:r>
            <a:r>
              <a:rPr lang="en-IN" i="1" dirty="0" smtClean="0"/>
              <a:t>U userName -P password *or* -T</a:t>
            </a:r>
            <a:r>
              <a:rPr lang="en-IN" dirty="0" smtClean="0"/>
              <a:t/>
            </a:r>
            <a:br>
              <a:rPr lang="en-IN" dirty="0" smtClean="0"/>
            </a:br>
            <a:r>
              <a:rPr lang="en-IN" dirty="0" smtClean="0"/>
              <a:t>You can either specify a specific account to access SQL Server, or use -T to indicate Trusted Connection (i.e. Windows Authentication)</a:t>
            </a:r>
          </a:p>
          <a:p>
            <a:endParaRPr lang="en-IN" i="1" dirty="0" smtClean="0"/>
          </a:p>
          <a:p>
            <a:r>
              <a:rPr lang="en-IN" i="1" dirty="0" smtClean="0"/>
              <a:t>-</a:t>
            </a:r>
            <a:r>
              <a:rPr lang="en-IN" i="1" dirty="0" smtClean="0"/>
              <a:t>c *or* -n *or* specify storage information for each column</a:t>
            </a:r>
            <a:r>
              <a:rPr lang="en-IN" dirty="0" smtClean="0"/>
              <a:t/>
            </a:r>
            <a:br>
              <a:rPr lang="en-IN" dirty="0" smtClean="0"/>
            </a:br>
            <a:r>
              <a:rPr lang="en-IN" dirty="0" smtClean="0"/>
              <a:t>-c indicates character data type, -n indicates native data type; if neither one is specified, by default you will be prompted for the data type for each column.</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Exporting table using bcp</a:t>
            </a:r>
            <a:endParaRPr lang="en-IN" dirty="0"/>
          </a:p>
        </p:txBody>
      </p:sp>
      <p:sp>
        <p:nvSpPr>
          <p:cNvPr id="3" name="Content Placeholder 2"/>
          <p:cNvSpPr>
            <a:spLocks noGrp="1"/>
          </p:cNvSpPr>
          <p:nvPr>
            <p:ph idx="1"/>
          </p:nvPr>
        </p:nvSpPr>
        <p:spPr/>
        <p:txBody>
          <a:bodyPr/>
          <a:lstStyle/>
          <a:p>
            <a:r>
              <a:rPr lang="en-IN" b="1" dirty="0" smtClean="0"/>
              <a:t>bcp AdventureWorks.Sales.SalesOrderDetail out C:\</a:t>
            </a:r>
            <a:r>
              <a:rPr lang="en-IN" b="1" dirty="0" smtClean="0"/>
              <a:t>bcp_outputTable.txt </a:t>
            </a:r>
            <a:r>
              <a:rPr lang="en-IN" b="1" dirty="0" smtClean="0"/>
              <a:t>-SYourServerName -T </a:t>
            </a:r>
            <a:r>
              <a:rPr lang="en-IN" b="1" dirty="0" smtClean="0"/>
              <a:t>–c</a:t>
            </a:r>
          </a:p>
          <a:p>
            <a:endParaRPr lang="en-IN" b="1" dirty="0" smtClean="0"/>
          </a:p>
          <a:p>
            <a:endParaRPr lang="en-IN" b="1" dirty="0" smtClean="0"/>
          </a:p>
          <a:p>
            <a:endParaRPr lang="en-IN" b="1" dirty="0">
              <a:solidFill>
                <a:schemeClr val="accent4">
                  <a:lumMod val="75000"/>
                </a:schemeClr>
              </a:solidFill>
            </a:endParaRPr>
          </a:p>
        </p:txBody>
      </p:sp>
      <p:pic>
        <p:nvPicPr>
          <p:cNvPr id="8" name="Picture 7" descr="BCP_3_small.jpg"/>
          <p:cNvPicPr>
            <a:picLocks noChangeAspect="1"/>
          </p:cNvPicPr>
          <p:nvPr/>
        </p:nvPicPr>
        <p:blipFill>
          <a:blip r:embed="rId3" cstate="print"/>
          <a:stretch>
            <a:fillRect/>
          </a:stretch>
        </p:blipFill>
        <p:spPr>
          <a:xfrm>
            <a:off x="1619672" y="2780928"/>
            <a:ext cx="5080000" cy="25654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lstStyle/>
          <a:p>
            <a:r>
              <a:rPr lang="en-IN" b="1" dirty="0" smtClean="0"/>
              <a:t>bcp "Select SalesOrderID, SalesOrderDetailID, OrderQty, ProductID From AdventureWorks.Sales.SalesOrderDetail" queryout C:\bcp_outputQuery.txt -SYourServerName -T </a:t>
            </a:r>
            <a:r>
              <a:rPr lang="en-IN" b="1" dirty="0" smtClean="0"/>
              <a:t>–c</a:t>
            </a:r>
          </a:p>
          <a:p>
            <a:endParaRPr lang="en-IN" b="1" dirty="0" smtClean="0"/>
          </a:p>
          <a:p>
            <a:endParaRPr lang="en-IN" b="1" dirty="0"/>
          </a:p>
        </p:txBody>
      </p:sp>
      <p:pic>
        <p:nvPicPr>
          <p:cNvPr id="4" name="Picture 3" descr="BCP_5_small.jpg"/>
          <p:cNvPicPr>
            <a:picLocks noChangeAspect="1"/>
          </p:cNvPicPr>
          <p:nvPr/>
        </p:nvPicPr>
        <p:blipFill>
          <a:blip r:embed="rId2" cstate="print"/>
          <a:stretch>
            <a:fillRect/>
          </a:stretch>
        </p:blipFill>
        <p:spPr>
          <a:xfrm>
            <a:off x="1763688" y="2924944"/>
            <a:ext cx="5080000" cy="2565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765BF110-0D88-4B39-8506-EBA8A5507183}" type="slidenum">
              <a:rPr lang="en-US" smtClean="0"/>
              <a:pPr/>
              <a:t>2</a:t>
            </a:fld>
            <a:endParaRPr lang="en-US" dirty="0" smtClean="0"/>
          </a:p>
        </p:txBody>
      </p:sp>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dirty="0" smtClean="0"/>
              <a:t>About the Author</a:t>
            </a:r>
          </a:p>
        </p:txBody>
      </p:sp>
      <p:graphicFrame>
        <p:nvGraphicFramePr>
          <p:cNvPr id="33870" name="Group 78"/>
          <p:cNvGraphicFramePr>
            <a:graphicFrameLocks noGrp="1"/>
          </p:cNvGraphicFramePr>
          <p:nvPr/>
        </p:nvGraphicFramePr>
        <p:xfrm>
          <a:off x="533400" y="14478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Sucharita Das (241163) &amp; Rajalaxmi (301159)</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8+ years of SQL Server developer/architect experience</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SS2008/0611/1.0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467100"/>
            <a:ext cx="7620000" cy="495300"/>
          </a:xfrm>
          <a:prstGeom prst="rect">
            <a:avLst/>
          </a:prstGeom>
        </p:spPr>
        <p:txBody>
          <a:bodyPr wrap="none" fromWordArt="1">
            <a:prstTxWarp prst="textPlain">
              <a:avLst>
                <a:gd name="adj" fmla="val 50000"/>
              </a:avLst>
            </a:prstTxWarp>
          </a:bodyPr>
          <a:lstStyle/>
          <a:p>
            <a:r>
              <a:rPr lang="en-US" sz="3600" kern="10" dirty="0">
                <a:ln w="9525">
                  <a:solidFill>
                    <a:srgbClr val="3366FF"/>
                  </a:solidFill>
                  <a:round/>
                  <a:headEnd/>
                  <a:tailEnd/>
                </a:ln>
                <a:solidFill>
                  <a:srgbClr val="3188B4"/>
                </a:solidFill>
                <a:latin typeface="Tw Cen MT Condensed"/>
              </a:rPr>
              <a:t>Cognizant Certified Official Curriculum</a:t>
            </a:r>
          </a:p>
        </p:txBody>
      </p:sp>
      <p:pic>
        <p:nvPicPr>
          <p:cNvPr id="4115" name="Picture 54" descr="00_Cognizant Academy Seal_2"/>
          <p:cNvPicPr>
            <a:picLocks noChangeAspect="1" noChangeArrowheads="1"/>
          </p:cNvPicPr>
          <p:nvPr/>
        </p:nvPicPr>
        <p:blipFill>
          <a:blip r:embed="rId2" cstate="print"/>
          <a:srcRect/>
          <a:stretch>
            <a:fillRect/>
          </a:stretch>
        </p:blipFill>
        <p:spPr bwMode="auto">
          <a:xfrm>
            <a:off x="3494088" y="4052888"/>
            <a:ext cx="2093912" cy="2093912"/>
          </a:xfrm>
          <a:prstGeom prst="rect">
            <a:avLst/>
          </a:prstGeom>
          <a:noFill/>
          <a:ln w="9525">
            <a:noFill/>
            <a:miter lim="800000"/>
            <a:headEnd/>
            <a:tailEnd/>
          </a:ln>
        </p:spPr>
      </p:pic>
    </p:spTree>
    <p:extLst>
      <p:ext uri="{BB962C8B-B14F-4D97-AF65-F5344CB8AC3E}">
        <p14:creationId xmlns:p14="http://schemas.microsoft.com/office/powerpoint/2010/main" xmlns="" val="30870548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Importing Table using bcp</a:t>
            </a:r>
            <a:endParaRPr lang="en-IN" dirty="0"/>
          </a:p>
        </p:txBody>
      </p:sp>
      <p:sp>
        <p:nvSpPr>
          <p:cNvPr id="3" name="Content Placeholder 2"/>
          <p:cNvSpPr>
            <a:spLocks noGrp="1"/>
          </p:cNvSpPr>
          <p:nvPr>
            <p:ph idx="1"/>
          </p:nvPr>
        </p:nvSpPr>
        <p:spPr/>
        <p:txBody>
          <a:bodyPr/>
          <a:lstStyle/>
          <a:p>
            <a:r>
              <a:rPr lang="en-IN" b="1" dirty="0" smtClean="0"/>
              <a:t>Create Table dbo.testBCPLoad ( SalesOrderID int Not Null , SalesOrderDetailID int Not Null , OrderQty smallint Null , ProductID int Null   Constraint PK_testBCPLoad Primary Key Clustered (SalesOrderID) </a:t>
            </a:r>
            <a:r>
              <a:rPr lang="en-IN" b="1" dirty="0" smtClean="0"/>
              <a:t>);</a:t>
            </a:r>
          </a:p>
          <a:p>
            <a:r>
              <a:rPr lang="en-IN" b="1" dirty="0" smtClean="0"/>
              <a:t> </a:t>
            </a:r>
            <a:r>
              <a:rPr lang="en-IN" b="1" dirty="0" smtClean="0"/>
              <a:t>bcp sandbox.dbo.testBCPLoad in C:\bcp_outputQuery.txt -SYourServername -T -c</a:t>
            </a:r>
            <a:endParaRPr lang="en-IN" b="1" dirty="0" smtClean="0"/>
          </a:p>
        </p:txBody>
      </p:sp>
      <p:pic>
        <p:nvPicPr>
          <p:cNvPr id="4" name="Picture 3" descr="BCP_5_small.jpg"/>
          <p:cNvPicPr>
            <a:picLocks noChangeAspect="1"/>
          </p:cNvPicPr>
          <p:nvPr/>
        </p:nvPicPr>
        <p:blipFill>
          <a:blip r:embed="rId2" cstate="print"/>
          <a:stretch>
            <a:fillRect/>
          </a:stretch>
        </p:blipFill>
        <p:spPr>
          <a:xfrm>
            <a:off x="1043608" y="3717032"/>
            <a:ext cx="6048672" cy="25654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Guidelines</a:t>
            </a:r>
            <a:endParaRPr lang="en-IN" dirty="0"/>
          </a:p>
        </p:txBody>
      </p:sp>
      <p:sp>
        <p:nvSpPr>
          <p:cNvPr id="3" name="Content Placeholder 2"/>
          <p:cNvSpPr>
            <a:spLocks noGrp="1"/>
          </p:cNvSpPr>
          <p:nvPr>
            <p:ph idx="1"/>
          </p:nvPr>
        </p:nvSpPr>
        <p:spPr/>
        <p:txBody>
          <a:bodyPr/>
          <a:lstStyle/>
          <a:p>
            <a:r>
              <a:rPr lang="en-IN" dirty="0" smtClean="0"/>
              <a:t>BCP commands are case-sensitive</a:t>
            </a:r>
            <a:r>
              <a:rPr lang="en-IN" dirty="0" smtClean="0"/>
              <a:t>!</a:t>
            </a:r>
          </a:p>
          <a:p>
            <a:r>
              <a:rPr lang="en-IN" dirty="0" smtClean="0"/>
              <a:t>If </a:t>
            </a:r>
            <a:r>
              <a:rPr lang="en-IN" dirty="0" smtClean="0"/>
              <a:t>you need to copy large amounts of data (i.e. &gt;100mm rows), try breaking the data into smaller chunks. This will help if you have an error during BCP (i.e. a PK error can rollback the entire import operation by default, although there are options that can change this behavior). When working with partitioned tables, I find it very efficient to segregate the data imported/exported by partition.</a:t>
            </a:r>
          </a:p>
          <a:p>
            <a:r>
              <a:rPr lang="en-IN" dirty="0" smtClean="0"/>
              <a:t>If you’re BCP’ing data into a new table, you can minimize impact on the server by waiting to create your indexes after all the data is loaded.</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6858000" cy="2057400"/>
          </a:xfrm>
        </p:spPr>
        <p:txBody>
          <a:bodyPr/>
          <a:lstStyle/>
          <a:p>
            <a:r>
              <a:rPr lang="en-US" b="1" dirty="0"/>
              <a:t>BULK INSERT (Transact-SQL)</a:t>
            </a:r>
            <a:br>
              <a:rPr lang="en-US" b="1" dirty="0"/>
            </a:br>
            <a:endParaRPr lang="en-US" dirty="0"/>
          </a:p>
        </p:txBody>
      </p:sp>
      <p:sp>
        <p:nvSpPr>
          <p:cNvPr id="3" name="Content Placeholder 2"/>
          <p:cNvSpPr>
            <a:spLocks noGrp="1"/>
          </p:cNvSpPr>
          <p:nvPr>
            <p:ph idx="1"/>
          </p:nvPr>
        </p:nvSpPr>
        <p:spPr/>
        <p:txBody>
          <a:bodyPr/>
          <a:lstStyle/>
          <a:p>
            <a:endParaRPr lang="en-US" dirty="0" smtClean="0"/>
          </a:p>
          <a:p>
            <a:r>
              <a:rPr lang="en-US" dirty="0"/>
              <a:t>The trouble with using BCP for reading data into SQL Server is that BCP is a command-line program. </a:t>
            </a:r>
            <a:endParaRPr lang="en-US" dirty="0" smtClean="0"/>
          </a:p>
          <a:p>
            <a:endParaRPr lang="en-US" dirty="0"/>
          </a:p>
          <a:p>
            <a:r>
              <a:rPr lang="en-US" dirty="0"/>
              <a:t>However, there might be times when you want to use Transact-SQL to bulk load data, in which case, you can use </a:t>
            </a:r>
            <a:r>
              <a:rPr lang="en-US" dirty="0" smtClean="0"/>
              <a:t>BULK  INSERT.</a:t>
            </a:r>
            <a:r>
              <a:rPr lang="en-US" dirty="0"/>
              <a:t> </a:t>
            </a:r>
          </a:p>
          <a:p>
            <a:pPr marL="0" indent="0">
              <a:buNone/>
            </a:pPr>
            <a:endParaRPr lang="en-US" dirty="0"/>
          </a:p>
          <a:p>
            <a:r>
              <a:rPr lang="en-US" dirty="0"/>
              <a:t>The BULK INSERT statement was introduced in SQL Server 7 and allows you to interact with bcp (bulk copy program) via a script</a:t>
            </a:r>
            <a:r>
              <a:rPr lang="en-US" dirty="0" smtClean="0"/>
              <a:t>.</a:t>
            </a:r>
          </a:p>
          <a:p>
            <a:endParaRPr lang="en-US" dirty="0" smtClean="0"/>
          </a:p>
          <a:p>
            <a:endParaRPr lang="en-US" dirty="0"/>
          </a:p>
          <a:p>
            <a:r>
              <a:rPr lang="en-US" dirty="0" smtClean="0"/>
              <a:t>,</a:t>
            </a:r>
          </a:p>
          <a:p>
            <a:endParaRPr lang="en-US" dirty="0"/>
          </a:p>
          <a:p>
            <a:endParaRPr lang="en-US" dirty="0"/>
          </a:p>
        </p:txBody>
      </p:sp>
    </p:spTree>
    <p:extLst>
      <p:ext uri="{BB962C8B-B14F-4D97-AF65-F5344CB8AC3E}">
        <p14:creationId xmlns:p14="http://schemas.microsoft.com/office/powerpoint/2010/main" xmlns="" val="3571161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BULK INSERT (Transact-SQL)</a:t>
            </a:r>
            <a:endParaRPr lang="en-US" dirty="0"/>
          </a:p>
        </p:txBody>
      </p:sp>
      <p:sp>
        <p:nvSpPr>
          <p:cNvPr id="3" name="Content Placeholder 2"/>
          <p:cNvSpPr>
            <a:spLocks noGrp="1"/>
          </p:cNvSpPr>
          <p:nvPr>
            <p:ph idx="1"/>
          </p:nvPr>
        </p:nvSpPr>
        <p:spPr/>
        <p:txBody>
          <a:bodyPr/>
          <a:lstStyle/>
          <a:p>
            <a:endParaRPr lang="en-US" b="1" dirty="0" smtClean="0"/>
          </a:p>
          <a:p>
            <a:endParaRPr lang="en-US" b="1" dirty="0"/>
          </a:p>
          <a:p>
            <a:pPr marL="0" indent="0">
              <a:buNone/>
            </a:pPr>
            <a:r>
              <a:rPr lang="en-US" b="1" dirty="0" smtClean="0"/>
              <a:t>FUNCTIONALITY :</a:t>
            </a:r>
          </a:p>
          <a:p>
            <a:pPr marL="0" indent="0">
              <a:buNone/>
            </a:pPr>
            <a:endParaRPr lang="en-US" dirty="0"/>
          </a:p>
          <a:p>
            <a:r>
              <a:rPr lang="en-US" dirty="0"/>
              <a:t> lets you import data from a data file into a table or </a:t>
            </a:r>
            <a:r>
              <a:rPr lang="en-US" dirty="0" smtClean="0"/>
              <a:t>view.</a:t>
            </a:r>
          </a:p>
          <a:p>
            <a:endParaRPr lang="en-US" dirty="0"/>
          </a:p>
          <a:p>
            <a:r>
              <a:rPr lang="en-US" dirty="0" smtClean="0"/>
              <a:t>One </a:t>
            </a:r>
            <a:r>
              <a:rPr lang="en-US" dirty="0"/>
              <a:t>can specify the format of the imported data, based on how that data is stored in the file.</a:t>
            </a:r>
          </a:p>
        </p:txBody>
      </p:sp>
    </p:spTree>
    <p:extLst>
      <p:ext uri="{BB962C8B-B14F-4D97-AF65-F5344CB8AC3E}">
        <p14:creationId xmlns:p14="http://schemas.microsoft.com/office/powerpoint/2010/main" xmlns="" val="3059851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BULK </a:t>
            </a:r>
            <a:r>
              <a:rPr lang="en-US" b="1" dirty="0" smtClean="0"/>
              <a:t>INSERT  SYNTAX</a:t>
            </a:r>
            <a:endParaRPr lang="en-US" dirty="0"/>
          </a:p>
        </p:txBody>
      </p:sp>
      <p:sp>
        <p:nvSpPr>
          <p:cNvPr id="3" name="Content Placeholder 2"/>
          <p:cNvSpPr>
            <a:spLocks noGrp="1"/>
          </p:cNvSpPr>
          <p:nvPr>
            <p:ph idx="1"/>
          </p:nvPr>
        </p:nvSpPr>
        <p:spPr/>
        <p:txBody>
          <a:bodyPr/>
          <a:lstStyle/>
          <a:p>
            <a:r>
              <a:rPr lang="en-US" sz="1400" dirty="0"/>
              <a:t>BULK INSERT </a:t>
            </a:r>
            <a:r>
              <a:rPr lang="en-US" sz="2000" dirty="0"/>
              <a:t>  </a:t>
            </a:r>
            <a:endParaRPr lang="en-US" sz="2000" dirty="0" smtClean="0"/>
          </a:p>
          <a:p>
            <a:pPr marL="0" indent="0">
              <a:buNone/>
            </a:pPr>
            <a:r>
              <a:rPr lang="en-US" sz="1400" dirty="0"/>
              <a:t> [ database_name . [ schema_name ] . | schema_name . ] [ table_name | view_name ]      </a:t>
            </a:r>
            <a:endParaRPr lang="en-US" sz="1400" dirty="0" smtClean="0"/>
          </a:p>
          <a:p>
            <a:pPr marL="0" indent="0">
              <a:buNone/>
            </a:pPr>
            <a:r>
              <a:rPr lang="en-US" sz="1400" dirty="0"/>
              <a:t> FROM 'data_file'     </a:t>
            </a:r>
            <a:endParaRPr lang="en-US" sz="1400" dirty="0" smtClean="0"/>
          </a:p>
          <a:p>
            <a:pPr marL="0" indent="0">
              <a:buNone/>
            </a:pPr>
            <a:r>
              <a:rPr lang="en-US" sz="1400" dirty="0"/>
              <a:t> [ WITH     (   </a:t>
            </a:r>
            <a:endParaRPr lang="en-US" sz="1400" dirty="0" smtClean="0"/>
          </a:p>
          <a:p>
            <a:pPr marL="0" indent="0">
              <a:buNone/>
            </a:pPr>
            <a:r>
              <a:rPr lang="en-US" sz="1400" dirty="0"/>
              <a:t> [ [ , ] BATCHSIZE = batch_size ]    </a:t>
            </a:r>
            <a:endParaRPr lang="en-US" sz="1400" dirty="0" smtClean="0"/>
          </a:p>
          <a:p>
            <a:pPr marL="0" indent="0">
              <a:buNone/>
            </a:pPr>
            <a:r>
              <a:rPr lang="en-US" sz="1400" dirty="0" smtClean="0"/>
              <a:t>[ </a:t>
            </a:r>
            <a:r>
              <a:rPr lang="en-US" sz="1400" dirty="0"/>
              <a:t>[ , ] CHECK_CONSTRAINTS ]    </a:t>
            </a:r>
            <a:endParaRPr lang="en-US" sz="1400" dirty="0" smtClean="0"/>
          </a:p>
          <a:p>
            <a:pPr marL="0" indent="0">
              <a:buNone/>
            </a:pPr>
            <a:r>
              <a:rPr lang="en-US" sz="1400" dirty="0" smtClean="0"/>
              <a:t>[ </a:t>
            </a:r>
            <a:r>
              <a:rPr lang="en-US" sz="1400" dirty="0"/>
              <a:t>[ , ] CODEPAGE = { 'ACP' | 'OEM' | 'RAW' | 'code_page' } ]   </a:t>
            </a:r>
            <a:endParaRPr lang="en-US" sz="1400" dirty="0" smtClean="0"/>
          </a:p>
          <a:p>
            <a:pPr marL="0" indent="0">
              <a:buNone/>
            </a:pPr>
            <a:r>
              <a:rPr lang="en-US" sz="1400" dirty="0"/>
              <a:t> [ [ , ] DATAFILETYPE =       { 'char' | 'native'| 'widechar' | 'widenative' } ]    </a:t>
            </a:r>
            <a:endParaRPr lang="en-US" sz="1400" dirty="0" smtClean="0"/>
          </a:p>
          <a:p>
            <a:pPr marL="0" indent="0">
              <a:buNone/>
            </a:pPr>
            <a:r>
              <a:rPr lang="en-US" sz="1400" dirty="0" smtClean="0"/>
              <a:t>[ </a:t>
            </a:r>
            <a:r>
              <a:rPr lang="en-US" sz="1400" dirty="0"/>
              <a:t>[ , ] FIELDTERMINATOR = 'field_terminator' ]    </a:t>
            </a:r>
            <a:endParaRPr lang="en-US" sz="1400" dirty="0" smtClean="0"/>
          </a:p>
          <a:p>
            <a:pPr marL="0" indent="0">
              <a:buNone/>
            </a:pPr>
            <a:r>
              <a:rPr lang="en-US" sz="1400" dirty="0" smtClean="0"/>
              <a:t>[ </a:t>
            </a:r>
            <a:r>
              <a:rPr lang="en-US" sz="1400" dirty="0"/>
              <a:t>[ , ] FIRSTROW = first_row ]    [ [ , ] FIRE_TRIGGERS ]    </a:t>
            </a:r>
            <a:endParaRPr lang="en-US" sz="1400" dirty="0" smtClean="0"/>
          </a:p>
          <a:p>
            <a:pPr marL="0" indent="0">
              <a:buNone/>
            </a:pPr>
            <a:r>
              <a:rPr lang="en-US" sz="1400" dirty="0" smtClean="0"/>
              <a:t>[ </a:t>
            </a:r>
            <a:r>
              <a:rPr lang="en-US" sz="1400" dirty="0"/>
              <a:t>[ , ] FORMATFILE = 'format_file_path' ]    </a:t>
            </a:r>
            <a:endParaRPr lang="en-US" sz="1400" dirty="0" smtClean="0"/>
          </a:p>
          <a:p>
            <a:pPr marL="0" indent="0">
              <a:buNone/>
            </a:pPr>
            <a:r>
              <a:rPr lang="en-US" sz="1400" dirty="0" smtClean="0"/>
              <a:t>[ </a:t>
            </a:r>
            <a:r>
              <a:rPr lang="en-US" sz="1400" dirty="0"/>
              <a:t>[ , ] KEEPIDENTITY ]    </a:t>
            </a:r>
            <a:endParaRPr lang="en-US" sz="1400" dirty="0" smtClean="0"/>
          </a:p>
          <a:p>
            <a:pPr marL="0" indent="0">
              <a:buNone/>
            </a:pPr>
            <a:r>
              <a:rPr lang="en-US" sz="1400" dirty="0" smtClean="0"/>
              <a:t>[ </a:t>
            </a:r>
            <a:r>
              <a:rPr lang="en-US" sz="1400" dirty="0"/>
              <a:t>[ , ] KEEPNULLS ]    </a:t>
            </a:r>
            <a:endParaRPr lang="en-US" sz="1400" dirty="0" smtClean="0"/>
          </a:p>
          <a:p>
            <a:pPr marL="0" indent="0">
              <a:buNone/>
            </a:pPr>
            <a:r>
              <a:rPr lang="en-US" sz="1400" dirty="0" smtClean="0"/>
              <a:t>[ </a:t>
            </a:r>
            <a:r>
              <a:rPr lang="en-US" sz="1400" dirty="0"/>
              <a:t>[ , ] KILOBYTES_PER_BATCH = kilobytes_per_batch ]    </a:t>
            </a:r>
            <a:endParaRPr lang="en-US" sz="1400" dirty="0" smtClean="0"/>
          </a:p>
          <a:p>
            <a:pPr marL="0" indent="0">
              <a:buNone/>
            </a:pPr>
            <a:r>
              <a:rPr lang="en-US" sz="1400" dirty="0" smtClean="0"/>
              <a:t>[ </a:t>
            </a:r>
            <a:r>
              <a:rPr lang="en-US" sz="1400" dirty="0"/>
              <a:t>[ , ] LASTROW = last_row ]    [ [ , ] MAXERRORS = max_errors ]    </a:t>
            </a:r>
            <a:endParaRPr lang="en-US" sz="1400" dirty="0" smtClean="0"/>
          </a:p>
          <a:p>
            <a:pPr marL="0" indent="0">
              <a:buNone/>
            </a:pPr>
            <a:r>
              <a:rPr lang="en-US" sz="1400" dirty="0" smtClean="0"/>
              <a:t>[ </a:t>
            </a:r>
            <a:r>
              <a:rPr lang="en-US" sz="1400" dirty="0"/>
              <a:t>[ , ] ORDER ( { column [ ASC | DESC ] } [ ,...n ] ) ]   </a:t>
            </a:r>
            <a:endParaRPr lang="en-US" sz="1400" dirty="0" smtClean="0"/>
          </a:p>
          <a:p>
            <a:pPr marL="0" indent="0">
              <a:buNone/>
            </a:pPr>
            <a:r>
              <a:rPr lang="en-US" sz="1400" dirty="0"/>
              <a:t> [ [ , ] ROWS_PER_BATCH = rows_per_batch ]    </a:t>
            </a:r>
            <a:endParaRPr lang="en-US" sz="1400" dirty="0" smtClean="0"/>
          </a:p>
          <a:p>
            <a:pPr marL="0" indent="0">
              <a:buNone/>
            </a:pPr>
            <a:r>
              <a:rPr lang="en-US" sz="1400" dirty="0" smtClean="0"/>
              <a:t>[ </a:t>
            </a:r>
            <a:r>
              <a:rPr lang="en-US" sz="1400" dirty="0"/>
              <a:t>[ , ] ROWTERMINATOR = 'row_terminator' ]    [ [ , ] TABLOCK ]    [ [ , ] ERRORFILE = 'file_name' ]     )] </a:t>
            </a:r>
          </a:p>
        </p:txBody>
      </p:sp>
    </p:spTree>
    <p:extLst>
      <p:ext uri="{BB962C8B-B14F-4D97-AF65-F5344CB8AC3E}">
        <p14:creationId xmlns:p14="http://schemas.microsoft.com/office/powerpoint/2010/main" xmlns="" val="77863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06374"/>
            <a:ext cx="7086600" cy="708025"/>
          </a:xfrm>
        </p:spPr>
        <p:txBody>
          <a:bodyPr/>
          <a:lstStyle/>
          <a:p>
            <a:r>
              <a:rPr lang="en-US" b="1" dirty="0"/>
              <a:t>BULK </a:t>
            </a:r>
            <a:r>
              <a:rPr lang="en-US" b="1" dirty="0" smtClean="0"/>
              <a:t>INSERTSYNTAX</a:t>
            </a:r>
            <a:br>
              <a:rPr lang="en-US" b="1" dirty="0" smtClean="0"/>
            </a:br>
            <a:r>
              <a:rPr lang="en-US" b="1" dirty="0" smtClean="0"/>
              <a:t>(explained)</a:t>
            </a:r>
            <a:endParaRPr lang="en-US" dirty="0"/>
          </a:p>
        </p:txBody>
      </p:sp>
      <p:sp>
        <p:nvSpPr>
          <p:cNvPr id="3" name="Content Placeholder 2"/>
          <p:cNvSpPr>
            <a:spLocks noGrp="1"/>
          </p:cNvSpPr>
          <p:nvPr>
            <p:ph idx="1"/>
          </p:nvPr>
        </p:nvSpPr>
        <p:spPr/>
        <p:txBody>
          <a:bodyPr/>
          <a:lstStyle/>
          <a:p>
            <a:r>
              <a:rPr lang="en-US" dirty="0" smtClean="0"/>
              <a:t>DATA FILE :</a:t>
            </a:r>
          </a:p>
          <a:p>
            <a:pPr marL="457200" lvl="1" indent="0">
              <a:buNone/>
            </a:pPr>
            <a:r>
              <a:rPr lang="en-US" dirty="0" smtClean="0"/>
              <a:t>Is the full path of the data file that contains the data to import  into  the specified table or view. BULK INSERT can import  data from network.</a:t>
            </a:r>
          </a:p>
          <a:p>
            <a:pPr marL="457200" lvl="1" indent="0">
              <a:buNone/>
            </a:pPr>
            <a:endParaRPr lang="en-US" dirty="0" smtClean="0"/>
          </a:p>
          <a:p>
            <a:r>
              <a:rPr lang="en-US" dirty="0"/>
              <a:t>BATCHSIZE </a:t>
            </a:r>
            <a:r>
              <a:rPr lang="en-US" b="1" dirty="0"/>
              <a:t>=</a:t>
            </a:r>
            <a:r>
              <a:rPr lang="en-US" i="1" dirty="0" smtClean="0"/>
              <a:t>batch_size :</a:t>
            </a:r>
          </a:p>
          <a:p>
            <a:pPr marL="457200" lvl="1" indent="0">
              <a:buNone/>
            </a:pPr>
            <a:r>
              <a:rPr lang="en-US" dirty="0" smtClean="0"/>
              <a:t>Specifies </a:t>
            </a:r>
            <a:r>
              <a:rPr lang="en-US" dirty="0"/>
              <a:t>the number of rows in a batch. Each batch is copied to the server as one transaction. By default, all data in the specified data file is one batch. </a:t>
            </a:r>
            <a:endParaRPr lang="en-US" dirty="0" smtClean="0"/>
          </a:p>
          <a:p>
            <a:pPr marL="457200" lvl="1" indent="0">
              <a:buNone/>
            </a:pPr>
            <a:endParaRPr lang="en-US" dirty="0"/>
          </a:p>
          <a:p>
            <a:r>
              <a:rPr lang="en-US" dirty="0" smtClean="0"/>
              <a:t>CHECK_CONSTRAINTS: </a:t>
            </a:r>
          </a:p>
          <a:p>
            <a:pPr marL="457200" lvl="1" indent="0">
              <a:buNone/>
            </a:pPr>
            <a:r>
              <a:rPr lang="en-US" dirty="0" smtClean="0"/>
              <a:t>Specifies </a:t>
            </a:r>
            <a:r>
              <a:rPr lang="en-US" dirty="0"/>
              <a:t>that all constraints on the target table or view must be checked during the bulk-import operation. CHECK and FOREIGN KEY </a:t>
            </a:r>
            <a:r>
              <a:rPr lang="en-US" dirty="0" smtClean="0"/>
              <a:t>constraints are checked when this option is set.</a:t>
            </a:r>
            <a:endParaRPr lang="en-US" dirty="0"/>
          </a:p>
        </p:txBody>
      </p:sp>
    </p:spTree>
    <p:extLst>
      <p:ext uri="{BB962C8B-B14F-4D97-AF65-F5344CB8AC3E}">
        <p14:creationId xmlns:p14="http://schemas.microsoft.com/office/powerpoint/2010/main" xmlns="" val="728118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858000" cy="457200"/>
          </a:xfrm>
        </p:spPr>
        <p:txBody>
          <a:bodyPr/>
          <a:lstStyle/>
          <a:p>
            <a:r>
              <a:rPr lang="en-US" b="1" dirty="0"/>
              <a:t>BULK INSERT  </a:t>
            </a:r>
            <a:r>
              <a:rPr lang="en-US" b="1" dirty="0" smtClean="0"/>
              <a:t>SYNTAX (explained)</a:t>
            </a:r>
            <a:endParaRPr lang="en-US" dirty="0"/>
          </a:p>
        </p:txBody>
      </p:sp>
      <p:sp>
        <p:nvSpPr>
          <p:cNvPr id="3" name="Content Placeholder 2"/>
          <p:cNvSpPr>
            <a:spLocks noGrp="1"/>
          </p:cNvSpPr>
          <p:nvPr>
            <p:ph idx="1"/>
          </p:nvPr>
        </p:nvSpPr>
        <p:spPr/>
        <p:txBody>
          <a:bodyPr/>
          <a:lstStyle/>
          <a:p>
            <a:r>
              <a:rPr lang="en-US" dirty="0"/>
              <a:t>DATAFILETYPE </a:t>
            </a:r>
            <a:r>
              <a:rPr lang="en-US" b="1" dirty="0"/>
              <a:t>=</a:t>
            </a:r>
            <a:r>
              <a:rPr lang="en-US" dirty="0"/>
              <a:t> { </a:t>
            </a:r>
            <a:r>
              <a:rPr lang="en-US" b="1" dirty="0"/>
              <a:t>'char'</a:t>
            </a:r>
            <a:r>
              <a:rPr lang="en-US" dirty="0"/>
              <a:t> | </a:t>
            </a:r>
            <a:r>
              <a:rPr lang="en-US" b="1" dirty="0"/>
              <a:t>'native'</a:t>
            </a:r>
            <a:r>
              <a:rPr lang="en-US" dirty="0"/>
              <a:t> | </a:t>
            </a:r>
            <a:r>
              <a:rPr lang="en-US" b="1" dirty="0"/>
              <a:t>'widechar'</a:t>
            </a:r>
            <a:r>
              <a:rPr lang="en-US" dirty="0"/>
              <a:t> | </a:t>
            </a:r>
            <a:r>
              <a:rPr lang="en-US" b="1" dirty="0"/>
              <a:t>'widenative'</a:t>
            </a:r>
            <a:r>
              <a:rPr lang="en-US" dirty="0"/>
              <a:t> </a:t>
            </a:r>
            <a:r>
              <a:rPr lang="en-US" dirty="0" smtClean="0"/>
              <a:t>} :</a:t>
            </a:r>
          </a:p>
          <a:p>
            <a:pPr marL="0" lvl="2" indent="0">
              <a:buClrTx/>
              <a:buSzPct val="95000"/>
              <a:buNone/>
            </a:pPr>
            <a:r>
              <a:rPr lang="en-US" dirty="0" smtClean="0"/>
              <a:t>	Specifies </a:t>
            </a:r>
            <a:r>
              <a:rPr lang="en-US" dirty="0"/>
              <a:t>that BULK INSERT performs the import </a:t>
            </a:r>
            <a:r>
              <a:rPr lang="en-US" dirty="0" smtClean="0"/>
              <a:t> 	operation </a:t>
            </a:r>
            <a:r>
              <a:rPr lang="en-US" dirty="0"/>
              <a:t>using the specified data-file type value.</a:t>
            </a:r>
          </a:p>
          <a:p>
            <a:endParaRPr lang="en-US" dirty="0" smtClean="0"/>
          </a:p>
          <a:p>
            <a:pPr marL="342900" lvl="2" indent="-342900">
              <a:buClrTx/>
              <a:buSzPct val="95000"/>
              <a:buFont typeface="Wingdings" pitchFamily="2" charset="2"/>
              <a:buChar char="v"/>
            </a:pPr>
            <a:r>
              <a:rPr lang="en-US" dirty="0"/>
              <a:t>FIELDTERMINATOR </a:t>
            </a:r>
            <a:r>
              <a:rPr lang="en-US" b="1" dirty="0"/>
              <a:t>=</a:t>
            </a:r>
            <a:r>
              <a:rPr lang="en-US" b="1" dirty="0" smtClean="0"/>
              <a:t>'</a:t>
            </a:r>
            <a:r>
              <a:rPr lang="en-US" i="1" dirty="0" smtClean="0"/>
              <a:t>field_terminator</a:t>
            </a:r>
            <a:r>
              <a:rPr lang="en-US" b="1" dirty="0" smtClean="0"/>
              <a:t>‘ :</a:t>
            </a:r>
          </a:p>
          <a:p>
            <a:pPr marL="0" lvl="2" indent="0">
              <a:buClrTx/>
              <a:buSzPct val="95000"/>
              <a:buNone/>
            </a:pPr>
            <a:r>
              <a:rPr lang="en-US" dirty="0" smtClean="0"/>
              <a:t>	Specifies </a:t>
            </a:r>
            <a:r>
              <a:rPr lang="en-US" dirty="0"/>
              <a:t>the field terminator to be used </a:t>
            </a:r>
            <a:r>
              <a:rPr lang="en-US" dirty="0" smtClean="0"/>
              <a:t>	for</a:t>
            </a:r>
            <a:r>
              <a:rPr lang="en-US" dirty="0"/>
              <a:t> </a:t>
            </a:r>
            <a:r>
              <a:rPr lang="en-US" b="1" dirty="0"/>
              <a:t>char</a:t>
            </a:r>
            <a:r>
              <a:rPr lang="en-US" dirty="0"/>
              <a:t> and </a:t>
            </a:r>
            <a:r>
              <a:rPr lang="en-US" b="1" dirty="0"/>
              <a:t>widechar</a:t>
            </a:r>
            <a:r>
              <a:rPr lang="en-US" dirty="0"/>
              <a:t> data files. The default field </a:t>
            </a:r>
            <a:r>
              <a:rPr lang="en-US" dirty="0" smtClean="0"/>
              <a:t>	terminator </a:t>
            </a:r>
            <a:r>
              <a:rPr lang="en-US" dirty="0"/>
              <a:t>is \t (tab character).</a:t>
            </a:r>
            <a:endParaRPr lang="en-US" b="1" dirty="0" smtClean="0"/>
          </a:p>
          <a:p>
            <a:endParaRPr lang="en-US" dirty="0" smtClean="0"/>
          </a:p>
        </p:txBody>
      </p:sp>
    </p:spTree>
    <p:extLst>
      <p:ext uri="{BB962C8B-B14F-4D97-AF65-F5344CB8AC3E}">
        <p14:creationId xmlns:p14="http://schemas.microsoft.com/office/powerpoint/2010/main" xmlns="" val="3112127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631826"/>
          </a:xfrm>
        </p:spPr>
        <p:txBody>
          <a:bodyPr/>
          <a:lstStyle/>
          <a:p>
            <a:r>
              <a:rPr lang="en-US" b="1" dirty="0"/>
              <a:t>BULK INSERT  SYNTAX (explained)</a:t>
            </a:r>
            <a:endParaRPr lang="en-US" dirty="0"/>
          </a:p>
        </p:txBody>
      </p:sp>
      <p:sp>
        <p:nvSpPr>
          <p:cNvPr id="3" name="Content Placeholder 2"/>
          <p:cNvSpPr>
            <a:spLocks noGrp="1"/>
          </p:cNvSpPr>
          <p:nvPr>
            <p:ph idx="1"/>
          </p:nvPr>
        </p:nvSpPr>
        <p:spPr/>
        <p:txBody>
          <a:bodyPr/>
          <a:lstStyle/>
          <a:p>
            <a:r>
              <a:rPr lang="en-US" dirty="0"/>
              <a:t>ROWTERMINATOR </a:t>
            </a:r>
            <a:r>
              <a:rPr lang="en-US" b="1" dirty="0"/>
              <a:t>=</a:t>
            </a:r>
            <a:r>
              <a:rPr lang="en-US" b="1" dirty="0" smtClean="0"/>
              <a:t>'</a:t>
            </a:r>
            <a:r>
              <a:rPr lang="en-US" i="1" dirty="0" smtClean="0"/>
              <a:t>row_terminator</a:t>
            </a:r>
            <a:r>
              <a:rPr lang="en-US" b="1" dirty="0" smtClean="0"/>
              <a:t>‘</a:t>
            </a:r>
          </a:p>
          <a:p>
            <a:pPr marL="457200" lvl="1" indent="0">
              <a:buNone/>
            </a:pPr>
            <a:r>
              <a:rPr lang="en-US" dirty="0" smtClean="0"/>
              <a:t>Specifies </a:t>
            </a:r>
            <a:r>
              <a:rPr lang="en-US" dirty="0"/>
              <a:t>the row terminator to be used for </a:t>
            </a:r>
            <a:r>
              <a:rPr lang="en-US" b="1" dirty="0"/>
              <a:t>char</a:t>
            </a:r>
            <a:r>
              <a:rPr lang="en-US" dirty="0"/>
              <a:t> and </a:t>
            </a:r>
            <a:r>
              <a:rPr lang="en-US" b="1" dirty="0"/>
              <a:t>widechar</a:t>
            </a:r>
            <a:r>
              <a:rPr lang="en-US" dirty="0"/>
              <a:t> data files. The default row terminator is </a:t>
            </a:r>
            <a:r>
              <a:rPr lang="en-US" b="1" dirty="0"/>
              <a:t>\</a:t>
            </a:r>
            <a:r>
              <a:rPr lang="en-US" b="1" dirty="0" smtClean="0"/>
              <a:t>r\n</a:t>
            </a:r>
          </a:p>
          <a:p>
            <a:pPr marL="457200" lvl="1" indent="0">
              <a:buNone/>
            </a:pPr>
            <a:endParaRPr lang="en-US" b="1" dirty="0"/>
          </a:p>
          <a:p>
            <a:r>
              <a:rPr lang="en-US" dirty="0"/>
              <a:t>FORMATFILE </a:t>
            </a:r>
            <a:r>
              <a:rPr lang="en-US" b="1" dirty="0"/>
              <a:t>=</a:t>
            </a:r>
            <a:r>
              <a:rPr lang="en-US" b="1" dirty="0" smtClean="0"/>
              <a:t>'</a:t>
            </a:r>
            <a:r>
              <a:rPr lang="en-US" i="1" dirty="0" smtClean="0"/>
              <a:t>format_file_path</a:t>
            </a:r>
            <a:r>
              <a:rPr lang="en-US" b="1" dirty="0" smtClean="0"/>
              <a:t>‘  : </a:t>
            </a:r>
          </a:p>
          <a:p>
            <a:pPr marL="457200" lvl="1" indent="0">
              <a:buNone/>
            </a:pPr>
            <a:r>
              <a:rPr lang="en-US" dirty="0" smtClean="0"/>
              <a:t>Specifies </a:t>
            </a:r>
            <a:r>
              <a:rPr lang="en-US" dirty="0"/>
              <a:t>the full path of a format file. </a:t>
            </a:r>
            <a:r>
              <a:rPr lang="en-US" dirty="0" smtClean="0"/>
              <a:t>The </a:t>
            </a:r>
            <a:r>
              <a:rPr lang="en-US" dirty="0"/>
              <a:t>format file should be used if</a:t>
            </a:r>
            <a:r>
              <a:rPr lang="en-US" dirty="0" smtClean="0"/>
              <a:t>:</a:t>
            </a:r>
          </a:p>
          <a:p>
            <a:pPr marL="457200" lvl="1" indent="0">
              <a:buNone/>
            </a:pPr>
            <a:endParaRPr lang="en-US" dirty="0"/>
          </a:p>
          <a:p>
            <a:pPr lvl="1"/>
            <a:r>
              <a:rPr lang="en-US" dirty="0"/>
              <a:t>The data file contains greater or fewer columns than the table or view.</a:t>
            </a:r>
          </a:p>
          <a:p>
            <a:pPr lvl="1"/>
            <a:r>
              <a:rPr lang="en-US" dirty="0"/>
              <a:t>The columns are in a different order.</a:t>
            </a:r>
          </a:p>
          <a:p>
            <a:pPr lvl="1"/>
            <a:r>
              <a:rPr lang="en-US" dirty="0"/>
              <a:t>The column delimiters vary.</a:t>
            </a:r>
          </a:p>
          <a:p>
            <a:endParaRPr lang="en-US" dirty="0"/>
          </a:p>
        </p:txBody>
      </p:sp>
    </p:spTree>
    <p:extLst>
      <p:ext uri="{BB962C8B-B14F-4D97-AF65-F5344CB8AC3E}">
        <p14:creationId xmlns:p14="http://schemas.microsoft.com/office/powerpoint/2010/main" xmlns="" val="1135567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4"/>
            <a:ext cx="6858000" cy="860426"/>
          </a:xfrm>
        </p:spPr>
        <p:txBody>
          <a:bodyPr/>
          <a:lstStyle/>
          <a:p>
            <a:r>
              <a:rPr lang="en-US" b="1" dirty="0"/>
              <a:t>Import CSV File Into SQL </a:t>
            </a:r>
            <a:r>
              <a:rPr lang="en-US" b="1" dirty="0" smtClean="0"/>
              <a:t>Server</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CSV stands for Comma Separated Values, sometimes also called Comma Delimited Values</a:t>
            </a:r>
            <a:r>
              <a:rPr lang="en-US" dirty="0" smtClean="0"/>
              <a:t>.</a:t>
            </a:r>
          </a:p>
          <a:p>
            <a:endParaRPr lang="en-US" dirty="0"/>
          </a:p>
          <a:p>
            <a:r>
              <a:rPr lang="en-US" dirty="0" smtClean="0"/>
              <a:t>Steps to import the CSV file into SQL Server</a:t>
            </a:r>
          </a:p>
          <a:p>
            <a:endParaRPr lang="en-US" dirty="0"/>
          </a:p>
          <a:p>
            <a:r>
              <a:rPr lang="en-US" dirty="0" smtClean="0"/>
              <a:t>Step 1:  Creating the table</a:t>
            </a:r>
          </a:p>
          <a:p>
            <a:pPr marL="0" indent="0">
              <a:buNone/>
            </a:pPr>
            <a:r>
              <a:rPr lang="en-US" dirty="0"/>
              <a:t>	</a:t>
            </a:r>
            <a:br>
              <a:rPr lang="en-US" dirty="0"/>
            </a:br>
            <a:r>
              <a:rPr lang="en-US" dirty="0"/>
              <a:t> </a:t>
            </a:r>
            <a:r>
              <a:rPr lang="en-US" dirty="0" smtClean="0"/>
              <a:t>  CREATE</a:t>
            </a:r>
            <a:r>
              <a:rPr lang="en-US" dirty="0"/>
              <a:t> TABLE CSVTest</a:t>
            </a:r>
            <a:br>
              <a:rPr lang="en-US" dirty="0"/>
            </a:br>
            <a:r>
              <a:rPr lang="en-US" dirty="0" smtClean="0"/>
              <a:t>   (</a:t>
            </a:r>
            <a:r>
              <a:rPr lang="en-US" dirty="0"/>
              <a:t>ID </a:t>
            </a:r>
            <a:r>
              <a:rPr lang="en-US" dirty="0" smtClean="0"/>
              <a:t>INT, FirstName</a:t>
            </a:r>
            <a:r>
              <a:rPr lang="en-US" dirty="0"/>
              <a:t> VARCHAR(40</a:t>
            </a:r>
            <a:r>
              <a:rPr lang="en-US" dirty="0" smtClean="0"/>
              <a:t>), LastName</a:t>
            </a:r>
            <a:r>
              <a:rPr lang="en-US" dirty="0"/>
              <a:t> VARCHAR(40),</a:t>
            </a:r>
            <a:br>
              <a:rPr lang="en-US" dirty="0"/>
            </a:br>
            <a:r>
              <a:rPr lang="en-US" dirty="0" smtClean="0"/>
              <a:t>    BirthDate</a:t>
            </a:r>
            <a:r>
              <a:rPr lang="en-US" dirty="0"/>
              <a:t> SMALLDATETIME)</a:t>
            </a:r>
            <a:br>
              <a:rPr lang="en-US" dirty="0"/>
            </a:br>
            <a:r>
              <a:rPr lang="en-US" dirty="0"/>
              <a:t> </a:t>
            </a:r>
            <a:r>
              <a:rPr lang="en-US" dirty="0" smtClean="0"/>
              <a:t>   GO</a:t>
            </a:r>
          </a:p>
          <a:p>
            <a:pPr marL="0" indent="0">
              <a:buNone/>
            </a:pPr>
            <a:r>
              <a:rPr lang="en-US" dirty="0" smtClean="0"/>
              <a:t> </a:t>
            </a:r>
          </a:p>
          <a:p>
            <a:pPr marL="0" indent="0">
              <a:buNone/>
            </a:pPr>
            <a:endParaRPr lang="en-US" dirty="0"/>
          </a:p>
        </p:txBody>
      </p:sp>
    </p:spTree>
    <p:extLst>
      <p:ext uri="{BB962C8B-B14F-4D97-AF65-F5344CB8AC3E}">
        <p14:creationId xmlns:p14="http://schemas.microsoft.com/office/powerpoint/2010/main" xmlns="" val="1586508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 CSV File Into SQL Server</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smtClean="0"/>
              <a:t>Step 2: Creating a CSV file </a:t>
            </a:r>
          </a:p>
          <a:p>
            <a:endParaRPr lang="en-US" dirty="0"/>
          </a:p>
          <a:p>
            <a:pPr marL="0" indent="0">
              <a:buNone/>
            </a:pPr>
            <a:r>
              <a:rPr lang="en-US" dirty="0" smtClean="0"/>
              <a:t>  </a:t>
            </a:r>
            <a:r>
              <a:rPr lang="en-US" dirty="0"/>
              <a:t>Create CSV file in drive C: with name csvtest.txt with following </a:t>
            </a:r>
            <a:r>
              <a:rPr lang="en-US" dirty="0" smtClean="0"/>
              <a:t>   content</a:t>
            </a:r>
            <a:r>
              <a:rPr lang="en-US" dirty="0"/>
              <a:t>. </a:t>
            </a:r>
          </a:p>
          <a:p>
            <a:pPr marL="0" indent="0">
              <a:buNone/>
            </a:pPr>
            <a:r>
              <a:rPr lang="en-US" dirty="0" smtClean="0"/>
              <a:t>	1,James,Smith,19750101</a:t>
            </a:r>
            <a:endParaRPr lang="en-US" dirty="0"/>
          </a:p>
          <a:p>
            <a:pPr marL="0" indent="0">
              <a:buNone/>
            </a:pPr>
            <a:r>
              <a:rPr lang="en-US" dirty="0" smtClean="0"/>
              <a:t>	2,Meggie,Smith,19790122</a:t>
            </a:r>
            <a:endParaRPr lang="en-US" dirty="0"/>
          </a:p>
          <a:p>
            <a:pPr marL="0" indent="0">
              <a:buNone/>
            </a:pPr>
            <a:r>
              <a:rPr lang="en-US" dirty="0" smtClean="0"/>
              <a:t>	3,Robert,Smith,20071101</a:t>
            </a:r>
            <a:endParaRPr lang="en-US" dirty="0"/>
          </a:p>
          <a:p>
            <a:pPr marL="0" indent="0">
              <a:buNone/>
            </a:pPr>
            <a:r>
              <a:rPr lang="en-US" dirty="0" smtClean="0"/>
              <a:t>	4,Alex,Smith,20040202</a:t>
            </a:r>
            <a:endParaRPr lang="en-US" dirty="0"/>
          </a:p>
          <a:p>
            <a:pPr marL="0" indent="0">
              <a:buNone/>
            </a:pPr>
            <a:endParaRPr lang="en-US" dirty="0" smtClean="0"/>
          </a:p>
          <a:p>
            <a:pPr marL="0" indent="0">
              <a:buNone/>
            </a:pPr>
            <a:r>
              <a:rPr lang="en-US" dirty="0" smtClean="0"/>
              <a:t>The </a:t>
            </a:r>
            <a:r>
              <a:rPr lang="en-US" dirty="0"/>
              <a:t>location of the file is C:\</a:t>
            </a:r>
            <a:r>
              <a:rPr lang="en-US" dirty="0" smtClean="0"/>
              <a:t>csvtest.txt</a:t>
            </a:r>
            <a:endParaRPr lang="en-US" dirty="0"/>
          </a:p>
        </p:txBody>
      </p:sp>
    </p:spTree>
    <p:extLst>
      <p:ext uri="{BB962C8B-B14F-4D97-AF65-F5344CB8AC3E}">
        <p14:creationId xmlns:p14="http://schemas.microsoft.com/office/powerpoint/2010/main" xmlns="" val="2114235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BD1073CF-BA55-4779-9A9F-23DE1822E1D5}" type="slidenum">
              <a:rPr lang="en-US" smtClean="0"/>
              <a:pPr/>
              <a:t>3</a:t>
            </a:fld>
            <a:endParaRPr lang="en-US" dirty="0" smtClean="0"/>
          </a:p>
        </p:txBody>
      </p:sp>
      <p:sp>
        <p:nvSpPr>
          <p:cNvPr id="5123" name="Rectangle 2"/>
          <p:cNvSpPr>
            <a:spLocks noGrp="1" noChangeArrowheads="1"/>
          </p:cNvSpPr>
          <p:nvPr>
            <p:ph type="title"/>
          </p:nvPr>
        </p:nvSpPr>
        <p:spPr/>
        <p:txBody>
          <a:bodyPr/>
          <a:lstStyle/>
          <a:p>
            <a:pPr eaLnBrk="1" hangingPunct="1"/>
            <a:r>
              <a:rPr lang="en-US" sz="3600" dirty="0" smtClean="0"/>
              <a:t>Icons Used</a:t>
            </a:r>
          </a:p>
        </p:txBody>
      </p:sp>
      <p:pic>
        <p:nvPicPr>
          <p:cNvPr id="5124" name="Picture 6"/>
          <p:cNvPicPr>
            <a:picLocks noChangeAspect="1" noChangeArrowheads="1"/>
          </p:cNvPicPr>
          <p:nvPr/>
        </p:nvPicPr>
        <p:blipFill>
          <a:blip r:embed="rId2" cstate="print"/>
          <a:srcRect/>
          <a:stretch>
            <a:fillRect/>
          </a:stretch>
        </p:blipFill>
        <p:spPr bwMode="auto">
          <a:xfrm>
            <a:off x="609600" y="1490663"/>
            <a:ext cx="1023938" cy="1023937"/>
          </a:xfrm>
          <a:prstGeom prst="rect">
            <a:avLst/>
          </a:prstGeom>
          <a:noFill/>
          <a:ln w="9525" algn="ctr">
            <a:noFill/>
            <a:miter lim="800000"/>
            <a:headEnd/>
            <a:tailEnd/>
          </a:ln>
        </p:spPr>
      </p:pic>
      <p:sp>
        <p:nvSpPr>
          <p:cNvPr id="5125" name="Text Box 7"/>
          <p:cNvSpPr txBox="1">
            <a:spLocks noChangeArrowheads="1"/>
          </p:cNvSpPr>
          <p:nvPr/>
        </p:nvSpPr>
        <p:spPr bwMode="auto">
          <a:xfrm>
            <a:off x="1676400" y="2027238"/>
            <a:ext cx="1600200"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Questions</a:t>
            </a:r>
          </a:p>
        </p:txBody>
      </p:sp>
      <p:sp>
        <p:nvSpPr>
          <p:cNvPr id="5126" name="Text Box 8"/>
          <p:cNvSpPr txBox="1">
            <a:spLocks noChangeArrowheads="1"/>
          </p:cNvSpPr>
          <p:nvPr/>
        </p:nvSpPr>
        <p:spPr bwMode="auto">
          <a:xfrm>
            <a:off x="7424738" y="5410200"/>
            <a:ext cx="1295400"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Contacts</a:t>
            </a:r>
          </a:p>
        </p:txBody>
      </p:sp>
      <p:pic>
        <p:nvPicPr>
          <p:cNvPr id="5127" name="Picture 9"/>
          <p:cNvPicPr>
            <a:picLocks noChangeAspect="1" noChangeArrowheads="1"/>
          </p:cNvPicPr>
          <p:nvPr/>
        </p:nvPicPr>
        <p:blipFill>
          <a:blip r:embed="rId3" cstate="print"/>
          <a:srcRect/>
          <a:stretch>
            <a:fillRect/>
          </a:stretch>
        </p:blipFill>
        <p:spPr bwMode="auto">
          <a:xfrm>
            <a:off x="6400800" y="3124200"/>
            <a:ext cx="1143000" cy="1143000"/>
          </a:xfrm>
          <a:prstGeom prst="rect">
            <a:avLst/>
          </a:prstGeom>
          <a:noFill/>
          <a:ln w="9525" algn="ctr">
            <a:noFill/>
            <a:miter lim="800000"/>
            <a:headEnd/>
            <a:tailEnd/>
          </a:ln>
        </p:spPr>
      </p:pic>
      <p:sp>
        <p:nvSpPr>
          <p:cNvPr id="5128" name="Text Box 10"/>
          <p:cNvSpPr txBox="1">
            <a:spLocks noChangeArrowheads="1"/>
          </p:cNvSpPr>
          <p:nvPr/>
        </p:nvSpPr>
        <p:spPr bwMode="auto">
          <a:xfrm>
            <a:off x="7434263" y="3810000"/>
            <a:ext cx="1219200"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Reference</a:t>
            </a:r>
          </a:p>
        </p:txBody>
      </p:sp>
      <p:sp>
        <p:nvSpPr>
          <p:cNvPr id="5129" name="Text Box 12"/>
          <p:cNvSpPr txBox="1">
            <a:spLocks noChangeArrowheads="1"/>
          </p:cNvSpPr>
          <p:nvPr/>
        </p:nvSpPr>
        <p:spPr bwMode="auto">
          <a:xfrm>
            <a:off x="1566863" y="5478463"/>
            <a:ext cx="1698625"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Demonstration</a:t>
            </a:r>
          </a:p>
        </p:txBody>
      </p:sp>
      <p:pic>
        <p:nvPicPr>
          <p:cNvPr id="5130" name="Picture 13"/>
          <p:cNvPicPr>
            <a:picLocks noChangeAspect="1" noChangeArrowheads="1"/>
          </p:cNvPicPr>
          <p:nvPr/>
        </p:nvPicPr>
        <p:blipFill>
          <a:blip r:embed="rId4" cstate="print"/>
          <a:srcRect/>
          <a:stretch>
            <a:fillRect/>
          </a:stretch>
        </p:blipFill>
        <p:spPr bwMode="auto">
          <a:xfrm>
            <a:off x="3560763" y="1447800"/>
            <a:ext cx="968375" cy="987425"/>
          </a:xfrm>
          <a:prstGeom prst="rect">
            <a:avLst/>
          </a:prstGeom>
          <a:noFill/>
          <a:ln w="9525" algn="ctr">
            <a:noFill/>
            <a:miter lim="800000"/>
            <a:headEnd/>
            <a:tailEnd/>
          </a:ln>
        </p:spPr>
      </p:pic>
      <p:sp>
        <p:nvSpPr>
          <p:cNvPr id="5131"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Hands on Exercise</a:t>
            </a:r>
          </a:p>
        </p:txBody>
      </p:sp>
      <p:sp>
        <p:nvSpPr>
          <p:cNvPr id="5132" name="Text Box 16"/>
          <p:cNvSpPr txBox="1">
            <a:spLocks noChangeArrowheads="1"/>
          </p:cNvSpPr>
          <p:nvPr/>
        </p:nvSpPr>
        <p:spPr bwMode="auto">
          <a:xfrm>
            <a:off x="1589088" y="3671888"/>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Coding Standards</a:t>
            </a:r>
          </a:p>
        </p:txBody>
      </p:sp>
      <p:pic>
        <p:nvPicPr>
          <p:cNvPr id="5133" name="Picture 17"/>
          <p:cNvPicPr>
            <a:picLocks noChangeAspect="1" noChangeArrowheads="1"/>
          </p:cNvPicPr>
          <p:nvPr/>
        </p:nvPicPr>
        <p:blipFill>
          <a:blip r:embed="rId5" cstate="print"/>
          <a:srcRect/>
          <a:stretch>
            <a:fillRect/>
          </a:stretch>
        </p:blipFill>
        <p:spPr bwMode="auto">
          <a:xfrm>
            <a:off x="682625" y="3200400"/>
            <a:ext cx="841375" cy="1111250"/>
          </a:xfrm>
          <a:prstGeom prst="rect">
            <a:avLst/>
          </a:prstGeom>
          <a:noFill/>
          <a:ln w="9525" algn="ctr">
            <a:noFill/>
            <a:miter lim="800000"/>
            <a:headEnd/>
            <a:tailEnd/>
          </a:ln>
        </p:spPr>
      </p:pic>
      <p:sp>
        <p:nvSpPr>
          <p:cNvPr id="5134" name="Text Box 18"/>
          <p:cNvSpPr txBox="1">
            <a:spLocks noChangeArrowheads="1"/>
          </p:cNvSpPr>
          <p:nvPr/>
        </p:nvSpPr>
        <p:spPr bwMode="auto">
          <a:xfrm>
            <a:off x="4581525" y="3714750"/>
            <a:ext cx="1447800" cy="517525"/>
          </a:xfrm>
          <a:prstGeom prst="rect">
            <a:avLst/>
          </a:prstGeom>
          <a:noFill/>
          <a:ln w="9525" algn="ctr">
            <a:noFill/>
            <a:miter lim="800000"/>
            <a:headEnd/>
            <a:tailEnd/>
          </a:ln>
        </p:spPr>
        <p:txBody>
          <a:bodyPr>
            <a:spAutoFit/>
          </a:bodyPr>
          <a:lstStyle/>
          <a:p>
            <a:pPr algn="l" eaLnBrk="0" hangingPunct="0">
              <a:spcBef>
                <a:spcPct val="50000"/>
              </a:spcBef>
            </a:pPr>
            <a:r>
              <a:rPr lang="en-US" sz="1400" dirty="0">
                <a:latin typeface="Cambria" pitchFamily="18" charset="0"/>
              </a:rPr>
              <a:t>Test Your Understanding</a:t>
            </a:r>
          </a:p>
        </p:txBody>
      </p:sp>
      <p:sp>
        <p:nvSpPr>
          <p:cNvPr id="5135"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Tools</a:t>
            </a:r>
          </a:p>
        </p:txBody>
      </p:sp>
      <p:pic>
        <p:nvPicPr>
          <p:cNvPr id="5136" name="Picture 20"/>
          <p:cNvPicPr>
            <a:picLocks noChangeAspect="1" noChangeArrowheads="1"/>
          </p:cNvPicPr>
          <p:nvPr/>
        </p:nvPicPr>
        <p:blipFill>
          <a:blip r:embed="rId6" cstate="print"/>
          <a:srcRect/>
          <a:stretch>
            <a:fillRect/>
          </a:stretch>
        </p:blipFill>
        <p:spPr bwMode="auto">
          <a:xfrm>
            <a:off x="3581400" y="4816475"/>
            <a:ext cx="963613" cy="1066800"/>
          </a:xfrm>
          <a:prstGeom prst="rect">
            <a:avLst/>
          </a:prstGeom>
          <a:noFill/>
          <a:ln w="9525" algn="ctr">
            <a:noFill/>
            <a:miter lim="800000"/>
            <a:headEnd/>
            <a:tailEnd/>
          </a:ln>
        </p:spPr>
      </p:pic>
      <p:sp>
        <p:nvSpPr>
          <p:cNvPr id="5137" name="Text Box 21"/>
          <p:cNvSpPr txBox="1">
            <a:spLocks noChangeArrowheads="1"/>
          </p:cNvSpPr>
          <p:nvPr/>
        </p:nvSpPr>
        <p:spPr bwMode="auto">
          <a:xfrm>
            <a:off x="4572000" y="5286375"/>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A Welcome Break</a:t>
            </a:r>
          </a:p>
        </p:txBody>
      </p:sp>
      <p:pic>
        <p:nvPicPr>
          <p:cNvPr id="5138" name="Picture 27" descr="Contact"/>
          <p:cNvPicPr>
            <a:picLocks noChangeAspect="1" noChangeArrowheads="1"/>
          </p:cNvPicPr>
          <p:nvPr/>
        </p:nvPicPr>
        <p:blipFill>
          <a:blip r:embed="rId7" cstate="print"/>
          <a:srcRect/>
          <a:stretch>
            <a:fillRect/>
          </a:stretch>
        </p:blipFill>
        <p:spPr bwMode="auto">
          <a:xfrm>
            <a:off x="6477000" y="4873625"/>
            <a:ext cx="923925" cy="917575"/>
          </a:xfrm>
          <a:prstGeom prst="rect">
            <a:avLst/>
          </a:prstGeom>
          <a:noFill/>
          <a:ln w="9525">
            <a:noFill/>
            <a:miter lim="800000"/>
            <a:headEnd/>
            <a:tailEnd/>
          </a:ln>
        </p:spPr>
      </p:pic>
      <p:pic>
        <p:nvPicPr>
          <p:cNvPr id="5139" name="Picture 29"/>
          <p:cNvPicPr>
            <a:picLocks noChangeAspect="1" noChangeArrowheads="1"/>
          </p:cNvPicPr>
          <p:nvPr/>
        </p:nvPicPr>
        <p:blipFill>
          <a:blip r:embed="rId8" cstate="print"/>
          <a:srcRect/>
          <a:stretch>
            <a:fillRect/>
          </a:stretch>
        </p:blipFill>
        <p:spPr bwMode="auto">
          <a:xfrm>
            <a:off x="3581400" y="3200400"/>
            <a:ext cx="1004888" cy="1055688"/>
          </a:xfrm>
          <a:prstGeom prst="rect">
            <a:avLst/>
          </a:prstGeom>
          <a:noFill/>
          <a:ln w="9525" algn="ctr">
            <a:noFill/>
            <a:miter lim="800000"/>
            <a:headEnd/>
            <a:tailEnd/>
          </a:ln>
        </p:spPr>
      </p:pic>
      <p:pic>
        <p:nvPicPr>
          <p:cNvPr id="5140" name="Picture 31"/>
          <p:cNvPicPr>
            <a:picLocks noChangeAspect="1" noChangeArrowheads="1"/>
          </p:cNvPicPr>
          <p:nvPr/>
        </p:nvPicPr>
        <p:blipFill>
          <a:blip r:embed="rId9" cstate="print"/>
          <a:srcRect/>
          <a:stretch>
            <a:fillRect/>
          </a:stretch>
        </p:blipFill>
        <p:spPr bwMode="auto">
          <a:xfrm>
            <a:off x="609600" y="5105400"/>
            <a:ext cx="996950" cy="885825"/>
          </a:xfrm>
          <a:prstGeom prst="rect">
            <a:avLst/>
          </a:prstGeom>
          <a:noFill/>
          <a:ln w="9525" algn="ctr">
            <a:noFill/>
            <a:miter lim="800000"/>
            <a:headEnd/>
            <a:tailEnd/>
          </a:ln>
        </p:spPr>
      </p:pic>
      <p:pic>
        <p:nvPicPr>
          <p:cNvPr id="5141" name="Picture 32"/>
          <p:cNvPicPr>
            <a:picLocks noChangeAspect="1" noChangeArrowheads="1"/>
          </p:cNvPicPr>
          <p:nvPr/>
        </p:nvPicPr>
        <p:blipFill>
          <a:blip r:embed="rId10" cstate="print"/>
          <a:srcRect/>
          <a:stretch>
            <a:fillRect/>
          </a:stretch>
        </p:blipFill>
        <p:spPr bwMode="auto">
          <a:xfrm>
            <a:off x="6334125" y="1577975"/>
            <a:ext cx="1133475" cy="1050925"/>
          </a:xfrm>
          <a:prstGeom prst="rect">
            <a:avLst/>
          </a:prstGeom>
          <a:noFill/>
          <a:ln w="9525" algn="ctr">
            <a:noFill/>
            <a:miter lim="800000"/>
            <a:headEnd/>
            <a:tailEnd/>
          </a:ln>
        </p:spPr>
      </p:pic>
    </p:spTree>
    <p:extLst>
      <p:ext uri="{BB962C8B-B14F-4D97-AF65-F5344CB8AC3E}">
        <p14:creationId xmlns:p14="http://schemas.microsoft.com/office/powerpoint/2010/main" xmlns="" val="23918754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 CSV File Into SQL Server</a:t>
            </a:r>
            <a:endParaRPr lang="en-US" dirty="0"/>
          </a:p>
        </p:txBody>
      </p:sp>
      <p:sp>
        <p:nvSpPr>
          <p:cNvPr id="3" name="Content Placeholder 2"/>
          <p:cNvSpPr>
            <a:spLocks noGrp="1"/>
          </p:cNvSpPr>
          <p:nvPr>
            <p:ph idx="1"/>
          </p:nvPr>
        </p:nvSpPr>
        <p:spPr/>
        <p:txBody>
          <a:bodyPr/>
          <a:lstStyle/>
          <a:p>
            <a:r>
              <a:rPr lang="en-US" dirty="0" smtClean="0"/>
              <a:t>Step 3 : Running the script</a:t>
            </a:r>
          </a:p>
          <a:p>
            <a:pPr marL="0" indent="0">
              <a:buNone/>
            </a:pPr>
            <a:r>
              <a:rPr lang="en-US" dirty="0"/>
              <a:t>	</a:t>
            </a:r>
            <a:r>
              <a:rPr lang="en-US" dirty="0" smtClean="0"/>
              <a:t>run </a:t>
            </a:r>
            <a:r>
              <a:rPr lang="en-US" dirty="0"/>
              <a:t>following script to load all the data from CSV to database table. If there is any error in any row it will be not inserted but other rows will be inserted</a:t>
            </a:r>
            <a:r>
              <a:rPr lang="en-US" dirty="0" smtClean="0"/>
              <a:t>.</a:t>
            </a:r>
          </a:p>
          <a:p>
            <a:pPr marL="0" indent="0">
              <a:buNone/>
            </a:pPr>
            <a:endParaRPr lang="en-US" dirty="0" smtClean="0"/>
          </a:p>
          <a:p>
            <a:pPr marL="0" indent="0">
              <a:buNone/>
            </a:pPr>
            <a:r>
              <a:rPr lang="en-US" dirty="0" smtClean="0"/>
              <a:t>BULK  INSERT</a:t>
            </a:r>
            <a:r>
              <a:rPr lang="en-US" dirty="0"/>
              <a:t> CSVTest</a:t>
            </a:r>
            <a:br>
              <a:rPr lang="en-US" dirty="0"/>
            </a:br>
            <a:r>
              <a:rPr lang="en-US" dirty="0"/>
              <a:t>FROM 'c:\csvtest.txt'</a:t>
            </a:r>
            <a:br>
              <a:rPr lang="en-US" dirty="0"/>
            </a:br>
            <a:r>
              <a:rPr lang="en-US" dirty="0"/>
              <a:t>WITH</a:t>
            </a:r>
            <a:br>
              <a:rPr lang="en-US" dirty="0"/>
            </a:br>
            <a:r>
              <a:rPr lang="en-US" dirty="0"/>
              <a:t>(</a:t>
            </a:r>
            <a:br>
              <a:rPr lang="en-US" dirty="0"/>
            </a:br>
            <a:r>
              <a:rPr lang="en-US" dirty="0"/>
              <a:t>FIELDTERMINATOR = ',',</a:t>
            </a:r>
            <a:br>
              <a:rPr lang="en-US" dirty="0"/>
            </a:br>
            <a:r>
              <a:rPr lang="en-US" dirty="0"/>
              <a:t>ROWTERMINATOR = '\n'</a:t>
            </a:r>
            <a:br>
              <a:rPr lang="en-US" dirty="0"/>
            </a:br>
            <a:r>
              <a:rPr lang="en-US" dirty="0"/>
              <a:t>)</a:t>
            </a:r>
            <a:br>
              <a:rPr lang="en-US" dirty="0"/>
            </a:br>
            <a:r>
              <a:rPr lang="en-US" dirty="0"/>
              <a:t>GO</a:t>
            </a:r>
          </a:p>
        </p:txBody>
      </p:sp>
    </p:spTree>
    <p:extLst>
      <p:ext uri="{BB962C8B-B14F-4D97-AF65-F5344CB8AC3E}">
        <p14:creationId xmlns:p14="http://schemas.microsoft.com/office/powerpoint/2010/main" xmlns="" val="2795397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 CSV File Into SQL Server</a:t>
            </a:r>
            <a:endParaRPr lang="en-US" dirty="0"/>
          </a:p>
        </p:txBody>
      </p:sp>
      <p:sp>
        <p:nvSpPr>
          <p:cNvPr id="3" name="Content Placeholder 2"/>
          <p:cNvSpPr>
            <a:spLocks noGrp="1"/>
          </p:cNvSpPr>
          <p:nvPr>
            <p:ph idx="1"/>
          </p:nvPr>
        </p:nvSpPr>
        <p:spPr/>
        <p:txBody>
          <a:bodyPr/>
          <a:lstStyle/>
          <a:p>
            <a:r>
              <a:rPr lang="en-US" dirty="0" smtClean="0"/>
              <a:t>Step 4: Checking  if the values have been inserted into the table :</a:t>
            </a:r>
          </a:p>
          <a:p>
            <a:pPr marL="0" indent="0">
              <a:buNone/>
            </a:pPr>
            <a:r>
              <a:rPr lang="en-US" dirty="0"/>
              <a:t>	</a:t>
            </a:r>
            <a:r>
              <a:rPr lang="en-US" dirty="0" smtClean="0"/>
              <a:t>SELECT</a:t>
            </a:r>
            <a:r>
              <a:rPr lang="en-US" dirty="0"/>
              <a:t> *</a:t>
            </a:r>
            <a:br>
              <a:rPr lang="en-US" dirty="0"/>
            </a:br>
            <a:r>
              <a:rPr lang="en-US" dirty="0" smtClean="0"/>
              <a:t>	FROM</a:t>
            </a:r>
            <a:r>
              <a:rPr lang="en-US" dirty="0"/>
              <a:t> CSVTest</a:t>
            </a:r>
            <a:br>
              <a:rPr lang="en-US" dirty="0"/>
            </a:br>
            <a:r>
              <a:rPr lang="en-US" dirty="0" smtClean="0"/>
              <a:t>	GO</a:t>
            </a:r>
          </a:p>
          <a:p>
            <a:pPr marL="0" indent="0">
              <a:buNone/>
            </a:pPr>
            <a:endParaRPr lang="en-US" dirty="0"/>
          </a:p>
          <a:p>
            <a:pPr marL="0" indent="0">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286000" y="3657600"/>
            <a:ext cx="4343400" cy="2590800"/>
          </a:xfrm>
          <a:prstGeom prst="rect">
            <a:avLst/>
          </a:prstGeom>
        </p:spPr>
      </p:pic>
    </p:spTree>
    <p:extLst>
      <p:ext uri="{BB962C8B-B14F-4D97-AF65-F5344CB8AC3E}">
        <p14:creationId xmlns:p14="http://schemas.microsoft.com/office/powerpoint/2010/main" xmlns="" val="2933348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4"/>
            <a:ext cx="6858000" cy="1012826"/>
          </a:xfrm>
        </p:spPr>
        <p:txBody>
          <a:bodyPr/>
          <a:lstStyle/>
          <a:p>
            <a:r>
              <a:rPr lang="en-US" b="1" dirty="0"/>
              <a:t>Compatibility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BULK INSERT enforces strict data validation and data checks of data read from a file that could cause existing scripts to fail when they are executed on invalid data. For example, BULK INSERT verifies that</a:t>
            </a:r>
            <a:r>
              <a:rPr lang="en-US" dirty="0" smtClean="0"/>
              <a:t>:</a:t>
            </a:r>
          </a:p>
          <a:p>
            <a:endParaRPr lang="en-US" dirty="0" smtClean="0"/>
          </a:p>
          <a:p>
            <a:pPr lvl="1"/>
            <a:r>
              <a:rPr lang="en-US" dirty="0" smtClean="0"/>
              <a:t>The </a:t>
            </a:r>
            <a:r>
              <a:rPr lang="en-US" dirty="0"/>
              <a:t>native representations of </a:t>
            </a:r>
            <a:r>
              <a:rPr lang="en-US" b="1" dirty="0"/>
              <a:t>float</a:t>
            </a:r>
            <a:r>
              <a:rPr lang="en-US" dirty="0"/>
              <a:t> or </a:t>
            </a:r>
            <a:r>
              <a:rPr lang="en-US" b="1" dirty="0"/>
              <a:t>real</a:t>
            </a:r>
            <a:r>
              <a:rPr lang="en-US" dirty="0"/>
              <a:t> data types are valid</a:t>
            </a:r>
            <a:r>
              <a:rPr lang="en-US" dirty="0" smtClean="0"/>
              <a:t>.</a:t>
            </a:r>
          </a:p>
          <a:p>
            <a:pPr marL="457200" lvl="1" indent="0">
              <a:buNone/>
            </a:pPr>
            <a:endParaRPr lang="en-US" dirty="0"/>
          </a:p>
          <a:p>
            <a:pPr lvl="1"/>
            <a:r>
              <a:rPr lang="en-US" dirty="0"/>
              <a:t>Unicode data has an even-byte length.</a:t>
            </a:r>
          </a:p>
          <a:p>
            <a:endParaRPr lang="en-US" dirty="0"/>
          </a:p>
        </p:txBody>
      </p:sp>
    </p:spTree>
    <p:extLst>
      <p:ext uri="{BB962C8B-B14F-4D97-AF65-F5344CB8AC3E}">
        <p14:creationId xmlns:p14="http://schemas.microsoft.com/office/powerpoint/2010/main" xmlns="" val="1073980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US" dirty="0"/>
          </a:p>
        </p:txBody>
      </p:sp>
      <p:sp>
        <p:nvSpPr>
          <p:cNvPr id="3" name="Content Placeholder 2"/>
          <p:cNvSpPr>
            <a:spLocks noGrp="1"/>
          </p:cNvSpPr>
          <p:nvPr>
            <p:ph idx="1"/>
          </p:nvPr>
        </p:nvSpPr>
        <p:spPr/>
        <p:txBody>
          <a:bodyPr/>
          <a:lstStyle/>
          <a:p>
            <a:r>
              <a:rPr lang="en-US" dirty="0"/>
              <a:t>The BULK INSERT statement can be executed within a user-defined transaction to import data into a table or view. </a:t>
            </a:r>
            <a:endParaRPr lang="en-US" dirty="0" smtClean="0"/>
          </a:p>
          <a:p>
            <a:endParaRPr lang="en-US" dirty="0" smtClean="0"/>
          </a:p>
          <a:p>
            <a:r>
              <a:rPr lang="en-US" dirty="0" smtClean="0"/>
              <a:t>Optionally</a:t>
            </a:r>
            <a:r>
              <a:rPr lang="en-US" dirty="0"/>
              <a:t>, to use multiple matches for bulk importing data, a transaction can specify the BATCHSIZE clause in the BULK INSERT statement. </a:t>
            </a:r>
            <a:endParaRPr lang="en-US" dirty="0" smtClean="0"/>
          </a:p>
          <a:p>
            <a:pPr marL="0" indent="0">
              <a:buNone/>
            </a:pPr>
            <a:endParaRPr lang="en-US" dirty="0" smtClean="0"/>
          </a:p>
          <a:p>
            <a:r>
              <a:rPr lang="en-US" dirty="0" smtClean="0"/>
              <a:t>If </a:t>
            </a:r>
            <a:r>
              <a:rPr lang="en-US" dirty="0"/>
              <a:t>a multiple-batch transaction is rolled back, every batch that the transaction has sent to SQL Server is rolled back.</a:t>
            </a:r>
          </a:p>
        </p:txBody>
      </p:sp>
    </p:spTree>
    <p:extLst>
      <p:ext uri="{BB962C8B-B14F-4D97-AF65-F5344CB8AC3E}">
        <p14:creationId xmlns:p14="http://schemas.microsoft.com/office/powerpoint/2010/main" xmlns="" val="1366623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a:t>When using a format file with BULK INSERT, you can specify up to 1024 fields only. This is same as the maximum number of columns allowed in a table. If you use BULK INSERT with a data file that contains more than 1024 fields, BULK INSERT generates the 4822 error. The </a:t>
            </a:r>
            <a:r>
              <a:rPr lang="en-US" dirty="0">
                <a:hlinkClick r:id="rId2"/>
              </a:rPr>
              <a:t>bcp utility</a:t>
            </a:r>
            <a:r>
              <a:rPr lang="en-US" dirty="0"/>
              <a:t> does not have this limitation, so for data files that contain more than 1024 fields, use the </a:t>
            </a:r>
            <a:r>
              <a:rPr lang="en-US" b="1" dirty="0"/>
              <a:t>bcp</a:t>
            </a:r>
            <a:r>
              <a:rPr lang="en-US" dirty="0"/>
              <a:t> </a:t>
            </a:r>
            <a:r>
              <a:rPr lang="en-US" dirty="0" smtClean="0"/>
              <a:t>command</a:t>
            </a:r>
          </a:p>
          <a:p>
            <a:endParaRPr lang="en-US" dirty="0"/>
          </a:p>
          <a:p>
            <a:pPr marL="0" indent="0">
              <a:buNone/>
            </a:pPr>
            <a:r>
              <a:rPr lang="en-US" dirty="0" smtClean="0"/>
              <a:t>.</a:t>
            </a:r>
            <a:endParaRPr lang="en-US" dirty="0"/>
          </a:p>
        </p:txBody>
      </p:sp>
    </p:spTree>
    <p:extLst>
      <p:ext uri="{BB962C8B-B14F-4D97-AF65-F5344CB8AC3E}">
        <p14:creationId xmlns:p14="http://schemas.microsoft.com/office/powerpoint/2010/main" xmlns="" val="1042497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2667000" y="1905000"/>
            <a:ext cx="3733800" cy="3200400"/>
          </a:xfrm>
          <a:prstGeom prst="rect">
            <a:avLst/>
          </a:prstGeom>
          <a:noFill/>
          <a:ln w="9525" algn="ctr">
            <a:noFill/>
            <a:miter lim="800000"/>
            <a:headEnd/>
            <a:tailEnd/>
          </a:ln>
        </p:spPr>
      </p:pic>
    </p:spTree>
    <p:extLst>
      <p:ext uri="{BB962C8B-B14F-4D97-AF65-F5344CB8AC3E}">
        <p14:creationId xmlns:p14="http://schemas.microsoft.com/office/powerpoint/2010/main" xmlns="" val="6190967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p:txBody>
          <a:bodyPr/>
          <a:lstStyle/>
          <a:p>
            <a:endParaRPr lang="en-US" dirty="0" smtClean="0"/>
          </a:p>
          <a:p>
            <a:r>
              <a:rPr lang="en-US" dirty="0" smtClean="0"/>
              <a:t>The various utilities are</a:t>
            </a:r>
          </a:p>
          <a:p>
            <a:r>
              <a:rPr lang="en-US" dirty="0" smtClean="0"/>
              <a:t> </a:t>
            </a:r>
            <a:r>
              <a:rPr lang="en-IN" dirty="0" smtClean="0"/>
              <a:t>sqlcmd</a:t>
            </a:r>
          </a:p>
          <a:p>
            <a:r>
              <a:rPr lang="en-IN" dirty="0" smtClean="0"/>
              <a:t>bcp and</a:t>
            </a:r>
          </a:p>
          <a:p>
            <a:r>
              <a:rPr lang="en-IN" dirty="0" smtClean="0"/>
              <a:t>Bulk Insert</a:t>
            </a:r>
            <a:endParaRPr lang="en-US" dirty="0" smtClean="0"/>
          </a:p>
        </p:txBody>
      </p:sp>
    </p:spTree>
    <p:extLst>
      <p:ext uri="{BB962C8B-B14F-4D97-AF65-F5344CB8AC3E}">
        <p14:creationId xmlns:p14="http://schemas.microsoft.com/office/powerpoint/2010/main" xmlns="" val="2742204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smtClean="0"/>
              <a:t>You will get to know the various Command line options to execute t-sql scripts.</a:t>
            </a:r>
          </a:p>
          <a:p>
            <a:endParaRPr lang="en-US" dirty="0"/>
          </a:p>
          <a:p>
            <a:r>
              <a:rPr lang="en-US" dirty="0" smtClean="0"/>
              <a:t> To import/export tables to flat </a:t>
            </a:r>
            <a:r>
              <a:rPr lang="en-US" dirty="0" smtClean="0"/>
              <a:t>file using bcp</a:t>
            </a:r>
          </a:p>
          <a:p>
            <a:endParaRPr lang="en-US" dirty="0" smtClean="0"/>
          </a:p>
          <a:p>
            <a:r>
              <a:rPr lang="en-US" dirty="0" smtClean="0"/>
              <a:t> You will get know how to use Bulk Insert.</a:t>
            </a:r>
            <a:endParaRPr lang="en-US" dirty="0" smtClean="0"/>
          </a:p>
          <a:p>
            <a:endParaRPr lang="en-US" dirty="0"/>
          </a:p>
          <a:p>
            <a:pPr>
              <a:buNone/>
            </a:pPr>
            <a:endParaRPr lang="en-US" dirty="0"/>
          </a:p>
        </p:txBody>
      </p:sp>
    </p:spTree>
    <p:extLst>
      <p:ext uri="{BB962C8B-B14F-4D97-AF65-F5344CB8AC3E}">
        <p14:creationId xmlns:p14="http://schemas.microsoft.com/office/powerpoint/2010/main" xmlns="" val="626753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cmd-Utility</a:t>
            </a:r>
            <a:endParaRPr lang="en-US" dirty="0"/>
          </a:p>
        </p:txBody>
      </p:sp>
      <p:sp>
        <p:nvSpPr>
          <p:cNvPr id="3" name="Content Placeholder 2"/>
          <p:cNvSpPr>
            <a:spLocks noGrp="1"/>
          </p:cNvSpPr>
          <p:nvPr>
            <p:ph idx="1"/>
          </p:nvPr>
        </p:nvSpPr>
        <p:spPr/>
        <p:txBody>
          <a:bodyPr/>
          <a:lstStyle/>
          <a:p>
            <a:r>
              <a:rPr lang="en-US" dirty="0"/>
              <a:t>The </a:t>
            </a:r>
            <a:r>
              <a:rPr lang="en-US" dirty="0" smtClean="0"/>
              <a:t>sqlcmd </a:t>
            </a:r>
            <a:r>
              <a:rPr lang="en-US" dirty="0"/>
              <a:t>utility </a:t>
            </a:r>
            <a:r>
              <a:rPr lang="en-US" dirty="0" smtClean="0"/>
              <a:t>is used to enter </a:t>
            </a:r>
            <a:r>
              <a:rPr lang="en-US" dirty="0"/>
              <a:t>Transact-SQL statements, system procedures, </a:t>
            </a:r>
            <a:r>
              <a:rPr lang="en-US" dirty="0" smtClean="0"/>
              <a:t>and </a:t>
            </a:r>
            <a:r>
              <a:rPr lang="en-US" dirty="0"/>
              <a:t>script files at the command </a:t>
            </a:r>
            <a:r>
              <a:rPr lang="en-US" dirty="0" smtClean="0"/>
              <a:t>prompt and in </a:t>
            </a:r>
            <a:r>
              <a:rPr lang="en-US" dirty="0"/>
              <a:t>Query Editor in SQLCMD </a:t>
            </a:r>
            <a:r>
              <a:rPr lang="en-US" dirty="0" smtClean="0"/>
              <a:t>mode. </a:t>
            </a:r>
          </a:p>
          <a:p>
            <a:endParaRPr lang="en-US" dirty="0" smtClean="0"/>
          </a:p>
          <a:p>
            <a:r>
              <a:rPr lang="en-US" dirty="0" smtClean="0"/>
              <a:t> This </a:t>
            </a:r>
            <a:r>
              <a:rPr lang="en-US" dirty="0"/>
              <a:t>utility uses ODBC to execute Transact-SQL batches</a:t>
            </a:r>
            <a:r>
              <a:rPr lang="en-US" dirty="0" smtClean="0"/>
              <a:t>.</a:t>
            </a:r>
          </a:p>
          <a:p>
            <a:endParaRPr lang="en-US" dirty="0"/>
          </a:p>
          <a:p>
            <a:r>
              <a:rPr lang="en-US" dirty="0" smtClean="0"/>
              <a:t> To launch the sqlcmd , you need to connect to an instance </a:t>
            </a:r>
            <a:r>
              <a:rPr lang="en-US" dirty="0"/>
              <a:t>of SQL </a:t>
            </a:r>
            <a:r>
              <a:rPr lang="en-US" dirty="0" smtClean="0"/>
              <a:t>Server.</a:t>
            </a:r>
          </a:p>
          <a:p>
            <a:endParaRPr lang="en-US" dirty="0"/>
          </a:p>
          <a:p>
            <a:r>
              <a:rPr lang="en-US" dirty="0" smtClean="0"/>
              <a:t> You can connect to a default instance or named instance </a:t>
            </a:r>
            <a:r>
              <a:rPr lang="en-US" dirty="0"/>
              <a:t>by using Windows Authentication </a:t>
            </a:r>
            <a:r>
              <a:rPr lang="en-US" dirty="0" smtClean="0"/>
              <a:t>to run the T-SQL scripts.</a:t>
            </a:r>
            <a:endParaRPr lang="en-US" dirty="0"/>
          </a:p>
        </p:txBody>
      </p:sp>
    </p:spTree>
    <p:extLst>
      <p:ext uri="{BB962C8B-B14F-4D97-AF65-F5344CB8AC3E}">
        <p14:creationId xmlns:p14="http://schemas.microsoft.com/office/powerpoint/2010/main" xmlns="" val="30310002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lstStyle/>
          <a:p>
            <a:pPr marL="0" indent="0">
              <a:buNone/>
            </a:pPr>
            <a:r>
              <a:rPr lang="en-US" sz="1600" b="1" dirty="0"/>
              <a:t> </a:t>
            </a:r>
            <a:r>
              <a:rPr lang="en-US" sz="1600" b="1" dirty="0" smtClean="0"/>
              <a:t>sqlcmd  </a:t>
            </a:r>
          </a:p>
          <a:p>
            <a:pPr marL="0" indent="0">
              <a:buNone/>
            </a:pPr>
            <a:r>
              <a:rPr lang="en-US" sz="1600" b="1" dirty="0" smtClean="0"/>
              <a:t> 	-</a:t>
            </a:r>
            <a:r>
              <a:rPr lang="en-US" sz="1600" b="1" dirty="0"/>
              <a:t>a </a:t>
            </a:r>
            <a:r>
              <a:rPr lang="en-US" sz="1600" b="1" dirty="0" smtClean="0"/>
              <a:t>packet_size	</a:t>
            </a:r>
          </a:p>
          <a:p>
            <a:pPr marL="0" indent="0">
              <a:buNone/>
            </a:pPr>
            <a:r>
              <a:rPr lang="en-US" sz="1600" b="1" dirty="0" smtClean="0"/>
              <a:t>	-</a:t>
            </a:r>
            <a:r>
              <a:rPr lang="en-US" sz="1600" b="1" dirty="0"/>
              <a:t>b (terminate batch job if there is an error)</a:t>
            </a:r>
          </a:p>
          <a:p>
            <a:pPr marL="0" indent="0">
              <a:buNone/>
            </a:pPr>
            <a:r>
              <a:rPr lang="en-US" sz="1600" b="1" dirty="0" smtClean="0"/>
              <a:t>	-</a:t>
            </a:r>
            <a:r>
              <a:rPr lang="en-US" sz="1600" b="1" dirty="0"/>
              <a:t>d </a:t>
            </a:r>
            <a:r>
              <a:rPr lang="en-US" sz="1600" b="1" dirty="0" smtClean="0"/>
              <a:t>db_name		</a:t>
            </a:r>
          </a:p>
          <a:p>
            <a:pPr marL="0" indent="0">
              <a:buNone/>
            </a:pPr>
            <a:r>
              <a:rPr lang="en-US" sz="1600" b="1" dirty="0" smtClean="0"/>
              <a:t>	-</a:t>
            </a:r>
            <a:r>
              <a:rPr lang="en-US" sz="1600" b="1" dirty="0"/>
              <a:t>e (echo input)</a:t>
            </a:r>
          </a:p>
          <a:p>
            <a:pPr marL="0" indent="0">
              <a:buNone/>
            </a:pPr>
            <a:r>
              <a:rPr lang="en-US" sz="1600" b="1" dirty="0" smtClean="0"/>
              <a:t> 	-</a:t>
            </a:r>
            <a:r>
              <a:rPr lang="en-US" sz="1600" b="1" dirty="0"/>
              <a:t>f codepage | i:codepage[,o:codepage] </a:t>
            </a:r>
            <a:r>
              <a:rPr lang="en-US" sz="1600" b="1" dirty="0" smtClean="0"/>
              <a:t>|o:codepage</a:t>
            </a:r>
            <a:r>
              <a:rPr lang="en-US" sz="1600" b="1" dirty="0"/>
              <a:t>[,i:codepage</a:t>
            </a:r>
            <a:r>
              <a:rPr lang="en-US" sz="1600" b="1" dirty="0" smtClean="0"/>
              <a:t>]</a:t>
            </a:r>
          </a:p>
          <a:p>
            <a:pPr marL="0" indent="0">
              <a:buNone/>
            </a:pPr>
            <a:r>
              <a:rPr lang="en-US" sz="1600" b="1" dirty="0" smtClean="0"/>
              <a:t>	-</a:t>
            </a:r>
            <a:r>
              <a:rPr lang="en-US" sz="1600" b="1" dirty="0"/>
              <a:t>i </a:t>
            </a:r>
            <a:r>
              <a:rPr lang="en-US" sz="1600" b="1" dirty="0" smtClean="0"/>
              <a:t>input_file		</a:t>
            </a:r>
          </a:p>
          <a:p>
            <a:pPr marL="0" indent="0">
              <a:buNone/>
            </a:pPr>
            <a:r>
              <a:rPr lang="en-US" sz="1600" b="1" dirty="0" smtClean="0"/>
              <a:t>	-l </a:t>
            </a:r>
            <a:r>
              <a:rPr lang="en-US" sz="1600" b="1" dirty="0"/>
              <a:t>login_timeout </a:t>
            </a:r>
            <a:endParaRPr lang="en-US" sz="1600" b="1" dirty="0" smtClean="0"/>
          </a:p>
          <a:p>
            <a:pPr marL="0" indent="0">
              <a:buNone/>
            </a:pPr>
            <a:r>
              <a:rPr lang="en-US" sz="1600" b="1" dirty="0" smtClean="0"/>
              <a:t> 	-</a:t>
            </a:r>
            <a:r>
              <a:rPr lang="en-US" sz="1600" b="1" dirty="0"/>
              <a:t>m </a:t>
            </a:r>
            <a:r>
              <a:rPr lang="en-US" sz="1600" b="1" dirty="0" smtClean="0"/>
              <a:t>error_level	 </a:t>
            </a:r>
          </a:p>
          <a:p>
            <a:pPr marL="0" indent="0">
              <a:buNone/>
            </a:pPr>
            <a:r>
              <a:rPr lang="en-US" sz="1600" b="1" dirty="0" smtClean="0"/>
              <a:t>	-</a:t>
            </a:r>
            <a:r>
              <a:rPr lang="en-US" sz="1600" b="1" dirty="0"/>
              <a:t>o </a:t>
            </a:r>
            <a:r>
              <a:rPr lang="en-US" sz="1600" b="1" dirty="0" smtClean="0"/>
              <a:t>output_file</a:t>
            </a:r>
          </a:p>
          <a:p>
            <a:pPr marL="0" indent="0">
              <a:buNone/>
            </a:pPr>
            <a:r>
              <a:rPr lang="en-US" sz="1600" b="1" dirty="0" smtClean="0"/>
              <a:t>	-</a:t>
            </a:r>
            <a:r>
              <a:rPr lang="en-US" sz="1600" b="1" dirty="0"/>
              <a:t>P password </a:t>
            </a:r>
            <a:r>
              <a:rPr lang="en-US" sz="1600" b="1" dirty="0" smtClean="0"/>
              <a:t>		 </a:t>
            </a:r>
          </a:p>
          <a:p>
            <a:pPr marL="0" indent="0">
              <a:buNone/>
            </a:pPr>
            <a:r>
              <a:rPr lang="en-US" sz="1600" b="1" dirty="0" smtClean="0"/>
              <a:t>	-</a:t>
            </a:r>
            <a:r>
              <a:rPr lang="en-US" sz="1600" b="1" dirty="0"/>
              <a:t>q "cmdline </a:t>
            </a:r>
            <a:r>
              <a:rPr lang="en-US" sz="1600" b="1" dirty="0" smtClean="0"/>
              <a:t>query“</a:t>
            </a:r>
          </a:p>
          <a:p>
            <a:pPr marL="0" indent="0">
              <a:buNone/>
            </a:pPr>
            <a:r>
              <a:rPr lang="en-US" sz="1600" b="1" dirty="0" smtClean="0"/>
              <a:t>	-</a:t>
            </a:r>
            <a:r>
              <a:rPr lang="en-US" sz="1600" b="1" dirty="0"/>
              <a:t>Q "cmdline query" (and exit</a:t>
            </a:r>
            <a:r>
              <a:rPr lang="en-US" sz="1600" b="1" dirty="0" smtClean="0"/>
              <a:t>)</a:t>
            </a:r>
          </a:p>
          <a:p>
            <a:pPr marL="0" indent="0">
              <a:buNone/>
            </a:pPr>
            <a:r>
              <a:rPr lang="en-US" sz="1600" b="1" dirty="0" smtClean="0"/>
              <a:t>	-</a:t>
            </a:r>
            <a:r>
              <a:rPr lang="en-US" sz="1600" b="1" dirty="0"/>
              <a:t>S [protocol:]server[\instance_name][,port]</a:t>
            </a:r>
          </a:p>
          <a:p>
            <a:pPr marL="0" indent="0">
              <a:buNone/>
            </a:pPr>
            <a:r>
              <a:rPr lang="en-US" sz="1600" b="1" dirty="0" smtClean="0"/>
              <a:t>	-</a:t>
            </a:r>
            <a:r>
              <a:rPr lang="en-US" sz="1600" b="1" dirty="0"/>
              <a:t>v var = "</a:t>
            </a:r>
            <a:r>
              <a:rPr lang="en-US" sz="1600" b="1" dirty="0" smtClean="0"/>
              <a:t>value“</a:t>
            </a:r>
          </a:p>
          <a:p>
            <a:pPr marL="0" indent="0">
              <a:buNone/>
            </a:pPr>
            <a:r>
              <a:rPr lang="en-US" sz="1600" b="1" dirty="0" smtClean="0"/>
              <a:t>	-</a:t>
            </a:r>
            <a:r>
              <a:rPr lang="en-US" sz="1600" b="1" dirty="0"/>
              <a:t>V error_severity_level </a:t>
            </a:r>
          </a:p>
        </p:txBody>
      </p:sp>
    </p:spTree>
    <p:extLst>
      <p:ext uri="{BB962C8B-B14F-4D97-AF65-F5344CB8AC3E}">
        <p14:creationId xmlns:p14="http://schemas.microsoft.com/office/powerpoint/2010/main" xmlns="" val="4289266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b="1" dirty="0"/>
              <a:t>To start the sqlcmd utility and connect to a default instance of SQL </a:t>
            </a:r>
            <a:r>
              <a:rPr lang="en-US" b="1" dirty="0" smtClean="0"/>
              <a:t>Server</a:t>
            </a:r>
          </a:p>
          <a:p>
            <a:pPr marL="0" indent="0">
              <a:buNone/>
            </a:pPr>
            <a:r>
              <a:rPr lang="en-US" b="1" dirty="0" smtClean="0"/>
              <a:t>  </a:t>
            </a:r>
            <a:r>
              <a:rPr lang="en-US" b="1" dirty="0" smtClean="0">
                <a:sym typeface="Wingdings" pitchFamily="2" charset="2"/>
              </a:rPr>
              <a:t>       </a:t>
            </a:r>
          </a:p>
          <a:p>
            <a:pPr marL="0" indent="0">
              <a:buNone/>
            </a:pPr>
            <a:r>
              <a:rPr lang="en-US" b="1" dirty="0">
                <a:sym typeface="Wingdings" pitchFamily="2" charset="2"/>
              </a:rPr>
              <a:t> </a:t>
            </a:r>
            <a:r>
              <a:rPr lang="en-US" b="1" dirty="0" smtClean="0">
                <a:sym typeface="Wingdings" pitchFamily="2" charset="2"/>
              </a:rPr>
              <a:t>          </a:t>
            </a:r>
            <a:r>
              <a:rPr lang="en-US" dirty="0" smtClean="0">
                <a:sym typeface="Wingdings" pitchFamily="2" charset="2"/>
              </a:rPr>
              <a:t>Type sqlcmd at the command prompt and press Enter.</a:t>
            </a:r>
          </a:p>
          <a:p>
            <a:pPr marL="0" indent="0">
              <a:buNone/>
            </a:pPr>
            <a:r>
              <a:rPr lang="en-US" dirty="0"/>
              <a:t> </a:t>
            </a:r>
            <a:r>
              <a:rPr lang="en-US" dirty="0" smtClean="0"/>
              <a:t>          </a:t>
            </a:r>
            <a:r>
              <a:rPr lang="en-US" dirty="0" smtClean="0">
                <a:sym typeface="Wingdings" pitchFamily="2" charset="2"/>
              </a:rPr>
              <a:t></a:t>
            </a:r>
            <a:r>
              <a:rPr lang="en-US" dirty="0" smtClean="0"/>
              <a:t>You </a:t>
            </a:r>
            <a:r>
              <a:rPr lang="en-US" dirty="0"/>
              <a:t>now have a trusted connection to the </a:t>
            </a:r>
            <a:r>
              <a:rPr lang="en-US" dirty="0" smtClean="0"/>
              <a:t>default                                	  instance </a:t>
            </a:r>
            <a:r>
              <a:rPr lang="en-US" dirty="0"/>
              <a:t>of SQL Server that is running on your computer.</a:t>
            </a:r>
          </a:p>
          <a:p>
            <a:pPr marL="0" indent="0">
              <a:buNone/>
            </a:pPr>
            <a:r>
              <a:rPr lang="en-US" b="1" dirty="0"/>
              <a:t> </a:t>
            </a:r>
            <a:r>
              <a:rPr lang="en-US" b="1" dirty="0" smtClean="0"/>
              <a:t>          </a:t>
            </a:r>
            <a:r>
              <a:rPr lang="en-US" b="1" dirty="0" smtClean="0">
                <a:sym typeface="Wingdings" pitchFamily="2" charset="2"/>
              </a:rPr>
              <a:t></a:t>
            </a:r>
            <a:r>
              <a:rPr lang="en-US" b="1" dirty="0" smtClean="0"/>
              <a:t>1</a:t>
            </a:r>
            <a:r>
              <a:rPr lang="en-US" b="1" dirty="0"/>
              <a:t>&gt;</a:t>
            </a:r>
            <a:r>
              <a:rPr lang="en-US" dirty="0"/>
              <a:t> is the </a:t>
            </a:r>
            <a:r>
              <a:rPr lang="en-US" b="1" dirty="0"/>
              <a:t>sqlcmd</a:t>
            </a:r>
            <a:r>
              <a:rPr lang="en-US" dirty="0"/>
              <a:t> prompt that specifies the line number. </a:t>
            </a:r>
            <a:r>
              <a:rPr lang="en-US" dirty="0" smtClean="0"/>
              <a:t>	  Each </a:t>
            </a:r>
            <a:r>
              <a:rPr lang="en-US" dirty="0"/>
              <a:t>time you press ENTER, the number increases by </a:t>
            </a:r>
            <a:r>
              <a:rPr lang="en-US" dirty="0" smtClean="0"/>
              <a:t>	  	  one</a:t>
            </a:r>
            <a:r>
              <a:rPr lang="en-US" dirty="0"/>
              <a:t>.</a:t>
            </a:r>
          </a:p>
          <a:p>
            <a:pPr marL="0" indent="0">
              <a:buNone/>
            </a:pPr>
            <a:r>
              <a:rPr lang="en-US" dirty="0" smtClean="0">
                <a:sym typeface="Wingdings" pitchFamily="2" charset="2"/>
              </a:rPr>
              <a:t>            Type exit to end the sqlcmd session.</a:t>
            </a:r>
          </a:p>
          <a:p>
            <a:pPr marL="0" indent="0">
              <a:buNone/>
            </a:pPr>
            <a:endParaRPr lang="en-US" b="1" dirty="0">
              <a:sym typeface="Wingdings" pitchFamily="2" charset="2"/>
            </a:endParaRPr>
          </a:p>
          <a:p>
            <a:pPr marL="0" indent="0">
              <a:buNone/>
            </a:pPr>
            <a:r>
              <a:rPr lang="en-US" b="1" dirty="0" smtClean="0">
                <a:sym typeface="Wingdings" pitchFamily="2" charset="2"/>
              </a:rPr>
              <a:t> </a:t>
            </a:r>
            <a:br>
              <a:rPr lang="en-US" b="1" dirty="0" smtClean="0">
                <a:sym typeface="Wingdings" pitchFamily="2" charset="2"/>
              </a:rPr>
            </a:br>
            <a:endParaRPr lang="en-US" b="1" dirty="0" smtClean="0">
              <a:sym typeface="Wingdings" pitchFamily="2" charset="2"/>
            </a:endParaRPr>
          </a:p>
          <a:p>
            <a:pPr marL="0" indent="0">
              <a:buNone/>
            </a:pPr>
            <a:r>
              <a:rPr lang="en-US" b="1" dirty="0">
                <a:sym typeface="Wingdings" pitchFamily="2" charset="2"/>
              </a:rPr>
              <a:t> </a:t>
            </a:r>
          </a:p>
        </p:txBody>
      </p:sp>
    </p:spTree>
    <p:extLst>
      <p:ext uri="{BB962C8B-B14F-4D97-AF65-F5344CB8AC3E}">
        <p14:creationId xmlns:p14="http://schemas.microsoft.com/office/powerpoint/2010/main" xmlns="" val="4084084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r>
              <a:rPr lang="en-US" b="1" dirty="0"/>
              <a:t>To start the sqlcmd utility and connect to a named instance of SQL </a:t>
            </a:r>
            <a:r>
              <a:rPr lang="en-US" b="1" dirty="0" smtClean="0"/>
              <a:t>Server</a:t>
            </a:r>
          </a:p>
          <a:p>
            <a:endParaRPr lang="en-US" b="1" dirty="0"/>
          </a:p>
          <a:p>
            <a:pPr marL="914400" lvl="2" indent="0">
              <a:buNone/>
            </a:pPr>
            <a:r>
              <a:rPr lang="en-US" b="1" dirty="0" smtClean="0">
                <a:sym typeface="Wingdings" pitchFamily="2" charset="2"/>
              </a:rPr>
              <a:t></a:t>
            </a:r>
            <a:r>
              <a:rPr lang="en-US" dirty="0" smtClean="0">
                <a:sym typeface="Wingdings" pitchFamily="2" charset="2"/>
              </a:rPr>
              <a:t>In the </a:t>
            </a:r>
            <a:r>
              <a:rPr lang="en-US" dirty="0" smtClean="0"/>
              <a:t>Command </a:t>
            </a:r>
            <a:r>
              <a:rPr lang="en-US" dirty="0"/>
              <a:t>Prompt window, and type </a:t>
            </a:r>
          </a:p>
          <a:p>
            <a:pPr marL="914400" lvl="2" indent="0">
              <a:buNone/>
            </a:pPr>
            <a:r>
              <a:rPr lang="en-US" dirty="0"/>
              <a:t> </a:t>
            </a:r>
            <a:r>
              <a:rPr lang="en-US" dirty="0" smtClean="0"/>
              <a:t>    sqlcmd </a:t>
            </a:r>
            <a:r>
              <a:rPr lang="en-US" dirty="0"/>
              <a:t>-S </a:t>
            </a:r>
            <a:r>
              <a:rPr lang="en-US" i="1" dirty="0" smtClean="0"/>
              <a:t>myServer\instanceName</a:t>
            </a:r>
            <a:r>
              <a:rPr lang="en-US" dirty="0"/>
              <a:t> </a:t>
            </a:r>
            <a:r>
              <a:rPr lang="en-US" dirty="0" smtClean="0"/>
              <a:t>and press Enter.</a:t>
            </a:r>
          </a:p>
          <a:p>
            <a:pPr marL="914400" lvl="2" indent="0">
              <a:buNone/>
            </a:pPr>
            <a:r>
              <a:rPr lang="en-US" dirty="0" smtClean="0">
                <a:sym typeface="Wingdings" pitchFamily="2" charset="2"/>
              </a:rPr>
              <a:t></a:t>
            </a:r>
            <a:r>
              <a:rPr lang="en-US" dirty="0"/>
              <a:t>The </a:t>
            </a:r>
            <a:r>
              <a:rPr lang="en-US" b="1" dirty="0"/>
              <a:t>sqlcmd</a:t>
            </a:r>
            <a:r>
              <a:rPr lang="en-US" dirty="0"/>
              <a:t> prompt (1&gt;) indicates that you </a:t>
            </a:r>
            <a:r>
              <a:rPr lang="en-US" dirty="0" smtClean="0"/>
              <a:t>are           connected to the specified instance of SQL Server.</a:t>
            </a:r>
          </a:p>
          <a:p>
            <a:pPr marL="914400" lvl="2" indent="0">
              <a:buNone/>
            </a:pPr>
            <a:r>
              <a:rPr lang="en-US" dirty="0" smtClean="0">
                <a:sym typeface="Wingdings" pitchFamily="2" charset="2"/>
              </a:rPr>
              <a:t>All the </a:t>
            </a:r>
            <a:r>
              <a:rPr lang="en-US" dirty="0"/>
              <a:t>Transact-SQL statements are stored in a </a:t>
            </a:r>
            <a:r>
              <a:rPr lang="en-US" dirty="0" smtClean="0"/>
              <a:t>buffer and they are executed as batch after specifying </a:t>
            </a:r>
            <a:r>
              <a:rPr lang="en-US" b="1" dirty="0" smtClean="0"/>
              <a:t>go</a:t>
            </a:r>
            <a:r>
              <a:rPr lang="en-US" dirty="0" smtClean="0"/>
              <a:t> command.</a:t>
            </a:r>
          </a:p>
          <a:p>
            <a:pPr lvl="2"/>
            <a:endParaRPr lang="en-US" b="1" dirty="0" smtClean="0"/>
          </a:p>
          <a:p>
            <a:endParaRPr lang="en-US" dirty="0"/>
          </a:p>
        </p:txBody>
      </p:sp>
    </p:spTree>
    <p:extLst>
      <p:ext uri="{BB962C8B-B14F-4D97-AF65-F5344CB8AC3E}">
        <p14:creationId xmlns:p14="http://schemas.microsoft.com/office/powerpoint/2010/main" xmlns="" val="3141475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T-sql scripts using sqlcmd</a:t>
            </a:r>
            <a:endParaRPr lang="en-US" dirty="0"/>
          </a:p>
        </p:txBody>
      </p:sp>
      <p:sp>
        <p:nvSpPr>
          <p:cNvPr id="3" name="Content Placeholder 2"/>
          <p:cNvSpPr>
            <a:spLocks noGrp="1"/>
          </p:cNvSpPr>
          <p:nvPr>
            <p:ph idx="1"/>
          </p:nvPr>
        </p:nvSpPr>
        <p:spPr/>
        <p:txBody>
          <a:bodyPr/>
          <a:lstStyle/>
          <a:p>
            <a:r>
              <a:rPr lang="en-IN" dirty="0" smtClean="0"/>
              <a:t>To create a simple Transact-SQL script </a:t>
            </a:r>
            <a:r>
              <a:rPr lang="en-IN" dirty="0" smtClean="0"/>
              <a:t>file</a:t>
            </a:r>
            <a:r>
              <a:rPr lang="en-IN" dirty="0" smtClean="0"/>
              <a:t> </a:t>
            </a:r>
            <a:endParaRPr lang="en-IN" dirty="0" smtClean="0"/>
          </a:p>
          <a:p>
            <a:pPr>
              <a:buNone/>
            </a:pPr>
            <a:r>
              <a:rPr lang="en-IN" dirty="0" smtClean="0"/>
              <a:t>	</a:t>
            </a:r>
          </a:p>
          <a:p>
            <a:pPr>
              <a:buNone/>
            </a:pPr>
            <a:r>
              <a:rPr lang="en-IN" dirty="0" smtClean="0"/>
              <a:t>	</a:t>
            </a:r>
            <a:r>
              <a:rPr lang="en-IN" dirty="0" smtClean="0">
                <a:sym typeface="Wingdings" pitchFamily="2" charset="2"/>
              </a:rPr>
              <a:t> </a:t>
            </a:r>
            <a:r>
              <a:rPr lang="en-IN" dirty="0" smtClean="0"/>
              <a:t>Click</a:t>
            </a:r>
            <a:r>
              <a:rPr lang="en-IN" dirty="0" smtClean="0"/>
              <a:t> </a:t>
            </a:r>
            <a:r>
              <a:rPr lang="en-IN" b="1" dirty="0" smtClean="0"/>
              <a:t>Start</a:t>
            </a:r>
            <a:r>
              <a:rPr lang="en-IN" dirty="0" smtClean="0"/>
              <a:t>, point to </a:t>
            </a:r>
            <a:r>
              <a:rPr lang="en-IN" b="1" dirty="0" smtClean="0"/>
              <a:t>All Programs</a:t>
            </a:r>
            <a:r>
              <a:rPr lang="en-IN" dirty="0" smtClean="0"/>
              <a:t>, point to </a:t>
            </a:r>
            <a:r>
              <a:rPr lang="en-IN" b="1" dirty="0" smtClean="0"/>
              <a:t>Accessories</a:t>
            </a:r>
            <a:r>
              <a:rPr lang="en-IN" dirty="0" smtClean="0"/>
              <a:t>, </a:t>
            </a:r>
            <a:r>
              <a:rPr lang="en-IN" dirty="0" smtClean="0"/>
              <a:t> and then click</a:t>
            </a:r>
            <a:r>
              <a:rPr lang="en-IN" dirty="0" smtClean="0"/>
              <a:t> </a:t>
            </a:r>
            <a:r>
              <a:rPr lang="en-IN" b="1" dirty="0" smtClean="0"/>
              <a:t>Notepad</a:t>
            </a:r>
            <a:r>
              <a:rPr lang="en-IN" dirty="0" smtClean="0"/>
              <a:t>.</a:t>
            </a:r>
          </a:p>
          <a:p>
            <a:pPr>
              <a:buNone/>
            </a:pPr>
            <a:r>
              <a:rPr lang="en-IN" dirty="0" smtClean="0"/>
              <a:t>	</a:t>
            </a:r>
            <a:r>
              <a:rPr lang="en-IN" dirty="0" smtClean="0">
                <a:sym typeface="Wingdings" pitchFamily="2" charset="2"/>
              </a:rPr>
              <a:t> </a:t>
            </a:r>
            <a:r>
              <a:rPr lang="en-IN" dirty="0" smtClean="0"/>
              <a:t>Copy </a:t>
            </a:r>
            <a:r>
              <a:rPr lang="en-IN" dirty="0" smtClean="0"/>
              <a:t>and paste the following Transact-SQL code into Notepad:</a:t>
            </a:r>
          </a:p>
          <a:p>
            <a:pPr>
              <a:buNone/>
            </a:pPr>
            <a:r>
              <a:rPr lang="en-US" dirty="0" smtClean="0"/>
              <a:t>		Use AdventureWorks2012</a:t>
            </a:r>
            <a:r>
              <a:rPr lang="en-US" dirty="0" smtClean="0"/>
              <a:t>;</a:t>
            </a:r>
          </a:p>
          <a:p>
            <a:pPr>
              <a:buNone/>
            </a:pPr>
            <a:r>
              <a:rPr lang="en-US" dirty="0" smtClean="0"/>
              <a:t>	</a:t>
            </a:r>
            <a:r>
              <a:rPr lang="en-US" dirty="0" smtClean="0"/>
              <a:t>	SELECT * from Person.Person;</a:t>
            </a:r>
          </a:p>
          <a:p>
            <a:pPr>
              <a:buNone/>
            </a:pPr>
            <a:r>
              <a:rPr lang="en-US" dirty="0" smtClean="0"/>
              <a:t>	</a:t>
            </a:r>
            <a:r>
              <a:rPr lang="en-US" dirty="0" smtClean="0">
                <a:sym typeface="Wingdings" pitchFamily="2" charset="2"/>
              </a:rPr>
              <a:t> </a:t>
            </a:r>
            <a:r>
              <a:rPr lang="en-IN" dirty="0" smtClean="0"/>
              <a:t>Save </a:t>
            </a:r>
            <a:r>
              <a:rPr lang="en-IN" dirty="0" smtClean="0"/>
              <a:t>the file as </a:t>
            </a:r>
            <a:r>
              <a:rPr lang="en-IN" b="1" dirty="0" smtClean="0"/>
              <a:t>myScript.sql</a:t>
            </a:r>
            <a:r>
              <a:rPr lang="en-IN" dirty="0" smtClean="0"/>
              <a:t> in the C drive.</a:t>
            </a:r>
            <a:endParaRPr lang="en-US" dirty="0" smtClean="0"/>
          </a:p>
        </p:txBody>
      </p:sp>
    </p:spTree>
    <p:extLst>
      <p:ext uri="{BB962C8B-B14F-4D97-AF65-F5344CB8AC3E}">
        <p14:creationId xmlns:p14="http://schemas.microsoft.com/office/powerpoint/2010/main" xmlns="" val="3939361197"/>
      </p:ext>
    </p:extLst>
  </p:cSld>
  <p:clrMapOvr>
    <a:masterClrMapping/>
  </p:clrMapOvr>
</p:sld>
</file>

<file path=ppt/theme/theme1.xml><?xml version="1.0" encoding="utf-8"?>
<a:theme xmlns:a="http://schemas.openxmlformats.org/drawingml/2006/main" name="Theme1">
  <a:themeElements>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CA - Presentation Template">
      <a:majorFont>
        <a:latin typeface="Monotype Corsiv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CA - Presentation Template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CA - Presentation Template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1077</TotalTime>
  <Words>898</Words>
  <Application>Microsoft Office PowerPoint</Application>
  <PresentationFormat>On-screen Show (4:3)</PresentationFormat>
  <Paragraphs>261</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Theme1</vt:lpstr>
      <vt:lpstr>SQL cmd , BCP and Bulk Insert</vt:lpstr>
      <vt:lpstr>About the Author</vt:lpstr>
      <vt:lpstr>Icons Used</vt:lpstr>
      <vt:lpstr>Objective</vt:lpstr>
      <vt:lpstr>SQL cmd-Utility</vt:lpstr>
      <vt:lpstr>Syntax</vt:lpstr>
      <vt:lpstr>Introduction</vt:lpstr>
      <vt:lpstr>Continued</vt:lpstr>
      <vt:lpstr>Running T-sql scripts using sqlcmd</vt:lpstr>
      <vt:lpstr>Continued</vt:lpstr>
      <vt:lpstr> sqlcmd with Scripting Variables </vt:lpstr>
      <vt:lpstr>Implicitly Setting Scripting Variables</vt:lpstr>
      <vt:lpstr>Continued</vt:lpstr>
      <vt:lpstr> Guidelines for Scripting Variables </vt:lpstr>
      <vt:lpstr>Bcp-Bulk  Copy</vt:lpstr>
      <vt:lpstr>Continued</vt:lpstr>
      <vt:lpstr>Continued</vt:lpstr>
      <vt:lpstr>Exporting table using bcp</vt:lpstr>
      <vt:lpstr>Continued</vt:lpstr>
      <vt:lpstr>Importing Table using bcp</vt:lpstr>
      <vt:lpstr>Guidelines</vt:lpstr>
      <vt:lpstr>BULK INSERT (Transact-SQL) </vt:lpstr>
      <vt:lpstr>BULK INSERT (Transact-SQL)</vt:lpstr>
      <vt:lpstr>BULK INSERT  SYNTAX</vt:lpstr>
      <vt:lpstr>BULK INSERTSYNTAX (explained)</vt:lpstr>
      <vt:lpstr>BULK INSERT  SYNTAX (explained)</vt:lpstr>
      <vt:lpstr>BULK INSERT  SYNTAX (explained)</vt:lpstr>
      <vt:lpstr>Import CSV File Into SQL Server </vt:lpstr>
      <vt:lpstr>Import CSV File Into SQL Server</vt:lpstr>
      <vt:lpstr>Import CSV File Into SQL Server</vt:lpstr>
      <vt:lpstr>Import CSV File Into SQL Server</vt:lpstr>
      <vt:lpstr>Compatibility </vt:lpstr>
      <vt:lpstr>Continued</vt:lpstr>
      <vt:lpstr>LIMITATIONS</vt:lpstr>
      <vt:lpstr>Questions</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Options</dc:title>
  <cp:lastModifiedBy>Prasanna</cp:lastModifiedBy>
  <cp:revision>71</cp:revision>
  <dcterms:created xsi:type="dcterms:W3CDTF">2012-09-26T15:06:22Z</dcterms:created>
  <dcterms:modified xsi:type="dcterms:W3CDTF">2012-11-05T18:13:15Z</dcterms:modified>
</cp:coreProperties>
</file>