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96" r:id="rId2"/>
    <p:sldId id="297" r:id="rId3"/>
    <p:sldId id="291" r:id="rId4"/>
    <p:sldId id="284" r:id="rId5"/>
    <p:sldId id="257" r:id="rId6"/>
    <p:sldId id="261" r:id="rId7"/>
    <p:sldId id="268" r:id="rId8"/>
    <p:sldId id="269" r:id="rId9"/>
    <p:sldId id="270" r:id="rId10"/>
    <p:sldId id="271" r:id="rId11"/>
    <p:sldId id="264" r:id="rId12"/>
    <p:sldId id="272" r:id="rId13"/>
    <p:sldId id="273" r:id="rId14"/>
    <p:sldId id="274" r:id="rId15"/>
    <p:sldId id="275" r:id="rId16"/>
    <p:sldId id="287" r:id="rId17"/>
    <p:sldId id="288" r:id="rId18"/>
    <p:sldId id="282" r:id="rId19"/>
    <p:sldId id="276" r:id="rId20"/>
    <p:sldId id="285" r:id="rId21"/>
    <p:sldId id="277" r:id="rId22"/>
    <p:sldId id="262" r:id="rId23"/>
    <p:sldId id="263" r:id="rId24"/>
    <p:sldId id="278" r:id="rId25"/>
    <p:sldId id="260" r:id="rId26"/>
    <p:sldId id="283" r:id="rId27"/>
    <p:sldId id="279" r:id="rId28"/>
    <p:sldId id="280" r:id="rId29"/>
    <p:sldId id="298" r:id="rId30"/>
    <p:sldId id="286" r:id="rId31"/>
    <p:sldId id="281" r:id="rId32"/>
    <p:sldId id="292" r:id="rId33"/>
    <p:sldId id="294" r:id="rId34"/>
    <p:sldId id="29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AAF3A-5686-448A-AE00-7C099C95D321}" type="datetimeFigureOut">
              <a:rPr lang="en-US" smtClean="0"/>
              <a:pPr/>
              <a:t>11/1/2012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0E5D6-C1C0-4FF1-A716-9969C5FDD78A}" type="slidenum">
              <a:rPr lang="en-US" smtClean="0"/>
              <a:pPr/>
              <a:t>‹#›</a:t>
            </a:fld>
            <a:endParaRPr lang="en-US"/>
          </a:p>
        </p:txBody>
      </p:sp>
    </p:spTree>
    <p:extLst>
      <p:ext uri="{BB962C8B-B14F-4D97-AF65-F5344CB8AC3E}">
        <p14:creationId xmlns:p14="http://schemas.microsoft.com/office/powerpoint/2010/main" xmlns="" val="405602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10E5D6-C1C0-4FF1-A716-9969C5FDD78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ABC5C457-0334-4460-9359-2BAC9D8F6C63}" type="datetimeFigureOut">
              <a:rPr lang="en-US" smtClean="0"/>
              <a:pPr/>
              <a:t>11/1/2012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3C2A136F-8BDB-4B1C-8D9D-2114A0DE71EB}"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aa933196(v=sql.80).aspx" TargetMode="External"/><Relationship Id="rId2" Type="http://schemas.openxmlformats.org/officeDocument/2006/relationships/hyperlink" Target="http://www.dotnetfunda.com/articles/article753-identity-columns-in-sql-server.aspx" TargetMode="External"/><Relationship Id="rId1" Type="http://schemas.openxmlformats.org/officeDocument/2006/relationships/slideLayout" Target="../slideLayouts/slideLayout2.xml"/><Relationship Id="rId5" Type="http://schemas.openxmlformats.org/officeDocument/2006/relationships/hyperlink" Target="http://www.databasejournal.com/features/mssql/article.php/3931466/ObtainingIdentityColumnValuesinSQLServer.htm" TargetMode="External"/><Relationship Id="rId4" Type="http://schemas.openxmlformats.org/officeDocument/2006/relationships/hyperlink" Target="http://www.simple-talk.com/sql/t-sql-programming/identity-column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IDENTITY COLUMNS</a:t>
            </a:r>
            <a:endParaRPr lang="en-US" sz="4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903323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858000" cy="739775"/>
          </a:xfrm>
        </p:spPr>
        <p:txBody>
          <a:bodyPr/>
          <a:lstStyle/>
          <a:p>
            <a:pPr algn="ctr"/>
            <a:r>
              <a:rPr lang="en-US" sz="4000" dirty="0" smtClean="0"/>
              <a:t/>
            </a:r>
            <a:br>
              <a:rPr lang="en-US" sz="4000" dirty="0" smtClean="0"/>
            </a:br>
            <a:r>
              <a:rPr lang="en-US" sz="4800" dirty="0"/>
              <a:t>V</a:t>
            </a:r>
            <a:r>
              <a:rPr lang="en-US" sz="4800" dirty="0" smtClean="0"/>
              <a:t>alues for seed and step</a:t>
            </a:r>
            <a:r>
              <a:rPr lang="en-US" b="1" dirty="0" smtClean="0"/>
              <a:t/>
            </a:r>
            <a:br>
              <a:rPr lang="en-US" b="1" dirty="0" smtClean="0"/>
            </a:br>
            <a:endParaRPr lang="en-US" dirty="0"/>
          </a:p>
        </p:txBody>
      </p:sp>
      <p:sp>
        <p:nvSpPr>
          <p:cNvPr id="3" name="Content Placeholder 2"/>
          <p:cNvSpPr>
            <a:spLocks noGrp="1"/>
          </p:cNvSpPr>
          <p:nvPr>
            <p:ph idx="1"/>
          </p:nvPr>
        </p:nvSpPr>
        <p:spPr>
          <a:xfrm>
            <a:off x="609600" y="857232"/>
            <a:ext cx="7924800" cy="5643602"/>
          </a:xfrm>
        </p:spPr>
        <p:txBody>
          <a:bodyPr>
            <a:normAutofit fontScale="92500"/>
          </a:bodyPr>
          <a:lstStyle/>
          <a:p>
            <a:pPr>
              <a:buNone/>
            </a:pPr>
            <a:r>
              <a:rPr lang="en-US" sz="2400" dirty="0" smtClean="0"/>
              <a:t>   </a:t>
            </a:r>
          </a:p>
          <a:p>
            <a:pPr>
              <a:buNone/>
            </a:pPr>
            <a:r>
              <a:rPr lang="en-US" sz="2400" dirty="0" smtClean="0"/>
              <a:t>CREATE TABLE </a:t>
            </a:r>
            <a:r>
              <a:rPr lang="en-US" sz="2400" dirty="0" err="1" smtClean="0"/>
              <a:t>sample_tbl</a:t>
            </a:r>
            <a:r>
              <a:rPr lang="en-US" sz="2400" dirty="0" smtClean="0"/>
              <a:t> </a:t>
            </a:r>
          </a:p>
          <a:p>
            <a:pPr>
              <a:buNone/>
            </a:pPr>
            <a:r>
              <a:rPr lang="en-US" dirty="0"/>
              <a:t> </a:t>
            </a:r>
            <a:r>
              <a:rPr lang="en-US" dirty="0" smtClean="0"/>
              <a:t>                               </a:t>
            </a:r>
            <a:r>
              <a:rPr lang="en-US" sz="2400" dirty="0" smtClean="0"/>
              <a:t>(id1 INT </a:t>
            </a:r>
            <a:r>
              <a:rPr lang="en-US" sz="2400" dirty="0" smtClean="0">
                <a:solidFill>
                  <a:srgbClr val="FF0000"/>
                </a:solidFill>
              </a:rPr>
              <a:t>IDENTITY(-7,5</a:t>
            </a:r>
            <a:r>
              <a:rPr lang="en-US" sz="2400" dirty="0" smtClean="0"/>
              <a:t>), id2 INT)</a:t>
            </a:r>
            <a:r>
              <a:rPr lang="en-US" dirty="0" smtClean="0"/>
              <a:t/>
            </a:r>
            <a:br>
              <a:rPr lang="en-US" dirty="0" smtClean="0"/>
            </a:br>
            <a:r>
              <a:rPr lang="en-US" dirty="0" smtClean="0"/>
              <a:t>INSERT </a:t>
            </a:r>
            <a:r>
              <a:rPr lang="en-US" dirty="0" err="1" smtClean="0"/>
              <a:t>sample_tbl</a:t>
            </a:r>
            <a:r>
              <a:rPr lang="en-US" dirty="0" smtClean="0"/>
              <a:t> (id2) SELECT 1</a:t>
            </a:r>
            <a:br>
              <a:rPr lang="en-US" dirty="0" smtClean="0"/>
            </a:br>
            <a:r>
              <a:rPr lang="en-US" dirty="0" smtClean="0"/>
              <a:t>INSERT </a:t>
            </a:r>
            <a:r>
              <a:rPr lang="en-US" dirty="0" err="1" smtClean="0"/>
              <a:t>sample_tbl</a:t>
            </a:r>
            <a:r>
              <a:rPr lang="en-US" dirty="0" smtClean="0"/>
              <a:t> (id2) SELECT 1</a:t>
            </a:r>
            <a:br>
              <a:rPr lang="en-US" dirty="0" smtClean="0"/>
            </a:br>
            <a:r>
              <a:rPr lang="en-US" dirty="0" smtClean="0"/>
              <a:t>INSERT </a:t>
            </a:r>
            <a:r>
              <a:rPr lang="en-US" dirty="0" err="1" smtClean="0"/>
              <a:t>sample_tbl</a:t>
            </a:r>
            <a:r>
              <a:rPr lang="en-US" dirty="0" smtClean="0"/>
              <a:t> (id2) SELECT 1</a:t>
            </a:r>
            <a:br>
              <a:rPr lang="en-US" dirty="0" smtClean="0"/>
            </a:br>
            <a:r>
              <a:rPr lang="en-US" dirty="0" smtClean="0"/>
              <a:t>SELECT * FROM </a:t>
            </a:r>
            <a:r>
              <a:rPr lang="en-US" dirty="0" err="1" smtClean="0"/>
              <a:t>sample_tbl</a:t>
            </a:r>
            <a:endParaRPr lang="en-US" dirty="0" smtClean="0"/>
          </a:p>
          <a:p>
            <a:pPr>
              <a:buNone/>
            </a:pPr>
            <a:r>
              <a:rPr lang="en-US" sz="1800" dirty="0" smtClean="0"/>
              <a:t>id1           id2</a:t>
            </a:r>
          </a:p>
          <a:p>
            <a:pPr>
              <a:buNone/>
            </a:pPr>
            <a:r>
              <a:rPr lang="en-US" sz="1800" dirty="0" smtClean="0"/>
              <a:t>-7             1</a:t>
            </a:r>
          </a:p>
          <a:p>
            <a:pPr>
              <a:buNone/>
            </a:pPr>
            <a:r>
              <a:rPr lang="en-US" sz="1800" dirty="0" smtClean="0"/>
              <a:t>-2             1</a:t>
            </a:r>
          </a:p>
          <a:p>
            <a:pPr>
              <a:buNone/>
            </a:pPr>
            <a:r>
              <a:rPr lang="en-US" sz="1800" dirty="0" smtClean="0"/>
              <a:t> 3             1</a:t>
            </a:r>
          </a:p>
          <a:p>
            <a:pPr>
              <a:buNone/>
            </a:pPr>
            <a:r>
              <a:rPr lang="en-US" sz="2400" dirty="0" smtClean="0"/>
              <a:t>      CREATE TABLE </a:t>
            </a:r>
            <a:r>
              <a:rPr lang="en-US" sz="2400" dirty="0" err="1" smtClean="0"/>
              <a:t>sample_tbl</a:t>
            </a:r>
            <a:r>
              <a:rPr lang="en-US" sz="2400" dirty="0" smtClean="0"/>
              <a:t> (id1 INT </a:t>
            </a:r>
            <a:r>
              <a:rPr lang="en-US" sz="2400" dirty="0" smtClean="0">
                <a:solidFill>
                  <a:schemeClr val="tx2">
                    <a:lumMod val="50000"/>
                  </a:schemeClr>
                </a:solidFill>
              </a:rPr>
              <a:t>IDENTITY(1,-3</a:t>
            </a:r>
            <a:r>
              <a:rPr lang="en-US" sz="2400" dirty="0" smtClean="0"/>
              <a:t>), id2 INT)</a:t>
            </a:r>
          </a:p>
          <a:p>
            <a:pPr>
              <a:buNone/>
            </a:pPr>
            <a:r>
              <a:rPr lang="en-US" sz="1800" dirty="0" smtClean="0"/>
              <a:t>id1	       id2</a:t>
            </a:r>
          </a:p>
          <a:p>
            <a:pPr>
              <a:buNone/>
            </a:pPr>
            <a:r>
              <a:rPr lang="en-US" sz="1800" dirty="0" smtClean="0"/>
              <a:t> 1             1</a:t>
            </a:r>
          </a:p>
          <a:p>
            <a:pPr>
              <a:buNone/>
            </a:pPr>
            <a:r>
              <a:rPr lang="en-US" sz="1800" dirty="0" smtClean="0"/>
              <a:t>-2            1</a:t>
            </a:r>
          </a:p>
          <a:p>
            <a:pPr>
              <a:buNone/>
            </a:pPr>
            <a:r>
              <a:rPr lang="en-US" sz="1800" dirty="0" smtClean="0"/>
              <a:t>-5            1</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417638"/>
          </a:xfrm>
        </p:spPr>
        <p:txBody>
          <a:bodyPr>
            <a:normAutofit fontScale="90000"/>
          </a:bodyPr>
          <a:lstStyle/>
          <a:p>
            <a:pPr algn="ct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sz="5300" dirty="0"/>
              <a:t>E</a:t>
            </a:r>
            <a:r>
              <a:rPr lang="en-US" sz="5300" dirty="0" smtClean="0"/>
              <a:t>xplicit </a:t>
            </a:r>
            <a:r>
              <a:rPr lang="en-US" sz="5300" dirty="0"/>
              <a:t>I</a:t>
            </a:r>
            <a:r>
              <a:rPr lang="en-US" sz="5300" dirty="0" smtClean="0"/>
              <a:t>nsert</a:t>
            </a:r>
            <a:r>
              <a:rPr lang="en-US" dirty="0"/>
              <a:t/>
            </a:r>
            <a:br>
              <a:rPr lang="en-US" dirty="0"/>
            </a:br>
            <a:r>
              <a:rPr lang="en-US" dirty="0" smtClean="0"/>
              <a:t/>
            </a:r>
            <a:br>
              <a:rPr lang="en-US" dirty="0" smtClean="0"/>
            </a:br>
            <a:r>
              <a:rPr lang="en-US" dirty="0" smtClean="0"/>
              <a:t/>
            </a:r>
            <a:br>
              <a:rPr lang="en-US" dirty="0" smtClean="0"/>
            </a:br>
            <a:r>
              <a:rPr lang="en-US" sz="4900" dirty="0" smtClean="0"/>
              <a:t>SET IDENTITY_INSERT</a:t>
            </a:r>
            <a:br>
              <a:rPr lang="en-US" sz="4900" dirty="0" smtClean="0"/>
            </a:br>
            <a:endParaRPr lang="en-US" sz="4900" dirty="0"/>
          </a:p>
        </p:txBody>
      </p:sp>
      <p:sp>
        <p:nvSpPr>
          <p:cNvPr id="3" name="Content Placeholder 2"/>
          <p:cNvSpPr>
            <a:spLocks noGrp="1"/>
          </p:cNvSpPr>
          <p:nvPr>
            <p:ph idx="1"/>
          </p:nvPr>
        </p:nvSpPr>
        <p:spPr>
          <a:xfrm>
            <a:off x="609600" y="1357298"/>
            <a:ext cx="7924800" cy="4735998"/>
          </a:xfrm>
        </p:spPr>
        <p:txBody>
          <a:bodyPr>
            <a:normAutofit lnSpcReduction="10000"/>
          </a:bodyPr>
          <a:lstStyle/>
          <a:p>
            <a:r>
              <a:rPr lang="en-US" sz="2800" dirty="0" smtClean="0"/>
              <a:t>Allows explicit values to be inserted into the identity column of a table.</a:t>
            </a:r>
          </a:p>
          <a:p>
            <a:pPr marL="0" indent="0">
              <a:buNone/>
            </a:pPr>
            <a:r>
              <a:rPr lang="en-US" sz="2800" dirty="0" smtClean="0"/>
              <a:t>Syntax:</a:t>
            </a:r>
          </a:p>
          <a:p>
            <a:pPr marL="0" indent="0">
              <a:buNone/>
            </a:pPr>
            <a:endParaRPr lang="en-US" sz="2800" dirty="0"/>
          </a:p>
          <a:p>
            <a:pPr marL="0" indent="0">
              <a:buNone/>
            </a:pPr>
            <a:r>
              <a:rPr lang="en-US" sz="2800" dirty="0" smtClean="0"/>
              <a:t>SET IDENTITY_INSERT </a:t>
            </a:r>
            <a:r>
              <a:rPr lang="en-US" sz="2800" dirty="0" err="1" smtClean="0"/>
              <a:t>table_name</a:t>
            </a:r>
            <a:r>
              <a:rPr lang="en-US" sz="2800" dirty="0" smtClean="0"/>
              <a:t> { ON | OFF }</a:t>
            </a:r>
          </a:p>
          <a:p>
            <a:pPr marL="0" indent="0">
              <a:buNone/>
            </a:pPr>
            <a:r>
              <a:rPr lang="en-US" sz="2800" dirty="0" err="1" smtClean="0"/>
              <a:t>Eg</a:t>
            </a:r>
            <a:r>
              <a:rPr lang="en-US" sz="2800" dirty="0" smtClean="0"/>
              <a:t>:</a:t>
            </a:r>
          </a:p>
          <a:p>
            <a:pPr marL="0" indent="0">
              <a:buNone/>
            </a:pPr>
            <a:endParaRPr lang="en-US" sz="2800" dirty="0" smtClean="0"/>
          </a:p>
          <a:p>
            <a:pPr marL="0" indent="0">
              <a:buNone/>
            </a:pPr>
            <a:r>
              <a:rPr lang="en-US" sz="2800" dirty="0" smtClean="0"/>
              <a:t>SET IDENTITY_INSERT </a:t>
            </a:r>
            <a:r>
              <a:rPr lang="en-US" sz="2800" dirty="0" err="1" smtClean="0"/>
              <a:t>sample_tbl</a:t>
            </a:r>
            <a:r>
              <a:rPr lang="en-US" sz="2800" dirty="0" smtClean="0"/>
              <a:t> ON</a:t>
            </a:r>
          </a:p>
          <a:p>
            <a:pPr marL="0" indent="0">
              <a:buNone/>
            </a:pPr>
            <a:r>
              <a:rPr lang="en-US" sz="2800" dirty="0" smtClean="0"/>
              <a:t>INSERT INTO </a:t>
            </a:r>
            <a:r>
              <a:rPr lang="en-US" sz="2800" dirty="0" err="1" smtClean="0"/>
              <a:t>sample_tbl</a:t>
            </a:r>
            <a:r>
              <a:rPr lang="en-US" sz="2800" dirty="0" smtClean="0"/>
              <a:t> (</a:t>
            </a:r>
            <a:r>
              <a:rPr lang="en-US" sz="2800" dirty="0" err="1" smtClean="0"/>
              <a:t>id,name</a:t>
            </a:r>
            <a:r>
              <a:rPr lang="en-US" sz="2800" dirty="0" smtClean="0"/>
              <a:t>)</a:t>
            </a:r>
          </a:p>
          <a:p>
            <a:pPr marL="0" indent="0">
              <a:buNone/>
            </a:pPr>
            <a:r>
              <a:rPr lang="en-US" sz="2800" dirty="0"/>
              <a:t> </a:t>
            </a:r>
            <a:r>
              <a:rPr lang="en-US" sz="2800" dirty="0" smtClean="0"/>
              <a:t>                                                 VALUES(100, ‘India‘) </a:t>
            </a:r>
            <a:endParaRPr lang="en-US" sz="2800" dirty="0"/>
          </a:p>
        </p:txBody>
      </p:sp>
    </p:spTree>
    <p:extLst>
      <p:ext uri="{BB962C8B-B14F-4D97-AF65-F5344CB8AC3E}">
        <p14:creationId xmlns:p14="http://schemas.microsoft.com/office/powerpoint/2010/main" xmlns="" val="420531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99392"/>
            <a:ext cx="6858000" cy="1080120"/>
          </a:xfrm>
        </p:spPr>
        <p:txBody>
          <a:bodyPr/>
          <a:lstStyle/>
          <a:p>
            <a:pPr algn="ctr"/>
            <a:r>
              <a:rPr lang="en-US" sz="3200" dirty="0" smtClean="0"/>
              <a:t/>
            </a:r>
            <a:br>
              <a:rPr lang="en-US" sz="3200" dirty="0" smtClean="0"/>
            </a:br>
            <a:r>
              <a:rPr lang="en-US" sz="4400" dirty="0" smtClean="0"/>
              <a:t>Inserting </a:t>
            </a:r>
            <a:r>
              <a:rPr lang="en-US" sz="4400" dirty="0"/>
              <a:t>S</a:t>
            </a:r>
            <a:r>
              <a:rPr lang="en-US" sz="4400" dirty="0" smtClean="0"/>
              <a:t>pecific </a:t>
            </a:r>
            <a:r>
              <a:rPr lang="en-US" sz="4400" dirty="0"/>
              <a:t>I</a:t>
            </a:r>
            <a:r>
              <a:rPr lang="en-US" sz="4400" dirty="0" smtClean="0"/>
              <a:t>dentity </a:t>
            </a:r>
            <a:r>
              <a:rPr lang="en-US" sz="4400" dirty="0"/>
              <a:t>V</a:t>
            </a:r>
            <a:r>
              <a:rPr lang="en-US" sz="4400" dirty="0" smtClean="0"/>
              <a:t>alues</a:t>
            </a:r>
            <a:r>
              <a:rPr lang="en-US" b="1" dirty="0" smtClean="0"/>
              <a:t/>
            </a:r>
            <a:br>
              <a:rPr lang="en-US" b="1" dirty="0" smtClean="0"/>
            </a:br>
            <a:endParaRPr lang="en-US" dirty="0"/>
          </a:p>
        </p:txBody>
      </p:sp>
      <p:sp>
        <p:nvSpPr>
          <p:cNvPr id="3" name="Content Placeholder 2"/>
          <p:cNvSpPr>
            <a:spLocks noGrp="1"/>
          </p:cNvSpPr>
          <p:nvPr>
            <p:ph idx="1"/>
          </p:nvPr>
        </p:nvSpPr>
        <p:spPr>
          <a:xfrm>
            <a:off x="609600" y="1071546"/>
            <a:ext cx="7924800" cy="5237774"/>
          </a:xfrm>
        </p:spPr>
        <p:txBody>
          <a:bodyPr>
            <a:normAutofit lnSpcReduction="10000"/>
          </a:bodyPr>
          <a:lstStyle/>
          <a:p>
            <a:pPr>
              <a:buNone/>
            </a:pPr>
            <a:r>
              <a:rPr lang="en-US" sz="2000" dirty="0">
                <a:solidFill>
                  <a:schemeClr val="tx1">
                    <a:lumMod val="50000"/>
                  </a:schemeClr>
                </a:solidFill>
              </a:rPr>
              <a:t> </a:t>
            </a:r>
            <a:r>
              <a:rPr lang="en-US" sz="2000" dirty="0" smtClean="0">
                <a:solidFill>
                  <a:schemeClr val="tx1">
                    <a:lumMod val="50000"/>
                  </a:schemeClr>
                </a:solidFill>
              </a:rPr>
              <a:t>     SCENARIO 1:               </a:t>
            </a:r>
          </a:p>
          <a:p>
            <a:pPr>
              <a:buNone/>
            </a:pPr>
            <a:r>
              <a:rPr lang="en-US" sz="2000" dirty="0">
                <a:solidFill>
                  <a:srgbClr val="FF0000"/>
                </a:solidFill>
              </a:rPr>
              <a:t>	</a:t>
            </a:r>
            <a:r>
              <a:rPr lang="en-US" sz="2000" dirty="0" smtClean="0">
                <a:solidFill>
                  <a:srgbClr val="FF0000"/>
                </a:solidFill>
              </a:rPr>
              <a:t>	         </a:t>
            </a:r>
            <a:r>
              <a:rPr lang="en-US" sz="2600" dirty="0" smtClean="0">
                <a:solidFill>
                  <a:srgbClr val="FF0000"/>
                </a:solidFill>
              </a:rPr>
              <a:t>SET IDENTITY_INSERT </a:t>
            </a:r>
            <a:r>
              <a:rPr lang="en-US" sz="2600" dirty="0" err="1" smtClean="0">
                <a:solidFill>
                  <a:srgbClr val="FF0000"/>
                </a:solidFill>
              </a:rPr>
              <a:t>sample_tbl</a:t>
            </a:r>
            <a:r>
              <a:rPr lang="en-US" sz="2600" dirty="0" smtClean="0">
                <a:solidFill>
                  <a:srgbClr val="FF0000"/>
                </a:solidFill>
              </a:rPr>
              <a:t> ON</a:t>
            </a:r>
            <a:r>
              <a:rPr lang="en-US" sz="2000" dirty="0" smtClean="0">
                <a:solidFill>
                  <a:srgbClr val="FFFF00"/>
                </a:solidFill>
              </a:rPr>
              <a:t/>
            </a:r>
            <a:br>
              <a:rPr lang="en-US" sz="2000" dirty="0" smtClean="0">
                <a:solidFill>
                  <a:srgbClr val="FFFF00"/>
                </a:solidFill>
              </a:rPr>
            </a:br>
            <a:r>
              <a:rPr lang="en-US" dirty="0" smtClean="0"/>
              <a:t>INSERT </a:t>
            </a:r>
            <a:r>
              <a:rPr lang="en-US" dirty="0" err="1" smtClean="0"/>
              <a:t>sample_tbl</a:t>
            </a:r>
            <a:r>
              <a:rPr lang="en-US" dirty="0" smtClean="0"/>
              <a:t> (id1,id2) </a:t>
            </a:r>
            <a:r>
              <a:rPr lang="en-US" sz="2000" dirty="0" smtClean="0">
                <a:solidFill>
                  <a:srgbClr val="FF0000"/>
                </a:solidFill>
              </a:rPr>
              <a:t>SELECT 2,2</a:t>
            </a:r>
            <a:r>
              <a:rPr lang="en-US" dirty="0" smtClean="0"/>
              <a:t/>
            </a:r>
            <a:br>
              <a:rPr lang="en-US" dirty="0" smtClean="0"/>
            </a:br>
            <a:r>
              <a:rPr lang="en-US" dirty="0" smtClean="0"/>
              <a:t>	       SET IDENTITY_INSERT </a:t>
            </a:r>
            <a:r>
              <a:rPr lang="en-US" dirty="0" err="1" smtClean="0"/>
              <a:t>sample_tbl</a:t>
            </a:r>
            <a:r>
              <a:rPr lang="en-US" dirty="0" smtClean="0"/>
              <a:t> OFF</a:t>
            </a:r>
            <a:br>
              <a:rPr lang="en-US" dirty="0" smtClean="0"/>
            </a:br>
            <a:r>
              <a:rPr lang="en-US" dirty="0" smtClean="0"/>
              <a:t>SELECT * FROM </a:t>
            </a:r>
            <a:r>
              <a:rPr lang="en-US" dirty="0" err="1" smtClean="0"/>
              <a:t>sample_tbl</a:t>
            </a:r>
            <a:r>
              <a:rPr lang="en-US" dirty="0" smtClean="0"/>
              <a:t/>
            </a:r>
            <a:br>
              <a:rPr lang="en-US" dirty="0" smtClean="0"/>
            </a:br>
            <a:r>
              <a:rPr lang="en-US" dirty="0" smtClean="0"/>
              <a:t>id1           id2</a:t>
            </a:r>
          </a:p>
          <a:p>
            <a:pPr>
              <a:buNone/>
            </a:pPr>
            <a:r>
              <a:rPr lang="en-US" dirty="0" smtClean="0"/>
              <a:t>       1              1</a:t>
            </a:r>
          </a:p>
          <a:p>
            <a:pPr>
              <a:buNone/>
            </a:pPr>
            <a:r>
              <a:rPr lang="en-US" dirty="0" smtClean="0"/>
              <a:t>       2              1</a:t>
            </a:r>
          </a:p>
          <a:p>
            <a:pPr>
              <a:buNone/>
            </a:pPr>
            <a:r>
              <a:rPr lang="en-US" dirty="0" smtClean="0"/>
              <a:t>       4              1</a:t>
            </a:r>
          </a:p>
          <a:p>
            <a:pPr>
              <a:buNone/>
            </a:pPr>
            <a:r>
              <a:rPr lang="en-US" dirty="0" smtClean="0"/>
              <a:t>       2              2</a:t>
            </a:r>
          </a:p>
          <a:p>
            <a:pPr>
              <a:buNone/>
            </a:pPr>
            <a:r>
              <a:rPr lang="en-US" dirty="0" smtClean="0">
                <a:solidFill>
                  <a:srgbClr val="FF0000"/>
                </a:solidFill>
              </a:rPr>
              <a:t>NOTE</a:t>
            </a:r>
            <a:r>
              <a:rPr lang="en-US" sz="1800" dirty="0" smtClean="0"/>
              <a:t>:   </a:t>
            </a:r>
            <a:r>
              <a:rPr lang="en-US" sz="2600" dirty="0" smtClean="0"/>
              <a:t>identity doesn't guarantee uniqueness</a:t>
            </a:r>
          </a:p>
          <a:p>
            <a:pPr>
              <a:buNone/>
            </a:pPr>
            <a:endParaRPr lang="en-US" sz="2000" dirty="0" smtClean="0"/>
          </a:p>
          <a:p>
            <a:pPr>
              <a:buNone/>
            </a:pPr>
            <a:r>
              <a:rPr lang="en-US" sz="2400" dirty="0" smtClean="0"/>
              <a:t>What has happened to the seed????????????</a:t>
            </a:r>
          </a:p>
          <a:p>
            <a:pPr>
              <a:buNone/>
            </a:pP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a:t>
            </a:r>
            <a:r>
              <a:rPr lang="en-US" sz="4800" dirty="0" smtClean="0"/>
              <a:t>esult</a:t>
            </a:r>
            <a:endParaRPr lang="en-US" sz="4800" dirty="0"/>
          </a:p>
        </p:txBody>
      </p:sp>
      <p:sp>
        <p:nvSpPr>
          <p:cNvPr id="3" name="Content Placeholder 2"/>
          <p:cNvSpPr>
            <a:spLocks noGrp="1"/>
          </p:cNvSpPr>
          <p:nvPr>
            <p:ph idx="1"/>
          </p:nvPr>
        </p:nvSpPr>
        <p:spPr>
          <a:xfrm>
            <a:off x="609600" y="1357298"/>
            <a:ext cx="7924800" cy="5214974"/>
          </a:xfrm>
        </p:spPr>
        <p:txBody>
          <a:bodyPr>
            <a:normAutofit fontScale="92500" lnSpcReduction="10000"/>
          </a:bodyPr>
          <a:lstStyle/>
          <a:p>
            <a:pPr>
              <a:buNone/>
            </a:pPr>
            <a:r>
              <a:rPr lang="en-US" sz="2600" dirty="0" smtClean="0"/>
              <a:t>			DBCC </a:t>
            </a:r>
            <a:r>
              <a:rPr lang="en-US" sz="2600" dirty="0" err="1" smtClean="0"/>
              <a:t>checkident</a:t>
            </a:r>
            <a:r>
              <a:rPr lang="en-US" sz="2600" dirty="0" smtClean="0"/>
              <a:t> (</a:t>
            </a:r>
            <a:r>
              <a:rPr lang="en-US" sz="2600" dirty="0" err="1" smtClean="0"/>
              <a:t>sample_tbl</a:t>
            </a:r>
            <a:r>
              <a:rPr lang="en-US" sz="2600" dirty="0" smtClean="0"/>
              <a:t>)</a:t>
            </a:r>
          </a:p>
          <a:p>
            <a:pPr>
              <a:buNone/>
            </a:pPr>
            <a:r>
              <a:rPr lang="en-US" sz="2400" dirty="0" smtClean="0"/>
              <a:t>Checking identity information</a:t>
            </a:r>
            <a:r>
              <a:rPr lang="en-US" sz="2400" dirty="0" smtClean="0">
                <a:solidFill>
                  <a:srgbClr val="FF0000"/>
                </a:solidFill>
              </a:rPr>
              <a:t>:</a:t>
            </a:r>
          </a:p>
          <a:p>
            <a:pPr>
              <a:buNone/>
            </a:pPr>
            <a:r>
              <a:rPr lang="en-US" sz="2600" dirty="0" smtClean="0">
                <a:solidFill>
                  <a:srgbClr val="FF0000"/>
                </a:solidFill>
              </a:rPr>
              <a:t> current identity value '4', current column value '4'.</a:t>
            </a:r>
          </a:p>
          <a:p>
            <a:pPr>
              <a:buNone/>
            </a:pPr>
            <a:endParaRPr lang="en-US" sz="2000" dirty="0" smtClean="0">
              <a:solidFill>
                <a:srgbClr val="FF0000"/>
              </a:solidFill>
            </a:endParaRPr>
          </a:p>
          <a:p>
            <a:pPr>
              <a:buNone/>
            </a:pPr>
            <a:r>
              <a:rPr lang="en-US" sz="2000" dirty="0" smtClean="0">
                <a:solidFill>
                  <a:schemeClr val="tx1">
                    <a:lumMod val="50000"/>
                  </a:schemeClr>
                </a:solidFill>
              </a:rPr>
              <a:t>SCENARIO 2:</a:t>
            </a:r>
            <a:endParaRPr lang="en-US" sz="2400" dirty="0" smtClean="0">
              <a:solidFill>
                <a:schemeClr val="tx1">
                  <a:lumMod val="50000"/>
                </a:schemeClr>
              </a:solidFill>
            </a:endParaRPr>
          </a:p>
          <a:p>
            <a:pPr>
              <a:buNone/>
            </a:pPr>
            <a:r>
              <a:rPr lang="en-US" sz="2400" dirty="0" smtClean="0"/>
              <a:t>INSERT </a:t>
            </a:r>
            <a:r>
              <a:rPr lang="en-US" sz="2400" dirty="0" err="1" smtClean="0"/>
              <a:t>sample_tbl</a:t>
            </a:r>
            <a:r>
              <a:rPr lang="en-US" sz="2400" dirty="0" smtClean="0"/>
              <a:t> (id1,id2) SELECT </a:t>
            </a:r>
            <a:r>
              <a:rPr lang="en-US" sz="3300" dirty="0" smtClean="0">
                <a:solidFill>
                  <a:srgbClr val="FF0000"/>
                </a:solidFill>
              </a:rPr>
              <a:t>10,3</a:t>
            </a:r>
            <a:endParaRPr lang="en-US" sz="2400" dirty="0" smtClean="0">
              <a:solidFill>
                <a:srgbClr val="FF0000"/>
              </a:solidFill>
            </a:endParaRPr>
          </a:p>
          <a:p>
            <a:pPr>
              <a:buNone/>
            </a:pPr>
            <a:endParaRPr lang="en-US" sz="2000" dirty="0" smtClean="0">
              <a:solidFill>
                <a:srgbClr val="FF0000"/>
              </a:solidFill>
            </a:endParaRPr>
          </a:p>
          <a:p>
            <a:pPr>
              <a:buNone/>
            </a:pPr>
            <a:r>
              <a:rPr lang="en-US" sz="2000" dirty="0" smtClean="0"/>
              <a:t>SELECT * FROM </a:t>
            </a:r>
            <a:r>
              <a:rPr lang="en-US" sz="2000" dirty="0" err="1" smtClean="0"/>
              <a:t>sample_tbl</a:t>
            </a:r>
            <a:endParaRPr lang="en-US" sz="2000" dirty="0" smtClean="0"/>
          </a:p>
          <a:p>
            <a:pPr>
              <a:buNone/>
            </a:pPr>
            <a:r>
              <a:rPr lang="en-US" sz="2000" dirty="0" smtClean="0"/>
              <a:t>id1           id2</a:t>
            </a:r>
          </a:p>
          <a:p>
            <a:pPr>
              <a:buNone/>
            </a:pPr>
            <a:r>
              <a:rPr lang="en-US" sz="2000" dirty="0" smtClean="0"/>
              <a:t>1               1</a:t>
            </a:r>
          </a:p>
          <a:p>
            <a:pPr>
              <a:buNone/>
            </a:pPr>
            <a:r>
              <a:rPr lang="en-US" sz="2000" dirty="0" smtClean="0"/>
              <a:t>2               1</a:t>
            </a:r>
          </a:p>
          <a:p>
            <a:pPr>
              <a:buNone/>
            </a:pPr>
            <a:r>
              <a:rPr lang="en-US" sz="2000" dirty="0" smtClean="0"/>
              <a:t>4               1</a:t>
            </a:r>
          </a:p>
          <a:p>
            <a:pPr>
              <a:buNone/>
            </a:pPr>
            <a:r>
              <a:rPr lang="en-US" sz="2000" dirty="0" smtClean="0"/>
              <a:t>2               2</a:t>
            </a:r>
          </a:p>
          <a:p>
            <a:pPr>
              <a:buNone/>
            </a:pPr>
            <a:r>
              <a:rPr lang="en-US" sz="2000" dirty="0" smtClean="0"/>
              <a:t>10             3</a:t>
            </a:r>
          </a:p>
          <a:p>
            <a:pPr>
              <a:buNone/>
            </a:pPr>
            <a:endParaRPr lang="en-US" sz="2000" dirty="0" smtClean="0">
              <a:solidFill>
                <a:srgbClr val="FF0000"/>
              </a:solidFill>
            </a:endParaRPr>
          </a:p>
          <a:p>
            <a:pPr>
              <a:buNone/>
            </a:pPr>
            <a:endParaRPr lang="en-US" sz="2000" dirty="0" smtClean="0"/>
          </a:p>
          <a:p>
            <a:pPr>
              <a:buNone/>
            </a:pPr>
            <a:endParaRPr lang="en-US" sz="2000" dirty="0" smtClean="0"/>
          </a:p>
          <a:p>
            <a:pPr>
              <a:buNone/>
            </a:pPr>
            <a:endParaRPr lang="en-US" sz="2000" dirty="0" smtClean="0">
              <a:solidFill>
                <a:srgbClr val="FF0000"/>
              </a:solidFill>
            </a:endParaRPr>
          </a:p>
          <a:p>
            <a:pPr>
              <a:buNone/>
            </a:pPr>
            <a:endParaRPr lang="en-US" sz="2000"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a:t>
            </a:r>
            <a:r>
              <a:rPr lang="en-US" sz="4800" dirty="0" smtClean="0"/>
              <a:t>esult</a:t>
            </a:r>
            <a:endParaRPr lang="en-US" sz="4800" dirty="0"/>
          </a:p>
        </p:txBody>
      </p:sp>
      <p:sp>
        <p:nvSpPr>
          <p:cNvPr id="3" name="Content Placeholder 2"/>
          <p:cNvSpPr>
            <a:spLocks noGrp="1"/>
          </p:cNvSpPr>
          <p:nvPr>
            <p:ph idx="1"/>
          </p:nvPr>
        </p:nvSpPr>
        <p:spPr>
          <a:xfrm>
            <a:off x="609600" y="1196752"/>
            <a:ext cx="7924800" cy="4824536"/>
          </a:xfrm>
        </p:spPr>
        <p:txBody>
          <a:bodyPr/>
          <a:lstStyle/>
          <a:p>
            <a:pPr>
              <a:buNone/>
            </a:pPr>
            <a:r>
              <a:rPr lang="en-US" sz="2400" dirty="0" smtClean="0"/>
              <a:t>		DBCC </a:t>
            </a:r>
            <a:r>
              <a:rPr lang="en-US" sz="2400" dirty="0" err="1" smtClean="0"/>
              <a:t>checkident</a:t>
            </a:r>
            <a:r>
              <a:rPr lang="en-US" sz="2400" dirty="0" smtClean="0"/>
              <a:t> (</a:t>
            </a:r>
            <a:r>
              <a:rPr lang="en-US" sz="2400" dirty="0" err="1" smtClean="0"/>
              <a:t>sample_tbl</a:t>
            </a:r>
            <a:r>
              <a:rPr lang="en-US" sz="1800" dirty="0" smtClean="0"/>
              <a:t>)</a:t>
            </a:r>
            <a:r>
              <a:rPr lang="en-US" dirty="0" smtClean="0"/>
              <a:t> </a:t>
            </a:r>
          </a:p>
          <a:p>
            <a:pPr>
              <a:buNone/>
            </a:pPr>
            <a:r>
              <a:rPr lang="en-US" dirty="0" smtClean="0"/>
              <a:t>Checking identity information:</a:t>
            </a:r>
          </a:p>
          <a:p>
            <a:pPr>
              <a:buNone/>
            </a:pPr>
            <a:r>
              <a:rPr lang="en-US" dirty="0" smtClean="0"/>
              <a:t> 	</a:t>
            </a:r>
            <a:r>
              <a:rPr lang="en-US" dirty="0" smtClean="0">
                <a:solidFill>
                  <a:srgbClr val="FF0000"/>
                </a:solidFill>
              </a:rPr>
              <a:t>current identity value '10', current column value '10</a:t>
            </a:r>
            <a:r>
              <a:rPr lang="en-US" sz="2800" dirty="0" smtClean="0">
                <a:solidFill>
                  <a:srgbClr val="FF0000"/>
                </a:solidFill>
              </a:rPr>
              <a:t>‘</a:t>
            </a:r>
            <a:endParaRPr lang="en-US" sz="2400" dirty="0" smtClean="0">
              <a:solidFill>
                <a:srgbClr val="FF0000"/>
              </a:solidFill>
            </a:endParaRPr>
          </a:p>
          <a:p>
            <a:pPr>
              <a:buNone/>
            </a:pPr>
            <a:endParaRPr lang="en-US" sz="2400" dirty="0" smtClean="0">
              <a:solidFill>
                <a:srgbClr val="FF0000"/>
              </a:solidFill>
            </a:endParaRPr>
          </a:p>
          <a:p>
            <a:pPr>
              <a:buNone/>
            </a:pPr>
            <a:r>
              <a:rPr lang="en-US" sz="2400" dirty="0" smtClean="0"/>
              <a:t>   This time the seed is updated </a:t>
            </a:r>
          </a:p>
          <a:p>
            <a:pPr>
              <a:buNone/>
            </a:pPr>
            <a:r>
              <a:rPr lang="en-US" sz="2400" dirty="0" smtClean="0"/>
              <a:t>   Reason:</a:t>
            </a:r>
          </a:p>
          <a:p>
            <a:pPr>
              <a:buNone/>
            </a:pPr>
            <a:r>
              <a:rPr lang="en-US" sz="2400" dirty="0" smtClean="0"/>
              <a:t>   The value we inserted was </a:t>
            </a:r>
            <a:r>
              <a:rPr lang="en-US" sz="2400" dirty="0" smtClean="0">
                <a:solidFill>
                  <a:srgbClr val="FF0000"/>
                </a:solidFill>
              </a:rPr>
              <a:t>higher than the current seed</a:t>
            </a:r>
          </a:p>
          <a:p>
            <a:pPr>
              <a:buNone/>
            </a:pPr>
            <a:endParaRPr lang="en-US" sz="2400" dirty="0" smtClean="0">
              <a:solidFill>
                <a:srgbClr val="FFFF00"/>
              </a:solidFill>
            </a:endParaRPr>
          </a:p>
          <a:p>
            <a:pPr>
              <a:buNone/>
            </a:pPr>
            <a:r>
              <a:rPr lang="en-US" sz="2400" dirty="0" smtClean="0"/>
              <a:t>    </a:t>
            </a:r>
            <a:r>
              <a:rPr lang="en-US" sz="2800" dirty="0" smtClean="0"/>
              <a:t>What happens if the step is negative??????????</a:t>
            </a:r>
            <a:endParaRPr lang="en-US" sz="2400" dirty="0" smtClean="0"/>
          </a:p>
          <a:p>
            <a:pPr>
              <a:buNone/>
            </a:pPr>
            <a:endParaRPr lang="en-US" sz="2400" dirty="0" smtClean="0">
              <a:solidFill>
                <a:srgbClr val="FFFF00"/>
              </a:solidFill>
            </a:endParaRPr>
          </a:p>
          <a:p>
            <a:pPr>
              <a:buNone/>
            </a:pPr>
            <a:endParaRPr lang="en-US" sz="2400" dirty="0" smtClean="0">
              <a:solidFill>
                <a:srgbClr val="FFFF00"/>
              </a:solidFill>
            </a:endParaRPr>
          </a:p>
          <a:p>
            <a:pPr>
              <a:buNone/>
            </a:pPr>
            <a:endParaRPr lang="en-US" sz="2400" dirty="0" smtClean="0">
              <a:solidFill>
                <a:srgbClr val="FFFF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748614" cy="865230"/>
          </a:xfrm>
        </p:spPr>
        <p:txBody>
          <a:bodyPr/>
          <a:lstStyle/>
          <a:p>
            <a:pPr algn="ctr"/>
            <a:r>
              <a:rPr lang="en-US" sz="4800" dirty="0"/>
              <a:t>N</a:t>
            </a:r>
            <a:r>
              <a:rPr lang="en-US" sz="4800" dirty="0" smtClean="0"/>
              <a:t>egative </a:t>
            </a:r>
            <a:r>
              <a:rPr lang="en-US" sz="4800" dirty="0"/>
              <a:t>V</a:t>
            </a:r>
            <a:r>
              <a:rPr lang="en-US" sz="4800" dirty="0" smtClean="0"/>
              <a:t>alue</a:t>
            </a:r>
            <a:endParaRPr lang="en-US" sz="4800" dirty="0"/>
          </a:p>
        </p:txBody>
      </p:sp>
      <p:sp>
        <p:nvSpPr>
          <p:cNvPr id="3" name="Content Placeholder 2"/>
          <p:cNvSpPr>
            <a:spLocks noGrp="1"/>
          </p:cNvSpPr>
          <p:nvPr>
            <p:ph idx="1"/>
          </p:nvPr>
        </p:nvSpPr>
        <p:spPr>
          <a:xfrm>
            <a:off x="609600" y="1285860"/>
            <a:ext cx="7924800" cy="5357850"/>
          </a:xfrm>
        </p:spPr>
        <p:txBody>
          <a:bodyPr>
            <a:normAutofit lnSpcReduction="10000"/>
          </a:bodyPr>
          <a:lstStyle/>
          <a:p>
            <a:pPr>
              <a:buNone/>
            </a:pPr>
            <a:r>
              <a:rPr lang="en-US" sz="1900" dirty="0" smtClean="0"/>
              <a:t> id1           id2</a:t>
            </a:r>
          </a:p>
          <a:p>
            <a:pPr>
              <a:buNone/>
            </a:pPr>
            <a:r>
              <a:rPr lang="en-US" sz="1900" dirty="0" smtClean="0"/>
              <a:t> 1              1</a:t>
            </a:r>
          </a:p>
          <a:p>
            <a:pPr>
              <a:buNone/>
            </a:pPr>
            <a:r>
              <a:rPr lang="en-US" sz="1900" dirty="0" smtClean="0"/>
              <a:t>-2              1</a:t>
            </a:r>
          </a:p>
          <a:p>
            <a:pPr>
              <a:buNone/>
            </a:pPr>
            <a:r>
              <a:rPr lang="en-US" sz="1900" dirty="0" smtClean="0"/>
              <a:t>-5              1 </a:t>
            </a:r>
          </a:p>
          <a:p>
            <a:pPr>
              <a:buNone/>
            </a:pPr>
            <a:r>
              <a:rPr lang="en-US" sz="1900" dirty="0" smtClean="0"/>
              <a:t>Checking identity information:</a:t>
            </a:r>
          </a:p>
          <a:p>
            <a:pPr>
              <a:buNone/>
            </a:pPr>
            <a:r>
              <a:rPr lang="en-US" sz="1900" dirty="0" smtClean="0"/>
              <a:t>		</a:t>
            </a:r>
            <a:r>
              <a:rPr lang="en-US" sz="2200" dirty="0" smtClean="0">
                <a:solidFill>
                  <a:schemeClr val="tx1">
                    <a:lumMod val="60000"/>
                    <a:lumOff val="40000"/>
                  </a:schemeClr>
                </a:solidFill>
              </a:rPr>
              <a:t>current identity value '-5', current column value '-5‘</a:t>
            </a:r>
            <a:endParaRPr lang="en-US" sz="1900" dirty="0" smtClean="0">
              <a:solidFill>
                <a:schemeClr val="tx1">
                  <a:lumMod val="60000"/>
                  <a:lumOff val="40000"/>
                </a:schemeClr>
              </a:solidFill>
            </a:endParaRPr>
          </a:p>
          <a:p>
            <a:pPr>
              <a:buNone/>
            </a:pPr>
            <a:r>
              <a:rPr lang="en-US" sz="1900" dirty="0" smtClean="0"/>
              <a:t>INSERT </a:t>
            </a:r>
            <a:r>
              <a:rPr lang="en-US" sz="1900" dirty="0" err="1" smtClean="0"/>
              <a:t>sample_tbl</a:t>
            </a:r>
            <a:r>
              <a:rPr lang="en-US" sz="1900" dirty="0" smtClean="0"/>
              <a:t> (id1,id2) SELECT </a:t>
            </a:r>
            <a:r>
              <a:rPr lang="en-US" sz="2400" dirty="0" smtClean="0">
                <a:solidFill>
                  <a:srgbClr val="FF0000"/>
                </a:solidFill>
              </a:rPr>
              <a:t>-8,2</a:t>
            </a:r>
            <a:r>
              <a:rPr lang="en-US" sz="1900" dirty="0" smtClean="0"/>
              <a:t/>
            </a:r>
            <a:br>
              <a:rPr lang="en-US" sz="1900" dirty="0" smtClean="0"/>
            </a:br>
            <a:endParaRPr lang="en-US" sz="1900" dirty="0" smtClean="0"/>
          </a:p>
          <a:p>
            <a:pPr>
              <a:buNone/>
            </a:pPr>
            <a:r>
              <a:rPr lang="en-US" sz="1900" dirty="0" smtClean="0"/>
              <a:t>id1           id2</a:t>
            </a:r>
          </a:p>
          <a:p>
            <a:pPr>
              <a:buNone/>
            </a:pPr>
            <a:r>
              <a:rPr lang="en-US" sz="1900" dirty="0" smtClean="0"/>
              <a:t> 1              1</a:t>
            </a:r>
          </a:p>
          <a:p>
            <a:pPr>
              <a:buNone/>
            </a:pPr>
            <a:r>
              <a:rPr lang="en-US" sz="1900" dirty="0" smtClean="0"/>
              <a:t>-2             1</a:t>
            </a:r>
          </a:p>
          <a:p>
            <a:pPr>
              <a:buNone/>
            </a:pPr>
            <a:r>
              <a:rPr lang="en-US" sz="1900" dirty="0" smtClean="0"/>
              <a:t>-5             1</a:t>
            </a:r>
          </a:p>
          <a:p>
            <a:pPr>
              <a:buNone/>
            </a:pPr>
            <a:r>
              <a:rPr lang="en-US" sz="1900" dirty="0" smtClean="0"/>
              <a:t>-8             2</a:t>
            </a:r>
          </a:p>
          <a:p>
            <a:pPr>
              <a:buNone/>
            </a:pPr>
            <a:r>
              <a:rPr lang="en-US" sz="1900" dirty="0" smtClean="0"/>
              <a:t>Checking identity information</a:t>
            </a:r>
            <a:r>
              <a:rPr lang="en-US" sz="2200" dirty="0" smtClean="0">
                <a:solidFill>
                  <a:srgbClr val="FF0000"/>
                </a:solidFill>
              </a:rPr>
              <a:t>: </a:t>
            </a:r>
          </a:p>
          <a:p>
            <a:pPr>
              <a:buNone/>
            </a:pPr>
            <a:r>
              <a:rPr lang="en-US" sz="2200" dirty="0" smtClean="0">
                <a:solidFill>
                  <a:srgbClr val="FF0000"/>
                </a:solidFill>
              </a:rPr>
              <a:t>		</a:t>
            </a:r>
            <a:r>
              <a:rPr lang="en-US" sz="2200" dirty="0" smtClean="0">
                <a:solidFill>
                  <a:schemeClr val="tx1">
                    <a:lumMod val="60000"/>
                    <a:lumOff val="40000"/>
                  </a:schemeClr>
                </a:solidFill>
              </a:rPr>
              <a:t>current identity value '-8', current column value '-8'.</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a:t>
            </a:r>
            <a:r>
              <a:rPr lang="en-US" sz="4800" dirty="0" err="1" smtClean="0"/>
              <a:t>ont</a:t>
            </a:r>
            <a:r>
              <a:rPr lang="en-US" sz="4800" dirty="0" smtClean="0"/>
              <a:t>…</a:t>
            </a:r>
            <a:endParaRPr lang="en-US" sz="4800" dirty="0"/>
          </a:p>
        </p:txBody>
      </p:sp>
      <p:sp>
        <p:nvSpPr>
          <p:cNvPr id="3" name="Content Placeholder 2"/>
          <p:cNvSpPr>
            <a:spLocks noGrp="1"/>
          </p:cNvSpPr>
          <p:nvPr>
            <p:ph idx="1"/>
          </p:nvPr>
        </p:nvSpPr>
        <p:spPr/>
        <p:txBody>
          <a:bodyPr>
            <a:normAutofit/>
          </a:bodyPr>
          <a:lstStyle/>
          <a:p>
            <a:pPr marL="0" indent="0">
              <a:buNone/>
            </a:pPr>
            <a:r>
              <a:rPr lang="en-US" sz="2200" dirty="0"/>
              <a:t>INSERT </a:t>
            </a:r>
            <a:r>
              <a:rPr lang="en-US" sz="2200" dirty="0" err="1"/>
              <a:t>sample_tbl</a:t>
            </a:r>
            <a:r>
              <a:rPr lang="en-US" sz="2200" dirty="0"/>
              <a:t> (id1,id2) </a:t>
            </a:r>
            <a:r>
              <a:rPr lang="en-US" sz="2600" dirty="0">
                <a:solidFill>
                  <a:srgbClr val="FF0000"/>
                </a:solidFill>
              </a:rPr>
              <a:t>SELECT -</a:t>
            </a:r>
            <a:r>
              <a:rPr lang="en-US" sz="2600" dirty="0" smtClean="0">
                <a:solidFill>
                  <a:srgbClr val="FF0000"/>
                </a:solidFill>
              </a:rPr>
              <a:t>1,2</a:t>
            </a:r>
          </a:p>
          <a:p>
            <a:pPr marL="0" indent="0">
              <a:buNone/>
            </a:pPr>
            <a:endParaRPr lang="en-US" sz="1600" dirty="0" smtClean="0"/>
          </a:p>
          <a:p>
            <a:pPr marL="0" indent="0">
              <a:buNone/>
            </a:pPr>
            <a:r>
              <a:rPr lang="en-US" sz="1900" dirty="0" smtClean="0"/>
              <a:t>id1</a:t>
            </a:r>
            <a:r>
              <a:rPr lang="en-US" sz="1900" dirty="0"/>
              <a:t>	id2</a:t>
            </a:r>
          </a:p>
          <a:p>
            <a:pPr marL="0" indent="0">
              <a:buNone/>
            </a:pPr>
            <a:r>
              <a:rPr lang="en-US" sz="1900" dirty="0"/>
              <a:t>1	1</a:t>
            </a:r>
          </a:p>
          <a:p>
            <a:pPr marL="0" indent="0">
              <a:buNone/>
            </a:pPr>
            <a:r>
              <a:rPr lang="en-US" sz="1900" dirty="0"/>
              <a:t>-2	1</a:t>
            </a:r>
          </a:p>
          <a:p>
            <a:pPr marL="0" indent="0">
              <a:buNone/>
            </a:pPr>
            <a:r>
              <a:rPr lang="en-US" sz="1900" dirty="0"/>
              <a:t>-5	1</a:t>
            </a:r>
          </a:p>
          <a:p>
            <a:pPr marL="0" indent="0">
              <a:buNone/>
            </a:pPr>
            <a:r>
              <a:rPr lang="en-US" sz="1900" dirty="0"/>
              <a:t>-8	2</a:t>
            </a:r>
          </a:p>
          <a:p>
            <a:pPr marL="0" indent="0">
              <a:buNone/>
            </a:pPr>
            <a:r>
              <a:rPr lang="en-US" sz="1900" dirty="0"/>
              <a:t>-1	</a:t>
            </a:r>
            <a:r>
              <a:rPr lang="en-US" sz="1900" dirty="0" smtClean="0"/>
              <a:t>2</a:t>
            </a:r>
          </a:p>
          <a:p>
            <a:pPr marL="0" indent="0">
              <a:buNone/>
            </a:pPr>
            <a:endParaRPr lang="en-US" sz="1600" dirty="0"/>
          </a:p>
          <a:p>
            <a:pPr marL="0" indent="0">
              <a:buNone/>
            </a:pPr>
            <a:r>
              <a:rPr lang="en-US" sz="1500" dirty="0"/>
              <a:t>Checking identity information</a:t>
            </a:r>
            <a:r>
              <a:rPr lang="en-US" sz="2600" dirty="0" smtClean="0"/>
              <a:t>:</a:t>
            </a:r>
          </a:p>
          <a:p>
            <a:pPr marL="0" indent="0">
              <a:buNone/>
            </a:pPr>
            <a:r>
              <a:rPr lang="en-US" sz="2400" dirty="0">
                <a:solidFill>
                  <a:srgbClr val="FF0000"/>
                </a:solidFill>
              </a:rPr>
              <a:t> </a:t>
            </a:r>
            <a:r>
              <a:rPr lang="en-US" sz="2400" dirty="0" smtClean="0">
                <a:solidFill>
                  <a:srgbClr val="FF0000"/>
                </a:solidFill>
              </a:rPr>
              <a:t>  </a:t>
            </a:r>
            <a:r>
              <a:rPr lang="en-US" sz="2400" dirty="0">
                <a:solidFill>
                  <a:schemeClr val="tx1">
                    <a:lumMod val="60000"/>
                    <a:lumOff val="40000"/>
                  </a:schemeClr>
                </a:solidFill>
              </a:rPr>
              <a:t>current identity value '-8', current column value '-8'.</a:t>
            </a:r>
          </a:p>
          <a:p>
            <a:pPr marL="0" indent="0">
              <a:buNone/>
            </a:pPr>
            <a:endParaRPr lang="en-US" sz="1600" dirty="0"/>
          </a:p>
        </p:txBody>
      </p:sp>
    </p:spTree>
    <p:extLst>
      <p:ext uri="{BB962C8B-B14F-4D97-AF65-F5344CB8AC3E}">
        <p14:creationId xmlns:p14="http://schemas.microsoft.com/office/powerpoint/2010/main" xmlns="" val="314081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a:t>
            </a:r>
            <a:r>
              <a:rPr lang="en-US" sz="4800" dirty="0" err="1" smtClean="0"/>
              <a:t>ont</a:t>
            </a:r>
            <a:r>
              <a:rPr lang="en-US" sz="4800" dirty="0" smtClean="0"/>
              <a:t>…</a:t>
            </a:r>
            <a:endParaRPr lang="en-US" sz="4800" dirty="0"/>
          </a:p>
        </p:txBody>
      </p:sp>
      <p:sp>
        <p:nvSpPr>
          <p:cNvPr id="3" name="Content Placeholder 2"/>
          <p:cNvSpPr>
            <a:spLocks noGrp="1"/>
          </p:cNvSpPr>
          <p:nvPr>
            <p:ph idx="1"/>
          </p:nvPr>
        </p:nvSpPr>
        <p:spPr>
          <a:xfrm>
            <a:off x="609600" y="1484784"/>
            <a:ext cx="7924800" cy="4824536"/>
          </a:xfrm>
        </p:spPr>
        <p:txBody>
          <a:bodyPr>
            <a:normAutofit fontScale="92500" lnSpcReduction="10000"/>
          </a:bodyPr>
          <a:lstStyle/>
          <a:p>
            <a:pPr marL="0" indent="0">
              <a:buNone/>
            </a:pPr>
            <a:r>
              <a:rPr lang="en-US" sz="2000" dirty="0"/>
              <a:t>INSERT </a:t>
            </a:r>
            <a:r>
              <a:rPr lang="en-US" sz="2000" dirty="0" err="1"/>
              <a:t>sample_tbl</a:t>
            </a:r>
            <a:r>
              <a:rPr lang="en-US" sz="2000" dirty="0"/>
              <a:t> (id1,id2) </a:t>
            </a:r>
            <a:r>
              <a:rPr lang="en-US" sz="2400" dirty="0">
                <a:solidFill>
                  <a:srgbClr val="FF0000"/>
                </a:solidFill>
              </a:rPr>
              <a:t>SELECT -</a:t>
            </a:r>
            <a:r>
              <a:rPr lang="en-US" sz="2400" dirty="0" smtClean="0">
                <a:solidFill>
                  <a:srgbClr val="FF0000"/>
                </a:solidFill>
              </a:rPr>
              <a:t>10,2</a:t>
            </a:r>
          </a:p>
          <a:p>
            <a:endParaRPr lang="en-US" dirty="0"/>
          </a:p>
          <a:p>
            <a:pPr marL="0" indent="0">
              <a:buNone/>
            </a:pPr>
            <a:r>
              <a:rPr lang="en-US" dirty="0"/>
              <a:t>id1	id2</a:t>
            </a:r>
          </a:p>
          <a:p>
            <a:pPr marL="0" indent="0">
              <a:buNone/>
            </a:pPr>
            <a:r>
              <a:rPr lang="en-US" dirty="0"/>
              <a:t>1	1</a:t>
            </a:r>
          </a:p>
          <a:p>
            <a:pPr marL="0" indent="0">
              <a:buNone/>
            </a:pPr>
            <a:r>
              <a:rPr lang="en-US" dirty="0"/>
              <a:t>-2	1</a:t>
            </a:r>
          </a:p>
          <a:p>
            <a:pPr marL="0" indent="0">
              <a:buNone/>
            </a:pPr>
            <a:r>
              <a:rPr lang="en-US" dirty="0"/>
              <a:t>-5	1</a:t>
            </a:r>
          </a:p>
          <a:p>
            <a:pPr marL="0" indent="0">
              <a:buNone/>
            </a:pPr>
            <a:r>
              <a:rPr lang="en-US" dirty="0"/>
              <a:t>-8	2</a:t>
            </a:r>
          </a:p>
          <a:p>
            <a:pPr marL="0" indent="0">
              <a:buNone/>
            </a:pPr>
            <a:r>
              <a:rPr lang="en-US" dirty="0"/>
              <a:t>-1	2</a:t>
            </a:r>
          </a:p>
          <a:p>
            <a:pPr marL="0" indent="0">
              <a:buNone/>
            </a:pPr>
            <a:r>
              <a:rPr lang="en-US" dirty="0"/>
              <a:t>-10	</a:t>
            </a:r>
            <a:r>
              <a:rPr lang="en-US" dirty="0" smtClean="0"/>
              <a:t>2</a:t>
            </a:r>
          </a:p>
          <a:p>
            <a:pPr marL="0" indent="0">
              <a:buNone/>
            </a:pPr>
            <a:endParaRPr lang="en-US" dirty="0" smtClean="0"/>
          </a:p>
          <a:p>
            <a:pPr marL="0" indent="0">
              <a:buNone/>
            </a:pPr>
            <a:r>
              <a:rPr lang="en-US" dirty="0" smtClean="0"/>
              <a:t>Checking </a:t>
            </a:r>
            <a:r>
              <a:rPr lang="en-US" dirty="0"/>
              <a:t>identity information</a:t>
            </a:r>
            <a:r>
              <a:rPr lang="en-US" dirty="0" smtClean="0"/>
              <a:t>:</a:t>
            </a:r>
          </a:p>
          <a:p>
            <a:pPr marL="0" indent="0">
              <a:buNone/>
            </a:pPr>
            <a:r>
              <a:rPr lang="en-US" dirty="0">
                <a:solidFill>
                  <a:schemeClr val="tx1">
                    <a:lumMod val="60000"/>
                    <a:lumOff val="40000"/>
                  </a:schemeClr>
                </a:solidFill>
              </a:rPr>
              <a:t>	</a:t>
            </a:r>
            <a:r>
              <a:rPr lang="en-US" sz="2400" dirty="0" smtClean="0">
                <a:solidFill>
                  <a:schemeClr val="tx1">
                    <a:lumMod val="60000"/>
                    <a:lumOff val="40000"/>
                  </a:schemeClr>
                </a:solidFill>
              </a:rPr>
              <a:t>current </a:t>
            </a:r>
            <a:r>
              <a:rPr lang="en-US" sz="2400" dirty="0">
                <a:solidFill>
                  <a:schemeClr val="tx1">
                    <a:lumMod val="60000"/>
                    <a:lumOff val="40000"/>
                  </a:schemeClr>
                </a:solidFill>
              </a:rPr>
              <a:t>identity value '-10', current column value '-10'.</a:t>
            </a:r>
          </a:p>
          <a:p>
            <a:pPr marL="0" indent="0">
              <a:buNone/>
            </a:pPr>
            <a:endParaRPr lang="en-US" dirty="0"/>
          </a:p>
        </p:txBody>
      </p:sp>
    </p:spTree>
    <p:extLst>
      <p:ext uri="{BB962C8B-B14F-4D97-AF65-F5344CB8AC3E}">
        <p14:creationId xmlns:p14="http://schemas.microsoft.com/office/powerpoint/2010/main" xmlns="" val="407105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a:t>
            </a:r>
            <a:r>
              <a:rPr lang="en-US" sz="4800" dirty="0" smtClean="0">
                <a:effectLst/>
              </a:rPr>
              <a:t>eset </a:t>
            </a:r>
            <a:r>
              <a:rPr lang="en-US" sz="4800" dirty="0"/>
              <a:t>I</a:t>
            </a:r>
            <a:r>
              <a:rPr lang="en-US" sz="4800" dirty="0" smtClean="0">
                <a:effectLst/>
              </a:rPr>
              <a:t>dentity </a:t>
            </a:r>
            <a:r>
              <a:rPr lang="en-US" sz="4800" dirty="0"/>
              <a:t>C</a:t>
            </a:r>
            <a:r>
              <a:rPr lang="en-US" sz="4800" dirty="0" smtClean="0">
                <a:effectLst/>
              </a:rPr>
              <a:t>olumn</a:t>
            </a:r>
            <a:endParaRPr lang="en-US" sz="4800" dirty="0"/>
          </a:p>
        </p:txBody>
      </p:sp>
      <p:sp>
        <p:nvSpPr>
          <p:cNvPr id="3" name="Content Placeholder 2"/>
          <p:cNvSpPr>
            <a:spLocks noGrp="1"/>
          </p:cNvSpPr>
          <p:nvPr>
            <p:ph idx="1"/>
          </p:nvPr>
        </p:nvSpPr>
        <p:spPr>
          <a:xfrm>
            <a:off x="457200" y="1268760"/>
            <a:ext cx="8229600" cy="5208240"/>
          </a:xfrm>
        </p:spPr>
        <p:txBody>
          <a:bodyPr>
            <a:normAutofit fontScale="92500"/>
          </a:bodyPr>
          <a:lstStyle/>
          <a:p>
            <a:pPr marL="0" indent="0">
              <a:buNone/>
            </a:pPr>
            <a:r>
              <a:rPr lang="en-US" sz="2600" dirty="0" smtClean="0"/>
              <a:t>To modify the current identity value for the specified table.</a:t>
            </a:r>
          </a:p>
          <a:p>
            <a:pPr marL="0" indent="0">
              <a:buNone/>
            </a:pPr>
            <a:endParaRPr lang="en-US" sz="2600" dirty="0" smtClean="0"/>
          </a:p>
          <a:p>
            <a:pPr marL="0" indent="0">
              <a:buNone/>
            </a:pPr>
            <a:r>
              <a:rPr lang="en-US" sz="2600" dirty="0" smtClean="0">
                <a:effectLst/>
              </a:rPr>
              <a:t>Syntax:</a:t>
            </a:r>
            <a:br>
              <a:rPr lang="en-US" sz="2600" dirty="0" smtClean="0">
                <a:effectLst/>
              </a:rPr>
            </a:br>
            <a:r>
              <a:rPr lang="en-US" sz="2600" dirty="0" smtClean="0">
                <a:effectLst/>
              </a:rPr>
              <a:t/>
            </a:r>
            <a:br>
              <a:rPr lang="en-US" sz="2600" dirty="0" smtClean="0">
                <a:effectLst/>
              </a:rPr>
            </a:br>
            <a:r>
              <a:rPr lang="en-US" sz="2600" i="1" dirty="0" smtClean="0">
                <a:effectLst/>
              </a:rPr>
              <a:t>DBCC CHECKIDENT('&lt;</a:t>
            </a:r>
            <a:r>
              <a:rPr lang="en-US" sz="2600" i="1" dirty="0" err="1" smtClean="0">
                <a:effectLst/>
              </a:rPr>
              <a:t>tablename</a:t>
            </a:r>
            <a:r>
              <a:rPr lang="en-US" sz="2600" i="1" dirty="0" smtClean="0">
                <a:effectLst/>
              </a:rPr>
              <a:t>&gt;', RESEED, 0)</a:t>
            </a:r>
          </a:p>
          <a:p>
            <a:pPr marL="0" indent="0">
              <a:buNone/>
            </a:pPr>
            <a:endParaRPr lang="en-US" sz="2600" dirty="0" smtClean="0"/>
          </a:p>
          <a:p>
            <a:pPr marL="0" indent="0">
              <a:buNone/>
            </a:pPr>
            <a:r>
              <a:rPr lang="en-US" sz="2600" dirty="0" smtClean="0"/>
              <a:t>where</a:t>
            </a:r>
            <a:endParaRPr lang="en-US" sz="2600" dirty="0"/>
          </a:p>
          <a:p>
            <a:pPr marL="0" indent="0">
              <a:buNone/>
            </a:pPr>
            <a:endParaRPr lang="en-US" sz="2600" dirty="0" smtClean="0">
              <a:effectLst/>
            </a:endParaRPr>
          </a:p>
          <a:p>
            <a:pPr marL="0" indent="0">
              <a:buNone/>
            </a:pPr>
            <a:r>
              <a:rPr lang="en-US" sz="2600" dirty="0" smtClean="0">
                <a:effectLst/>
              </a:rPr>
              <a:t>	‘RESEED’ -    </a:t>
            </a:r>
            <a:r>
              <a:rPr lang="en-US" sz="2600" dirty="0" smtClean="0"/>
              <a:t>Specifies that the current identity value should be corrected.</a:t>
            </a:r>
          </a:p>
          <a:p>
            <a:pPr marL="0" indent="0">
              <a:buNone/>
            </a:pPr>
            <a:r>
              <a:rPr lang="en-US" sz="2600" dirty="0" smtClean="0">
                <a:effectLst/>
              </a:rPr>
              <a:t> </a:t>
            </a:r>
            <a:r>
              <a:rPr lang="en-US" sz="3600" b="1" i="1" dirty="0" smtClean="0">
                <a:effectLst/>
              </a:rPr>
              <a:t/>
            </a:r>
            <a:br>
              <a:rPr lang="en-US" sz="3600" b="1" i="1" dirty="0" smtClean="0">
                <a:effectLst/>
              </a:rPr>
            </a:br>
            <a:endParaRPr lang="en-US" sz="3600" b="1" i="1" dirty="0" smtClean="0">
              <a:effectLst/>
            </a:endParaRPr>
          </a:p>
          <a:p>
            <a:pPr marL="0" indent="0">
              <a:buNone/>
            </a:pPr>
            <a:endParaRPr lang="en-US" sz="2600" i="1" dirty="0"/>
          </a:p>
        </p:txBody>
      </p:sp>
    </p:spTree>
    <p:extLst>
      <p:ext uri="{BB962C8B-B14F-4D97-AF65-F5344CB8AC3E}">
        <p14:creationId xmlns:p14="http://schemas.microsoft.com/office/powerpoint/2010/main" xmlns="" val="2801155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16632"/>
            <a:ext cx="6858000" cy="792088"/>
          </a:xfrm>
        </p:spPr>
        <p:txBody>
          <a:bodyPr/>
          <a:lstStyle/>
          <a:p>
            <a:pPr algn="ctr"/>
            <a:r>
              <a:rPr lang="en-US" sz="3200" b="1" dirty="0" smtClean="0"/>
              <a:t/>
            </a:r>
            <a:br>
              <a:rPr lang="en-US" sz="3200" b="1" dirty="0" smtClean="0"/>
            </a:br>
            <a:r>
              <a:rPr lang="en-US" sz="4800" b="1" dirty="0"/>
              <a:t>C</a:t>
            </a:r>
            <a:r>
              <a:rPr lang="en-US" sz="4800" b="1" dirty="0" smtClean="0"/>
              <a:t>hanging the current seed</a:t>
            </a:r>
            <a:r>
              <a:rPr lang="en-US" b="1" dirty="0" smtClean="0"/>
              <a:t/>
            </a:r>
            <a:br>
              <a:rPr lang="en-US" b="1" dirty="0" smtClean="0"/>
            </a:br>
            <a:endParaRPr lang="en-US" dirty="0"/>
          </a:p>
        </p:txBody>
      </p:sp>
      <p:sp>
        <p:nvSpPr>
          <p:cNvPr id="3" name="Content Placeholder 2"/>
          <p:cNvSpPr>
            <a:spLocks noGrp="1"/>
          </p:cNvSpPr>
          <p:nvPr>
            <p:ph idx="1"/>
          </p:nvPr>
        </p:nvSpPr>
        <p:spPr>
          <a:xfrm>
            <a:off x="609600" y="928670"/>
            <a:ext cx="7924800" cy="5740690"/>
          </a:xfrm>
        </p:spPr>
        <p:txBody>
          <a:bodyPr>
            <a:normAutofit fontScale="40000" lnSpcReduction="20000"/>
          </a:bodyPr>
          <a:lstStyle/>
          <a:p>
            <a:pPr>
              <a:buNone/>
            </a:pPr>
            <a:r>
              <a:rPr lang="en-US" dirty="0" smtClean="0"/>
              <a:t>      </a:t>
            </a:r>
          </a:p>
          <a:p>
            <a:pPr>
              <a:buNone/>
            </a:pPr>
            <a:r>
              <a:rPr lang="en-US" dirty="0" smtClean="0"/>
              <a:t> 	</a:t>
            </a:r>
          </a:p>
          <a:p>
            <a:pPr>
              <a:buNone/>
            </a:pPr>
            <a:r>
              <a:rPr lang="en-US" sz="6000" dirty="0" smtClean="0"/>
              <a:t>CREATE TABLE </a:t>
            </a:r>
            <a:r>
              <a:rPr lang="en-US" sz="6000" dirty="0" err="1" smtClean="0"/>
              <a:t>sample_tbl</a:t>
            </a:r>
            <a:endParaRPr lang="en-US" sz="6000" dirty="0" smtClean="0"/>
          </a:p>
          <a:p>
            <a:pPr>
              <a:buNone/>
            </a:pPr>
            <a:r>
              <a:rPr lang="en-US" sz="6000" dirty="0"/>
              <a:t> </a:t>
            </a:r>
            <a:r>
              <a:rPr lang="en-US" sz="6000" dirty="0" smtClean="0"/>
              <a:t>                                   (id1 INT IDENTITY (5,2), id2 INT)</a:t>
            </a:r>
            <a:br>
              <a:rPr lang="en-US" sz="6000" dirty="0" smtClean="0"/>
            </a:br>
            <a:r>
              <a:rPr lang="en-US" sz="6000" dirty="0" smtClean="0"/>
              <a:t>		INSERT </a:t>
            </a:r>
            <a:r>
              <a:rPr lang="en-US" sz="6000" dirty="0" err="1" smtClean="0"/>
              <a:t>sample_tbl</a:t>
            </a:r>
            <a:r>
              <a:rPr lang="en-US" sz="6000" dirty="0" smtClean="0"/>
              <a:t> (id2) SELECT 1</a:t>
            </a:r>
            <a:br>
              <a:rPr lang="en-US" sz="6000" dirty="0" smtClean="0"/>
            </a:br>
            <a:r>
              <a:rPr lang="en-US" sz="6000" dirty="0" smtClean="0"/>
              <a:t>		INSERT </a:t>
            </a:r>
            <a:r>
              <a:rPr lang="en-US" sz="6000" dirty="0" err="1" smtClean="0"/>
              <a:t>sample_tbl</a:t>
            </a:r>
            <a:r>
              <a:rPr lang="en-US" sz="6000" dirty="0" smtClean="0"/>
              <a:t> (id2) SELECT 1</a:t>
            </a:r>
            <a:br>
              <a:rPr lang="en-US" sz="6000" dirty="0" smtClean="0"/>
            </a:br>
            <a:r>
              <a:rPr lang="en-US" sz="6000" dirty="0" smtClean="0"/>
              <a:t>SELECT * FROM </a:t>
            </a:r>
            <a:r>
              <a:rPr lang="en-US" sz="6000" dirty="0" err="1" smtClean="0"/>
              <a:t>sample_tbl</a:t>
            </a:r>
            <a:endParaRPr lang="en-US" sz="6000" dirty="0" smtClean="0"/>
          </a:p>
          <a:p>
            <a:pPr>
              <a:buNone/>
            </a:pPr>
            <a:endParaRPr lang="en-US" sz="3800" dirty="0" smtClean="0"/>
          </a:p>
          <a:p>
            <a:pPr>
              <a:buNone/>
            </a:pPr>
            <a:r>
              <a:rPr lang="en-US" sz="5000" dirty="0" smtClean="0"/>
              <a:t>id1           id2</a:t>
            </a:r>
          </a:p>
          <a:p>
            <a:pPr>
              <a:buNone/>
            </a:pPr>
            <a:r>
              <a:rPr lang="en-US" sz="5000" dirty="0" smtClean="0"/>
              <a:t>5               1</a:t>
            </a:r>
          </a:p>
          <a:p>
            <a:pPr>
              <a:buNone/>
            </a:pPr>
            <a:r>
              <a:rPr lang="en-US" sz="5000" dirty="0" smtClean="0"/>
              <a:t>7               1</a:t>
            </a:r>
          </a:p>
          <a:p>
            <a:pPr>
              <a:buNone/>
            </a:pPr>
            <a:endParaRPr lang="en-US" sz="3100" dirty="0" smtClean="0"/>
          </a:p>
          <a:p>
            <a:pPr>
              <a:buNone/>
            </a:pPr>
            <a:endParaRPr lang="en-US" sz="3100" dirty="0"/>
          </a:p>
          <a:p>
            <a:pPr>
              <a:buNone/>
            </a:pPr>
            <a:r>
              <a:rPr lang="en-US" sz="4000" dirty="0" smtClean="0">
                <a:solidFill>
                  <a:schemeClr val="tx1">
                    <a:lumMod val="50000"/>
                  </a:schemeClr>
                </a:solidFill>
              </a:rPr>
              <a:t> </a:t>
            </a:r>
            <a:r>
              <a:rPr lang="en-US" sz="6000" dirty="0" smtClean="0">
                <a:solidFill>
                  <a:schemeClr val="tx1">
                    <a:lumMod val="50000"/>
                  </a:schemeClr>
                </a:solidFill>
              </a:rPr>
              <a:t>DBCC </a:t>
            </a:r>
            <a:r>
              <a:rPr lang="en-US" sz="6000" dirty="0" err="1" smtClean="0">
                <a:solidFill>
                  <a:schemeClr val="tx1">
                    <a:lumMod val="50000"/>
                  </a:schemeClr>
                </a:solidFill>
              </a:rPr>
              <a:t>checkident</a:t>
            </a:r>
            <a:r>
              <a:rPr lang="en-US" sz="6000" dirty="0" smtClean="0">
                <a:solidFill>
                  <a:schemeClr val="tx1">
                    <a:lumMod val="50000"/>
                  </a:schemeClr>
                </a:solidFill>
              </a:rPr>
              <a:t>(</a:t>
            </a:r>
            <a:r>
              <a:rPr lang="en-US" sz="6000" dirty="0" err="1" smtClean="0">
                <a:solidFill>
                  <a:schemeClr val="tx1">
                    <a:lumMod val="50000"/>
                  </a:schemeClr>
                </a:solidFill>
              </a:rPr>
              <a:t>sample_tbl</a:t>
            </a:r>
            <a:r>
              <a:rPr lang="en-US" sz="6000" dirty="0" smtClean="0">
                <a:solidFill>
                  <a:schemeClr val="tx1">
                    <a:lumMod val="50000"/>
                  </a:schemeClr>
                </a:solidFill>
              </a:rPr>
              <a:t>, </a:t>
            </a:r>
            <a:r>
              <a:rPr lang="en-US" sz="6000" dirty="0" err="1" smtClean="0">
                <a:solidFill>
                  <a:schemeClr val="tx1">
                    <a:lumMod val="50000"/>
                  </a:schemeClr>
                </a:solidFill>
              </a:rPr>
              <a:t>noressed</a:t>
            </a:r>
            <a:r>
              <a:rPr lang="en-US" sz="6000" dirty="0" smtClean="0">
                <a:solidFill>
                  <a:schemeClr val="tx1">
                    <a:lumMod val="50000"/>
                  </a:schemeClr>
                </a:solidFill>
              </a:rPr>
              <a:t>)</a:t>
            </a:r>
          </a:p>
          <a:p>
            <a:pPr>
              <a:buNone/>
            </a:pPr>
            <a:r>
              <a:rPr lang="en-US" sz="5100" dirty="0" smtClean="0">
                <a:solidFill>
                  <a:srgbClr val="FF0000"/>
                </a:solidFill>
              </a:rPr>
              <a:t>	</a:t>
            </a:r>
            <a:r>
              <a:rPr lang="en-US" sz="6000" dirty="0" smtClean="0">
                <a:solidFill>
                  <a:srgbClr val="FF0000"/>
                </a:solidFill>
              </a:rPr>
              <a:t>	</a:t>
            </a:r>
            <a:r>
              <a:rPr lang="en-US" sz="6000" dirty="0" smtClean="0">
                <a:solidFill>
                  <a:schemeClr val="tx1">
                    <a:lumMod val="60000"/>
                    <a:lumOff val="40000"/>
                  </a:schemeClr>
                </a:solidFill>
              </a:rPr>
              <a:t>current identity value '7', current column value '7'.</a:t>
            </a:r>
          </a:p>
          <a:p>
            <a:pPr>
              <a:buNone/>
            </a:pPr>
            <a:endParaRPr lang="en-US" sz="4900" dirty="0" smtClean="0">
              <a:solidFill>
                <a:srgbClr val="FF0000"/>
              </a:solidFill>
            </a:endParaRPr>
          </a:p>
          <a:p>
            <a:pPr>
              <a:buNone/>
            </a:pPr>
            <a:r>
              <a:rPr lang="en-US" sz="6000" dirty="0" smtClean="0"/>
              <a:t>DBCC </a:t>
            </a:r>
            <a:r>
              <a:rPr lang="en-US" sz="6000" dirty="0" err="1" smtClean="0"/>
              <a:t>checkident</a:t>
            </a:r>
            <a:r>
              <a:rPr lang="en-US" sz="6000" dirty="0" smtClean="0"/>
              <a:t>(</a:t>
            </a:r>
            <a:r>
              <a:rPr lang="en-US" sz="6000" dirty="0" err="1" smtClean="0"/>
              <a:t>sample_tbl</a:t>
            </a:r>
            <a:r>
              <a:rPr lang="en-US" sz="6000" dirty="0" smtClean="0"/>
              <a:t>, reseed, 2) </a:t>
            </a:r>
          </a:p>
          <a:p>
            <a:pPr>
              <a:buNone/>
            </a:pPr>
            <a:r>
              <a:rPr lang="en-US" sz="5100" dirty="0" smtClean="0">
                <a:solidFill>
                  <a:srgbClr val="FF0000"/>
                </a:solidFill>
              </a:rPr>
              <a:t>		</a:t>
            </a:r>
            <a:r>
              <a:rPr lang="en-US" sz="6000" dirty="0" smtClean="0">
                <a:solidFill>
                  <a:schemeClr val="tx1">
                    <a:lumMod val="60000"/>
                    <a:lumOff val="40000"/>
                  </a:schemeClr>
                </a:solidFill>
              </a:rPr>
              <a:t>current identity value '7', current column value '2'.</a:t>
            </a:r>
          </a:p>
          <a:p>
            <a:pPr>
              <a:buNone/>
            </a:pPr>
            <a:endParaRPr lang="en-US" sz="4400" dirty="0" smtClean="0"/>
          </a:p>
          <a:p>
            <a:pPr>
              <a:buNone/>
            </a:pPr>
            <a:endParaRPr lang="en-US" sz="4400"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1333870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071546"/>
          </a:xfrm>
        </p:spPr>
        <p:txBody>
          <a:bodyPr/>
          <a:lstStyle/>
          <a:p>
            <a:pPr algn="ctr"/>
            <a:r>
              <a:rPr lang="en-US" sz="4800" dirty="0"/>
              <a:t>E</a:t>
            </a:r>
            <a:r>
              <a:rPr lang="en-US" sz="4800" dirty="0" smtClean="0"/>
              <a:t>xample with truncate</a:t>
            </a:r>
            <a:endParaRPr lang="en-US" sz="4800" dirty="0"/>
          </a:p>
        </p:txBody>
      </p:sp>
      <p:sp>
        <p:nvSpPr>
          <p:cNvPr id="3" name="Content Placeholder 2"/>
          <p:cNvSpPr>
            <a:spLocks noGrp="1"/>
          </p:cNvSpPr>
          <p:nvPr>
            <p:ph idx="1"/>
          </p:nvPr>
        </p:nvSpPr>
        <p:spPr>
          <a:xfrm>
            <a:off x="609600" y="1214422"/>
            <a:ext cx="7924800" cy="5143536"/>
          </a:xfrm>
        </p:spPr>
        <p:txBody>
          <a:bodyPr>
            <a:normAutofit fontScale="55000" lnSpcReduction="20000"/>
          </a:bodyPr>
          <a:lstStyle/>
          <a:p>
            <a:pPr>
              <a:buNone/>
            </a:pPr>
            <a:endParaRPr lang="en-US" sz="2400" dirty="0" smtClean="0"/>
          </a:p>
          <a:p>
            <a:pPr>
              <a:buFont typeface="Wingdings" pitchFamily="2" charset="2"/>
              <a:buChar char="Ø"/>
            </a:pPr>
            <a:r>
              <a:rPr lang="en-US" sz="5900" dirty="0" smtClean="0"/>
              <a:t>Create Table with Seed Identity = 11</a:t>
            </a:r>
          </a:p>
          <a:p>
            <a:pPr>
              <a:buNone/>
            </a:pPr>
            <a:r>
              <a:rPr lang="en-US" sz="5900" dirty="0" smtClean="0"/>
              <a:t>     		Insert Value and Check Seed</a:t>
            </a:r>
          </a:p>
          <a:p>
            <a:pPr>
              <a:buNone/>
            </a:pPr>
            <a:r>
              <a:rPr lang="en-US" sz="5900" dirty="0" smtClean="0"/>
              <a:t>     		Output will be 11</a:t>
            </a:r>
          </a:p>
          <a:p>
            <a:pPr>
              <a:buFont typeface="Wingdings" pitchFamily="2" charset="2"/>
              <a:buChar char="Ø"/>
            </a:pPr>
            <a:r>
              <a:rPr lang="en-US" sz="5900" dirty="0" smtClean="0">
                <a:solidFill>
                  <a:srgbClr val="FF0000"/>
                </a:solidFill>
              </a:rPr>
              <a:t>Reseed it to 1</a:t>
            </a:r>
          </a:p>
          <a:p>
            <a:pPr>
              <a:buNone/>
            </a:pPr>
            <a:r>
              <a:rPr lang="en-US" sz="5900" dirty="0" smtClean="0"/>
              <a:t>    		Insert Value and Check Seed </a:t>
            </a:r>
          </a:p>
          <a:p>
            <a:pPr>
              <a:buNone/>
            </a:pPr>
            <a:r>
              <a:rPr lang="en-US" sz="5900" dirty="0" smtClean="0"/>
              <a:t>                    Output will be 2</a:t>
            </a:r>
          </a:p>
          <a:p>
            <a:pPr>
              <a:buFont typeface="Wingdings" pitchFamily="2" charset="2"/>
              <a:buChar char="Ø"/>
            </a:pPr>
            <a:r>
              <a:rPr lang="en-US" sz="5900" dirty="0" smtClean="0">
                <a:solidFill>
                  <a:srgbClr val="FF0000"/>
                </a:solidFill>
              </a:rPr>
              <a:t>TRUNCATE Table</a:t>
            </a:r>
          </a:p>
          <a:p>
            <a:pPr>
              <a:buNone/>
            </a:pPr>
            <a:r>
              <a:rPr lang="en-US" sz="5900" dirty="0" smtClean="0"/>
              <a:t>     		Insert Value and Check Seed </a:t>
            </a:r>
          </a:p>
          <a:p>
            <a:pPr>
              <a:buNone/>
            </a:pPr>
            <a:r>
              <a:rPr lang="en-US" sz="5900" dirty="0" smtClean="0"/>
              <a:t>     		Output will be 11</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46"/>
          </a:xfrm>
        </p:spPr>
        <p:txBody>
          <a:bodyPr/>
          <a:lstStyle/>
          <a:p>
            <a:pPr algn="ctr"/>
            <a:r>
              <a:rPr lang="en-US" sz="4800" dirty="0"/>
              <a:t>T</a:t>
            </a:r>
            <a:r>
              <a:rPr lang="en-US" sz="4800" dirty="0" smtClean="0"/>
              <a:t>o find the Identity </a:t>
            </a:r>
            <a:r>
              <a:rPr lang="en-US" sz="4800" dirty="0"/>
              <a:t>V</a:t>
            </a:r>
            <a:r>
              <a:rPr lang="en-US" sz="4800" dirty="0" smtClean="0"/>
              <a:t>alue</a:t>
            </a:r>
            <a:endParaRPr lang="en-US" sz="4800" dirty="0"/>
          </a:p>
        </p:txBody>
      </p:sp>
      <p:sp>
        <p:nvSpPr>
          <p:cNvPr id="3" name="Content Placeholder 2"/>
          <p:cNvSpPr>
            <a:spLocks noGrp="1"/>
          </p:cNvSpPr>
          <p:nvPr>
            <p:ph idx="1"/>
          </p:nvPr>
        </p:nvSpPr>
        <p:spPr>
          <a:xfrm>
            <a:off x="609600" y="1142984"/>
            <a:ext cx="7924800" cy="5286412"/>
          </a:xfrm>
        </p:spPr>
        <p:txBody>
          <a:bodyPr>
            <a:normAutofit/>
          </a:bodyPr>
          <a:lstStyle/>
          <a:p>
            <a:pPr lvl="6"/>
            <a:r>
              <a:rPr lang="en-US" sz="2400" dirty="0" err="1" smtClean="0"/>
              <a:t>scope_identity</a:t>
            </a:r>
            <a:endParaRPr lang="en-US" sz="2400" dirty="0" smtClean="0"/>
          </a:p>
          <a:p>
            <a:pPr lvl="6"/>
            <a:r>
              <a:rPr lang="en-US" sz="2400" dirty="0" err="1" smtClean="0"/>
              <a:t>ident_current</a:t>
            </a:r>
            <a:endParaRPr lang="en-US" sz="2400" dirty="0" smtClean="0"/>
          </a:p>
          <a:p>
            <a:pPr lvl="6"/>
            <a:r>
              <a:rPr lang="en-US" sz="2400" dirty="0" smtClean="0"/>
              <a:t>@@identity</a:t>
            </a:r>
          </a:p>
          <a:p>
            <a:r>
              <a:rPr lang="en-US" dirty="0" smtClean="0"/>
              <a:t>@@IDENTITY will return the last identity value generated in any table in the current session not limited to scope.</a:t>
            </a:r>
          </a:p>
          <a:p>
            <a:r>
              <a:rPr lang="en-US" dirty="0" smtClean="0"/>
              <a:t>SCOPE_IDENTITY will return the last identity value generated in any table in the current session but limited to scope.</a:t>
            </a:r>
          </a:p>
          <a:p>
            <a:r>
              <a:rPr lang="en-US" dirty="0" smtClean="0"/>
              <a:t>IDENT_CURRENT returns the identity value generated for a specific table in any session (not limited by scope and session)</a:t>
            </a:r>
            <a:endParaRPr lang="en-US" dirty="0"/>
          </a:p>
        </p:txBody>
      </p:sp>
    </p:spTree>
    <p:extLst>
      <p:ext uri="{BB962C8B-B14F-4D97-AF65-F5344CB8AC3E}">
        <p14:creationId xmlns:p14="http://schemas.microsoft.com/office/powerpoint/2010/main" xmlns="" val="2401322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924800" cy="747936"/>
          </a:xfrm>
        </p:spPr>
        <p:txBody>
          <a:bodyPr/>
          <a:lstStyle/>
          <a:p>
            <a:pPr algn="ctr"/>
            <a:r>
              <a:rPr lang="en-US" sz="4800" dirty="0" smtClean="0"/>
              <a:t>@@IDENTITY</a:t>
            </a:r>
            <a:endParaRPr lang="en-US" sz="4800" dirty="0"/>
          </a:p>
        </p:txBody>
      </p:sp>
      <p:sp>
        <p:nvSpPr>
          <p:cNvPr id="3" name="Content Placeholder 2"/>
          <p:cNvSpPr>
            <a:spLocks noGrp="1"/>
          </p:cNvSpPr>
          <p:nvPr>
            <p:ph idx="1"/>
          </p:nvPr>
        </p:nvSpPr>
        <p:spPr>
          <a:xfrm>
            <a:off x="143022" y="1524000"/>
            <a:ext cx="8991600" cy="5105400"/>
          </a:xfrm>
        </p:spPr>
        <p:txBody>
          <a:bodyPr/>
          <a:lstStyle/>
          <a:p>
            <a:pPr marL="0" indent="0" algn="ctr">
              <a:buNone/>
            </a:pPr>
            <a:r>
              <a:rPr lang="en-US" dirty="0" smtClean="0"/>
              <a:t>Session 1					Session 2</a:t>
            </a:r>
          </a:p>
          <a:p>
            <a:pPr marL="0" indent="0">
              <a:buNone/>
            </a:pPr>
            <a:endParaRPr lang="en-US" i="1" dirty="0" smtClean="0"/>
          </a:p>
          <a:p>
            <a:pPr marL="0" indent="0">
              <a:buNone/>
            </a:pPr>
            <a:r>
              <a:rPr lang="en-US" i="1" dirty="0" smtClean="0"/>
              <a:t>Insert </a:t>
            </a:r>
            <a:r>
              <a:rPr lang="en-US" i="1" dirty="0" err="1" smtClean="0"/>
              <a:t>tbl</a:t>
            </a:r>
            <a:r>
              <a:rPr lang="en-US" i="1" dirty="0" smtClean="0"/>
              <a:t>(name) select ‘hi’ 		</a:t>
            </a:r>
            <a:r>
              <a:rPr lang="en-US" i="1" dirty="0"/>
              <a:t> </a:t>
            </a:r>
            <a:r>
              <a:rPr lang="en-US" i="1" dirty="0" smtClean="0"/>
              <a:t>         Insert </a:t>
            </a:r>
            <a:r>
              <a:rPr lang="en-US" i="1" dirty="0" err="1" smtClean="0"/>
              <a:t>tbl</a:t>
            </a:r>
            <a:r>
              <a:rPr lang="en-US" i="1" dirty="0" smtClean="0"/>
              <a:t>(name) select ‘bye’      </a:t>
            </a:r>
          </a:p>
          <a:p>
            <a:pPr marL="0" indent="0">
              <a:buNone/>
            </a:pPr>
            <a:endParaRPr lang="en-US" dirty="0" smtClean="0"/>
          </a:p>
          <a:p>
            <a:pPr marL="0" indent="0">
              <a:buNone/>
            </a:pPr>
            <a:r>
              <a:rPr lang="en-US" dirty="0" smtClean="0"/>
              <a:t>Select @@IDENTITY			</a:t>
            </a:r>
            <a:r>
              <a:rPr lang="en-US" dirty="0"/>
              <a:t> </a:t>
            </a:r>
            <a:r>
              <a:rPr lang="en-US" dirty="0" smtClean="0"/>
              <a:t>         Select @@IDENTITY</a:t>
            </a:r>
          </a:p>
          <a:p>
            <a:pPr marL="0" indent="0">
              <a:buNone/>
            </a:pPr>
            <a:r>
              <a:rPr lang="en-US" dirty="0" smtClean="0"/>
              <a:t>O/P: 1 					</a:t>
            </a:r>
            <a:r>
              <a:rPr lang="en-US" dirty="0"/>
              <a:t> </a:t>
            </a:r>
            <a:r>
              <a:rPr lang="en-US" dirty="0" smtClean="0"/>
              <a:t>         O/P: 2</a:t>
            </a:r>
          </a:p>
          <a:p>
            <a:pPr marL="0" indent="0">
              <a:buNone/>
            </a:pPr>
            <a:endParaRPr lang="en-US" dirty="0" smtClean="0"/>
          </a:p>
          <a:p>
            <a:pPr marL="0" indent="0">
              <a:buNone/>
            </a:pPr>
            <a:r>
              <a:rPr lang="en-US" dirty="0" smtClean="0"/>
              <a:t>Select @@IDENTITY</a:t>
            </a:r>
          </a:p>
          <a:p>
            <a:pPr marL="0" indent="0">
              <a:buNone/>
            </a:pPr>
            <a:r>
              <a:rPr lang="en-US" dirty="0" smtClean="0"/>
              <a:t>O/P: 1</a:t>
            </a:r>
          </a:p>
        </p:txBody>
      </p:sp>
    </p:spTree>
    <p:extLst>
      <p:ext uri="{BB962C8B-B14F-4D97-AF65-F5344CB8AC3E}">
        <p14:creationId xmlns:p14="http://schemas.microsoft.com/office/powerpoint/2010/main" xmlns="" val="1061096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SCOPE_IDENTITY()</a:t>
            </a:r>
            <a:endParaRPr lang="en-US" sz="4400" dirty="0"/>
          </a:p>
        </p:txBody>
      </p:sp>
      <p:sp>
        <p:nvSpPr>
          <p:cNvPr id="3" name="Content Placeholder 2"/>
          <p:cNvSpPr>
            <a:spLocks noGrp="1"/>
          </p:cNvSpPr>
          <p:nvPr>
            <p:ph idx="1"/>
          </p:nvPr>
        </p:nvSpPr>
        <p:spPr>
          <a:xfrm>
            <a:off x="152400" y="1600200"/>
            <a:ext cx="8915400" cy="5029200"/>
          </a:xfrm>
        </p:spPr>
        <p:txBody>
          <a:bodyPr>
            <a:normAutofit/>
          </a:bodyPr>
          <a:lstStyle/>
          <a:p>
            <a:pPr marL="0" indent="0" algn="ctr">
              <a:buNone/>
            </a:pPr>
            <a:r>
              <a:rPr lang="en-US" dirty="0" smtClean="0"/>
              <a:t>Session 1					Session 2</a:t>
            </a:r>
          </a:p>
          <a:p>
            <a:pPr marL="0" indent="0">
              <a:buNone/>
            </a:pPr>
            <a:endParaRPr lang="en-US" i="1" dirty="0" smtClean="0"/>
          </a:p>
          <a:p>
            <a:pPr marL="0" indent="0">
              <a:buNone/>
            </a:pPr>
            <a:r>
              <a:rPr lang="en-US" i="1" dirty="0" smtClean="0"/>
              <a:t>Insert </a:t>
            </a:r>
            <a:r>
              <a:rPr lang="en-US" i="1" dirty="0" err="1" smtClean="0"/>
              <a:t>tbl</a:t>
            </a:r>
            <a:r>
              <a:rPr lang="en-US" i="1" dirty="0" smtClean="0"/>
              <a:t>(name) select ‘hi’ 		         Insert </a:t>
            </a:r>
            <a:r>
              <a:rPr lang="en-US" i="1" dirty="0" err="1" smtClean="0"/>
              <a:t>tbl</a:t>
            </a:r>
            <a:r>
              <a:rPr lang="en-US" i="1" dirty="0" smtClean="0"/>
              <a:t>(name) select ‘bye’      </a:t>
            </a:r>
          </a:p>
          <a:p>
            <a:pPr marL="0" indent="0">
              <a:buNone/>
            </a:pPr>
            <a:endParaRPr lang="en-US" dirty="0" smtClean="0"/>
          </a:p>
          <a:p>
            <a:pPr marL="0" indent="0">
              <a:buNone/>
            </a:pPr>
            <a:r>
              <a:rPr lang="en-US" dirty="0" smtClean="0"/>
              <a:t>Select SCOPE_IDENTITY()		         Select SCOPE_IDENTITY()</a:t>
            </a:r>
          </a:p>
          <a:p>
            <a:pPr marL="0" indent="0">
              <a:buNone/>
            </a:pPr>
            <a:r>
              <a:rPr lang="en-US" dirty="0" smtClean="0"/>
              <a:t>O/P: 1 					         O/P: 2</a:t>
            </a:r>
          </a:p>
          <a:p>
            <a:pPr marL="0" indent="0">
              <a:buNone/>
            </a:pPr>
            <a:endParaRPr lang="en-US" dirty="0" smtClean="0"/>
          </a:p>
          <a:p>
            <a:pPr marL="0" indent="0">
              <a:buNone/>
            </a:pPr>
            <a:r>
              <a:rPr lang="en-US" dirty="0" smtClean="0"/>
              <a:t>Select SCOPE_IDENTITY()</a:t>
            </a:r>
          </a:p>
          <a:p>
            <a:pPr marL="0" indent="0">
              <a:buNone/>
            </a:pPr>
            <a:r>
              <a:rPr lang="en-US" dirty="0" smtClean="0"/>
              <a:t>O/P: 1</a:t>
            </a:r>
          </a:p>
          <a:p>
            <a:endParaRPr lang="en-US" dirty="0"/>
          </a:p>
        </p:txBody>
      </p:sp>
    </p:spTree>
    <p:extLst>
      <p:ext uri="{BB962C8B-B14F-4D97-AF65-F5344CB8AC3E}">
        <p14:creationId xmlns:p14="http://schemas.microsoft.com/office/powerpoint/2010/main" xmlns="" val="1436648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E</a:t>
            </a:r>
            <a:r>
              <a:rPr lang="en-US" sz="4400" dirty="0" smtClean="0"/>
              <a:t>xamples</a:t>
            </a:r>
            <a:endParaRPr lang="en-US" sz="4400" dirty="0"/>
          </a:p>
        </p:txBody>
      </p:sp>
      <p:sp>
        <p:nvSpPr>
          <p:cNvPr id="3" name="Content Placeholder 2"/>
          <p:cNvSpPr>
            <a:spLocks noGrp="1"/>
          </p:cNvSpPr>
          <p:nvPr>
            <p:ph idx="1"/>
          </p:nvPr>
        </p:nvSpPr>
        <p:spPr>
          <a:xfrm>
            <a:off x="609600" y="1052736"/>
            <a:ext cx="7924800" cy="5256584"/>
          </a:xfrm>
        </p:spPr>
        <p:txBody>
          <a:bodyPr>
            <a:normAutofit lnSpcReduction="10000"/>
          </a:bodyPr>
          <a:lstStyle/>
          <a:p>
            <a:pPr>
              <a:buNone/>
            </a:pPr>
            <a:r>
              <a:rPr lang="en-US" dirty="0" smtClean="0"/>
              <a:t>               CREATE TABLE </a:t>
            </a:r>
            <a:r>
              <a:rPr lang="en-US" dirty="0" err="1" smtClean="0"/>
              <a:t>sample_tbl</a:t>
            </a:r>
            <a:r>
              <a:rPr lang="en-US" dirty="0" smtClean="0"/>
              <a:t> </a:t>
            </a:r>
          </a:p>
          <a:p>
            <a:pPr>
              <a:buNone/>
            </a:pPr>
            <a:r>
              <a:rPr lang="en-US" dirty="0"/>
              <a:t> </a:t>
            </a:r>
            <a:r>
              <a:rPr lang="en-US" dirty="0" smtClean="0"/>
              <a:t>                                             (id1 INT IDENTITY(5,1), id2 INT)</a:t>
            </a:r>
            <a:br>
              <a:rPr lang="en-US" dirty="0" smtClean="0"/>
            </a:br>
            <a:r>
              <a:rPr lang="en-US" dirty="0" smtClean="0"/>
              <a:t>          INSERT </a:t>
            </a:r>
            <a:r>
              <a:rPr lang="en-US" dirty="0" err="1" smtClean="0"/>
              <a:t>sample_tbl</a:t>
            </a:r>
            <a:r>
              <a:rPr lang="en-US" dirty="0" smtClean="0"/>
              <a:t> (id2) SELECT 1</a:t>
            </a:r>
            <a:br>
              <a:rPr lang="en-US" dirty="0" smtClean="0"/>
            </a:br>
            <a:endParaRPr lang="en-US" dirty="0" smtClean="0"/>
          </a:p>
          <a:p>
            <a:pPr>
              <a:buNone/>
            </a:pPr>
            <a:r>
              <a:rPr lang="en-US" dirty="0" smtClean="0"/>
              <a:t>SELECT </a:t>
            </a:r>
            <a:r>
              <a:rPr lang="en-US" dirty="0" smtClean="0">
                <a:solidFill>
                  <a:srgbClr val="FF0000"/>
                </a:solidFill>
              </a:rPr>
              <a:t>SCOPE_IDENTITY() </a:t>
            </a:r>
            <a:r>
              <a:rPr lang="en-US" dirty="0" smtClean="0"/>
              <a:t>FROM </a:t>
            </a:r>
            <a:r>
              <a:rPr lang="en-US" dirty="0" err="1" smtClean="0"/>
              <a:t>sample_tbl</a:t>
            </a:r>
            <a:r>
              <a:rPr lang="en-US" dirty="0" smtClean="0"/>
              <a:t> </a:t>
            </a:r>
          </a:p>
          <a:p>
            <a:pPr>
              <a:buNone/>
            </a:pPr>
            <a:r>
              <a:rPr lang="en-US" dirty="0" smtClean="0">
                <a:solidFill>
                  <a:schemeClr val="tx1">
                    <a:lumMod val="60000"/>
                    <a:lumOff val="40000"/>
                  </a:schemeClr>
                </a:solidFill>
              </a:rPr>
              <a:t>Output: 5</a:t>
            </a:r>
          </a:p>
          <a:p>
            <a:pPr>
              <a:buNone/>
            </a:pPr>
            <a:r>
              <a:rPr lang="en-US" dirty="0" smtClean="0">
                <a:solidFill>
                  <a:srgbClr val="FFFF00"/>
                </a:solidFill>
              </a:rPr>
              <a:t>     </a:t>
            </a:r>
          </a:p>
          <a:p>
            <a:pPr>
              <a:buNone/>
            </a:pPr>
            <a:r>
              <a:rPr lang="en-US" dirty="0" err="1" smtClean="0">
                <a:solidFill>
                  <a:srgbClr val="FF0000"/>
                </a:solidFill>
              </a:rPr>
              <a:t>scope_identity</a:t>
            </a:r>
            <a:r>
              <a:rPr lang="en-US" dirty="0" smtClean="0">
                <a:solidFill>
                  <a:srgbClr val="FF0000"/>
                </a:solidFill>
              </a:rPr>
              <a:t> also returns the value after a rollback</a:t>
            </a:r>
            <a:endParaRPr lang="en-US" dirty="0" smtClean="0">
              <a:solidFill>
                <a:srgbClr val="FFFF00"/>
              </a:solidFill>
            </a:endParaRPr>
          </a:p>
          <a:p>
            <a:pPr>
              <a:buNone/>
            </a:pPr>
            <a:r>
              <a:rPr lang="en-US" dirty="0" smtClean="0">
                <a:solidFill>
                  <a:srgbClr val="FFFF00"/>
                </a:solidFill>
              </a:rPr>
              <a:t>    </a:t>
            </a:r>
            <a:r>
              <a:rPr lang="en-US" dirty="0" smtClean="0"/>
              <a:t> BEGIN TRAN</a:t>
            </a:r>
            <a:br>
              <a:rPr lang="en-US" dirty="0" smtClean="0"/>
            </a:br>
            <a:r>
              <a:rPr lang="en-US" dirty="0" smtClean="0"/>
              <a:t>INSERT </a:t>
            </a:r>
            <a:r>
              <a:rPr lang="en-US" dirty="0" err="1" smtClean="0"/>
              <a:t>sample_tbl</a:t>
            </a:r>
            <a:r>
              <a:rPr lang="en-US" dirty="0" smtClean="0"/>
              <a:t> (id2) SELECT 1</a:t>
            </a:r>
            <a:br>
              <a:rPr lang="en-US" dirty="0" smtClean="0"/>
            </a:br>
            <a:r>
              <a:rPr lang="en-US" dirty="0" smtClean="0"/>
              <a:t>ROLLBACK TRAN</a:t>
            </a:r>
            <a:br>
              <a:rPr lang="en-US" dirty="0" smtClean="0"/>
            </a:br>
            <a:r>
              <a:rPr lang="en-US" dirty="0" smtClean="0"/>
              <a:t>SELECT SCOPE_IDENTITY() FROM </a:t>
            </a:r>
            <a:r>
              <a:rPr lang="en-US" dirty="0" err="1" smtClean="0"/>
              <a:t>sample_tbl</a:t>
            </a:r>
            <a:r>
              <a:rPr lang="en-US" dirty="0" smtClean="0"/>
              <a:t/>
            </a:r>
            <a:br>
              <a:rPr lang="en-US" dirty="0" smtClean="0"/>
            </a:br>
            <a:endParaRPr lang="en-US" dirty="0" smtClean="0"/>
          </a:p>
          <a:p>
            <a:pPr>
              <a:buNone/>
            </a:pPr>
            <a:r>
              <a:rPr lang="en-US" dirty="0" smtClean="0">
                <a:solidFill>
                  <a:schemeClr val="tx1">
                    <a:lumMod val="60000"/>
                    <a:lumOff val="40000"/>
                  </a:schemeClr>
                </a:solidFill>
              </a:rPr>
              <a:t> Output: 6 </a:t>
            </a:r>
            <a:endParaRPr lang="en-US" dirty="0">
              <a:solidFill>
                <a:schemeClr val="tx1">
                  <a:lumMod val="60000"/>
                  <a:lumOff val="4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IDENT_CURRENT()</a:t>
            </a:r>
            <a:endParaRPr lang="en-US" sz="4400" dirty="0"/>
          </a:p>
        </p:txBody>
      </p:sp>
      <p:sp>
        <p:nvSpPr>
          <p:cNvPr id="3" name="Content Placeholder 2"/>
          <p:cNvSpPr>
            <a:spLocks noGrp="1"/>
          </p:cNvSpPr>
          <p:nvPr>
            <p:ph idx="1"/>
          </p:nvPr>
        </p:nvSpPr>
        <p:spPr>
          <a:xfrm>
            <a:off x="152400" y="1675356"/>
            <a:ext cx="9144000" cy="5181600"/>
          </a:xfrm>
        </p:spPr>
        <p:txBody>
          <a:bodyPr/>
          <a:lstStyle/>
          <a:p>
            <a:pPr marL="0" indent="0" algn="ctr">
              <a:buNone/>
            </a:pPr>
            <a:r>
              <a:rPr lang="en-US" dirty="0" smtClean="0"/>
              <a:t>Session 1					Session 2</a:t>
            </a:r>
          </a:p>
          <a:p>
            <a:pPr marL="0" indent="0">
              <a:buNone/>
            </a:pPr>
            <a:endParaRPr lang="en-US" i="1" dirty="0" smtClean="0"/>
          </a:p>
          <a:p>
            <a:pPr marL="0" indent="0">
              <a:buNone/>
            </a:pPr>
            <a:r>
              <a:rPr lang="en-US" i="1" dirty="0" smtClean="0"/>
              <a:t>Insert </a:t>
            </a:r>
            <a:r>
              <a:rPr lang="en-US" i="1" dirty="0" err="1" smtClean="0"/>
              <a:t>tbl</a:t>
            </a:r>
            <a:r>
              <a:rPr lang="en-US" i="1" dirty="0" smtClean="0"/>
              <a:t>(name) select ‘hi’ 		      Insert </a:t>
            </a:r>
            <a:r>
              <a:rPr lang="en-US" i="1" dirty="0" err="1" smtClean="0"/>
              <a:t>tbl</a:t>
            </a:r>
            <a:r>
              <a:rPr lang="en-US" i="1" dirty="0" smtClean="0"/>
              <a:t>(name) select ‘bye’      </a:t>
            </a:r>
          </a:p>
          <a:p>
            <a:pPr marL="0" indent="0">
              <a:buNone/>
            </a:pPr>
            <a:endParaRPr lang="en-US" dirty="0" smtClean="0"/>
          </a:p>
          <a:p>
            <a:pPr marL="0" indent="0">
              <a:buNone/>
            </a:pPr>
            <a:r>
              <a:rPr lang="en-US" dirty="0" smtClean="0"/>
              <a:t>Select IDENT_CURRENT(‘</a:t>
            </a:r>
            <a:r>
              <a:rPr lang="en-US" dirty="0" err="1" smtClean="0"/>
              <a:t>tbl</a:t>
            </a:r>
            <a:r>
              <a:rPr lang="en-US" dirty="0" smtClean="0"/>
              <a:t>’) 	      Select IDENT_CURRENT(‘</a:t>
            </a:r>
            <a:r>
              <a:rPr lang="en-US" dirty="0" err="1" smtClean="0"/>
              <a:t>tbl</a:t>
            </a:r>
            <a:r>
              <a:rPr lang="en-US" dirty="0" smtClean="0"/>
              <a:t>’)</a:t>
            </a:r>
          </a:p>
          <a:p>
            <a:pPr marL="0" indent="0">
              <a:buNone/>
            </a:pPr>
            <a:r>
              <a:rPr lang="en-US" dirty="0" smtClean="0"/>
              <a:t>O/P: 1 					      O/P: 2</a:t>
            </a:r>
          </a:p>
          <a:p>
            <a:pPr marL="0" indent="0">
              <a:buNone/>
            </a:pPr>
            <a:endParaRPr lang="en-US" dirty="0" smtClean="0"/>
          </a:p>
          <a:p>
            <a:pPr marL="0" indent="0">
              <a:buNone/>
            </a:pPr>
            <a:r>
              <a:rPr lang="en-US" dirty="0" smtClean="0"/>
              <a:t>Select IDENT_CURRENT(‘</a:t>
            </a:r>
            <a:r>
              <a:rPr lang="en-US" dirty="0" err="1" smtClean="0"/>
              <a:t>tbl</a:t>
            </a:r>
            <a:r>
              <a:rPr lang="en-US" dirty="0" smtClean="0"/>
              <a:t>’)</a:t>
            </a:r>
          </a:p>
          <a:p>
            <a:pPr marL="0" indent="0">
              <a:buNone/>
            </a:pPr>
            <a:r>
              <a:rPr lang="en-US" dirty="0" smtClean="0"/>
              <a:t>O/P: 2</a:t>
            </a:r>
          </a:p>
          <a:p>
            <a:endParaRPr lang="en-US" dirty="0" smtClean="0"/>
          </a:p>
          <a:p>
            <a:pPr marL="0" indent="0">
              <a:buNone/>
            </a:pPr>
            <a:endParaRPr lang="en-US" dirty="0"/>
          </a:p>
        </p:txBody>
      </p:sp>
    </p:spTree>
    <p:extLst>
      <p:ext uri="{BB962C8B-B14F-4D97-AF65-F5344CB8AC3E}">
        <p14:creationId xmlns:p14="http://schemas.microsoft.com/office/powerpoint/2010/main" xmlns="" val="3218965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a:t>
            </a:r>
            <a:r>
              <a:rPr lang="en-US" sz="4800" dirty="0" err="1" smtClean="0"/>
              <a:t>ont</a:t>
            </a:r>
            <a:r>
              <a:rPr lang="en-US" sz="4800" dirty="0" smtClean="0"/>
              <a:t>…                           </a:t>
            </a:r>
            <a:endParaRPr lang="en-US" sz="4800" dirty="0"/>
          </a:p>
        </p:txBody>
      </p:sp>
      <p:sp>
        <p:nvSpPr>
          <p:cNvPr id="3" name="Content Placeholder 2"/>
          <p:cNvSpPr>
            <a:spLocks noGrp="1"/>
          </p:cNvSpPr>
          <p:nvPr>
            <p:ph idx="1"/>
          </p:nvPr>
        </p:nvSpPr>
        <p:spPr>
          <a:xfrm>
            <a:off x="609600" y="908720"/>
            <a:ext cx="7924800" cy="5377800"/>
          </a:xfrm>
        </p:spPr>
        <p:txBody>
          <a:bodyPr>
            <a:normAutofit fontScale="92500" lnSpcReduction="10000"/>
          </a:bodyPr>
          <a:lstStyle/>
          <a:p>
            <a:pPr>
              <a:buNone/>
            </a:pPr>
            <a:endParaRPr lang="en-US" dirty="0"/>
          </a:p>
          <a:p>
            <a:pPr>
              <a:buNone/>
            </a:pPr>
            <a:r>
              <a:rPr lang="en-US" sz="2400" dirty="0" smtClean="0"/>
              <a:t>1</a:t>
            </a:r>
            <a:r>
              <a:rPr lang="en-US" sz="2600" dirty="0" smtClean="0"/>
              <a:t>)  If we don’t know the identity column name,</a:t>
            </a:r>
          </a:p>
          <a:p>
            <a:pPr>
              <a:buNone/>
            </a:pPr>
            <a:r>
              <a:rPr lang="en-US" sz="2600" dirty="0" smtClean="0"/>
              <a:t>        but wanted to display its column values?</a:t>
            </a:r>
          </a:p>
          <a:p>
            <a:pPr>
              <a:buNone/>
            </a:pPr>
            <a:r>
              <a:rPr lang="en-US" sz="2600" dirty="0" smtClean="0">
                <a:solidFill>
                  <a:srgbClr val="FF0000"/>
                </a:solidFill>
              </a:rPr>
              <a:t>	</a:t>
            </a:r>
          </a:p>
          <a:p>
            <a:pPr>
              <a:buNone/>
            </a:pPr>
            <a:r>
              <a:rPr lang="en-US" sz="2600" dirty="0" err="1" smtClean="0"/>
              <a:t>Ans</a:t>
            </a:r>
            <a:r>
              <a:rPr lang="en-US" sz="2600" dirty="0" smtClean="0">
                <a:solidFill>
                  <a:srgbClr val="FF0000"/>
                </a:solidFill>
              </a:rPr>
              <a:t>:	Select $identity from </a:t>
            </a:r>
            <a:r>
              <a:rPr lang="en-US" sz="2600" dirty="0" err="1" smtClean="0">
                <a:solidFill>
                  <a:srgbClr val="FF0000"/>
                </a:solidFill>
              </a:rPr>
              <a:t>sample_tbl</a:t>
            </a:r>
            <a:endParaRPr lang="en-US" sz="2600" dirty="0" smtClean="0">
              <a:solidFill>
                <a:srgbClr val="FF0000"/>
              </a:solidFill>
            </a:endParaRPr>
          </a:p>
          <a:p>
            <a:pPr>
              <a:buNone/>
            </a:pPr>
            <a:endParaRPr lang="en-US" sz="2600" dirty="0"/>
          </a:p>
          <a:p>
            <a:pPr>
              <a:buNone/>
            </a:pPr>
            <a:r>
              <a:rPr lang="en-US" sz="2600" dirty="0" smtClean="0"/>
              <a:t>2)  Is it possible to update a value of an identity column?</a:t>
            </a:r>
          </a:p>
          <a:p>
            <a:pPr lvl="1">
              <a:buNone/>
            </a:pPr>
            <a:endParaRPr lang="en-US" sz="2600" dirty="0" smtClean="0"/>
          </a:p>
          <a:p>
            <a:pPr lvl="1">
              <a:buNone/>
            </a:pPr>
            <a:r>
              <a:rPr lang="en-US" sz="2600" dirty="0" smtClean="0"/>
              <a:t>Set IDENTITY_INSERT </a:t>
            </a:r>
            <a:r>
              <a:rPr lang="en-US" sz="2600" dirty="0" err="1" smtClean="0"/>
              <a:t>sample_tbl</a:t>
            </a:r>
            <a:r>
              <a:rPr lang="en-US" sz="2600" dirty="0" smtClean="0"/>
              <a:t> on</a:t>
            </a:r>
          </a:p>
          <a:p>
            <a:pPr lvl="1">
              <a:buNone/>
            </a:pPr>
            <a:r>
              <a:rPr lang="en-US" sz="2600" dirty="0" smtClean="0"/>
              <a:t>Update </a:t>
            </a:r>
            <a:r>
              <a:rPr lang="en-US" sz="2600" dirty="0" err="1" smtClean="0"/>
              <a:t>sample_tbl</a:t>
            </a:r>
            <a:r>
              <a:rPr lang="en-US" sz="2600" dirty="0" smtClean="0"/>
              <a:t> set id=56 where id=2</a:t>
            </a:r>
          </a:p>
          <a:p>
            <a:pPr>
              <a:buNone/>
            </a:pPr>
            <a:r>
              <a:rPr lang="en-US" sz="2600" dirty="0" smtClean="0">
                <a:solidFill>
                  <a:srgbClr val="FF0000"/>
                </a:solidFill>
              </a:rPr>
              <a:t>      Error:</a:t>
            </a:r>
          </a:p>
          <a:p>
            <a:pPr lvl="3">
              <a:buNone/>
            </a:pPr>
            <a:r>
              <a:rPr lang="en-US" sz="2600" dirty="0" err="1" smtClean="0">
                <a:solidFill>
                  <a:schemeClr val="tx1">
                    <a:lumMod val="60000"/>
                    <a:lumOff val="40000"/>
                  </a:schemeClr>
                </a:solidFill>
              </a:rPr>
              <a:t>Msg</a:t>
            </a:r>
            <a:r>
              <a:rPr lang="en-US" sz="2600" dirty="0" smtClean="0">
                <a:solidFill>
                  <a:schemeClr val="tx1">
                    <a:lumMod val="60000"/>
                    <a:lumOff val="40000"/>
                  </a:schemeClr>
                </a:solidFill>
              </a:rPr>
              <a:t> 8102,Level 16,State 1,Line 4</a:t>
            </a:r>
          </a:p>
          <a:p>
            <a:pPr lvl="3">
              <a:buNone/>
            </a:pPr>
            <a:r>
              <a:rPr lang="en-US" sz="2600" dirty="0" smtClean="0">
                <a:solidFill>
                  <a:schemeClr val="tx1">
                    <a:lumMod val="60000"/>
                    <a:lumOff val="40000"/>
                  </a:schemeClr>
                </a:solidFill>
              </a:rPr>
              <a:t>‘cannot update identity column id’</a:t>
            </a:r>
            <a:endParaRPr lang="en-US" sz="2600" dirty="0">
              <a:solidFill>
                <a:schemeClr val="tx1">
                  <a:lumMod val="60000"/>
                  <a:lumOff val="4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71400"/>
            <a:ext cx="7444680" cy="1296144"/>
          </a:xfrm>
        </p:spPr>
        <p:txBody>
          <a:bodyPr/>
          <a:lstStyle/>
          <a:p>
            <a:pPr algn="ctr"/>
            <a:r>
              <a:rPr lang="en-US" sz="2800" b="1" dirty="0"/>
              <a:t/>
            </a:r>
            <a:br>
              <a:rPr lang="en-US" sz="2800" b="1" dirty="0"/>
            </a:br>
            <a:r>
              <a:rPr lang="en-US" sz="2800" b="1" dirty="0" smtClean="0"/>
              <a:t/>
            </a:r>
            <a:br>
              <a:rPr lang="en-US" sz="2800" b="1" dirty="0" smtClean="0"/>
            </a:br>
            <a:r>
              <a:rPr lang="en-US" sz="4400" b="1" dirty="0" smtClean="0"/>
              <a:t>Adding an Identity </a:t>
            </a:r>
            <a:r>
              <a:rPr lang="en-US" sz="4400" b="1" dirty="0"/>
              <a:t>C</a:t>
            </a:r>
            <a:r>
              <a:rPr lang="en-US" sz="4400" b="1" dirty="0" smtClean="0"/>
              <a:t>olumn to a table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Using ALTER TABLE</a:t>
            </a:r>
          </a:p>
          <a:p>
            <a:pPr>
              <a:buFont typeface="Wingdings" pitchFamily="2" charset="2"/>
              <a:buChar char="Ø"/>
            </a:pPr>
            <a:r>
              <a:rPr lang="en-US" dirty="0" smtClean="0"/>
              <a:t>Select Into</a:t>
            </a:r>
          </a:p>
          <a:p>
            <a:pPr>
              <a:buNone/>
            </a:pPr>
            <a:r>
              <a:rPr lang="en-US" dirty="0" smtClean="0"/>
              <a:t>Ex:</a:t>
            </a:r>
          </a:p>
          <a:p>
            <a:pPr>
              <a:buNone/>
            </a:pPr>
            <a:r>
              <a:rPr lang="en-US" dirty="0" smtClean="0"/>
              <a:t>		ALTER TABLE </a:t>
            </a:r>
            <a:r>
              <a:rPr lang="en-US" dirty="0" err="1" smtClean="0"/>
              <a:t>sample_tbl</a:t>
            </a:r>
            <a:r>
              <a:rPr lang="en-US" dirty="0" smtClean="0"/>
              <a:t> ADD id INT IDENTITY (5,2)</a:t>
            </a:r>
          </a:p>
          <a:p>
            <a:pPr>
              <a:buNone/>
            </a:pPr>
            <a:r>
              <a:rPr lang="en-US" sz="2000" b="1" dirty="0" smtClean="0">
                <a:solidFill>
                  <a:srgbClr val="FF0000"/>
                </a:solidFill>
              </a:rPr>
              <a:t>Note</a:t>
            </a:r>
            <a:r>
              <a:rPr lang="en-US" sz="2000" dirty="0" smtClean="0">
                <a:solidFill>
                  <a:srgbClr val="FF0000"/>
                </a:solidFill>
              </a:rPr>
              <a:t> :</a:t>
            </a:r>
          </a:p>
          <a:p>
            <a:pPr>
              <a:buNone/>
            </a:pPr>
            <a:r>
              <a:rPr lang="en-US" dirty="0" smtClean="0"/>
              <a:t>         	An existing column cannot be made into an identity. </a:t>
            </a:r>
          </a:p>
          <a:p>
            <a:pPr>
              <a:buNone/>
            </a:pPr>
            <a:endParaRPr lang="en-US" dirty="0" smtClean="0"/>
          </a:p>
          <a:p>
            <a:pPr>
              <a:buNone/>
            </a:pPr>
            <a:r>
              <a:rPr lang="en-US" dirty="0" smtClean="0"/>
              <a:t>Ex:</a:t>
            </a:r>
          </a:p>
          <a:p>
            <a:pPr>
              <a:buNone/>
            </a:pPr>
            <a:r>
              <a:rPr lang="en-US" dirty="0" smtClean="0"/>
              <a:t>                   SELECT *,</a:t>
            </a:r>
          </a:p>
          <a:p>
            <a:pPr>
              <a:buNone/>
            </a:pPr>
            <a:r>
              <a:rPr lang="en-US" dirty="0"/>
              <a:t> </a:t>
            </a:r>
            <a:r>
              <a:rPr lang="en-US" dirty="0" smtClean="0"/>
              <a:t>                  IDENTITY(INT,1,1) AS id</a:t>
            </a:r>
          </a:p>
          <a:p>
            <a:pPr>
              <a:buNone/>
            </a:pPr>
            <a:r>
              <a:rPr lang="en-US" dirty="0"/>
              <a:t> </a:t>
            </a:r>
            <a:r>
              <a:rPr lang="en-US" dirty="0" smtClean="0"/>
              <a:t>                  INTO </a:t>
            </a:r>
            <a:r>
              <a:rPr lang="en-US" dirty="0" err="1" smtClean="0"/>
              <a:t>sample_tbl</a:t>
            </a: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99392"/>
            <a:ext cx="7488832" cy="1224136"/>
          </a:xfrm>
        </p:spPr>
        <p:txBody>
          <a:bodyPr/>
          <a:lstStyle/>
          <a:p>
            <a:r>
              <a:rPr lang="en-US" sz="2800" b="1" dirty="0" smtClean="0"/>
              <a:t/>
            </a:r>
            <a:br>
              <a:rPr lang="en-US" sz="2800" b="1" dirty="0" smtClean="0"/>
            </a:br>
            <a:r>
              <a:rPr lang="en-US" sz="4800" b="1" dirty="0"/>
              <a:t>D</a:t>
            </a:r>
            <a:r>
              <a:rPr lang="en-US" sz="4800" b="1" dirty="0" smtClean="0"/>
              <a:t>etecting </a:t>
            </a:r>
            <a:r>
              <a:rPr lang="en-US" sz="4800" b="1" dirty="0"/>
              <a:t>I</a:t>
            </a:r>
            <a:r>
              <a:rPr lang="en-US" sz="4800" b="1" dirty="0" smtClean="0"/>
              <a:t>dentity </a:t>
            </a:r>
            <a:r>
              <a:rPr lang="en-US" sz="4800" b="1" dirty="0"/>
              <a:t>C</a:t>
            </a:r>
            <a:r>
              <a:rPr lang="en-US" sz="4800" b="1" dirty="0" smtClean="0"/>
              <a:t>olumns and their  properties</a:t>
            </a:r>
            <a:r>
              <a:rPr lang="en-US" sz="2400" b="1" dirty="0" smtClean="0"/>
              <a:t/>
            </a:r>
            <a:br>
              <a:rPr lang="en-US" sz="2400" b="1" dirty="0" smtClean="0"/>
            </a:br>
            <a:endParaRPr lang="en-US" sz="2400"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SELECT </a:t>
            </a:r>
          </a:p>
          <a:p>
            <a:pPr>
              <a:buNone/>
            </a:pPr>
            <a:r>
              <a:rPr lang="en-US" sz="2000" dirty="0" smtClean="0">
                <a:solidFill>
                  <a:srgbClr val="FF0000"/>
                </a:solidFill>
              </a:rPr>
              <a:t>OBJECTPROPERTY(OBJECT_ID</a:t>
            </a:r>
            <a:r>
              <a:rPr lang="en-US" sz="2400" dirty="0" smtClean="0">
                <a:solidFill>
                  <a:srgbClr val="00B050"/>
                </a:solidFill>
              </a:rPr>
              <a:t>('&lt;</a:t>
            </a:r>
            <a:r>
              <a:rPr lang="en-US" sz="2400" dirty="0" err="1" smtClean="0">
                <a:solidFill>
                  <a:srgbClr val="00B050"/>
                </a:solidFill>
              </a:rPr>
              <a:t>tablename</a:t>
            </a:r>
            <a:r>
              <a:rPr lang="en-US" sz="2400" dirty="0" smtClean="0">
                <a:solidFill>
                  <a:srgbClr val="00B050"/>
                </a:solidFill>
              </a:rPr>
              <a:t>&gt;'),'</a:t>
            </a:r>
            <a:r>
              <a:rPr lang="en-US" sz="2400" dirty="0" err="1" smtClean="0">
                <a:solidFill>
                  <a:srgbClr val="00B050"/>
                </a:solidFill>
              </a:rPr>
              <a:t>TableHasIdentity</a:t>
            </a:r>
            <a:r>
              <a:rPr lang="en-US" sz="2400" dirty="0" smtClean="0">
                <a:solidFill>
                  <a:srgbClr val="00B050"/>
                </a:solidFill>
              </a:rPr>
              <a:t>')</a:t>
            </a:r>
            <a:endParaRPr lang="en-US" sz="2000" dirty="0" smtClean="0">
              <a:solidFill>
                <a:srgbClr val="00B050"/>
              </a:solidFill>
            </a:endParaRPr>
          </a:p>
          <a:p>
            <a:pPr>
              <a:buNone/>
            </a:pPr>
            <a:r>
              <a:rPr lang="en-US" sz="2400" dirty="0" smtClean="0"/>
              <a:t>----------</a:t>
            </a:r>
            <a:r>
              <a:rPr lang="en-US" sz="2400" dirty="0" smtClean="0">
                <a:solidFill>
                  <a:schemeClr val="tx1">
                    <a:lumMod val="60000"/>
                    <a:lumOff val="40000"/>
                  </a:schemeClr>
                </a:solidFill>
              </a:rPr>
              <a:t>will return 1 if an identity exists on the table</a:t>
            </a:r>
            <a:r>
              <a:rPr lang="en-US" dirty="0" smtClean="0">
                <a:solidFill>
                  <a:schemeClr val="tx1">
                    <a:lumMod val="60000"/>
                    <a:lumOff val="40000"/>
                  </a:schemeClr>
                </a:solidFill>
              </a:rPr>
              <a:t>.</a:t>
            </a:r>
          </a:p>
          <a:p>
            <a:pPr>
              <a:buNone/>
            </a:pPr>
            <a:endParaRPr lang="en-US" dirty="0" smtClean="0"/>
          </a:p>
          <a:p>
            <a:pPr>
              <a:buNone/>
            </a:pPr>
            <a:r>
              <a:rPr lang="en-US" dirty="0" smtClean="0"/>
              <a:t>SELECT </a:t>
            </a:r>
          </a:p>
          <a:p>
            <a:pPr>
              <a:buNone/>
            </a:pPr>
            <a:r>
              <a:rPr lang="en-US" sz="2000" dirty="0" smtClean="0">
                <a:solidFill>
                  <a:srgbClr val="FF0000"/>
                </a:solidFill>
              </a:rPr>
              <a:t>COLUMNPROPERTY(OBJECT_ID</a:t>
            </a:r>
            <a:r>
              <a:rPr lang="en-US" sz="2400" dirty="0" smtClean="0">
                <a:solidFill>
                  <a:srgbClr val="00B050"/>
                </a:solidFill>
              </a:rPr>
              <a:t>('&lt;</a:t>
            </a:r>
            <a:r>
              <a:rPr lang="en-US" sz="2400" dirty="0" err="1" smtClean="0">
                <a:solidFill>
                  <a:srgbClr val="00B050"/>
                </a:solidFill>
              </a:rPr>
              <a:t>tablename</a:t>
            </a:r>
            <a:r>
              <a:rPr lang="en-US" sz="2400" dirty="0" smtClean="0">
                <a:solidFill>
                  <a:srgbClr val="00B050"/>
                </a:solidFill>
              </a:rPr>
              <a:t>&gt;')</a:t>
            </a:r>
          </a:p>
          <a:p>
            <a:pPr>
              <a:buNone/>
            </a:pPr>
            <a:r>
              <a:rPr lang="en-US" sz="2400" dirty="0" smtClean="0">
                <a:solidFill>
                  <a:srgbClr val="00B050"/>
                </a:solidFill>
              </a:rPr>
              <a:t>                                             ,'&lt;</a:t>
            </a:r>
            <a:r>
              <a:rPr lang="en-US" sz="2400" dirty="0" err="1" smtClean="0">
                <a:solidFill>
                  <a:srgbClr val="00B050"/>
                </a:solidFill>
              </a:rPr>
              <a:t>columnname</a:t>
            </a:r>
            <a:r>
              <a:rPr lang="en-US" sz="2400" dirty="0" smtClean="0">
                <a:solidFill>
                  <a:srgbClr val="00B050"/>
                </a:solidFill>
              </a:rPr>
              <a:t>&gt;','</a:t>
            </a:r>
            <a:r>
              <a:rPr lang="en-US" sz="2400" dirty="0" err="1" smtClean="0">
                <a:solidFill>
                  <a:srgbClr val="00B050"/>
                </a:solidFill>
              </a:rPr>
              <a:t>IsIdentity</a:t>
            </a:r>
            <a:r>
              <a:rPr lang="en-US" sz="2000" dirty="0" smtClean="0">
                <a:solidFill>
                  <a:srgbClr val="FF0000"/>
                </a:solidFill>
              </a:rPr>
              <a:t>').</a:t>
            </a:r>
          </a:p>
          <a:p>
            <a:pPr>
              <a:buNone/>
            </a:pPr>
            <a:r>
              <a:rPr lang="en-US" dirty="0" smtClean="0"/>
              <a:t>--------------</a:t>
            </a:r>
            <a:r>
              <a:rPr lang="en-US" dirty="0" smtClean="0">
                <a:solidFill>
                  <a:schemeClr val="tx1">
                    <a:lumMod val="60000"/>
                    <a:lumOff val="40000"/>
                  </a:schemeClr>
                </a:solidFill>
              </a:rPr>
              <a:t>Will show if a column has the identity property.</a:t>
            </a:r>
            <a:endParaRPr lang="en-US" sz="2800" dirty="0" smtClean="0">
              <a:solidFill>
                <a:schemeClr val="tx1">
                  <a:lumMod val="60000"/>
                  <a:lumOff val="40000"/>
                </a:schemeClr>
              </a:solidFill>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Questions</a:t>
            </a:r>
            <a:endParaRPr lang="en-US" sz="4800"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2667000" y="1905000"/>
            <a:ext cx="3733800" cy="3200400"/>
          </a:xfrm>
          <a:prstGeom prst="rect">
            <a:avLst/>
          </a:prstGeom>
          <a:noFill/>
          <a:ln w="9525" algn="ctr">
            <a:noFill/>
            <a:miter lim="800000"/>
            <a:headEnd/>
            <a:tailEnd/>
          </a:ln>
        </p:spPr>
      </p:pic>
    </p:spTree>
    <p:extLst>
      <p:ext uri="{BB962C8B-B14F-4D97-AF65-F5344CB8AC3E}">
        <p14:creationId xmlns:p14="http://schemas.microsoft.com/office/powerpoint/2010/main" xmlns="" val="267637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2755952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S</a:t>
            </a:r>
            <a:r>
              <a:rPr lang="en-US" sz="4800" dirty="0" smtClean="0"/>
              <a:t>ummary</a:t>
            </a:r>
            <a:endParaRPr lang="en-US" sz="4800" dirty="0"/>
          </a:p>
        </p:txBody>
      </p:sp>
      <p:sp>
        <p:nvSpPr>
          <p:cNvPr id="3" name="Content Placeholder 2"/>
          <p:cNvSpPr>
            <a:spLocks noGrp="1"/>
          </p:cNvSpPr>
          <p:nvPr>
            <p:ph idx="1"/>
          </p:nvPr>
        </p:nvSpPr>
        <p:spPr/>
        <p:txBody>
          <a:bodyPr/>
          <a:lstStyle/>
          <a:p>
            <a:r>
              <a:rPr lang="en-US" dirty="0" smtClean="0">
                <a:solidFill>
                  <a:schemeClr val="tx1">
                    <a:lumMod val="50000"/>
                  </a:schemeClr>
                </a:solidFill>
              </a:rPr>
              <a:t>Identity property is a property of a column that makes it auto incrementing or decrementing.</a:t>
            </a:r>
          </a:p>
          <a:p>
            <a:r>
              <a:rPr lang="en-US" dirty="0" smtClean="0">
                <a:solidFill>
                  <a:schemeClr val="tx1">
                    <a:lumMod val="50000"/>
                  </a:schemeClr>
                </a:solidFill>
              </a:rPr>
              <a:t>Current identity value is identified by DBCC CHECKIDENT.</a:t>
            </a:r>
          </a:p>
          <a:p>
            <a:r>
              <a:rPr lang="en-US" dirty="0" smtClean="0">
                <a:solidFill>
                  <a:schemeClr val="tx1">
                    <a:lumMod val="50000"/>
                  </a:schemeClr>
                </a:solidFill>
              </a:rPr>
              <a:t>Identity value can be reset by reseed the value or by truncating the table.</a:t>
            </a:r>
          </a:p>
          <a:p>
            <a:r>
              <a:rPr lang="en-US" dirty="0" smtClean="0">
                <a:solidFill>
                  <a:schemeClr val="tx1">
                    <a:lumMod val="50000"/>
                  </a:schemeClr>
                </a:solidFill>
              </a:rPr>
              <a:t>Identity value is found out by SCOPE_IDENTITY( ),@@identity and IDENT_CURREN</a:t>
            </a:r>
            <a:r>
              <a:rPr lang="en-US" dirty="0">
                <a:solidFill>
                  <a:schemeClr val="tx1">
                    <a:lumMod val="50000"/>
                  </a:schemeClr>
                </a:solidFill>
              </a:rPr>
              <a:t>T</a:t>
            </a:r>
            <a:r>
              <a:rPr lang="en-US" dirty="0" smtClean="0">
                <a:solidFill>
                  <a:schemeClr val="tx1">
                    <a:lumMod val="50000"/>
                  </a:schemeClr>
                </a:solidFill>
              </a:rPr>
              <a:t>( ).</a:t>
            </a:r>
          </a:p>
          <a:p>
            <a:r>
              <a:rPr lang="en-US" dirty="0" smtClean="0">
                <a:solidFill>
                  <a:schemeClr val="tx1">
                    <a:lumMod val="50000"/>
                  </a:schemeClr>
                </a:solidFill>
              </a:rPr>
              <a:t>Detect the identity columns by using OBJECT_PROPERTY.</a:t>
            </a:r>
          </a:p>
          <a:p>
            <a:r>
              <a:rPr lang="en-US" dirty="0" err="1">
                <a:solidFill>
                  <a:schemeClr val="tx1">
                    <a:lumMod val="50000"/>
                  </a:schemeClr>
                </a:solidFill>
              </a:rPr>
              <a:t>Sql</a:t>
            </a:r>
            <a:r>
              <a:rPr lang="en-US" dirty="0">
                <a:solidFill>
                  <a:schemeClr val="tx1">
                    <a:lumMod val="50000"/>
                  </a:schemeClr>
                </a:solidFill>
              </a:rPr>
              <a:t> Server 2012 has introduced SEQUENCE objects, which </a:t>
            </a:r>
            <a:r>
              <a:rPr lang="en-US" dirty="0" smtClean="0">
                <a:solidFill>
                  <a:schemeClr val="tx1">
                    <a:lumMod val="50000"/>
                  </a:schemeClr>
                </a:solidFill>
              </a:rPr>
              <a:t>allows  </a:t>
            </a:r>
            <a:r>
              <a:rPr lang="en-US" dirty="0">
                <a:solidFill>
                  <a:schemeClr val="tx1">
                    <a:lumMod val="50000"/>
                  </a:schemeClr>
                </a:solidFill>
              </a:rPr>
              <a:t>you to generate sequential numeric values not associated with any table.</a:t>
            </a:r>
          </a:p>
          <a:p>
            <a:endParaRPr lang="en-US" dirty="0" smtClean="0"/>
          </a:p>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a:t>
            </a:r>
            <a:r>
              <a:rPr lang="en-US" sz="4800" dirty="0" smtClean="0"/>
              <a:t>eferences</a:t>
            </a:r>
            <a:endParaRPr lang="en-US" sz="4800" dirty="0"/>
          </a:p>
        </p:txBody>
      </p:sp>
      <p:sp>
        <p:nvSpPr>
          <p:cNvPr id="3" name="Content Placeholder 2"/>
          <p:cNvSpPr>
            <a:spLocks noGrp="1"/>
          </p:cNvSpPr>
          <p:nvPr>
            <p:ph idx="1"/>
          </p:nvPr>
        </p:nvSpPr>
        <p:spPr/>
        <p:txBody>
          <a:bodyPr>
            <a:normAutofit/>
          </a:bodyPr>
          <a:lstStyle/>
          <a:p>
            <a:r>
              <a:rPr lang="en-US" sz="2000" dirty="0" smtClean="0">
                <a:hlinkClick r:id="rId2"/>
              </a:rPr>
              <a:t>http://www.dotnetfunda.com/articles/article753-identity-columns-in-sql-server.aspx</a:t>
            </a:r>
            <a:endParaRPr lang="en-US" sz="2000" dirty="0" smtClean="0"/>
          </a:p>
          <a:p>
            <a:r>
              <a:rPr lang="en-US" sz="2000" dirty="0" smtClean="0">
                <a:hlinkClick r:id="rId3"/>
              </a:rPr>
              <a:t>http://msdn.microsoft.com/en-us/library/aa933196(v=sql.80).aspx</a:t>
            </a:r>
            <a:endParaRPr lang="en-US" sz="2000" dirty="0" smtClean="0"/>
          </a:p>
          <a:p>
            <a:r>
              <a:rPr lang="en-US" sz="2000" dirty="0" smtClean="0">
                <a:hlinkClick r:id="rId4"/>
              </a:rPr>
              <a:t>http://www.simple-talk.com/sql/t-sql-programming/identity-columns/</a:t>
            </a:r>
            <a:endParaRPr lang="en-US" sz="2000" dirty="0" smtClean="0"/>
          </a:p>
          <a:p>
            <a:r>
              <a:rPr lang="en-US" sz="2000" dirty="0" smtClean="0">
                <a:hlinkClick r:id="rId5"/>
              </a:rPr>
              <a:t>http://www.databasejournal.com/features/mssql/article.php/3931466/ObtainingIdentityColumnValuesinSQLServer.htm</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32</a:t>
            </a:fld>
            <a:endParaRPr lang="en-US" smtClean="0"/>
          </a:p>
        </p:txBody>
      </p:sp>
      <p:sp>
        <p:nvSpPr>
          <p:cNvPr id="14339" name="Rectangle 2"/>
          <p:cNvSpPr>
            <a:spLocks noGrp="1" noChangeArrowheads="1"/>
          </p:cNvSpPr>
          <p:nvPr>
            <p:ph type="title"/>
          </p:nvPr>
        </p:nvSpPr>
        <p:spPr/>
        <p:txBody>
          <a:bodyPr/>
          <a:lstStyle/>
          <a:p>
            <a:pPr eaLnBrk="1" hangingPunct="1"/>
            <a:r>
              <a:rPr lang="en-US" sz="4400" dirty="0"/>
              <a:t>T</a:t>
            </a:r>
            <a:r>
              <a:rPr lang="en-US" sz="4400" dirty="0" smtClean="0"/>
              <a:t>est </a:t>
            </a:r>
            <a:r>
              <a:rPr lang="en-US" sz="4400" dirty="0"/>
              <a:t>Y</a:t>
            </a:r>
            <a:r>
              <a:rPr lang="en-US" sz="4400" dirty="0" smtClean="0"/>
              <a:t>our </a:t>
            </a:r>
            <a:r>
              <a:rPr lang="en-US" sz="4400" dirty="0"/>
              <a:t>U</a:t>
            </a:r>
            <a:r>
              <a:rPr lang="en-US" sz="4400" dirty="0" smtClean="0"/>
              <a:t>nderstanding</a:t>
            </a:r>
          </a:p>
        </p:txBody>
      </p:sp>
      <p:sp>
        <p:nvSpPr>
          <p:cNvPr id="14340" name="Rectangle 3"/>
          <p:cNvSpPr>
            <a:spLocks noGrp="1" noChangeArrowheads="1"/>
          </p:cNvSpPr>
          <p:nvPr>
            <p:ph type="body" idx="1"/>
          </p:nvPr>
        </p:nvSpPr>
        <p:spPr/>
        <p:txBody>
          <a:bodyPr/>
          <a:lstStyle/>
          <a:p>
            <a:r>
              <a:rPr lang="en-US" b="1" dirty="0"/>
              <a:t>How does the identity </a:t>
            </a:r>
            <a:r>
              <a:rPr lang="en-US" b="1" dirty="0" smtClean="0"/>
              <a:t>column work </a:t>
            </a:r>
            <a:r>
              <a:rPr lang="en-US" b="1" dirty="0"/>
              <a:t>in </a:t>
            </a:r>
            <a:r>
              <a:rPr lang="en-US" b="1" dirty="0" err="1"/>
              <a:t>Sql</a:t>
            </a:r>
            <a:r>
              <a:rPr lang="en-US" b="1" dirty="0"/>
              <a:t> server</a:t>
            </a:r>
            <a:r>
              <a:rPr lang="en-US" b="1" dirty="0" smtClean="0"/>
              <a:t>?</a:t>
            </a:r>
          </a:p>
          <a:p>
            <a:r>
              <a:rPr lang="en-US" b="1" dirty="0" smtClean="0"/>
              <a:t>Explain how to identity current identity values?</a:t>
            </a:r>
          </a:p>
          <a:p>
            <a:r>
              <a:rPr lang="en-US" b="1" dirty="0" smtClean="0"/>
              <a:t>How to reset the current identity value?</a:t>
            </a:r>
          </a:p>
          <a:p>
            <a:r>
              <a:rPr lang="en-US" b="1" dirty="0" smtClean="0"/>
              <a:t>After setting manual value for the identity columns ,what will be the next incremented sequence value?</a:t>
            </a:r>
          </a:p>
          <a:p>
            <a:pPr marL="0" indent="0">
              <a:buNone/>
            </a:pPr>
            <a:endParaRPr lang="en-US" b="1" dirty="0" smtClean="0"/>
          </a:p>
          <a:p>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xmlns="" val="1202668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33</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xmlns="" val="1172649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xmlns="" val="425399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cs typeface="Calibri" pitchFamily="34" charset="0"/>
              </a:rPr>
              <a:t>O</a:t>
            </a:r>
            <a:r>
              <a:rPr lang="en-US" sz="4800" dirty="0" smtClean="0">
                <a:cs typeface="Calibri" pitchFamily="34" charset="0"/>
              </a:rPr>
              <a:t>verview</a:t>
            </a:r>
            <a:endParaRPr lang="en-US" sz="4800" dirty="0">
              <a:cs typeface="Calibri" pitchFamily="34" charset="0"/>
            </a:endParaRPr>
          </a:p>
        </p:txBody>
      </p:sp>
      <p:sp>
        <p:nvSpPr>
          <p:cNvPr id="3" name="Content Placeholder 2"/>
          <p:cNvSpPr>
            <a:spLocks noGrp="1"/>
          </p:cNvSpPr>
          <p:nvPr>
            <p:ph idx="1"/>
          </p:nvPr>
        </p:nvSpPr>
        <p:spPr>
          <a:xfrm>
            <a:off x="228600" y="1340768"/>
            <a:ext cx="8686800" cy="5112568"/>
          </a:xfrm>
        </p:spPr>
        <p:txBody>
          <a:bodyPr/>
          <a:lstStyle/>
          <a:p>
            <a:r>
              <a:rPr lang="en-US" dirty="0" smtClean="0">
                <a:cs typeface="Calibri" pitchFamily="34" charset="0"/>
              </a:rPr>
              <a:t>Introduction</a:t>
            </a:r>
          </a:p>
          <a:p>
            <a:r>
              <a:rPr lang="en-US" dirty="0" smtClean="0">
                <a:cs typeface="Calibri" pitchFamily="34" charset="0"/>
              </a:rPr>
              <a:t>How to identify the current seed.</a:t>
            </a:r>
          </a:p>
          <a:p>
            <a:r>
              <a:rPr lang="en-US" dirty="0" smtClean="0">
                <a:cs typeface="Calibri" pitchFamily="34" charset="0"/>
              </a:rPr>
              <a:t>How to set the identity value explicitly</a:t>
            </a:r>
          </a:p>
          <a:p>
            <a:r>
              <a:rPr lang="en-US" dirty="0" smtClean="0">
                <a:cs typeface="Calibri" pitchFamily="34" charset="0"/>
              </a:rPr>
              <a:t>How to reset the current identity column</a:t>
            </a:r>
          </a:p>
          <a:p>
            <a:r>
              <a:rPr lang="en-US" dirty="0" smtClean="0">
                <a:cs typeface="Calibri" pitchFamily="34" charset="0"/>
              </a:rPr>
              <a:t>How to find the identity value</a:t>
            </a:r>
          </a:p>
          <a:p>
            <a:r>
              <a:rPr lang="en-US" dirty="0" smtClean="0">
                <a:cs typeface="Calibri" pitchFamily="34" charset="0"/>
              </a:rPr>
              <a:t>Different ways to add an identity column</a:t>
            </a:r>
          </a:p>
          <a:p>
            <a:r>
              <a:rPr lang="en-US" dirty="0" smtClean="0">
                <a:cs typeface="Calibri" pitchFamily="34" charset="0"/>
              </a:rPr>
              <a:t>How to detect the identity columns and properties.</a:t>
            </a:r>
          </a:p>
          <a:p>
            <a:pPr>
              <a:buNone/>
            </a:pP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I</a:t>
            </a:r>
            <a:r>
              <a:rPr lang="en-US" sz="6000" dirty="0" smtClean="0"/>
              <a:t>ntroduction</a:t>
            </a:r>
            <a:r>
              <a:rPr lang="en-US" sz="4800" dirty="0" smtClean="0"/>
              <a:t> </a:t>
            </a:r>
            <a:endParaRPr lang="en-US" sz="4800" dirty="0"/>
          </a:p>
        </p:txBody>
      </p:sp>
      <p:sp>
        <p:nvSpPr>
          <p:cNvPr id="3" name="Content Placeholder 2"/>
          <p:cNvSpPr>
            <a:spLocks noGrp="1"/>
          </p:cNvSpPr>
          <p:nvPr>
            <p:ph idx="1"/>
          </p:nvPr>
        </p:nvSpPr>
        <p:spPr>
          <a:xfrm>
            <a:off x="609600" y="1428736"/>
            <a:ext cx="7924800" cy="5168616"/>
          </a:xfrm>
        </p:spPr>
        <p:txBody>
          <a:bodyPr>
            <a:normAutofit/>
          </a:bodyPr>
          <a:lstStyle/>
          <a:p>
            <a:r>
              <a:rPr lang="en-US" dirty="0" smtClean="0"/>
              <a:t>Property that can be applied to a column that makes the values incrementing or decrementing.</a:t>
            </a:r>
          </a:p>
          <a:p>
            <a:r>
              <a:rPr lang="en-US" dirty="0" smtClean="0"/>
              <a:t>There can only be one IDENTITY column per table</a:t>
            </a:r>
          </a:p>
          <a:p>
            <a:pPr marL="0" indent="0">
              <a:buNone/>
            </a:pPr>
            <a:r>
              <a:rPr lang="en-US" dirty="0" smtClean="0"/>
              <a:t>Syntax:</a:t>
            </a:r>
          </a:p>
          <a:p>
            <a:pPr marL="0" indent="0">
              <a:buNone/>
            </a:pPr>
            <a:r>
              <a:rPr lang="en-US" dirty="0"/>
              <a:t>	</a:t>
            </a:r>
            <a:r>
              <a:rPr lang="en-US" dirty="0" smtClean="0"/>
              <a:t>IDENTITY [ </a:t>
            </a:r>
            <a:r>
              <a:rPr lang="en-US" b="1" dirty="0" smtClean="0"/>
              <a:t>(</a:t>
            </a:r>
            <a:r>
              <a:rPr lang="en-US" dirty="0" smtClean="0"/>
              <a:t> </a:t>
            </a:r>
            <a:r>
              <a:rPr lang="en-US" i="1" dirty="0" smtClean="0"/>
              <a:t>seed </a:t>
            </a:r>
            <a:r>
              <a:rPr lang="en-US" b="1" dirty="0" smtClean="0"/>
              <a:t>,</a:t>
            </a:r>
            <a:r>
              <a:rPr lang="en-US" dirty="0" smtClean="0"/>
              <a:t> </a:t>
            </a:r>
            <a:r>
              <a:rPr lang="en-US" i="1" dirty="0" smtClean="0"/>
              <a:t>increment</a:t>
            </a:r>
            <a:r>
              <a:rPr lang="en-US" dirty="0" smtClean="0"/>
              <a:t> </a:t>
            </a:r>
            <a:r>
              <a:rPr lang="en-US" b="1" dirty="0" smtClean="0"/>
              <a:t>)</a:t>
            </a:r>
            <a:r>
              <a:rPr lang="en-US" dirty="0" smtClean="0"/>
              <a:t> ]</a:t>
            </a:r>
          </a:p>
          <a:p>
            <a:pPr marL="0" indent="0">
              <a:buNone/>
            </a:pPr>
            <a:r>
              <a:rPr lang="en-US" dirty="0" smtClean="0"/>
              <a:t>where</a:t>
            </a:r>
          </a:p>
          <a:p>
            <a:pPr marL="0" indent="0">
              <a:buNone/>
            </a:pPr>
            <a:r>
              <a:rPr lang="en-US" dirty="0" smtClean="0"/>
              <a:t>	‘seed’ </a:t>
            </a:r>
            <a:r>
              <a:rPr lang="en-US" dirty="0"/>
              <a:t> </a:t>
            </a:r>
            <a:r>
              <a:rPr lang="en-US" dirty="0" smtClean="0"/>
              <a:t>           - initial value</a:t>
            </a:r>
          </a:p>
          <a:p>
            <a:pPr marL="0" indent="0">
              <a:buNone/>
            </a:pPr>
            <a:r>
              <a:rPr lang="en-US" dirty="0"/>
              <a:t>	</a:t>
            </a:r>
            <a:r>
              <a:rPr lang="en-US" dirty="0" smtClean="0"/>
              <a:t>‘increment’ </a:t>
            </a:r>
            <a:r>
              <a:rPr lang="en-US" dirty="0"/>
              <a:t> </a:t>
            </a:r>
            <a:r>
              <a:rPr lang="en-US" dirty="0" smtClean="0"/>
              <a:t>- incremental value which can be positive or negative.</a:t>
            </a:r>
          </a:p>
          <a:p>
            <a:endParaRPr lang="en-US" dirty="0" smtClean="0"/>
          </a:p>
          <a:p>
            <a:r>
              <a:rPr lang="en-US" dirty="0" smtClean="0"/>
              <a:t>If neither is specified, the default is (1,1).</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2185741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32656"/>
            <a:ext cx="6858000" cy="648071"/>
          </a:xfrm>
        </p:spPr>
        <p:txBody>
          <a:bodyPr/>
          <a:lstStyle/>
          <a:p>
            <a:pPr algn="ctr"/>
            <a:r>
              <a:rPr lang="en-US" sz="4800" dirty="0"/>
              <a:t>E</a:t>
            </a:r>
            <a:r>
              <a:rPr lang="en-US" sz="4800" dirty="0" smtClean="0"/>
              <a:t>xample</a:t>
            </a:r>
            <a:endParaRPr lang="en-US" sz="4800" dirty="0"/>
          </a:p>
        </p:txBody>
      </p:sp>
      <p:sp>
        <p:nvSpPr>
          <p:cNvPr id="3" name="Content Placeholder 2"/>
          <p:cNvSpPr>
            <a:spLocks noGrp="1"/>
          </p:cNvSpPr>
          <p:nvPr>
            <p:ph idx="1"/>
          </p:nvPr>
        </p:nvSpPr>
        <p:spPr>
          <a:xfrm>
            <a:off x="609600" y="1196752"/>
            <a:ext cx="7924800" cy="4875454"/>
          </a:xfrm>
        </p:spPr>
        <p:txBody>
          <a:bodyPr/>
          <a:lstStyle/>
          <a:p>
            <a:pPr marL="0" indent="0">
              <a:buNone/>
            </a:pPr>
            <a:r>
              <a:rPr lang="en-US" sz="2400" dirty="0" smtClean="0"/>
              <a:t>CREATE TABLE </a:t>
            </a:r>
            <a:r>
              <a:rPr lang="en-US" sz="2400" dirty="0" err="1" smtClean="0"/>
              <a:t>sample_tbl</a:t>
            </a:r>
            <a:r>
              <a:rPr lang="en-US" sz="2400" dirty="0" smtClean="0"/>
              <a:t>(id1 INT IDENTITY(1,1),</a:t>
            </a:r>
          </a:p>
          <a:p>
            <a:pPr marL="0" indent="0">
              <a:buNone/>
            </a:pPr>
            <a:r>
              <a:rPr lang="en-US" dirty="0"/>
              <a:t> </a:t>
            </a:r>
            <a:r>
              <a:rPr lang="en-US" dirty="0" smtClean="0"/>
              <a:t>                                                     </a:t>
            </a:r>
            <a:r>
              <a:rPr lang="en-US" sz="2400" dirty="0" smtClean="0"/>
              <a:t>id2 INT)</a:t>
            </a:r>
          </a:p>
          <a:p>
            <a:pPr marL="0" indent="0">
              <a:buNone/>
            </a:pPr>
            <a:r>
              <a:rPr lang="en-US" sz="2400" dirty="0" smtClean="0"/>
              <a:t>CREATE TABLE </a:t>
            </a:r>
            <a:r>
              <a:rPr lang="en-US" sz="2400" dirty="0" err="1" smtClean="0"/>
              <a:t>sample_tbl</a:t>
            </a:r>
            <a:r>
              <a:rPr lang="en-US" sz="2400" dirty="0" smtClean="0"/>
              <a:t>(id1 INT IDENTITY, </a:t>
            </a:r>
          </a:p>
          <a:p>
            <a:pPr marL="0" indent="0">
              <a:buNone/>
            </a:pPr>
            <a:r>
              <a:rPr lang="en-US" dirty="0"/>
              <a:t> </a:t>
            </a:r>
            <a:r>
              <a:rPr lang="en-US" dirty="0" smtClean="0"/>
              <a:t>                                                     </a:t>
            </a:r>
            <a:r>
              <a:rPr lang="en-US" sz="2400" dirty="0" smtClean="0"/>
              <a:t>id2 INT)</a:t>
            </a:r>
          </a:p>
          <a:p>
            <a:pPr marL="0" indent="0">
              <a:buNone/>
            </a:pPr>
            <a:endParaRPr lang="en-US" sz="2400" dirty="0" smtClean="0"/>
          </a:p>
          <a:p>
            <a:pPr marL="0" indent="0">
              <a:buNone/>
            </a:pPr>
            <a:r>
              <a:rPr lang="en-US" sz="2400" dirty="0" smtClean="0"/>
              <a:t>INSERT </a:t>
            </a:r>
            <a:r>
              <a:rPr lang="en-US" sz="2400" dirty="0" err="1" smtClean="0"/>
              <a:t>sample_tbl</a:t>
            </a:r>
            <a:r>
              <a:rPr lang="en-US" sz="2400" dirty="0" smtClean="0"/>
              <a:t>(id2) SELECT 1</a:t>
            </a:r>
            <a:br>
              <a:rPr lang="en-US" sz="2400" dirty="0" smtClean="0"/>
            </a:br>
            <a:r>
              <a:rPr lang="en-US" sz="2400" dirty="0" smtClean="0"/>
              <a:t>SELECT * FROM </a:t>
            </a:r>
            <a:r>
              <a:rPr lang="en-US" sz="2400" dirty="0" err="1" smtClean="0"/>
              <a:t>sample_tbl</a:t>
            </a:r>
            <a:endParaRPr lang="en-US" sz="2400" dirty="0" smtClean="0"/>
          </a:p>
          <a:p>
            <a:pPr marL="0" indent="0">
              <a:buNone/>
            </a:pPr>
            <a:endParaRPr lang="en-US" sz="2400" dirty="0" smtClean="0"/>
          </a:p>
          <a:p>
            <a:pPr marL="0" indent="0">
              <a:buNone/>
            </a:pPr>
            <a:r>
              <a:rPr lang="en-US" sz="2400" dirty="0" smtClean="0"/>
              <a:t>Output:</a:t>
            </a:r>
          </a:p>
          <a:p>
            <a:pPr marL="0" indent="0">
              <a:buNone/>
            </a:pPr>
            <a:r>
              <a:rPr lang="en-US" sz="2400" dirty="0" smtClean="0"/>
              <a:t>id1         id2</a:t>
            </a:r>
          </a:p>
          <a:p>
            <a:pPr marL="0" indent="0">
              <a:buNone/>
            </a:pPr>
            <a:r>
              <a:rPr lang="en-US" sz="2400" dirty="0" smtClean="0"/>
              <a:t>1           1</a:t>
            </a:r>
          </a:p>
          <a:p>
            <a:pPr marL="0" indent="0">
              <a:buNone/>
            </a:pPr>
            <a:endParaRPr lang="en-US" sz="2400" dirty="0" smtClean="0"/>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xmlns="" val="3742987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214422"/>
          </a:xfrm>
        </p:spPr>
        <p:txBody>
          <a:bodyPr/>
          <a:lstStyle/>
          <a:p>
            <a:pPr algn="ctr"/>
            <a:r>
              <a:rPr lang="en-US" sz="4800" dirty="0" smtClean="0"/>
              <a:t>Identify the current identity </a:t>
            </a:r>
            <a:r>
              <a:rPr lang="en-US" sz="6000" dirty="0" smtClean="0"/>
              <a:t>seed</a:t>
            </a:r>
            <a:endParaRPr lang="en-US" sz="28700" dirty="0"/>
          </a:p>
        </p:txBody>
      </p:sp>
      <p:sp>
        <p:nvSpPr>
          <p:cNvPr id="3" name="Content Placeholder 2"/>
          <p:cNvSpPr>
            <a:spLocks noGrp="1"/>
          </p:cNvSpPr>
          <p:nvPr>
            <p:ph idx="1"/>
          </p:nvPr>
        </p:nvSpPr>
        <p:spPr>
          <a:xfrm>
            <a:off x="609600" y="1308660"/>
            <a:ext cx="7924800" cy="5000660"/>
          </a:xfrm>
        </p:spPr>
        <p:txBody>
          <a:bodyPr>
            <a:normAutofit fontScale="77500" lnSpcReduction="20000"/>
          </a:bodyPr>
          <a:lstStyle/>
          <a:p>
            <a:pPr>
              <a:buNone/>
            </a:pPr>
            <a:r>
              <a:rPr lang="en-US" sz="3100" dirty="0" smtClean="0">
                <a:solidFill>
                  <a:srgbClr val="FF0000"/>
                </a:solidFill>
              </a:rPr>
              <a:t>DBCC </a:t>
            </a:r>
            <a:r>
              <a:rPr lang="en-US" sz="3100" dirty="0" err="1" smtClean="0">
                <a:solidFill>
                  <a:srgbClr val="FF0000"/>
                </a:solidFill>
              </a:rPr>
              <a:t>checkident</a:t>
            </a:r>
            <a:r>
              <a:rPr lang="en-US" sz="3100" dirty="0" smtClean="0">
                <a:solidFill>
                  <a:srgbClr val="FF0000"/>
                </a:solidFill>
              </a:rPr>
              <a:t> (</a:t>
            </a:r>
            <a:r>
              <a:rPr lang="en-US" sz="3100" dirty="0" err="1" smtClean="0">
                <a:solidFill>
                  <a:srgbClr val="FF0000"/>
                </a:solidFill>
              </a:rPr>
              <a:t>sample_tbl</a:t>
            </a:r>
            <a:r>
              <a:rPr lang="en-US" sz="3100" dirty="0" smtClean="0">
                <a:solidFill>
                  <a:srgbClr val="FF0000"/>
                </a:solidFill>
              </a:rPr>
              <a:t>)</a:t>
            </a:r>
          </a:p>
          <a:p>
            <a:pPr>
              <a:buNone/>
            </a:pPr>
            <a:r>
              <a:rPr lang="en-US" sz="2400" dirty="0" smtClean="0"/>
              <a:t>Example:</a:t>
            </a:r>
          </a:p>
          <a:p>
            <a:pPr>
              <a:buNone/>
            </a:pPr>
            <a:endParaRPr lang="en-US" sz="2400" dirty="0" smtClean="0">
              <a:solidFill>
                <a:srgbClr val="FF0000"/>
              </a:solidFill>
            </a:endParaRPr>
          </a:p>
          <a:p>
            <a:pPr>
              <a:buNone/>
            </a:pPr>
            <a:r>
              <a:rPr lang="en-US" sz="2800" dirty="0" smtClean="0"/>
              <a:t>INSERT </a:t>
            </a:r>
            <a:r>
              <a:rPr lang="en-US" sz="2800" dirty="0" err="1" smtClean="0"/>
              <a:t>sample_tbl</a:t>
            </a:r>
            <a:r>
              <a:rPr lang="en-US" sz="2800" dirty="0" smtClean="0"/>
              <a:t> (id2) SELECT 1</a:t>
            </a:r>
          </a:p>
          <a:p>
            <a:pPr>
              <a:buNone/>
            </a:pPr>
            <a:r>
              <a:rPr lang="en-US" sz="2800" dirty="0" smtClean="0"/>
              <a:t>SELECT * FROM </a:t>
            </a:r>
            <a:r>
              <a:rPr lang="en-US" sz="2800" dirty="0" err="1" smtClean="0"/>
              <a:t>sample_tbl</a:t>
            </a:r>
            <a:endParaRPr lang="en-US" sz="2800" dirty="0" smtClean="0"/>
          </a:p>
          <a:p>
            <a:pPr>
              <a:buNone/>
            </a:pPr>
            <a:endParaRPr lang="en-US" sz="2800" dirty="0" smtClean="0"/>
          </a:p>
          <a:p>
            <a:pPr>
              <a:buNone/>
            </a:pPr>
            <a:r>
              <a:rPr lang="en-US" sz="2800" dirty="0" smtClean="0"/>
              <a:t>id1        id2</a:t>
            </a:r>
          </a:p>
          <a:p>
            <a:pPr>
              <a:buNone/>
            </a:pPr>
            <a:r>
              <a:rPr lang="en-US" sz="2800" dirty="0" smtClean="0"/>
              <a:t>1           1</a:t>
            </a:r>
          </a:p>
          <a:p>
            <a:pPr>
              <a:buNone/>
            </a:pPr>
            <a:r>
              <a:rPr lang="en-US" sz="2800" dirty="0" smtClean="0"/>
              <a:t>2           1</a:t>
            </a:r>
          </a:p>
          <a:p>
            <a:pPr>
              <a:buNone/>
            </a:pPr>
            <a:endParaRPr lang="en-US" sz="2400" dirty="0" smtClean="0"/>
          </a:p>
          <a:p>
            <a:pPr>
              <a:buNone/>
            </a:pPr>
            <a:endParaRPr lang="en-US" dirty="0"/>
          </a:p>
          <a:p>
            <a:pPr>
              <a:buNone/>
            </a:pPr>
            <a:endParaRPr lang="en-US" sz="2400" dirty="0" smtClean="0"/>
          </a:p>
          <a:p>
            <a:pPr>
              <a:buNone/>
            </a:pPr>
            <a:r>
              <a:rPr lang="en-US" sz="3100" dirty="0" smtClean="0"/>
              <a:t>Checking identity information:</a:t>
            </a:r>
          </a:p>
          <a:p>
            <a:pPr>
              <a:buNone/>
            </a:pPr>
            <a:r>
              <a:rPr lang="en-US" sz="3100" dirty="0" smtClean="0"/>
              <a:t>  </a:t>
            </a:r>
            <a:r>
              <a:rPr lang="en-US" sz="3600" dirty="0" smtClean="0">
                <a:solidFill>
                  <a:srgbClr val="FFC000"/>
                </a:solidFill>
              </a:rPr>
              <a:t>current identity value '2', current column value '2’</a:t>
            </a:r>
          </a:p>
          <a:p>
            <a:pPr>
              <a:buNone/>
            </a:pPr>
            <a:endParaRPr lang="en-US" sz="20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858000" cy="739775"/>
          </a:xfrm>
        </p:spPr>
        <p:txBody>
          <a:bodyPr/>
          <a:lstStyle/>
          <a:p>
            <a:pPr algn="ctr"/>
            <a:r>
              <a:rPr lang="en-US" sz="4400" dirty="0" smtClean="0">
                <a:cs typeface="Calibri" pitchFamily="34" charset="0"/>
              </a:rPr>
              <a:t/>
            </a:r>
            <a:br>
              <a:rPr lang="en-US" sz="4400" dirty="0" smtClean="0">
                <a:cs typeface="Calibri" pitchFamily="34" charset="0"/>
              </a:rPr>
            </a:br>
            <a:r>
              <a:rPr lang="en-US" sz="4800" dirty="0">
                <a:cs typeface="Calibri" pitchFamily="34" charset="0"/>
              </a:rPr>
              <a:t>F</a:t>
            </a:r>
            <a:r>
              <a:rPr lang="en-US" sz="4800" dirty="0" smtClean="0">
                <a:cs typeface="Calibri" pitchFamily="34" charset="0"/>
              </a:rPr>
              <a:t>ailed inserts</a:t>
            </a:r>
            <a:r>
              <a:rPr lang="en-US" dirty="0" smtClean="0"/>
              <a:t/>
            </a:r>
            <a:br>
              <a:rPr lang="en-US" dirty="0" smtClean="0"/>
            </a:br>
            <a:endParaRPr lang="en-US" dirty="0"/>
          </a:p>
        </p:txBody>
      </p:sp>
      <p:sp>
        <p:nvSpPr>
          <p:cNvPr id="3" name="Content Placeholder 2"/>
          <p:cNvSpPr>
            <a:spLocks noGrp="1"/>
          </p:cNvSpPr>
          <p:nvPr>
            <p:ph idx="1"/>
          </p:nvPr>
        </p:nvSpPr>
        <p:spPr>
          <a:xfrm>
            <a:off x="609600" y="857232"/>
            <a:ext cx="7924800" cy="5786478"/>
          </a:xfrm>
        </p:spPr>
        <p:txBody>
          <a:bodyPr>
            <a:normAutofit fontScale="85000" lnSpcReduction="20000"/>
          </a:bodyPr>
          <a:lstStyle/>
          <a:p>
            <a:pPr>
              <a:buNone/>
            </a:pPr>
            <a:endParaRPr lang="en-US" sz="2800" dirty="0" smtClean="0"/>
          </a:p>
          <a:p>
            <a:pPr>
              <a:buNone/>
            </a:pPr>
            <a:r>
              <a:rPr lang="en-US" sz="2800" dirty="0" smtClean="0"/>
              <a:t>BEGIN TRAN</a:t>
            </a:r>
          </a:p>
          <a:p>
            <a:pPr>
              <a:buNone/>
            </a:pPr>
            <a:r>
              <a:rPr lang="en-US" sz="2800" dirty="0" smtClean="0"/>
              <a:t>INSERT </a:t>
            </a:r>
            <a:r>
              <a:rPr lang="en-US" sz="2800" dirty="0" err="1" smtClean="0"/>
              <a:t>sample_tbl</a:t>
            </a:r>
            <a:r>
              <a:rPr lang="en-US" sz="2800" dirty="0" smtClean="0"/>
              <a:t> (id2) SELECT 1</a:t>
            </a:r>
          </a:p>
          <a:p>
            <a:pPr>
              <a:buNone/>
            </a:pPr>
            <a:r>
              <a:rPr lang="en-US" sz="2800" dirty="0" smtClean="0"/>
              <a:t>               </a:t>
            </a:r>
            <a:r>
              <a:rPr lang="en-US" sz="2800" dirty="0" smtClean="0">
                <a:solidFill>
                  <a:srgbClr val="FFC000"/>
                </a:solidFill>
              </a:rPr>
              <a:t>ROLLBACK TRAN</a:t>
            </a:r>
          </a:p>
          <a:p>
            <a:pPr>
              <a:buNone/>
            </a:pPr>
            <a:r>
              <a:rPr lang="en-US" sz="2800" dirty="0" smtClean="0"/>
              <a:t>SELECT * FROM </a:t>
            </a:r>
            <a:r>
              <a:rPr lang="en-US" sz="2800" dirty="0" err="1" smtClean="0"/>
              <a:t>sample_tbl</a:t>
            </a:r>
            <a:endParaRPr lang="en-US" sz="2800" dirty="0" smtClean="0"/>
          </a:p>
          <a:p>
            <a:pPr>
              <a:buNone/>
            </a:pPr>
            <a:endParaRPr lang="en-US" sz="2400" dirty="0" smtClean="0"/>
          </a:p>
          <a:p>
            <a:pPr>
              <a:buNone/>
            </a:pPr>
            <a:r>
              <a:rPr lang="en-US" sz="2200" dirty="0" smtClean="0"/>
              <a:t>Output:</a:t>
            </a:r>
            <a:r>
              <a:rPr lang="en-US" dirty="0" smtClean="0"/>
              <a:t/>
            </a:r>
            <a:br>
              <a:rPr lang="en-US" dirty="0" smtClean="0"/>
            </a:br>
            <a:endParaRPr lang="en-US" dirty="0" smtClean="0"/>
          </a:p>
          <a:p>
            <a:pPr>
              <a:buNone/>
            </a:pPr>
            <a:r>
              <a:rPr lang="en-US" sz="2800" dirty="0" smtClean="0"/>
              <a:t>id1        id2</a:t>
            </a:r>
          </a:p>
          <a:p>
            <a:pPr>
              <a:buNone/>
            </a:pPr>
            <a:r>
              <a:rPr lang="en-US" sz="2800" dirty="0" smtClean="0"/>
              <a:t>1           1</a:t>
            </a:r>
          </a:p>
          <a:p>
            <a:pPr>
              <a:buNone/>
            </a:pPr>
            <a:r>
              <a:rPr lang="en-US" sz="2800" dirty="0" smtClean="0"/>
              <a:t>2           1</a:t>
            </a:r>
          </a:p>
          <a:p>
            <a:pPr>
              <a:buNone/>
            </a:pPr>
            <a:endParaRPr lang="en-US" sz="2000" dirty="0" smtClean="0"/>
          </a:p>
          <a:p>
            <a:pPr>
              <a:buNone/>
            </a:pPr>
            <a:r>
              <a:rPr lang="en-US" sz="2000" dirty="0" smtClean="0"/>
              <a:t> </a:t>
            </a:r>
            <a:r>
              <a:rPr lang="en-US" sz="2800" dirty="0" smtClean="0"/>
              <a:t>DBCC </a:t>
            </a:r>
            <a:r>
              <a:rPr lang="en-US" sz="2800" dirty="0" err="1" smtClean="0"/>
              <a:t>checkident</a:t>
            </a:r>
            <a:r>
              <a:rPr lang="en-US" sz="2800" dirty="0" smtClean="0"/>
              <a:t> (</a:t>
            </a:r>
            <a:r>
              <a:rPr lang="en-US" sz="2800" dirty="0" err="1" smtClean="0"/>
              <a:t>sample_tbl</a:t>
            </a:r>
            <a:r>
              <a:rPr lang="en-US" sz="2800" dirty="0" smtClean="0"/>
              <a:t>)</a:t>
            </a:r>
          </a:p>
          <a:p>
            <a:pPr algn="ctr">
              <a:buNone/>
            </a:pPr>
            <a:r>
              <a:rPr lang="en-US" sz="5200" dirty="0" smtClean="0"/>
              <a:t>??????????</a:t>
            </a:r>
            <a:endParaRPr lang="en-US" sz="4100" dirty="0" smtClean="0"/>
          </a:p>
          <a:p>
            <a:pPr>
              <a:buNone/>
            </a:pPr>
            <a:r>
              <a:rPr lang="en-US" sz="2000" dirty="0" smtClean="0"/>
              <a:t>.</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31304"/>
            <a:ext cx="6858000" cy="533400"/>
          </a:xfrm>
        </p:spPr>
        <p:txBody>
          <a:bodyPr/>
          <a:lstStyle/>
          <a:p>
            <a:pPr algn="ctr"/>
            <a:r>
              <a:rPr lang="en-US" sz="4800" dirty="0" smtClean="0"/>
              <a:t>CONT…</a:t>
            </a:r>
            <a:endParaRPr lang="en-US" sz="4800" dirty="0"/>
          </a:p>
        </p:txBody>
      </p:sp>
      <p:sp>
        <p:nvSpPr>
          <p:cNvPr id="3" name="Content Placeholder 2"/>
          <p:cNvSpPr>
            <a:spLocks noGrp="1"/>
          </p:cNvSpPr>
          <p:nvPr>
            <p:ph idx="1"/>
          </p:nvPr>
        </p:nvSpPr>
        <p:spPr>
          <a:xfrm>
            <a:off x="228600" y="1196752"/>
            <a:ext cx="8686800" cy="5118323"/>
          </a:xfrm>
        </p:spPr>
        <p:txBody>
          <a:bodyPr>
            <a:normAutofit/>
          </a:bodyPr>
          <a:lstStyle/>
          <a:p>
            <a:pPr>
              <a:buNone/>
            </a:pPr>
            <a:r>
              <a:rPr lang="en-US" sz="2400" dirty="0" smtClean="0"/>
              <a:t>Checking identity information</a:t>
            </a:r>
            <a:r>
              <a:rPr lang="en-US" sz="2800" dirty="0" smtClean="0"/>
              <a:t>:</a:t>
            </a:r>
          </a:p>
          <a:p>
            <a:pPr>
              <a:buNone/>
            </a:pPr>
            <a:r>
              <a:rPr lang="en-US" sz="3200" dirty="0" smtClean="0"/>
              <a:t> </a:t>
            </a:r>
            <a:r>
              <a:rPr lang="en-US" sz="2800" dirty="0" smtClean="0">
                <a:solidFill>
                  <a:srgbClr val="FF0000"/>
                </a:solidFill>
              </a:rPr>
              <a:t>current identity value '3', current column value '3'.</a:t>
            </a:r>
            <a:endParaRPr lang="en-US" dirty="0" smtClean="0">
              <a:solidFill>
                <a:srgbClr val="FF0000"/>
              </a:solidFill>
            </a:endParaRPr>
          </a:p>
          <a:p>
            <a:pPr>
              <a:buNone/>
            </a:pPr>
            <a:endParaRPr lang="en-US" sz="1800" dirty="0" smtClean="0"/>
          </a:p>
          <a:p>
            <a:pPr>
              <a:buNone/>
            </a:pPr>
            <a:endParaRPr lang="en-US" sz="1800" dirty="0" smtClean="0"/>
          </a:p>
          <a:p>
            <a:r>
              <a:rPr lang="en-US" sz="2400" dirty="0" smtClean="0"/>
              <a:t>The table has not changed </a:t>
            </a:r>
          </a:p>
          <a:p>
            <a:endParaRPr lang="en-US" sz="2400" dirty="0" smtClean="0"/>
          </a:p>
          <a:p>
            <a:r>
              <a:rPr lang="en-US" sz="2400" dirty="0" smtClean="0"/>
              <a:t>The </a:t>
            </a:r>
            <a:r>
              <a:rPr lang="en-US" sz="2400" b="1" dirty="0" err="1" smtClean="0"/>
              <a:t>checkident</a:t>
            </a:r>
            <a:r>
              <a:rPr lang="en-US" sz="2400" b="1" dirty="0" smtClean="0"/>
              <a:t> </a:t>
            </a:r>
            <a:r>
              <a:rPr lang="en-US" sz="2400" dirty="0" smtClean="0"/>
              <a:t>that the current seed has been changed.</a:t>
            </a:r>
          </a:p>
          <a:p>
            <a:pPr>
              <a:buNone/>
            </a:pPr>
            <a:r>
              <a:rPr lang="en-US" sz="2400" dirty="0" smtClean="0"/>
              <a:t>    (</a:t>
            </a:r>
            <a:r>
              <a:rPr lang="en-US" sz="2400" dirty="0" err="1" smtClean="0"/>
              <a:t>i.e</a:t>
            </a:r>
            <a:r>
              <a:rPr lang="en-US" sz="2400" dirty="0" smtClean="0"/>
              <a:t>) Used to generate the next value</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454</TotalTime>
  <Words>782</Words>
  <Application>Microsoft Office PowerPoint</Application>
  <PresentationFormat>On-screen Show (4:3)</PresentationFormat>
  <Paragraphs>349</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Theme1</vt:lpstr>
      <vt:lpstr>IDENTITY COLUMNS</vt:lpstr>
      <vt:lpstr>About the Author</vt:lpstr>
      <vt:lpstr>Icons Used</vt:lpstr>
      <vt:lpstr>Overview</vt:lpstr>
      <vt:lpstr>Introduction </vt:lpstr>
      <vt:lpstr>Example</vt:lpstr>
      <vt:lpstr>Identify the current identity seed</vt:lpstr>
      <vt:lpstr> Failed inserts </vt:lpstr>
      <vt:lpstr>CONT…</vt:lpstr>
      <vt:lpstr> Values for seed and step </vt:lpstr>
      <vt:lpstr>    Explicit Insert   SET IDENTITY_INSERT </vt:lpstr>
      <vt:lpstr> Inserting Specific Identity Values </vt:lpstr>
      <vt:lpstr>Result</vt:lpstr>
      <vt:lpstr>Result</vt:lpstr>
      <vt:lpstr>Negative Value</vt:lpstr>
      <vt:lpstr>Cont…</vt:lpstr>
      <vt:lpstr>Cont…</vt:lpstr>
      <vt:lpstr>Reset Identity Column</vt:lpstr>
      <vt:lpstr> Changing the current seed </vt:lpstr>
      <vt:lpstr>Example with truncate</vt:lpstr>
      <vt:lpstr>To find the Identity Value</vt:lpstr>
      <vt:lpstr>@@IDENTITY</vt:lpstr>
      <vt:lpstr>SCOPE_IDENTITY()</vt:lpstr>
      <vt:lpstr>Examples</vt:lpstr>
      <vt:lpstr>IDENT_CURRENT()</vt:lpstr>
      <vt:lpstr>Cont…                           </vt:lpstr>
      <vt:lpstr>  Adding an Identity Column to a table </vt:lpstr>
      <vt:lpstr> Detecting Identity Columns and their  properties </vt:lpstr>
      <vt:lpstr>Questions</vt:lpstr>
      <vt:lpstr>Summary</vt:lpstr>
      <vt:lpstr>References</vt:lpstr>
      <vt:lpstr>Test Your Understanding</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COLUMNS</dc:title>
  <dc:creator>K K, Praveena (Cognizant)</dc:creator>
  <cp:lastModifiedBy>217673</cp:lastModifiedBy>
  <cp:revision>202</cp:revision>
  <dcterms:created xsi:type="dcterms:W3CDTF">2012-09-21T08:39:12Z</dcterms:created>
  <dcterms:modified xsi:type="dcterms:W3CDTF">2012-11-01T04:32:12Z</dcterms:modified>
</cp:coreProperties>
</file>